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62" r:id="rId3"/>
    <p:sldId id="261" r:id="rId4"/>
    <p:sldId id="267" r:id="rId5"/>
    <p:sldId id="266" r:id="rId6"/>
    <p:sldId id="264" r:id="rId7"/>
    <p:sldId id="265" r:id="rId8"/>
    <p:sldId id="263" r:id="rId9"/>
    <p:sldId id="256" r:id="rId10"/>
    <p:sldId id="257" r:id="rId11"/>
    <p:sldId id="258"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rgbClr val="00B050"/>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F0EC-3383-4B3A-9BF5-693A7C94CDCD}" type="datetimeFigureOut">
              <a:rPr lang="en-US" smtClean="0"/>
              <a:t>4/3/2017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343F1-C4E7-4C6B-8A7A-CCFF56BDA713}" type="slidenum">
              <a:rPr lang="en-US" smtClean="0"/>
              <a:t>‹#›</a:t>
            </a:fld>
            <a:endParaRPr lang="en-US" dirty="0"/>
          </a:p>
        </p:txBody>
      </p:sp>
    </p:spTree>
    <p:extLst>
      <p:ext uri="{BB962C8B-B14F-4D97-AF65-F5344CB8AC3E}">
        <p14:creationId xmlns:p14="http://schemas.microsoft.com/office/powerpoint/2010/main" val="170113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dirty="0"/>
          </a:p>
        </p:txBody>
      </p:sp>
    </p:spTree>
    <p:extLst>
      <p:ext uri="{BB962C8B-B14F-4D97-AF65-F5344CB8AC3E}">
        <p14:creationId xmlns:p14="http://schemas.microsoft.com/office/powerpoint/2010/main" val="325493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talk</a:t>
            </a:r>
            <a:r>
              <a:rPr lang="en-US" baseline="0" dirty="0"/>
              <a:t> a little bit about “Just in Time” manufacturing.  This approach was first introduced by Toyota way back in 19??.  This works best for businesses that have “Make to Order” businesses.  It doesn’t work quite as well for businesses that “Make to Stock”.  The goal is to dramatically reduce costs by not having much money tied up in raw materials and/or finished goods.  It doesn’t work well if you have long lead times for raw materials; your suppliers need to be very responsive.  It also doesn’t work well if your supply and manufacturing pipeline is not super reliable; any problems in supply chains or manufacturing can have a serious impact and cause real problems.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dirty="0"/>
          </a:p>
        </p:txBody>
      </p:sp>
    </p:spTree>
    <p:extLst>
      <p:ext uri="{BB962C8B-B14F-4D97-AF65-F5344CB8AC3E}">
        <p14:creationId xmlns:p14="http://schemas.microsoft.com/office/powerpoint/2010/main" val="225662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103559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52034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278117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4"/>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69" indent="0" algn="ctr">
              <a:buNone/>
              <a:defRPr>
                <a:solidFill>
                  <a:schemeClr val="tx1">
                    <a:tint val="75000"/>
                  </a:schemeClr>
                </a:solidFill>
              </a:defRPr>
            </a:lvl2pPr>
            <a:lvl3pPr marL="539939" indent="0" algn="ctr">
              <a:buNone/>
              <a:defRPr>
                <a:solidFill>
                  <a:schemeClr val="tx1">
                    <a:tint val="75000"/>
                  </a:schemeClr>
                </a:solidFill>
              </a:defRPr>
            </a:lvl3pPr>
            <a:lvl4pPr marL="809908" indent="0" algn="ctr">
              <a:buNone/>
              <a:defRPr>
                <a:solidFill>
                  <a:schemeClr val="tx1">
                    <a:tint val="75000"/>
                  </a:schemeClr>
                </a:solidFill>
              </a:defRPr>
            </a:lvl4pPr>
            <a:lvl5pPr marL="1079876" indent="0" algn="ctr">
              <a:buNone/>
              <a:defRPr>
                <a:solidFill>
                  <a:schemeClr val="tx1">
                    <a:tint val="75000"/>
                  </a:schemeClr>
                </a:solidFill>
              </a:defRPr>
            </a:lvl5pPr>
            <a:lvl6pPr marL="1349848" indent="0" algn="ctr">
              <a:buNone/>
              <a:defRPr>
                <a:solidFill>
                  <a:schemeClr val="tx1">
                    <a:tint val="75000"/>
                  </a:schemeClr>
                </a:solidFill>
              </a:defRPr>
            </a:lvl6pPr>
            <a:lvl7pPr marL="1619818" indent="0" algn="ctr">
              <a:buNone/>
              <a:defRPr>
                <a:solidFill>
                  <a:schemeClr val="tx1">
                    <a:tint val="75000"/>
                  </a:schemeClr>
                </a:solidFill>
              </a:defRPr>
            </a:lvl7pPr>
            <a:lvl8pPr marL="1889785" indent="0" algn="ctr">
              <a:buNone/>
              <a:defRPr>
                <a:solidFill>
                  <a:schemeClr val="tx1">
                    <a:tint val="75000"/>
                  </a:schemeClr>
                </a:solidFill>
              </a:defRPr>
            </a:lvl8pPr>
            <a:lvl9pPr marL="215975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721822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95121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81"/>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3">
                <a:solidFill>
                  <a:schemeClr val="tx1"/>
                </a:solidFill>
              </a:defRPr>
            </a:lvl1pPr>
            <a:lvl2pPr marL="269969" indent="0">
              <a:buNone/>
              <a:defRPr sz="1064">
                <a:solidFill>
                  <a:schemeClr val="tx1">
                    <a:tint val="75000"/>
                  </a:schemeClr>
                </a:solidFill>
              </a:defRPr>
            </a:lvl2pPr>
            <a:lvl3pPr marL="539939" indent="0">
              <a:buNone/>
              <a:defRPr sz="946">
                <a:solidFill>
                  <a:schemeClr val="tx1">
                    <a:tint val="75000"/>
                  </a:schemeClr>
                </a:solidFill>
              </a:defRPr>
            </a:lvl3pPr>
            <a:lvl4pPr marL="809908" indent="0">
              <a:buNone/>
              <a:defRPr sz="827">
                <a:solidFill>
                  <a:schemeClr val="tx1">
                    <a:tint val="75000"/>
                  </a:schemeClr>
                </a:solidFill>
              </a:defRPr>
            </a:lvl4pPr>
            <a:lvl5pPr marL="1079876" indent="0">
              <a:buNone/>
              <a:defRPr sz="827">
                <a:solidFill>
                  <a:schemeClr val="tx1">
                    <a:tint val="75000"/>
                  </a:schemeClr>
                </a:solidFill>
              </a:defRPr>
            </a:lvl5pPr>
            <a:lvl6pPr marL="1349848" indent="0">
              <a:buNone/>
              <a:defRPr sz="827">
                <a:solidFill>
                  <a:schemeClr val="tx1">
                    <a:tint val="75000"/>
                  </a:schemeClr>
                </a:solidFill>
              </a:defRPr>
            </a:lvl6pPr>
            <a:lvl7pPr marL="1619818" indent="0">
              <a:buNone/>
              <a:defRPr sz="827">
                <a:solidFill>
                  <a:schemeClr val="tx1">
                    <a:tint val="75000"/>
                  </a:schemeClr>
                </a:solidFill>
              </a:defRPr>
            </a:lvl7pPr>
            <a:lvl8pPr marL="1889785" indent="0">
              <a:buNone/>
              <a:defRPr sz="827">
                <a:solidFill>
                  <a:schemeClr val="tx1">
                    <a:tint val="75000"/>
                  </a:schemeClr>
                </a:solidFill>
              </a:defRPr>
            </a:lvl8pPr>
            <a:lvl9pPr marL="2159755"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23387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4"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7912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34072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72384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57334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4"/>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2298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417073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1"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69" indent="0">
              <a:buNone/>
              <a:defRPr sz="946"/>
            </a:lvl2pPr>
            <a:lvl3pPr marL="539939" indent="0">
              <a:buNone/>
              <a:defRPr sz="946"/>
            </a:lvl3pPr>
            <a:lvl4pPr marL="809908" indent="0">
              <a:buNone/>
              <a:defRPr sz="946"/>
            </a:lvl4pPr>
            <a:lvl5pPr marL="1079876" indent="0">
              <a:buNone/>
              <a:defRPr sz="946"/>
            </a:lvl5pPr>
            <a:lvl6pPr marL="1349848" indent="0">
              <a:buNone/>
              <a:defRPr sz="946"/>
            </a:lvl6pPr>
            <a:lvl7pPr marL="1619818" indent="0">
              <a:buNone/>
              <a:defRPr sz="946"/>
            </a:lvl7pPr>
            <a:lvl8pPr marL="1889785" indent="0">
              <a:buNone/>
              <a:defRPr sz="946"/>
            </a:lvl8pPr>
            <a:lvl9pPr marL="2159755" indent="0">
              <a:buNone/>
              <a:defRPr sz="946"/>
            </a:lvl9pPr>
          </a:lstStyle>
          <a:p>
            <a:r>
              <a:rPr lang="en-US" dirty="0"/>
              <a:t>Click icon to add picture</a:t>
            </a:r>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488547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1" y="547807"/>
            <a:ext cx="10141799" cy="3816806"/>
          </a:xfrm>
          <a:prstGeom prst="rect">
            <a:avLst/>
          </a:prstGeom>
        </p:spPr>
      </p:pic>
      <p:sp>
        <p:nvSpPr>
          <p:cNvPr id="2" name="Title 1"/>
          <p:cNvSpPr>
            <a:spLocks noGrp="1"/>
          </p:cNvSpPr>
          <p:nvPr>
            <p:ph type="title"/>
          </p:nvPr>
        </p:nvSpPr>
        <p:spPr>
          <a:xfrm>
            <a:off x="913814"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3"/>
            </a:lvl1pPr>
            <a:lvl2pPr marL="269969" indent="0">
              <a:buNone/>
              <a:defRPr sz="1183"/>
            </a:lvl2pPr>
            <a:lvl3pPr marL="539939" indent="0">
              <a:buNone/>
              <a:defRPr sz="1183"/>
            </a:lvl3pPr>
            <a:lvl4pPr marL="809908" indent="0">
              <a:buNone/>
              <a:defRPr sz="1183"/>
            </a:lvl4pPr>
            <a:lvl5pPr marL="1079876" indent="0">
              <a:buNone/>
              <a:defRPr sz="1183"/>
            </a:lvl5pPr>
            <a:lvl6pPr marL="1349848" indent="0">
              <a:buNone/>
              <a:defRPr sz="1183"/>
            </a:lvl6pPr>
            <a:lvl7pPr marL="1619818" indent="0">
              <a:buNone/>
              <a:defRPr sz="1183"/>
            </a:lvl7pPr>
            <a:lvl8pPr marL="1889785" indent="0">
              <a:buNone/>
              <a:defRPr sz="1183"/>
            </a:lvl8pPr>
            <a:lvl9pPr marL="2159755" indent="0">
              <a:buNone/>
              <a:defRPr sz="1183"/>
            </a:lvl9pPr>
          </a:lstStyle>
          <a:p>
            <a:r>
              <a:rPr lang="en-US" dirty="0"/>
              <a:t>Click icon to add picture</a:t>
            </a:r>
          </a:p>
        </p:txBody>
      </p:sp>
      <p:sp>
        <p:nvSpPr>
          <p:cNvPr id="4" name="Text Placeholder 3"/>
          <p:cNvSpPr>
            <a:spLocks noGrp="1"/>
          </p:cNvSpPr>
          <p:nvPr>
            <p:ph type="body" sz="half" idx="2"/>
          </p:nvPr>
        </p:nvSpPr>
        <p:spPr>
          <a:xfrm>
            <a:off x="913794" y="5108742"/>
            <a:ext cx="10353763" cy="682472"/>
          </a:xfrm>
        </p:spPr>
        <p:txBody>
          <a:bodyPr anchor="t"/>
          <a:lstStyle>
            <a:lvl1pPr marL="0" indent="0" algn="ctr">
              <a:buNone/>
              <a:defRPr sz="946"/>
            </a:lvl1pPr>
            <a:lvl2pPr marL="269969" indent="0">
              <a:buNone/>
              <a:defRPr sz="827"/>
            </a:lvl2pPr>
            <a:lvl3pPr marL="539939" indent="0">
              <a:buNone/>
              <a:defRPr sz="708"/>
            </a:lvl3pPr>
            <a:lvl4pPr marL="809908" indent="0">
              <a:buNone/>
              <a:defRPr sz="590"/>
            </a:lvl4pPr>
            <a:lvl5pPr marL="1079876" indent="0">
              <a:buNone/>
              <a:defRPr sz="590"/>
            </a:lvl5pPr>
            <a:lvl6pPr marL="1349848" indent="0">
              <a:buNone/>
              <a:defRPr sz="590"/>
            </a:lvl6pPr>
            <a:lvl7pPr marL="1619818" indent="0">
              <a:buNone/>
              <a:defRPr sz="590"/>
            </a:lvl7pPr>
            <a:lvl8pPr marL="1889785" indent="0">
              <a:buNone/>
              <a:defRPr sz="590"/>
            </a:lvl8pPr>
            <a:lvl9pPr marL="2159755"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63464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1"/>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69" indent="0">
              <a:buNone/>
              <a:defRPr sz="827"/>
            </a:lvl2pPr>
            <a:lvl3pPr marL="539939" indent="0">
              <a:buNone/>
              <a:defRPr sz="708"/>
            </a:lvl3pPr>
            <a:lvl4pPr marL="809908" indent="0">
              <a:buNone/>
              <a:defRPr sz="590"/>
            </a:lvl4pPr>
            <a:lvl5pPr marL="1079876" indent="0">
              <a:buNone/>
              <a:defRPr sz="590"/>
            </a:lvl5pPr>
            <a:lvl6pPr marL="1349848" indent="0">
              <a:buNone/>
              <a:defRPr sz="590"/>
            </a:lvl6pPr>
            <a:lvl7pPr marL="1619818" indent="0">
              <a:buNone/>
              <a:defRPr sz="590"/>
            </a:lvl7pPr>
            <a:lvl8pPr marL="1889785" indent="0">
              <a:buNone/>
              <a:defRPr sz="590"/>
            </a:lvl8pPr>
            <a:lvl9pPr marL="2159755"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919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1"/>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69" indent="0">
              <a:buNone/>
              <a:defRPr sz="827"/>
            </a:lvl2pPr>
            <a:lvl3pPr marL="539939" indent="0">
              <a:buNone/>
              <a:defRPr sz="708"/>
            </a:lvl3pPr>
            <a:lvl4pPr marL="809908" indent="0">
              <a:buNone/>
              <a:defRPr sz="590"/>
            </a:lvl4pPr>
            <a:lvl5pPr marL="1079876" indent="0">
              <a:buNone/>
              <a:defRPr sz="590"/>
            </a:lvl5pPr>
            <a:lvl6pPr marL="1349848" indent="0">
              <a:buNone/>
              <a:defRPr sz="590"/>
            </a:lvl6pPr>
            <a:lvl7pPr marL="1619818" indent="0">
              <a:buNone/>
              <a:defRPr sz="590"/>
            </a:lvl7pPr>
            <a:lvl8pPr marL="1889785" indent="0">
              <a:buNone/>
              <a:defRPr sz="590"/>
            </a:lvl8pPr>
            <a:lvl9pPr marL="2159755"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7"/>
            <a:ext cx="10353763" cy="1489496"/>
          </a:xfrm>
        </p:spPr>
        <p:txBody>
          <a:bodyPr anchor="ctr">
            <a:normAutofit/>
          </a:bodyPr>
          <a:lstStyle>
            <a:lvl1pPr marL="0" indent="0" algn="ctr">
              <a:buNone/>
              <a:defRPr sz="946"/>
            </a:lvl1pPr>
            <a:lvl2pPr marL="269969" indent="0">
              <a:buNone/>
              <a:defRPr sz="827"/>
            </a:lvl2pPr>
            <a:lvl3pPr marL="539939" indent="0">
              <a:buNone/>
              <a:defRPr sz="708"/>
            </a:lvl3pPr>
            <a:lvl4pPr marL="809908" indent="0">
              <a:buNone/>
              <a:defRPr sz="590"/>
            </a:lvl4pPr>
            <a:lvl5pPr marL="1079876" indent="0">
              <a:buNone/>
              <a:defRPr sz="590"/>
            </a:lvl5pPr>
            <a:lvl6pPr marL="1349848" indent="0">
              <a:buNone/>
              <a:defRPr sz="590"/>
            </a:lvl6pPr>
            <a:lvl7pPr marL="1619818" indent="0">
              <a:buNone/>
              <a:defRPr sz="590"/>
            </a:lvl7pPr>
            <a:lvl8pPr marL="1889785" indent="0">
              <a:buNone/>
              <a:defRPr sz="590"/>
            </a:lvl8pPr>
            <a:lvl9pPr marL="2159755"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7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3130867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1"/>
            </a:lvl1pPr>
          </a:lstStyle>
          <a:p>
            <a:r>
              <a:rPr lang="en-US"/>
              <a:t>Click to edit Master title style</a:t>
            </a:r>
            <a:endParaRPr lang="en-US" dirty="0"/>
          </a:p>
        </p:txBody>
      </p:sp>
      <p:sp>
        <p:nvSpPr>
          <p:cNvPr id="4" name="Text Placeholder 3"/>
          <p:cNvSpPr>
            <a:spLocks noGrp="1"/>
          </p:cNvSpPr>
          <p:nvPr>
            <p:ph type="body" sz="half" idx="2"/>
          </p:nvPr>
        </p:nvSpPr>
        <p:spPr>
          <a:xfrm>
            <a:off x="913786" y="4650570"/>
            <a:ext cx="10352198" cy="1140644"/>
          </a:xfrm>
        </p:spPr>
        <p:txBody>
          <a:bodyPr anchor="t"/>
          <a:lstStyle>
            <a:lvl1pPr marL="0" indent="0" algn="ctr">
              <a:buNone/>
              <a:defRPr sz="946"/>
            </a:lvl1pPr>
            <a:lvl2pPr marL="269969" indent="0">
              <a:buNone/>
              <a:defRPr sz="827"/>
            </a:lvl2pPr>
            <a:lvl3pPr marL="539939" indent="0">
              <a:buNone/>
              <a:defRPr sz="708"/>
            </a:lvl3pPr>
            <a:lvl4pPr marL="809908" indent="0">
              <a:buNone/>
              <a:defRPr sz="590"/>
            </a:lvl4pPr>
            <a:lvl5pPr marL="1079876" indent="0">
              <a:buNone/>
              <a:defRPr sz="590"/>
            </a:lvl5pPr>
            <a:lvl6pPr marL="1349848" indent="0">
              <a:buNone/>
              <a:defRPr sz="590"/>
            </a:lvl6pPr>
            <a:lvl7pPr marL="1619818" indent="0">
              <a:buNone/>
              <a:defRPr sz="590"/>
            </a:lvl7pPr>
            <a:lvl8pPr marL="1889785" indent="0">
              <a:buNone/>
              <a:defRPr sz="590"/>
            </a:lvl8pPr>
            <a:lvl9pPr marL="2159755"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87123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258340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3" b="0">
                <a:solidFill>
                  <a:schemeClr val="tx1"/>
                </a:solidFill>
              </a:defRPr>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32"/>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69" indent="0">
              <a:buNone/>
              <a:defRPr sz="946"/>
            </a:lvl2pPr>
            <a:lvl3pPr marL="539939" indent="0">
              <a:buNone/>
              <a:defRPr sz="946"/>
            </a:lvl3pPr>
            <a:lvl4pPr marL="809908" indent="0">
              <a:buNone/>
              <a:defRPr sz="946"/>
            </a:lvl4pPr>
            <a:lvl5pPr marL="1079876" indent="0">
              <a:buNone/>
              <a:defRPr sz="946"/>
            </a:lvl5pPr>
            <a:lvl6pPr marL="1349848" indent="0">
              <a:buNone/>
              <a:defRPr sz="946"/>
            </a:lvl6pPr>
            <a:lvl7pPr marL="1619818" indent="0">
              <a:buNone/>
              <a:defRPr sz="946"/>
            </a:lvl7pPr>
            <a:lvl8pPr marL="1889785" indent="0">
              <a:buNone/>
              <a:defRPr sz="946"/>
            </a:lvl8pPr>
            <a:lvl9pPr marL="2159755" indent="0">
              <a:buNone/>
              <a:defRPr sz="946"/>
            </a:lvl9pPr>
          </a:lstStyle>
          <a:p>
            <a:r>
              <a:rPr lang="en-US" dirty="0"/>
              <a:t>Click icon to add picture</a:t>
            </a:r>
          </a:p>
        </p:txBody>
      </p:sp>
      <p:sp>
        <p:nvSpPr>
          <p:cNvPr id="21" name="Text Placeholder 3"/>
          <p:cNvSpPr>
            <a:spLocks noGrp="1"/>
          </p:cNvSpPr>
          <p:nvPr>
            <p:ph type="body" sz="half" idx="18"/>
          </p:nvPr>
        </p:nvSpPr>
        <p:spPr>
          <a:xfrm>
            <a:off x="913795" y="4480382"/>
            <a:ext cx="3300984" cy="1310833"/>
          </a:xfrm>
        </p:spPr>
        <p:txBody>
          <a:bodyPr anchor="t">
            <a:normAutofit/>
          </a:bodyPr>
          <a:lstStyle>
            <a:lvl1pPr marL="0" indent="0" algn="ctr">
              <a:buNone/>
              <a:defRPr sz="827"/>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3" b="0">
                <a:solidFill>
                  <a:schemeClr val="tx1"/>
                </a:solidFill>
              </a:defRPr>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8"/>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69" indent="0">
              <a:buNone/>
              <a:defRPr sz="946"/>
            </a:lvl2pPr>
            <a:lvl3pPr marL="539939" indent="0">
              <a:buNone/>
              <a:defRPr sz="946"/>
            </a:lvl3pPr>
            <a:lvl4pPr marL="809908" indent="0">
              <a:buNone/>
              <a:defRPr sz="946"/>
            </a:lvl4pPr>
            <a:lvl5pPr marL="1079876" indent="0">
              <a:buNone/>
              <a:defRPr sz="946"/>
            </a:lvl5pPr>
            <a:lvl6pPr marL="1349848" indent="0">
              <a:buNone/>
              <a:defRPr sz="946"/>
            </a:lvl6pPr>
            <a:lvl7pPr marL="1619818" indent="0">
              <a:buNone/>
              <a:defRPr sz="946"/>
            </a:lvl7pPr>
            <a:lvl8pPr marL="1889785" indent="0">
              <a:buNone/>
              <a:defRPr sz="946"/>
            </a:lvl8pPr>
            <a:lvl9pPr marL="2159755" indent="0">
              <a:buNone/>
              <a:defRPr sz="946"/>
            </a:lvl9pPr>
          </a:lstStyle>
          <a:p>
            <a:r>
              <a:rPr lang="en-US" dirty="0"/>
              <a:t>Click icon to add picture</a:t>
            </a:r>
          </a:p>
        </p:txBody>
      </p:sp>
      <p:sp>
        <p:nvSpPr>
          <p:cNvPr id="24" name="Text Placeholder 3"/>
          <p:cNvSpPr>
            <a:spLocks noGrp="1"/>
          </p:cNvSpPr>
          <p:nvPr>
            <p:ph type="body" sz="half" idx="19"/>
          </p:nvPr>
        </p:nvSpPr>
        <p:spPr>
          <a:xfrm>
            <a:off x="4441435" y="4480382"/>
            <a:ext cx="3300984" cy="1310833"/>
          </a:xfrm>
        </p:spPr>
        <p:txBody>
          <a:bodyPr anchor="t">
            <a:normAutofit/>
          </a:bodyPr>
          <a:lstStyle>
            <a:lvl1pPr marL="0" indent="0" algn="ctr">
              <a:buNone/>
              <a:defRPr sz="827"/>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3" b="0">
                <a:solidFill>
                  <a:schemeClr val="tx1"/>
                </a:solidFill>
              </a:defRPr>
            </a:lvl1pPr>
            <a:lvl2pPr marL="269969" indent="0">
              <a:buNone/>
              <a:defRPr sz="1183" b="1"/>
            </a:lvl2pPr>
            <a:lvl3pPr marL="539939" indent="0">
              <a:buNone/>
              <a:defRPr sz="1064" b="1"/>
            </a:lvl3pPr>
            <a:lvl4pPr marL="809908" indent="0">
              <a:buNone/>
              <a:defRPr sz="946" b="1"/>
            </a:lvl4pPr>
            <a:lvl5pPr marL="1079876" indent="0">
              <a:buNone/>
              <a:defRPr sz="946" b="1"/>
            </a:lvl5pPr>
            <a:lvl6pPr marL="1349848" indent="0">
              <a:buNone/>
              <a:defRPr sz="946" b="1"/>
            </a:lvl6pPr>
            <a:lvl7pPr marL="1619818" indent="0">
              <a:buNone/>
              <a:defRPr sz="946" b="1"/>
            </a:lvl7pPr>
            <a:lvl8pPr marL="1889785" indent="0">
              <a:buNone/>
              <a:defRPr sz="946" b="1"/>
            </a:lvl8pPr>
            <a:lvl9pPr marL="2159755"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69" indent="0">
              <a:buNone/>
              <a:defRPr sz="946"/>
            </a:lvl2pPr>
            <a:lvl3pPr marL="539939" indent="0">
              <a:buNone/>
              <a:defRPr sz="946"/>
            </a:lvl3pPr>
            <a:lvl4pPr marL="809908" indent="0">
              <a:buNone/>
              <a:defRPr sz="946"/>
            </a:lvl4pPr>
            <a:lvl5pPr marL="1079876" indent="0">
              <a:buNone/>
              <a:defRPr sz="946"/>
            </a:lvl5pPr>
            <a:lvl6pPr marL="1349848" indent="0">
              <a:buNone/>
              <a:defRPr sz="946"/>
            </a:lvl6pPr>
            <a:lvl7pPr marL="1619818" indent="0">
              <a:buNone/>
              <a:defRPr sz="946"/>
            </a:lvl7pPr>
            <a:lvl8pPr marL="1889785" indent="0">
              <a:buNone/>
              <a:defRPr sz="946"/>
            </a:lvl8pPr>
            <a:lvl9pPr marL="2159755" indent="0">
              <a:buNone/>
              <a:defRPr sz="946"/>
            </a:lvl9pPr>
          </a:lstStyle>
          <a:p>
            <a:r>
              <a:rPr lang="en-US" dirty="0"/>
              <a:t>Click icon to add picture</a:t>
            </a:r>
          </a:p>
        </p:txBody>
      </p:sp>
      <p:sp>
        <p:nvSpPr>
          <p:cNvPr id="27" name="Text Placeholder 3"/>
          <p:cNvSpPr>
            <a:spLocks noGrp="1"/>
          </p:cNvSpPr>
          <p:nvPr>
            <p:ph type="body" sz="half" idx="20"/>
          </p:nvPr>
        </p:nvSpPr>
        <p:spPr>
          <a:xfrm>
            <a:off x="7966572" y="4480379"/>
            <a:ext cx="3300984" cy="1310836"/>
          </a:xfrm>
        </p:spPr>
        <p:txBody>
          <a:bodyPr anchor="t">
            <a:normAutofit/>
          </a:bodyPr>
          <a:lstStyle>
            <a:lvl1pPr marL="0" indent="0" algn="ctr">
              <a:buNone/>
              <a:defRPr sz="827"/>
            </a:lvl1pPr>
            <a:lvl2pPr marL="269969" indent="0">
              <a:buNone/>
              <a:defRPr sz="708"/>
            </a:lvl2pPr>
            <a:lvl3pPr marL="539939" indent="0">
              <a:buNone/>
              <a:defRPr sz="590"/>
            </a:lvl3pPr>
            <a:lvl4pPr marL="809908" indent="0">
              <a:buNone/>
              <a:defRPr sz="532"/>
            </a:lvl4pPr>
            <a:lvl5pPr marL="1079876" indent="0">
              <a:buNone/>
              <a:defRPr sz="532"/>
            </a:lvl5pPr>
            <a:lvl6pPr marL="1349848" indent="0">
              <a:buNone/>
              <a:defRPr sz="532"/>
            </a:lvl6pPr>
            <a:lvl7pPr marL="1619818" indent="0">
              <a:buNone/>
              <a:defRPr sz="532"/>
            </a:lvl7pPr>
            <a:lvl8pPr marL="1889785" indent="0">
              <a:buNone/>
              <a:defRPr sz="532"/>
            </a:lvl8pPr>
            <a:lvl9pPr marL="2159755"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727764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458146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7" y="609614"/>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4"/>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92544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141921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412148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338088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73811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87290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400936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270FD-4E41-4D10-999C-E17CE6E3007C}"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020E7-788E-462B-A1F4-202BDACC2BAD}" type="slidenum">
              <a:rPr lang="en-US" smtClean="0"/>
              <a:t>‹#›</a:t>
            </a:fld>
            <a:endParaRPr lang="en-US" dirty="0"/>
          </a:p>
        </p:txBody>
      </p:sp>
    </p:spTree>
    <p:extLst>
      <p:ext uri="{BB962C8B-B14F-4D97-AF65-F5344CB8AC3E}">
        <p14:creationId xmlns:p14="http://schemas.microsoft.com/office/powerpoint/2010/main" val="90614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270FD-4E41-4D10-999C-E17CE6E3007C}" type="datetimeFigureOut">
              <a:rPr lang="en-US" smtClean="0"/>
              <a:t>4/3/2017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020E7-788E-462B-A1F4-202BDACC2BAD}" type="slidenum">
              <a:rPr lang="en-US" smtClean="0"/>
              <a:t>‹#›</a:t>
            </a:fld>
            <a:endParaRPr lang="en-US" dirty="0"/>
          </a:p>
        </p:txBody>
      </p:sp>
    </p:spTree>
    <p:extLst>
      <p:ext uri="{BB962C8B-B14F-4D97-AF65-F5344CB8AC3E}">
        <p14:creationId xmlns:p14="http://schemas.microsoft.com/office/powerpoint/2010/main" val="283101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90"/>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4/3/2017</a:t>
            </a:fld>
            <a:endParaRPr lang="en-US" dirty="0"/>
          </a:p>
        </p:txBody>
      </p:sp>
      <p:sp>
        <p:nvSpPr>
          <p:cNvPr id="5" name="Footer Placeholder 4"/>
          <p:cNvSpPr>
            <a:spLocks noGrp="1"/>
          </p:cNvSpPr>
          <p:nvPr>
            <p:ph type="ftr" sz="quarter" idx="3"/>
          </p:nvPr>
        </p:nvSpPr>
        <p:spPr>
          <a:xfrm>
            <a:off x="913804" y="5883290"/>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10514012" y="5883290"/>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7984094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69"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78" indent="-180689" algn="l" defTabSz="269969"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49" indent="-159432" algn="l" defTabSz="269969"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37" indent="-127544" algn="l" defTabSz="269969"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1" indent="-127544" algn="l" defTabSz="269969"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71" indent="-127544" algn="l" defTabSz="269969"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591" indent="-134986" algn="l" defTabSz="269969"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26" indent="-134986" algn="l" defTabSz="269969"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60" indent="-134986" algn="l" defTabSz="269969"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63" indent="-134986" algn="l" defTabSz="269969"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69" rtl="0" eaLnBrk="1" latinLnBrk="0" hangingPunct="1">
        <a:defRPr sz="1064" kern="1200">
          <a:solidFill>
            <a:schemeClr val="tx1"/>
          </a:solidFill>
          <a:latin typeface="+mn-lt"/>
          <a:ea typeface="+mn-ea"/>
          <a:cs typeface="+mn-cs"/>
        </a:defRPr>
      </a:lvl1pPr>
      <a:lvl2pPr marL="269969" algn="l" defTabSz="269969" rtl="0" eaLnBrk="1" latinLnBrk="0" hangingPunct="1">
        <a:defRPr sz="1064" kern="1200">
          <a:solidFill>
            <a:schemeClr val="tx1"/>
          </a:solidFill>
          <a:latin typeface="+mn-lt"/>
          <a:ea typeface="+mn-ea"/>
          <a:cs typeface="+mn-cs"/>
        </a:defRPr>
      </a:lvl2pPr>
      <a:lvl3pPr marL="539939" algn="l" defTabSz="269969" rtl="0" eaLnBrk="1" latinLnBrk="0" hangingPunct="1">
        <a:defRPr sz="1064" kern="1200">
          <a:solidFill>
            <a:schemeClr val="tx1"/>
          </a:solidFill>
          <a:latin typeface="+mn-lt"/>
          <a:ea typeface="+mn-ea"/>
          <a:cs typeface="+mn-cs"/>
        </a:defRPr>
      </a:lvl3pPr>
      <a:lvl4pPr marL="809908" algn="l" defTabSz="269969" rtl="0" eaLnBrk="1" latinLnBrk="0" hangingPunct="1">
        <a:defRPr sz="1064" kern="1200">
          <a:solidFill>
            <a:schemeClr val="tx1"/>
          </a:solidFill>
          <a:latin typeface="+mn-lt"/>
          <a:ea typeface="+mn-ea"/>
          <a:cs typeface="+mn-cs"/>
        </a:defRPr>
      </a:lvl4pPr>
      <a:lvl5pPr marL="1079876" algn="l" defTabSz="269969" rtl="0" eaLnBrk="1" latinLnBrk="0" hangingPunct="1">
        <a:defRPr sz="1064" kern="1200">
          <a:solidFill>
            <a:schemeClr val="tx1"/>
          </a:solidFill>
          <a:latin typeface="+mn-lt"/>
          <a:ea typeface="+mn-ea"/>
          <a:cs typeface="+mn-cs"/>
        </a:defRPr>
      </a:lvl5pPr>
      <a:lvl6pPr marL="1349848" algn="l" defTabSz="269969" rtl="0" eaLnBrk="1" latinLnBrk="0" hangingPunct="1">
        <a:defRPr sz="1064" kern="1200">
          <a:solidFill>
            <a:schemeClr val="tx1"/>
          </a:solidFill>
          <a:latin typeface="+mn-lt"/>
          <a:ea typeface="+mn-ea"/>
          <a:cs typeface="+mn-cs"/>
        </a:defRPr>
      </a:lvl6pPr>
      <a:lvl7pPr marL="1619818" algn="l" defTabSz="269969" rtl="0" eaLnBrk="1" latinLnBrk="0" hangingPunct="1">
        <a:defRPr sz="1064" kern="1200">
          <a:solidFill>
            <a:schemeClr val="tx1"/>
          </a:solidFill>
          <a:latin typeface="+mn-lt"/>
          <a:ea typeface="+mn-ea"/>
          <a:cs typeface="+mn-cs"/>
        </a:defRPr>
      </a:lvl7pPr>
      <a:lvl8pPr marL="1889785" algn="l" defTabSz="269969" rtl="0" eaLnBrk="1" latinLnBrk="0" hangingPunct="1">
        <a:defRPr sz="1064" kern="1200">
          <a:solidFill>
            <a:schemeClr val="tx1"/>
          </a:solidFill>
          <a:latin typeface="+mn-lt"/>
          <a:ea typeface="+mn-ea"/>
          <a:cs typeface="+mn-cs"/>
        </a:defRPr>
      </a:lvl8pPr>
      <a:lvl9pPr marL="2159755" algn="l" defTabSz="269969"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computerworld.com/article/2589691/vertical-it/just-in-time-manufacturing.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SCM Sourcing Planning</a:t>
            </a:r>
          </a:p>
        </p:txBody>
      </p:sp>
      <p:sp>
        <p:nvSpPr>
          <p:cNvPr id="3" name="Text Placeholder 2"/>
          <p:cNvSpPr>
            <a:spLocks noGrp="1"/>
          </p:cNvSpPr>
          <p:nvPr>
            <p:ph type="body" idx="1"/>
          </p:nvPr>
        </p:nvSpPr>
        <p:spPr>
          <a:xfrm>
            <a:off x="711200" y="57340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149366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6501" y="74810"/>
          <a:ext cx="11995265" cy="6683436"/>
        </p:xfrm>
        <a:graphic>
          <a:graphicData uri="http://schemas.openxmlformats.org/drawingml/2006/table">
            <a:tbl>
              <a:tblPr>
                <a:tableStyleId>{5C22544A-7EE6-4342-B048-85BDC9FD1C3A}</a:tableStyleId>
              </a:tblPr>
              <a:tblGrid>
                <a:gridCol w="2138045">
                  <a:extLst>
                    <a:ext uri="{9D8B030D-6E8A-4147-A177-3AD203B41FA5}">
                      <a16:colId xmlns:a16="http://schemas.microsoft.com/office/drawing/2014/main" val="20000"/>
                    </a:ext>
                  </a:extLst>
                </a:gridCol>
                <a:gridCol w="2610081">
                  <a:extLst>
                    <a:ext uri="{9D8B030D-6E8A-4147-A177-3AD203B41FA5}">
                      <a16:colId xmlns:a16="http://schemas.microsoft.com/office/drawing/2014/main" val="20001"/>
                    </a:ext>
                  </a:extLst>
                </a:gridCol>
                <a:gridCol w="2415713">
                  <a:extLst>
                    <a:ext uri="{9D8B030D-6E8A-4147-A177-3AD203B41FA5}">
                      <a16:colId xmlns:a16="http://schemas.microsoft.com/office/drawing/2014/main" val="20002"/>
                    </a:ext>
                  </a:extLst>
                </a:gridCol>
                <a:gridCol w="2415713">
                  <a:extLst>
                    <a:ext uri="{9D8B030D-6E8A-4147-A177-3AD203B41FA5}">
                      <a16:colId xmlns:a16="http://schemas.microsoft.com/office/drawing/2014/main" val="20003"/>
                    </a:ext>
                  </a:extLst>
                </a:gridCol>
                <a:gridCol w="2415713">
                  <a:extLst>
                    <a:ext uri="{9D8B030D-6E8A-4147-A177-3AD203B41FA5}">
                      <a16:colId xmlns:a16="http://schemas.microsoft.com/office/drawing/2014/main" val="20004"/>
                    </a:ext>
                  </a:extLst>
                </a:gridCol>
              </a:tblGrid>
              <a:tr h="373476">
                <a:tc>
                  <a:txBody>
                    <a:bodyPr/>
                    <a:lstStyle/>
                    <a:p>
                      <a:pPr algn="l" fontAlgn="ctr"/>
                      <a:r>
                        <a:rPr lang="en-US" sz="1800" u="none" strike="noStrike" dirty="0">
                          <a:effectLst/>
                        </a:rPr>
                        <a:t>Week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21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28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35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42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3476">
                <a:tc>
                  <a:txBody>
                    <a:bodyPr/>
                    <a:lstStyle/>
                    <a:p>
                      <a:pPr algn="l" fontAlgn="ctr"/>
                      <a:r>
                        <a:rPr lang="en-US" sz="1800" u="none" strike="noStrike" dirty="0">
                          <a:effectLst/>
                        </a:rPr>
                        <a:t>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73476">
                <a:tc>
                  <a:txBody>
                    <a:bodyPr/>
                    <a:lstStyle/>
                    <a:p>
                      <a:pPr algn="l" fontAlgn="ctr"/>
                      <a:r>
                        <a:rPr lang="en-US" sz="1800" u="none" strike="noStrike" dirty="0">
                          <a:effectLst/>
                        </a:rPr>
                        <a:t>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643800">
                <a:tc>
                  <a:txBody>
                    <a:bodyPr/>
                    <a:lstStyle/>
                    <a:p>
                      <a:pPr algn="l" fontAlgn="ctr"/>
                      <a:r>
                        <a:rPr lang="en-US" sz="1800" u="none" strike="noStrike" dirty="0">
                          <a:effectLst/>
                        </a:rPr>
                        <a:t>Extra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643800">
                <a:tc>
                  <a:txBody>
                    <a:bodyPr/>
                    <a:lstStyle/>
                    <a:p>
                      <a:pPr algn="l" fontAlgn="ctr"/>
                      <a:r>
                        <a:rPr lang="en-US" sz="1800" u="none" strike="noStrike" dirty="0">
                          <a:effectLst/>
                        </a:rPr>
                        <a:t>Extra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643800">
                <a:tc>
                  <a:txBody>
                    <a:bodyPr/>
                    <a:lstStyle/>
                    <a:p>
                      <a:pPr algn="l" fontAlgn="ctr"/>
                      <a:r>
                        <a:rPr lang="en-US" sz="1800" u="none" strike="noStrike" dirty="0">
                          <a:effectLst/>
                        </a:rPr>
                        <a:t>Total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643800">
                <a:tc>
                  <a:txBody>
                    <a:bodyPr/>
                    <a:lstStyle/>
                    <a:p>
                      <a:pPr algn="l" fontAlgn="ctr"/>
                      <a:r>
                        <a:rPr lang="en-US" sz="1800" u="none" strike="noStrike" dirty="0">
                          <a:effectLst/>
                        </a:rPr>
                        <a:t>Total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3476">
                <a:tc>
                  <a:txBody>
                    <a:bodyPr/>
                    <a:lstStyle/>
                    <a:p>
                      <a:pPr algn="l" fontAlgn="ctr"/>
                      <a:r>
                        <a:rPr lang="en-US" sz="1800" u="none" strike="noStrike" dirty="0">
                          <a:effectLst/>
                        </a:rPr>
                        <a:t>Batches NRG-A</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3476">
                <a:tc>
                  <a:txBody>
                    <a:bodyPr/>
                    <a:lstStyle/>
                    <a:p>
                      <a:pPr algn="l" fontAlgn="ctr"/>
                      <a:r>
                        <a:rPr lang="en-US" sz="1800" u="none" strike="noStrike" dirty="0">
                          <a:effectLst/>
                        </a:rPr>
                        <a:t>Batches NRG-B</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373476">
                <a:tc>
                  <a:txBody>
                    <a:bodyPr/>
                    <a:lstStyle/>
                    <a:p>
                      <a:pPr algn="l" fontAlgn="ctr"/>
                      <a:r>
                        <a:rPr lang="en-US" sz="1800" u="none" strike="noStrike" dirty="0">
                          <a:effectLst/>
                        </a:rPr>
                        <a:t>Oat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373476">
                <a:tc>
                  <a:txBody>
                    <a:bodyPr/>
                    <a:lstStyle/>
                    <a:p>
                      <a:pPr algn="l" fontAlgn="ctr"/>
                      <a:r>
                        <a:rPr lang="en-US" sz="1800" u="none" strike="noStrike" dirty="0">
                          <a:effectLst/>
                        </a:rPr>
                        <a:t>Oat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Yummy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373476">
                <a:tc>
                  <a:txBody>
                    <a:bodyPr/>
                    <a:lstStyle/>
                    <a:p>
                      <a:pPr algn="l" fontAlgn="ctr"/>
                      <a:r>
                        <a:rPr lang="en-US" sz="1800" u="none" strike="noStrike" dirty="0">
                          <a:effectLst/>
                        </a:rPr>
                        <a:t>Raisin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373476">
                <a:tc>
                  <a:txBody>
                    <a:bodyPr/>
                    <a:lstStyle/>
                    <a:p>
                      <a:pPr algn="l" fontAlgn="ctr"/>
                      <a:r>
                        <a:rPr lang="en-US" sz="1800" u="none" strike="noStrike" dirty="0">
                          <a:effectLst/>
                        </a:rPr>
                        <a:t>Raisin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373476">
                <a:tc>
                  <a:txBody>
                    <a:bodyPr/>
                    <a:lstStyle/>
                    <a:p>
                      <a:pPr algn="l" fontAlgn="ctr"/>
                      <a:r>
                        <a:rPr lang="en-US" sz="1800" u="none" strike="noStrike" dirty="0">
                          <a:effectLst/>
                        </a:rPr>
                        <a:t>Date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r h="373476">
                <a:tc>
                  <a:txBody>
                    <a:bodyPr/>
                    <a:lstStyle/>
                    <a:p>
                      <a:pPr algn="l" fontAlgn="ctr"/>
                      <a:r>
                        <a:rPr lang="en-US" sz="1800" u="none" strike="noStrike" dirty="0">
                          <a:effectLst/>
                        </a:rPr>
                        <a:t>Date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50 First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bl>
          </a:graphicData>
        </a:graphic>
      </p:graphicFrame>
      <p:sp>
        <p:nvSpPr>
          <p:cNvPr id="5" name="Rectangle 4"/>
          <p:cNvSpPr/>
          <p:nvPr/>
        </p:nvSpPr>
        <p:spPr>
          <a:xfrm>
            <a:off x="9684326" y="1205345"/>
            <a:ext cx="2427317" cy="55445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000213" y="1496288"/>
            <a:ext cx="1778923" cy="2862322"/>
          </a:xfrm>
          <a:prstGeom prst="rect">
            <a:avLst/>
          </a:prstGeom>
          <a:noFill/>
        </p:spPr>
        <p:txBody>
          <a:bodyPr wrap="square" rtlCol="0">
            <a:spAutoFit/>
          </a:bodyPr>
          <a:lstStyle/>
          <a:p>
            <a:r>
              <a:rPr lang="en-US" dirty="0"/>
              <a:t>We need 90,000 bars but only have capacity to make 80,000 bars but we have the 10,000 extra bars we made two weeks ago so we’re in good shape.</a:t>
            </a:r>
          </a:p>
        </p:txBody>
      </p:sp>
    </p:spTree>
    <p:extLst>
      <p:ext uri="{BB962C8B-B14F-4D97-AF65-F5344CB8AC3E}">
        <p14:creationId xmlns:p14="http://schemas.microsoft.com/office/powerpoint/2010/main" val="364115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6501" y="74810"/>
          <a:ext cx="11995265" cy="6683436"/>
        </p:xfrm>
        <a:graphic>
          <a:graphicData uri="http://schemas.openxmlformats.org/drawingml/2006/table">
            <a:tbl>
              <a:tblPr>
                <a:tableStyleId>{5C22544A-7EE6-4342-B048-85BDC9FD1C3A}</a:tableStyleId>
              </a:tblPr>
              <a:tblGrid>
                <a:gridCol w="2138045">
                  <a:extLst>
                    <a:ext uri="{9D8B030D-6E8A-4147-A177-3AD203B41FA5}">
                      <a16:colId xmlns:a16="http://schemas.microsoft.com/office/drawing/2014/main" val="20000"/>
                    </a:ext>
                  </a:extLst>
                </a:gridCol>
                <a:gridCol w="2610081">
                  <a:extLst>
                    <a:ext uri="{9D8B030D-6E8A-4147-A177-3AD203B41FA5}">
                      <a16:colId xmlns:a16="http://schemas.microsoft.com/office/drawing/2014/main" val="20001"/>
                    </a:ext>
                  </a:extLst>
                </a:gridCol>
                <a:gridCol w="2415713">
                  <a:extLst>
                    <a:ext uri="{9D8B030D-6E8A-4147-A177-3AD203B41FA5}">
                      <a16:colId xmlns:a16="http://schemas.microsoft.com/office/drawing/2014/main" val="20002"/>
                    </a:ext>
                  </a:extLst>
                </a:gridCol>
                <a:gridCol w="2415713">
                  <a:extLst>
                    <a:ext uri="{9D8B030D-6E8A-4147-A177-3AD203B41FA5}">
                      <a16:colId xmlns:a16="http://schemas.microsoft.com/office/drawing/2014/main" val="20003"/>
                    </a:ext>
                  </a:extLst>
                </a:gridCol>
                <a:gridCol w="2415713">
                  <a:extLst>
                    <a:ext uri="{9D8B030D-6E8A-4147-A177-3AD203B41FA5}">
                      <a16:colId xmlns:a16="http://schemas.microsoft.com/office/drawing/2014/main" val="20004"/>
                    </a:ext>
                  </a:extLst>
                </a:gridCol>
              </a:tblGrid>
              <a:tr h="373476">
                <a:tc>
                  <a:txBody>
                    <a:bodyPr/>
                    <a:lstStyle/>
                    <a:p>
                      <a:pPr algn="l" fontAlgn="ctr"/>
                      <a:r>
                        <a:rPr lang="en-US" sz="1800" u="none" strike="noStrike" dirty="0">
                          <a:effectLst/>
                        </a:rPr>
                        <a:t>Week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21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28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35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42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3476">
                <a:tc>
                  <a:txBody>
                    <a:bodyPr/>
                    <a:lstStyle/>
                    <a:p>
                      <a:pPr algn="l" fontAlgn="ctr"/>
                      <a:r>
                        <a:rPr lang="en-US" sz="1800" u="none" strike="noStrike" dirty="0">
                          <a:effectLst/>
                        </a:rPr>
                        <a:t>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73476">
                <a:tc>
                  <a:txBody>
                    <a:bodyPr/>
                    <a:lstStyle/>
                    <a:p>
                      <a:pPr algn="l" fontAlgn="ctr"/>
                      <a:r>
                        <a:rPr lang="en-US" sz="1800" u="none" strike="noStrike" dirty="0">
                          <a:effectLst/>
                        </a:rPr>
                        <a:t>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643800">
                <a:tc>
                  <a:txBody>
                    <a:bodyPr/>
                    <a:lstStyle/>
                    <a:p>
                      <a:pPr algn="l" fontAlgn="ctr"/>
                      <a:r>
                        <a:rPr lang="en-US" sz="1800" u="none" strike="noStrike" dirty="0">
                          <a:effectLst/>
                        </a:rPr>
                        <a:t>Extra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643800">
                <a:tc>
                  <a:txBody>
                    <a:bodyPr/>
                    <a:lstStyle/>
                    <a:p>
                      <a:pPr algn="l" fontAlgn="ctr"/>
                      <a:r>
                        <a:rPr lang="en-US" sz="1800" u="none" strike="noStrike" dirty="0">
                          <a:effectLst/>
                        </a:rPr>
                        <a:t>Extra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643800">
                <a:tc>
                  <a:txBody>
                    <a:bodyPr/>
                    <a:lstStyle/>
                    <a:p>
                      <a:pPr algn="l" fontAlgn="ctr"/>
                      <a:r>
                        <a:rPr lang="en-US" sz="1800" u="none" strike="noStrike" dirty="0">
                          <a:effectLst/>
                        </a:rPr>
                        <a:t>Total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643800">
                <a:tc>
                  <a:txBody>
                    <a:bodyPr/>
                    <a:lstStyle/>
                    <a:p>
                      <a:pPr algn="l" fontAlgn="ctr"/>
                      <a:r>
                        <a:rPr lang="en-US" sz="1800" u="none" strike="noStrike" dirty="0">
                          <a:effectLst/>
                        </a:rPr>
                        <a:t>Total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3476">
                <a:tc>
                  <a:txBody>
                    <a:bodyPr/>
                    <a:lstStyle/>
                    <a:p>
                      <a:pPr algn="l" fontAlgn="ctr"/>
                      <a:r>
                        <a:rPr lang="en-US" sz="1800" u="none" strike="noStrike" dirty="0">
                          <a:effectLst/>
                        </a:rPr>
                        <a:t>Batches NRG-A</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3476">
                <a:tc>
                  <a:txBody>
                    <a:bodyPr/>
                    <a:lstStyle/>
                    <a:p>
                      <a:pPr algn="l" fontAlgn="ctr"/>
                      <a:r>
                        <a:rPr lang="en-US" sz="1800" u="none" strike="noStrike" dirty="0">
                          <a:effectLst/>
                        </a:rPr>
                        <a:t>Batches NRG-B</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373476">
                <a:tc>
                  <a:txBody>
                    <a:bodyPr/>
                    <a:lstStyle/>
                    <a:p>
                      <a:pPr algn="l" fontAlgn="ctr"/>
                      <a:r>
                        <a:rPr lang="en-US" sz="1800" u="none" strike="noStrike" dirty="0">
                          <a:effectLst/>
                        </a:rPr>
                        <a:t>Oat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373476">
                <a:tc>
                  <a:txBody>
                    <a:bodyPr/>
                    <a:lstStyle/>
                    <a:p>
                      <a:pPr algn="l" fontAlgn="ctr"/>
                      <a:r>
                        <a:rPr lang="en-US" sz="1800" u="none" strike="noStrike" dirty="0">
                          <a:effectLst/>
                        </a:rPr>
                        <a:t>Oat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Yummy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373476">
                <a:tc>
                  <a:txBody>
                    <a:bodyPr/>
                    <a:lstStyle/>
                    <a:p>
                      <a:pPr algn="l" fontAlgn="ctr"/>
                      <a:r>
                        <a:rPr lang="en-US" sz="1800" u="none" strike="noStrike" dirty="0">
                          <a:effectLst/>
                        </a:rPr>
                        <a:t>Raisin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373476">
                <a:tc>
                  <a:txBody>
                    <a:bodyPr/>
                    <a:lstStyle/>
                    <a:p>
                      <a:pPr algn="l" fontAlgn="ctr"/>
                      <a:r>
                        <a:rPr lang="en-US" sz="1800" u="none" strike="noStrike" dirty="0">
                          <a:effectLst/>
                        </a:rPr>
                        <a:t>Raisin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373476">
                <a:tc>
                  <a:txBody>
                    <a:bodyPr/>
                    <a:lstStyle/>
                    <a:p>
                      <a:pPr algn="l" fontAlgn="ctr"/>
                      <a:r>
                        <a:rPr lang="en-US" sz="1800" u="none" strike="noStrike" dirty="0">
                          <a:effectLst/>
                        </a:rPr>
                        <a:t>Date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r h="373476">
                <a:tc>
                  <a:txBody>
                    <a:bodyPr/>
                    <a:lstStyle/>
                    <a:p>
                      <a:pPr algn="l" fontAlgn="ctr"/>
                      <a:r>
                        <a:rPr lang="en-US" sz="1800" u="none" strike="noStrike" dirty="0">
                          <a:effectLst/>
                        </a:rPr>
                        <a:t>Date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50 First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2667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097280"/>
            <a:endParaRPr lang="en-US" sz="2160" kern="0" dirty="0">
              <a:solidFill>
                <a:sysClr val="windowText" lastClr="000000"/>
              </a:solidFill>
            </a:endParaRPr>
          </a:p>
        </p:txBody>
      </p:sp>
    </p:spTree>
    <p:extLst>
      <p:ext uri="{BB962C8B-B14F-4D97-AF65-F5344CB8AC3E}">
        <p14:creationId xmlns:p14="http://schemas.microsoft.com/office/powerpoint/2010/main" val="217108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68124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320042"/>
            <a:ext cx="10547797" cy="6079148"/>
          </a:xfrm>
        </p:spPr>
        <p:txBody>
          <a:bodyPr>
            <a:normAutofit/>
          </a:bodyPr>
          <a:lstStyle/>
          <a:p>
            <a:r>
              <a:rPr lang="en-US" sz="4320" dirty="0">
                <a:solidFill>
                  <a:srgbClr val="FF0000"/>
                </a:solidFill>
                <a:hlinkClick r:id="rId3"/>
              </a:rPr>
              <a:t>Just-in-Time Manufacturing</a:t>
            </a:r>
            <a:endParaRPr lang="en-US" sz="4320" dirty="0">
              <a:solidFill>
                <a:srgbClr val="FF0000"/>
              </a:solidFill>
            </a:endParaRPr>
          </a:p>
          <a:p>
            <a:pPr algn="l"/>
            <a:r>
              <a:rPr lang="en-US"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dirty="0">
              <a:solidFill>
                <a:schemeClr val="bg1"/>
              </a:solidFill>
            </a:endParaRPr>
          </a:p>
        </p:txBody>
      </p:sp>
      <p:sp>
        <p:nvSpPr>
          <p:cNvPr id="2" name="Rectangle 1"/>
          <p:cNvSpPr/>
          <p:nvPr/>
        </p:nvSpPr>
        <p:spPr>
          <a:xfrm>
            <a:off x="1615442" y="2057400"/>
            <a:ext cx="9633397" cy="1338828"/>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This article describes </a:t>
            </a:r>
            <a:r>
              <a:rPr lang="en-US" sz="2700" b="1" dirty="0">
                <a:solidFill>
                  <a:schemeClr val="bg1"/>
                </a:solidFill>
                <a:effectLst>
                  <a:outerShdw blurRad="38100" dist="38100" dir="2700000" algn="tl">
                    <a:srgbClr val="000000">
                      <a:alpha val="43137"/>
                    </a:srgbClr>
                  </a:outerShdw>
                </a:effectLst>
              </a:rPr>
              <a:t>just-in-time manufacturing techniques</a:t>
            </a:r>
            <a:r>
              <a:rPr lang="en-US" sz="2700" dirty="0">
                <a:solidFill>
                  <a:schemeClr val="bg1"/>
                </a:solidFill>
                <a:effectLst>
                  <a:outerShdw blurRad="38100" dist="38100" dir="2700000" algn="tl">
                    <a:srgbClr val="000000">
                      <a:alpha val="43137"/>
                    </a:srgbClr>
                  </a:outerShdw>
                </a:effectLst>
              </a:rPr>
              <a:t>, along with the pros and cons of using this technique.</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343401"/>
            <a:ext cx="9633397" cy="2585323"/>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Just-in-time manufacturing can provide </a:t>
            </a:r>
            <a:r>
              <a:rPr lang="en-US" sz="2700" b="1" dirty="0">
                <a:solidFill>
                  <a:schemeClr val="bg1"/>
                </a:solidFill>
                <a:effectLst>
                  <a:outerShdw blurRad="38100" dist="38100" dir="2700000" algn="tl">
                    <a:srgbClr val="000000">
                      <a:alpha val="43137"/>
                    </a:srgbClr>
                  </a:outerShdw>
                </a:effectLst>
              </a:rPr>
              <a:t>tremendous value </a:t>
            </a:r>
            <a:r>
              <a:rPr lang="en-US" sz="2700" dirty="0">
                <a:solidFill>
                  <a:schemeClr val="bg1"/>
                </a:solidFill>
                <a:effectLst>
                  <a:outerShdw blurRad="38100" dist="38100" dir="2700000" algn="tl">
                    <a:srgbClr val="000000">
                      <a:alpha val="43137"/>
                    </a:srgbClr>
                  </a:outerShdw>
                </a:effectLst>
              </a:rPr>
              <a:t>but </a:t>
            </a:r>
            <a:r>
              <a:rPr lang="en-US" sz="2700" b="1" dirty="0">
                <a:solidFill>
                  <a:schemeClr val="bg1"/>
                </a:solidFill>
                <a:effectLst>
                  <a:outerShdw blurRad="38100" dist="38100" dir="2700000" algn="tl">
                    <a:srgbClr val="000000">
                      <a:alpha val="43137"/>
                    </a:srgbClr>
                  </a:outerShdw>
                </a:effectLst>
              </a:rPr>
              <a:t>only for organizations in certain industries and only for organizations with fine tuned supply chains</a:t>
            </a:r>
            <a:r>
              <a:rPr lang="en-US" sz="2700" dirty="0">
                <a:solidFill>
                  <a:schemeClr val="bg1"/>
                </a:solidFill>
                <a:effectLst>
                  <a:outerShdw blurRad="38100" dist="38100" dir="2700000" algn="tl">
                    <a:srgbClr val="000000">
                      <a:alpha val="43137"/>
                    </a:srgbClr>
                  </a:outerShdw>
                </a:effectLst>
              </a:rPr>
              <a:t>.  You simply can’t fine tune your supply chain well enough without having tightly integrated supply chain systems with your partners.</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89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58901"/>
            <a:ext cx="11040947" cy="6942926"/>
          </a:xfrm>
          <a:prstGeom prst="rect">
            <a:avLst/>
          </a:prstGeom>
        </p:spPr>
      </p:pic>
    </p:spTree>
    <p:extLst>
      <p:ext uri="{BB962C8B-B14F-4D97-AF65-F5344CB8AC3E}">
        <p14:creationId xmlns:p14="http://schemas.microsoft.com/office/powerpoint/2010/main" val="230578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56" y="1102686"/>
            <a:ext cx="11927839" cy="5963920"/>
          </a:xfrm>
          <a:prstGeom prst="rect">
            <a:avLst/>
          </a:prstGeom>
        </p:spPr>
      </p:pic>
      <p:sp>
        <p:nvSpPr>
          <p:cNvPr id="3" name="Title 2"/>
          <p:cNvSpPr>
            <a:spLocks noGrp="1"/>
          </p:cNvSpPr>
          <p:nvPr>
            <p:ph type="title"/>
          </p:nvPr>
        </p:nvSpPr>
        <p:spPr>
          <a:xfrm>
            <a:off x="913794" y="137160"/>
            <a:ext cx="10353763" cy="970450"/>
          </a:xfrm>
        </p:spPr>
        <p:txBody>
          <a:bodyPr>
            <a:normAutofit/>
          </a:bodyPr>
          <a:lstStyle/>
          <a:p>
            <a:r>
              <a:rPr lang="en-US" dirty="0"/>
              <a:t>What else could I do with this cash?</a:t>
            </a:r>
          </a:p>
        </p:txBody>
      </p:sp>
    </p:spTree>
    <p:extLst>
      <p:ext uri="{BB962C8B-B14F-4D97-AF65-F5344CB8AC3E}">
        <p14:creationId xmlns:p14="http://schemas.microsoft.com/office/powerpoint/2010/main" val="314064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SCM Sourcing Planning</a:t>
            </a:r>
          </a:p>
        </p:txBody>
      </p:sp>
      <p:sp>
        <p:nvSpPr>
          <p:cNvPr id="3" name="TextBox 2"/>
          <p:cNvSpPr txBox="1"/>
          <p:nvPr/>
        </p:nvSpPr>
        <p:spPr>
          <a:xfrm>
            <a:off x="914400" y="1855304"/>
            <a:ext cx="10353157" cy="2677656"/>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Decide which suppliers to purchase ingredients from</a:t>
            </a:r>
          </a:p>
          <a:p>
            <a:endParaRPr lang="en-US" sz="2400" dirty="0"/>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See the struggle of not having a SCM system</a:t>
            </a:r>
          </a:p>
          <a:p>
            <a:pPr marL="285750" indent="-285750">
              <a:buFont typeface="Arial" panose="020B0604020202020204" pitchFamily="34" charset="0"/>
              <a:buChar char="•"/>
            </a:pPr>
            <a:r>
              <a:rPr lang="en-US" sz="2400" dirty="0"/>
              <a:t>Business professionals need to think ahead &amp; see the big picture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36" y="5008588"/>
            <a:ext cx="2466975" cy="1847850"/>
          </a:xfrm>
          <a:prstGeom prst="rect">
            <a:avLst/>
          </a:prstGeom>
        </p:spPr>
      </p:pic>
    </p:spTree>
    <p:extLst>
      <p:ext uri="{BB962C8B-B14F-4D97-AF65-F5344CB8AC3E}">
        <p14:creationId xmlns:p14="http://schemas.microsoft.com/office/powerpoint/2010/main" val="16860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4176711"/>
              </p:ext>
            </p:extLst>
          </p:nvPr>
        </p:nvGraphicFramePr>
        <p:xfrm>
          <a:off x="66501" y="74810"/>
          <a:ext cx="11995265" cy="6683436"/>
        </p:xfrm>
        <a:graphic>
          <a:graphicData uri="http://schemas.openxmlformats.org/drawingml/2006/table">
            <a:tbl>
              <a:tblPr>
                <a:tableStyleId>{5C22544A-7EE6-4342-B048-85BDC9FD1C3A}</a:tableStyleId>
              </a:tblPr>
              <a:tblGrid>
                <a:gridCol w="2138045">
                  <a:extLst>
                    <a:ext uri="{9D8B030D-6E8A-4147-A177-3AD203B41FA5}">
                      <a16:colId xmlns:a16="http://schemas.microsoft.com/office/drawing/2014/main" val="20000"/>
                    </a:ext>
                  </a:extLst>
                </a:gridCol>
                <a:gridCol w="2610081">
                  <a:extLst>
                    <a:ext uri="{9D8B030D-6E8A-4147-A177-3AD203B41FA5}">
                      <a16:colId xmlns:a16="http://schemas.microsoft.com/office/drawing/2014/main" val="20001"/>
                    </a:ext>
                  </a:extLst>
                </a:gridCol>
                <a:gridCol w="2415713">
                  <a:extLst>
                    <a:ext uri="{9D8B030D-6E8A-4147-A177-3AD203B41FA5}">
                      <a16:colId xmlns:a16="http://schemas.microsoft.com/office/drawing/2014/main" val="20002"/>
                    </a:ext>
                  </a:extLst>
                </a:gridCol>
                <a:gridCol w="2415713">
                  <a:extLst>
                    <a:ext uri="{9D8B030D-6E8A-4147-A177-3AD203B41FA5}">
                      <a16:colId xmlns:a16="http://schemas.microsoft.com/office/drawing/2014/main" val="20003"/>
                    </a:ext>
                  </a:extLst>
                </a:gridCol>
                <a:gridCol w="2415713">
                  <a:extLst>
                    <a:ext uri="{9D8B030D-6E8A-4147-A177-3AD203B41FA5}">
                      <a16:colId xmlns:a16="http://schemas.microsoft.com/office/drawing/2014/main" val="20004"/>
                    </a:ext>
                  </a:extLst>
                </a:gridCol>
              </a:tblGrid>
              <a:tr h="373476">
                <a:tc>
                  <a:txBody>
                    <a:bodyPr/>
                    <a:lstStyle/>
                    <a:p>
                      <a:pPr algn="l" fontAlgn="ctr"/>
                      <a:r>
                        <a:rPr lang="en-US" sz="1800" u="none" strike="noStrike" dirty="0">
                          <a:effectLst/>
                        </a:rPr>
                        <a:t>Week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21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28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35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42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3476">
                <a:tc>
                  <a:txBody>
                    <a:bodyPr/>
                    <a:lstStyle/>
                    <a:p>
                      <a:pPr algn="l" fontAlgn="ctr"/>
                      <a:r>
                        <a:rPr lang="en-US" sz="1800" u="none" strike="noStrike" dirty="0">
                          <a:effectLst/>
                        </a:rPr>
                        <a:t>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73476">
                <a:tc>
                  <a:txBody>
                    <a:bodyPr/>
                    <a:lstStyle/>
                    <a:p>
                      <a:pPr algn="l" fontAlgn="ctr"/>
                      <a:r>
                        <a:rPr lang="en-US" sz="1800" u="none" strike="noStrike" dirty="0">
                          <a:effectLst/>
                        </a:rPr>
                        <a:t>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643800">
                <a:tc>
                  <a:txBody>
                    <a:bodyPr/>
                    <a:lstStyle/>
                    <a:p>
                      <a:pPr algn="l" fontAlgn="ctr"/>
                      <a:r>
                        <a:rPr lang="en-US" sz="1800" u="none" strike="noStrike" dirty="0">
                          <a:effectLst/>
                        </a:rPr>
                        <a:t>Extra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643800">
                <a:tc>
                  <a:txBody>
                    <a:bodyPr/>
                    <a:lstStyle/>
                    <a:p>
                      <a:pPr algn="l" fontAlgn="ctr"/>
                      <a:r>
                        <a:rPr lang="en-US" sz="1800" u="none" strike="noStrike" dirty="0">
                          <a:effectLst/>
                        </a:rPr>
                        <a:t>Extra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643800">
                <a:tc>
                  <a:txBody>
                    <a:bodyPr/>
                    <a:lstStyle/>
                    <a:p>
                      <a:pPr algn="l" fontAlgn="ctr"/>
                      <a:r>
                        <a:rPr lang="en-US" sz="1800" u="none" strike="noStrike" dirty="0">
                          <a:effectLst/>
                        </a:rPr>
                        <a:t>Total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643800">
                <a:tc>
                  <a:txBody>
                    <a:bodyPr/>
                    <a:lstStyle/>
                    <a:p>
                      <a:pPr algn="l" fontAlgn="ctr"/>
                      <a:r>
                        <a:rPr lang="en-US" sz="1800" u="none" strike="noStrike" dirty="0">
                          <a:effectLst/>
                        </a:rPr>
                        <a:t>Total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3476">
                <a:tc>
                  <a:txBody>
                    <a:bodyPr/>
                    <a:lstStyle/>
                    <a:p>
                      <a:pPr algn="l" fontAlgn="ctr"/>
                      <a:r>
                        <a:rPr lang="en-US" sz="1800" u="none" strike="noStrike" dirty="0">
                          <a:effectLst/>
                        </a:rPr>
                        <a:t>Batches NRG-A</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3476">
                <a:tc>
                  <a:txBody>
                    <a:bodyPr/>
                    <a:lstStyle/>
                    <a:p>
                      <a:pPr algn="l" fontAlgn="ctr"/>
                      <a:r>
                        <a:rPr lang="en-US" sz="1800" u="none" strike="noStrike" dirty="0">
                          <a:effectLst/>
                        </a:rPr>
                        <a:t>Batches NRG-B</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373476">
                <a:tc>
                  <a:txBody>
                    <a:bodyPr/>
                    <a:lstStyle/>
                    <a:p>
                      <a:pPr algn="l" fontAlgn="ctr"/>
                      <a:r>
                        <a:rPr lang="en-US" sz="1800" u="none" strike="noStrike" dirty="0">
                          <a:effectLst/>
                        </a:rPr>
                        <a:t>Oat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373476">
                <a:tc>
                  <a:txBody>
                    <a:bodyPr/>
                    <a:lstStyle/>
                    <a:p>
                      <a:pPr algn="l" fontAlgn="ctr"/>
                      <a:r>
                        <a:rPr lang="en-US" sz="1800" u="none" strike="noStrike" dirty="0">
                          <a:effectLst/>
                        </a:rPr>
                        <a:t>Oat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Yummy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373476">
                <a:tc>
                  <a:txBody>
                    <a:bodyPr/>
                    <a:lstStyle/>
                    <a:p>
                      <a:pPr algn="l" fontAlgn="ctr"/>
                      <a:r>
                        <a:rPr lang="en-US" sz="1800" u="none" strike="noStrike" dirty="0">
                          <a:effectLst/>
                        </a:rPr>
                        <a:t>Raisin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373476">
                <a:tc>
                  <a:txBody>
                    <a:bodyPr/>
                    <a:lstStyle/>
                    <a:p>
                      <a:pPr algn="l" fontAlgn="ctr"/>
                      <a:r>
                        <a:rPr lang="en-US" sz="1800" u="none" strike="noStrike" dirty="0">
                          <a:effectLst/>
                        </a:rPr>
                        <a:t>Raisin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373476">
                <a:tc>
                  <a:txBody>
                    <a:bodyPr/>
                    <a:lstStyle/>
                    <a:p>
                      <a:pPr algn="l" fontAlgn="ctr"/>
                      <a:r>
                        <a:rPr lang="en-US" sz="1800" u="none" strike="noStrike" dirty="0">
                          <a:effectLst/>
                        </a:rPr>
                        <a:t>Date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r h="373476">
                <a:tc>
                  <a:txBody>
                    <a:bodyPr/>
                    <a:lstStyle/>
                    <a:p>
                      <a:pPr algn="l" fontAlgn="ctr"/>
                      <a:r>
                        <a:rPr lang="en-US" sz="1800" u="none" strike="noStrike" dirty="0">
                          <a:effectLst/>
                        </a:rPr>
                        <a:t>Date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50 First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bl>
          </a:graphicData>
        </a:graphic>
      </p:graphicFrame>
      <p:sp>
        <p:nvSpPr>
          <p:cNvPr id="5" name="Rectangle 4"/>
          <p:cNvSpPr/>
          <p:nvPr/>
        </p:nvSpPr>
        <p:spPr>
          <a:xfrm>
            <a:off x="4846321" y="1205345"/>
            <a:ext cx="7265323" cy="55445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494713" y="1421477"/>
            <a:ext cx="6409112" cy="2585323"/>
          </a:xfrm>
          <a:prstGeom prst="rect">
            <a:avLst/>
          </a:prstGeom>
          <a:noFill/>
        </p:spPr>
        <p:txBody>
          <a:bodyPr wrap="square" rtlCol="0">
            <a:spAutoFit/>
          </a:bodyPr>
          <a:lstStyle/>
          <a:p>
            <a:r>
              <a:rPr lang="en-US" dirty="0"/>
              <a:t>We only need a total of 60,000 bars three weeks from now and have the capacity to make 80,000 bars per week.  However, since we need 90,000 bars 28 days from now and 35 days from now we better make an extra 20,000 bars this week so we have enough in stock to get us through those two weeks.</a:t>
            </a:r>
          </a:p>
          <a:p>
            <a:endParaRPr lang="en-US" dirty="0"/>
          </a:p>
          <a:p>
            <a:r>
              <a:rPr lang="en-US" dirty="0"/>
              <a:t>We’re going to have to by Oats from Yummy Oats and dates from 50 First Dates.  They’re not the least expensive supplier but we need these in 21 days so we’ll pay a premium to get them quicker.</a:t>
            </a:r>
          </a:p>
        </p:txBody>
      </p:sp>
    </p:spTree>
    <p:extLst>
      <p:ext uri="{BB962C8B-B14F-4D97-AF65-F5344CB8AC3E}">
        <p14:creationId xmlns:p14="http://schemas.microsoft.com/office/powerpoint/2010/main" val="229092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6501" y="74810"/>
          <a:ext cx="11995265" cy="6683436"/>
        </p:xfrm>
        <a:graphic>
          <a:graphicData uri="http://schemas.openxmlformats.org/drawingml/2006/table">
            <a:tbl>
              <a:tblPr>
                <a:tableStyleId>{5C22544A-7EE6-4342-B048-85BDC9FD1C3A}</a:tableStyleId>
              </a:tblPr>
              <a:tblGrid>
                <a:gridCol w="2138045">
                  <a:extLst>
                    <a:ext uri="{9D8B030D-6E8A-4147-A177-3AD203B41FA5}">
                      <a16:colId xmlns:a16="http://schemas.microsoft.com/office/drawing/2014/main" val="20000"/>
                    </a:ext>
                  </a:extLst>
                </a:gridCol>
                <a:gridCol w="2610081">
                  <a:extLst>
                    <a:ext uri="{9D8B030D-6E8A-4147-A177-3AD203B41FA5}">
                      <a16:colId xmlns:a16="http://schemas.microsoft.com/office/drawing/2014/main" val="20001"/>
                    </a:ext>
                  </a:extLst>
                </a:gridCol>
                <a:gridCol w="2415713">
                  <a:extLst>
                    <a:ext uri="{9D8B030D-6E8A-4147-A177-3AD203B41FA5}">
                      <a16:colId xmlns:a16="http://schemas.microsoft.com/office/drawing/2014/main" val="20002"/>
                    </a:ext>
                  </a:extLst>
                </a:gridCol>
                <a:gridCol w="2415713">
                  <a:extLst>
                    <a:ext uri="{9D8B030D-6E8A-4147-A177-3AD203B41FA5}">
                      <a16:colId xmlns:a16="http://schemas.microsoft.com/office/drawing/2014/main" val="20003"/>
                    </a:ext>
                  </a:extLst>
                </a:gridCol>
                <a:gridCol w="2415713">
                  <a:extLst>
                    <a:ext uri="{9D8B030D-6E8A-4147-A177-3AD203B41FA5}">
                      <a16:colId xmlns:a16="http://schemas.microsoft.com/office/drawing/2014/main" val="20004"/>
                    </a:ext>
                  </a:extLst>
                </a:gridCol>
              </a:tblGrid>
              <a:tr h="373476">
                <a:tc>
                  <a:txBody>
                    <a:bodyPr/>
                    <a:lstStyle/>
                    <a:p>
                      <a:pPr algn="l" fontAlgn="ctr"/>
                      <a:r>
                        <a:rPr lang="en-US" sz="1800" u="none" strike="noStrike" dirty="0">
                          <a:effectLst/>
                        </a:rPr>
                        <a:t>Week</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21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28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35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42 days from now</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73476">
                <a:tc>
                  <a:txBody>
                    <a:bodyPr/>
                    <a:lstStyle/>
                    <a:p>
                      <a:pPr algn="l" fontAlgn="ctr"/>
                      <a:r>
                        <a:rPr lang="en-US" sz="1800" u="none" strike="noStrike" dirty="0">
                          <a:effectLst/>
                        </a:rPr>
                        <a:t>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73476">
                <a:tc>
                  <a:txBody>
                    <a:bodyPr/>
                    <a:lstStyle/>
                    <a:p>
                      <a:pPr algn="l" fontAlgn="ctr"/>
                      <a:r>
                        <a:rPr lang="en-US" sz="1800" u="none" strike="noStrike" dirty="0">
                          <a:effectLst/>
                        </a:rPr>
                        <a:t>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643800">
                <a:tc>
                  <a:txBody>
                    <a:bodyPr/>
                    <a:lstStyle/>
                    <a:p>
                      <a:pPr algn="l" fontAlgn="ctr"/>
                      <a:r>
                        <a:rPr lang="en-US" sz="1800" u="none" strike="noStrike" dirty="0">
                          <a:effectLst/>
                        </a:rPr>
                        <a:t>Extra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643800">
                <a:tc>
                  <a:txBody>
                    <a:bodyPr/>
                    <a:lstStyle/>
                    <a:p>
                      <a:pPr algn="l" fontAlgn="ctr"/>
                      <a:r>
                        <a:rPr lang="en-US" sz="1800" u="none" strike="noStrike" dirty="0">
                          <a:effectLst/>
                        </a:rPr>
                        <a:t>Extra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643800">
                <a:tc>
                  <a:txBody>
                    <a:bodyPr/>
                    <a:lstStyle/>
                    <a:p>
                      <a:pPr algn="l" fontAlgn="ctr"/>
                      <a:r>
                        <a:rPr lang="en-US" sz="1800" u="none" strike="noStrike" dirty="0">
                          <a:effectLst/>
                        </a:rPr>
                        <a:t>Total NRG-A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50,000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643800">
                <a:tc>
                  <a:txBody>
                    <a:bodyPr/>
                    <a:lstStyle/>
                    <a:p>
                      <a:pPr algn="l" fontAlgn="ctr"/>
                      <a:r>
                        <a:rPr lang="en-US" sz="1800" u="none" strike="noStrike" dirty="0">
                          <a:effectLst/>
                        </a:rPr>
                        <a:t>Total NRG-B Bars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30,000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40,000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3476">
                <a:tc>
                  <a:txBody>
                    <a:bodyPr/>
                    <a:lstStyle/>
                    <a:p>
                      <a:pPr algn="l" fontAlgn="ctr"/>
                      <a:r>
                        <a:rPr lang="en-US" sz="1800" u="none" strike="noStrike" dirty="0">
                          <a:effectLst/>
                        </a:rPr>
                        <a:t>Batches NRG-A</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3476">
                <a:tc>
                  <a:txBody>
                    <a:bodyPr/>
                    <a:lstStyle/>
                    <a:p>
                      <a:pPr algn="l" fontAlgn="ctr"/>
                      <a:r>
                        <a:rPr lang="en-US" sz="1800" u="none" strike="noStrike" dirty="0">
                          <a:effectLst/>
                        </a:rPr>
                        <a:t>Batches NRG-B</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373476">
                <a:tc>
                  <a:txBody>
                    <a:bodyPr/>
                    <a:lstStyle/>
                    <a:p>
                      <a:pPr algn="l" fontAlgn="ctr"/>
                      <a:r>
                        <a:rPr lang="en-US" sz="1800" u="none" strike="noStrike" dirty="0">
                          <a:effectLst/>
                        </a:rPr>
                        <a:t>Oat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373476">
                <a:tc>
                  <a:txBody>
                    <a:bodyPr/>
                    <a:lstStyle/>
                    <a:p>
                      <a:pPr algn="l" fontAlgn="ctr"/>
                      <a:r>
                        <a:rPr lang="en-US" sz="1800" u="none" strike="noStrike" dirty="0">
                          <a:effectLst/>
                        </a:rPr>
                        <a:t>Oat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Yummy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Oliver's Oats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r h="373476">
                <a:tc>
                  <a:txBody>
                    <a:bodyPr/>
                    <a:lstStyle/>
                    <a:p>
                      <a:pPr algn="l" fontAlgn="ctr"/>
                      <a:r>
                        <a:rPr lang="en-US" sz="1800" u="none" strike="noStrike" dirty="0">
                          <a:effectLst/>
                        </a:rPr>
                        <a:t>Raisin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1,250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1"/>
                  </a:ext>
                </a:extLst>
              </a:tr>
              <a:tr h="373476">
                <a:tc>
                  <a:txBody>
                    <a:bodyPr/>
                    <a:lstStyle/>
                    <a:p>
                      <a:pPr algn="l" fontAlgn="ctr"/>
                      <a:r>
                        <a:rPr lang="en-US" sz="1800" u="none" strike="noStrike" dirty="0">
                          <a:effectLst/>
                        </a:rPr>
                        <a:t>Raisin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Yesterday's Grapes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2"/>
                  </a:ext>
                </a:extLst>
              </a:tr>
              <a:tr h="373476">
                <a:tc>
                  <a:txBody>
                    <a:bodyPr/>
                    <a:lstStyle/>
                    <a:p>
                      <a:pPr algn="l" fontAlgn="ctr"/>
                      <a:r>
                        <a:rPr lang="en-US" sz="1800" u="none" strike="noStrike" dirty="0">
                          <a:effectLst/>
                        </a:rPr>
                        <a:t>Date Quantity</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1,050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3"/>
                  </a:ext>
                </a:extLst>
              </a:tr>
              <a:tr h="373476">
                <a:tc>
                  <a:txBody>
                    <a:bodyPr/>
                    <a:lstStyle/>
                    <a:p>
                      <a:pPr algn="l" fontAlgn="ctr"/>
                      <a:r>
                        <a:rPr lang="en-US" sz="1800" u="none" strike="noStrike" dirty="0">
                          <a:effectLst/>
                        </a:rPr>
                        <a:t>Date Source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50 First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u="none" strike="noStrike" dirty="0">
                          <a:effectLst/>
                        </a:rPr>
                        <a:t>Blind Dates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4"/>
                  </a:ext>
                </a:extLst>
              </a:tr>
            </a:tbl>
          </a:graphicData>
        </a:graphic>
      </p:graphicFrame>
      <p:sp>
        <p:nvSpPr>
          <p:cNvPr id="5" name="Rectangle 4"/>
          <p:cNvSpPr/>
          <p:nvPr/>
        </p:nvSpPr>
        <p:spPr>
          <a:xfrm>
            <a:off x="7265324" y="1205345"/>
            <a:ext cx="4846320" cy="55445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722523" y="1479662"/>
            <a:ext cx="4181301" cy="1477328"/>
          </a:xfrm>
          <a:prstGeom prst="rect">
            <a:avLst/>
          </a:prstGeom>
          <a:noFill/>
        </p:spPr>
        <p:txBody>
          <a:bodyPr wrap="square" rtlCol="0">
            <a:spAutoFit/>
          </a:bodyPr>
          <a:lstStyle/>
          <a:p>
            <a:r>
              <a:rPr lang="en-US" dirty="0"/>
              <a:t>We need 90,000 bars but only have capacity to make 80,000 bars but we made an extra 20,000 bars the previous week so we’ll use 10,000 of these this week and will need the other 10,000 bars next week.</a:t>
            </a:r>
          </a:p>
        </p:txBody>
      </p:sp>
    </p:spTree>
    <p:extLst>
      <p:ext uri="{BB962C8B-B14F-4D97-AF65-F5344CB8AC3E}">
        <p14:creationId xmlns:p14="http://schemas.microsoft.com/office/powerpoint/2010/main" val="7424291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1063</Words>
  <Application>Microsoft Office PowerPoint</Application>
  <PresentationFormat>Widescreen</PresentationFormat>
  <Paragraphs>377</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Calisto MT</vt:lpstr>
      <vt:lpstr>Trebuchet MS</vt:lpstr>
      <vt:lpstr>Wingdings 2</vt:lpstr>
      <vt:lpstr>Office Theme</vt:lpstr>
      <vt:lpstr>MIS2101</vt:lpstr>
      <vt:lpstr>SCM Sourcing Planning</vt:lpstr>
      <vt:lpstr>Roadmap</vt:lpstr>
      <vt:lpstr>Worksheets will not be returned </vt:lpstr>
      <vt:lpstr>PowerPoint Presentation</vt:lpstr>
      <vt:lpstr>PowerPoint Presentation</vt:lpstr>
      <vt:lpstr>What else could I do with this cash?</vt:lpstr>
      <vt:lpstr>SCM Sourcing Planning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 Doyle</dc:creator>
  <cp:lastModifiedBy>Mart Doyle</cp:lastModifiedBy>
  <cp:revision>7</cp:revision>
  <dcterms:created xsi:type="dcterms:W3CDTF">2016-03-18T12:32:55Z</dcterms:created>
  <dcterms:modified xsi:type="dcterms:W3CDTF">2017-04-03T11:49:31Z</dcterms:modified>
</cp:coreProperties>
</file>