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04" r:id="rId2"/>
    <p:sldId id="303" r:id="rId3"/>
    <p:sldId id="309" r:id="rId4"/>
    <p:sldId id="307" r:id="rId5"/>
    <p:sldId id="308" r:id="rId6"/>
    <p:sldId id="305" r:id="rId7"/>
    <p:sldId id="306"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ext uri="{19B8F6BF-5375-455C-9EA6-DF929625EA0E}">
        <p15:presenceInfo xmlns:p15="http://schemas.microsoft.com/office/powerpoint/2012/main" userId="dd42925f1cd866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109" d="100"/>
          <a:sy n="109" d="100"/>
        </p:scale>
        <p:origin x="23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rgbClr val="00B050"/>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rgbClr val="00B050"/>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5177BE62-38D5-4778-936D-394D11222398}" type="presOf" srcId="{B4D60D14-B840-4723-A7B5-95A74FB6E122}" destId="{9F6CA291-08AD-4070-A048-A52B178F643F}"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7431"/>
        <a:ext cx="2249424" cy="1755648"/>
      </dsp:txXfrm>
    </dsp:sp>
    <dsp:sp modelId="{0AA5EE87-A426-4820-84A9-11CAEB6D2720}">
      <dsp:nvSpPr>
        <dsp:cNvPr id="0" name=""/>
        <dsp:cNvSpPr/>
      </dsp:nvSpPr>
      <dsp:spPr>
        <a:xfrm>
          <a:off x="2363723"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2363723" y="27431"/>
        <a:ext cx="2249424" cy="1755648"/>
      </dsp:txXfrm>
    </dsp:sp>
    <dsp:sp modelId="{72316C7D-1DCA-48D0-B7A5-E788D4F384A4}">
      <dsp:nvSpPr>
        <dsp:cNvPr id="0" name=""/>
        <dsp:cNvSpPr/>
      </dsp:nvSpPr>
      <dsp:spPr>
        <a:xfrm>
          <a:off x="4727447"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4727447" y="27431"/>
        <a:ext cx="2249424" cy="1755648"/>
      </dsp:txXfrm>
    </dsp:sp>
    <dsp:sp modelId="{5D32F783-3446-4B2C-94A8-0CB20ABBBB42}">
      <dsp:nvSpPr>
        <dsp:cNvPr id="0" name=""/>
        <dsp:cNvSpPr/>
      </dsp:nvSpPr>
      <dsp:spPr>
        <a:xfrm>
          <a:off x="7091172"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7091172" y="27431"/>
        <a:ext cx="2249424" cy="1755648"/>
      </dsp:txXfrm>
    </dsp:sp>
    <dsp:sp modelId="{F284DE59-DCC2-4FB0-9983-E52AD31606F4}">
      <dsp:nvSpPr>
        <dsp:cNvPr id="0" name=""/>
        <dsp:cNvSpPr/>
      </dsp:nvSpPr>
      <dsp:spPr>
        <a:xfrm>
          <a:off x="9454896"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9454896" y="27431"/>
        <a:ext cx="2249424" cy="175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83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839" y="26766"/>
        <a:ext cx="2252781" cy="1755655"/>
      </dsp:txXfrm>
    </dsp:sp>
    <dsp:sp modelId="{0796F863-AAC4-457F-AA12-27633CB3CA3D}">
      <dsp:nvSpPr>
        <dsp:cNvPr id="0" name=""/>
        <dsp:cNvSpPr/>
      </dsp:nvSpPr>
      <dsp:spPr>
        <a:xfrm>
          <a:off x="248089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480899" y="26766"/>
        <a:ext cx="2252781" cy="1755655"/>
      </dsp:txXfrm>
    </dsp:sp>
    <dsp:sp modelId="{21CA60FB-1126-4E99-A2F1-68263F5EE148}">
      <dsp:nvSpPr>
        <dsp:cNvPr id="0" name=""/>
        <dsp:cNvSpPr/>
      </dsp:nvSpPr>
      <dsp:spPr>
        <a:xfrm>
          <a:off x="4958958"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958958" y="26766"/>
        <a:ext cx="2252781" cy="1755655"/>
      </dsp:txXfrm>
    </dsp:sp>
    <dsp:sp modelId="{89E88587-83D1-475D-A7E7-CCB8A9F91855}">
      <dsp:nvSpPr>
        <dsp:cNvPr id="0" name=""/>
        <dsp:cNvSpPr/>
      </dsp:nvSpPr>
      <dsp:spPr>
        <a:xfrm>
          <a:off x="7439857" y="32362"/>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439857" y="32362"/>
        <a:ext cx="2252781" cy="1755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97"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97" y="36577"/>
        <a:ext cx="2249427" cy="1755644"/>
      </dsp:txXfrm>
    </dsp:sp>
    <dsp:sp modelId="{81046186-72C3-4DF3-B652-35FFEAC438F4}">
      <dsp:nvSpPr>
        <dsp:cNvPr id="0" name=""/>
        <dsp:cNvSpPr/>
      </dsp:nvSpPr>
      <dsp:spPr>
        <a:xfrm>
          <a:off x="2455211" y="36577"/>
          <a:ext cx="2249427" cy="1755644"/>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455211" y="36577"/>
        <a:ext cx="2249427" cy="1755644"/>
      </dsp:txXfrm>
    </dsp:sp>
    <dsp:sp modelId="{EFA31A38-8802-4140-867E-4C33C74C3AF4}">
      <dsp:nvSpPr>
        <dsp:cNvPr id="0" name=""/>
        <dsp:cNvSpPr/>
      </dsp:nvSpPr>
      <dsp:spPr>
        <a:xfrm>
          <a:off x="4910326"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910326" y="36577"/>
        <a:ext cx="2249427" cy="1755644"/>
      </dsp:txXfrm>
    </dsp:sp>
    <dsp:sp modelId="{9F6CA291-08AD-4070-A048-A52B178F643F}">
      <dsp:nvSpPr>
        <dsp:cNvPr id="0" name=""/>
        <dsp:cNvSpPr/>
      </dsp:nvSpPr>
      <dsp:spPr>
        <a:xfrm>
          <a:off x="7365440"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7365440" y="36577"/>
        <a:ext cx="2249427" cy="1755644"/>
      </dsp:txXfrm>
    </dsp:sp>
    <dsp:sp modelId="{BEB5596C-76A2-4C47-9362-24BC5F07B369}">
      <dsp:nvSpPr>
        <dsp:cNvPr id="0" name=""/>
        <dsp:cNvSpPr/>
      </dsp:nvSpPr>
      <dsp:spPr>
        <a:xfrm>
          <a:off x="9820554"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9820554" y="36577"/>
        <a:ext cx="2249427" cy="17556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90197-29E2-4C6E-BCAF-BF302B3B984B}" type="datetimeFigureOut">
              <a:rPr lang="en-US" smtClean="0"/>
              <a:t>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E962A-3648-4AD7-8C47-1637579327F2}" type="slidenum">
              <a:rPr lang="en-US" smtClean="0"/>
              <a:t>‹#›</a:t>
            </a:fld>
            <a:endParaRPr lang="en-US"/>
          </a:p>
        </p:txBody>
      </p:sp>
    </p:spTree>
    <p:extLst>
      <p:ext uri="{BB962C8B-B14F-4D97-AF65-F5344CB8AC3E}">
        <p14:creationId xmlns:p14="http://schemas.microsoft.com/office/powerpoint/2010/main" val="7609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Get students talking about what kinds of information</a:t>
            </a:r>
            <a:r>
              <a:rPr lang="en-US" baseline="0" dirty="0"/>
              <a:t> is tracked in a CRM?  </a:t>
            </a:r>
          </a:p>
          <a:p>
            <a:pPr marL="171450" indent="-171450" fontAlgn="base">
              <a:buFont typeface="Arial" pitchFamily="34" charset="0"/>
              <a:buChar char="•"/>
            </a:pPr>
            <a:r>
              <a:rPr lang="en-US" sz="1200" b="0" i="0" kern="1200" dirty="0">
                <a:solidFill>
                  <a:schemeClr val="tx1"/>
                </a:solidFill>
                <a:effectLst/>
                <a:latin typeface="+mn-lt"/>
                <a:ea typeface="+mn-ea"/>
                <a:cs typeface="+mn-cs"/>
              </a:rPr>
              <a:t>contact information, </a:t>
            </a:r>
          </a:p>
          <a:p>
            <a:pPr marL="171450" indent="-171450" fontAlgn="base">
              <a:buFont typeface="Arial" pitchFamily="34" charset="0"/>
              <a:buChar char="•"/>
            </a:pPr>
            <a:r>
              <a:rPr lang="en-US" sz="1200" b="0" i="0" kern="1200" dirty="0">
                <a:solidFill>
                  <a:schemeClr val="tx1"/>
                </a:solidFill>
                <a:effectLst/>
                <a:latin typeface="+mn-lt"/>
                <a:ea typeface="+mn-ea"/>
                <a:cs typeface="+mn-cs"/>
              </a:rPr>
              <a:t>purchase histories, </a:t>
            </a:r>
          </a:p>
          <a:p>
            <a:pPr marL="171450" indent="-171450" fontAlgn="base">
              <a:buFont typeface="Arial" pitchFamily="34" charset="0"/>
              <a:buChar char="•"/>
            </a:pPr>
            <a:r>
              <a:rPr lang="en-US" sz="1200" b="0" i="0" kern="1200" dirty="0">
                <a:solidFill>
                  <a:schemeClr val="tx1"/>
                </a:solidFill>
                <a:effectLst/>
                <a:latin typeface="+mn-lt"/>
                <a:ea typeface="+mn-ea"/>
                <a:cs typeface="+mn-cs"/>
              </a:rPr>
              <a:t>Browsing</a:t>
            </a:r>
            <a:r>
              <a:rPr lang="en-US" sz="1200" b="0" i="0" kern="1200" baseline="0" dirty="0">
                <a:solidFill>
                  <a:schemeClr val="tx1"/>
                </a:solidFill>
                <a:effectLst/>
                <a:latin typeface="+mn-lt"/>
                <a:ea typeface="+mn-ea"/>
                <a:cs typeface="+mn-cs"/>
              </a:rPr>
              <a:t> habits</a:t>
            </a:r>
          </a:p>
          <a:p>
            <a:pPr marL="171450" indent="-171450" fontAlgn="base">
              <a:buFont typeface="Arial" pitchFamily="34" charset="0"/>
              <a:buChar char="•"/>
            </a:pPr>
            <a:r>
              <a:rPr lang="en-US" sz="1200" b="0" i="0" kern="1200" dirty="0">
                <a:solidFill>
                  <a:schemeClr val="tx1"/>
                </a:solidFill>
                <a:effectLst/>
                <a:latin typeface="+mn-lt"/>
                <a:ea typeface="+mn-ea"/>
                <a:cs typeface="+mn-cs"/>
              </a:rPr>
              <a:t>ways and times they've interacted with your company (and reasons why), </a:t>
            </a:r>
          </a:p>
          <a:p>
            <a:pPr marL="171450" indent="-171450" fontAlgn="base">
              <a:buFont typeface="Arial" pitchFamily="34" charset="0"/>
              <a:buChar char="•"/>
            </a:pPr>
            <a:r>
              <a:rPr lang="en-US" sz="1200" b="0" i="0" kern="1200" dirty="0">
                <a:solidFill>
                  <a:schemeClr val="tx1"/>
                </a:solidFill>
                <a:effectLst/>
                <a:latin typeface="+mn-lt"/>
                <a:ea typeface="+mn-ea"/>
                <a:cs typeface="+mn-cs"/>
              </a:rPr>
              <a:t>demographics, </a:t>
            </a:r>
          </a:p>
          <a:p>
            <a:pPr marL="171450" indent="-171450" fontAlgn="base">
              <a:buFont typeface="Arial" pitchFamily="34" charset="0"/>
              <a:buChar char="•"/>
            </a:pPr>
            <a:r>
              <a:rPr lang="en-US" sz="1200" b="0" i="0" kern="1200" dirty="0">
                <a:solidFill>
                  <a:schemeClr val="tx1"/>
                </a:solidFill>
                <a:effectLst/>
                <a:latin typeface="+mn-lt"/>
                <a:ea typeface="+mn-ea"/>
                <a:cs typeface="+mn-cs"/>
              </a:rPr>
              <a:t>interests, </a:t>
            </a:r>
          </a:p>
          <a:p>
            <a:pPr marL="171450" indent="-171450" fontAlgn="base">
              <a:buFont typeface="Arial" pitchFamily="34" charset="0"/>
              <a:buChar char="•"/>
            </a:pPr>
            <a:r>
              <a:rPr lang="en-US" sz="1200" b="0" i="0" kern="1200" dirty="0">
                <a:solidFill>
                  <a:schemeClr val="tx1"/>
                </a:solidFill>
                <a:effectLst/>
                <a:latin typeface="+mn-lt"/>
                <a:ea typeface="+mn-ea"/>
                <a:cs typeface="+mn-cs"/>
              </a:rPr>
              <a:t>personal preferences</a:t>
            </a:r>
          </a:p>
          <a:p>
            <a:pPr marL="171450" indent="-171450" fontAlgn="base">
              <a:buFont typeface="Arial" pitchFamily="34" charset="0"/>
              <a:buChar char="•"/>
            </a:pPr>
            <a:r>
              <a:rPr lang="en-US" sz="1200" b="0" i="0" kern="1200" dirty="0">
                <a:solidFill>
                  <a:schemeClr val="tx1"/>
                </a:solidFill>
                <a:effectLst/>
                <a:latin typeface="+mn-lt"/>
                <a:ea typeface="+mn-ea"/>
                <a:cs typeface="+mn-cs"/>
              </a:rPr>
              <a:t>Customer Service issues</a:t>
            </a:r>
          </a:p>
          <a:p>
            <a:pPr marL="171450" indent="-171450" fontAlgn="base">
              <a:buFont typeface="Arial" pitchFamily="34" charset="0"/>
              <a:buChar char="•"/>
            </a:pPr>
            <a:endParaRPr lang="en-US" sz="1200" b="0" i="0" kern="1200" dirty="0">
              <a:solidFill>
                <a:schemeClr val="tx1"/>
              </a:solidFill>
              <a:effectLst/>
              <a:latin typeface="+mn-lt"/>
              <a:ea typeface="+mn-ea"/>
              <a:cs typeface="+mn-cs"/>
            </a:endParaRPr>
          </a:p>
          <a:p>
            <a:pPr marL="0" indent="0" fontAlgn="base">
              <a:buFont typeface="Arial" pitchFamily="34" charset="0"/>
              <a:buNone/>
            </a:pPr>
            <a:r>
              <a:rPr lang="en-US" sz="1200" b="0" i="0" kern="1200" dirty="0">
                <a:solidFill>
                  <a:schemeClr val="tx1"/>
                </a:solidFill>
                <a:effectLst/>
                <a:latin typeface="+mn-lt"/>
                <a:ea typeface="+mn-ea"/>
                <a:cs typeface="+mn-cs"/>
              </a:rPr>
              <a:t>You can then use this information to segment customers for marketing purposes or to easily search for customers who fit specific criteria</a:t>
            </a:r>
            <a:r>
              <a:rPr lang="en-US" sz="1200" b="0" i="0" kern="1200" baseline="0" dirty="0">
                <a:solidFill>
                  <a:schemeClr val="tx1"/>
                </a:solidFill>
                <a:effectLst/>
                <a:latin typeface="+mn-lt"/>
                <a:ea typeface="+mn-ea"/>
                <a:cs typeface="+mn-cs"/>
              </a:rPr>
              <a:t> or work with customers on issues</a:t>
            </a:r>
            <a:endParaRPr lang="en-US" sz="1200" b="0" i="0" kern="1200" dirty="0">
              <a:solidFill>
                <a:schemeClr val="tx1"/>
              </a:solidFill>
              <a:effectLst/>
              <a:latin typeface="+mn-lt"/>
              <a:ea typeface="+mn-ea"/>
              <a:cs typeface="+mn-cs"/>
            </a:endParaRPr>
          </a:p>
          <a:p>
            <a:pPr marL="171450" indent="-171450" fontAlgn="base">
              <a:buFont typeface="Arial" pitchFamily="34" charset="0"/>
              <a:buChar char="•"/>
            </a:pPr>
            <a:endParaRPr lang="en-US" sz="1200" b="0" i="0" kern="1200" dirty="0">
              <a:solidFill>
                <a:schemeClr val="tx1"/>
              </a:solidFill>
              <a:effectLst/>
              <a:latin typeface="+mn-lt"/>
              <a:ea typeface="+mn-ea"/>
              <a:cs typeface="+mn-cs"/>
            </a:endParaRPr>
          </a:p>
          <a:p>
            <a:pPr marL="0" indent="0" fontAlgn="base">
              <a:buFont typeface="Arial" pitchFamily="34" charset="0"/>
              <a:buNone/>
            </a:pPr>
            <a:r>
              <a:rPr lang="en-US" sz="1200" b="0" i="0" kern="1200" dirty="0">
                <a:solidFill>
                  <a:schemeClr val="tx1"/>
                </a:solidFill>
                <a:effectLst/>
                <a:latin typeface="+mn-lt"/>
                <a:ea typeface="+mn-ea"/>
                <a:cs typeface="+mn-cs"/>
              </a:rPr>
              <a:t>Do</a:t>
            </a:r>
            <a:r>
              <a:rPr lang="en-US" sz="1200" b="0" i="0" kern="1200" baseline="0" dirty="0">
                <a:solidFill>
                  <a:schemeClr val="tx1"/>
                </a:solidFill>
                <a:effectLst/>
                <a:latin typeface="+mn-lt"/>
                <a:ea typeface="+mn-ea"/>
                <a:cs typeface="+mn-cs"/>
              </a:rPr>
              <a:t> students realize that CRMs can also track data about other parties you interact with and need for business?  Vendors, contacts, partners, </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As with customer lists, these contacts can include all types of information and can be labeled and categorized based on their specific attributes. </a:t>
            </a:r>
          </a:p>
          <a:p>
            <a:pPr fontAlgn="base"/>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See more at: http://www.businessnewsdaily.com/7838-choosing-crm-software.html#sthash.nZ6vSKQ4.dpuf</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4</a:t>
            </a:fld>
            <a:endParaRPr lang="en-US"/>
          </a:p>
        </p:txBody>
      </p:sp>
    </p:spTree>
    <p:extLst>
      <p:ext uri="{BB962C8B-B14F-4D97-AF65-F5344CB8AC3E}">
        <p14:creationId xmlns:p14="http://schemas.microsoft.com/office/powerpoint/2010/main" val="33028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5</a:t>
            </a:fld>
            <a:endParaRPr lang="en-US"/>
          </a:p>
        </p:txBody>
      </p:sp>
    </p:spTree>
    <p:extLst>
      <p:ext uri="{BB962C8B-B14F-4D97-AF65-F5344CB8AC3E}">
        <p14:creationId xmlns:p14="http://schemas.microsoft.com/office/powerpoint/2010/main" val="324976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Benefits of CRM</a:t>
            </a:r>
          </a:p>
          <a:p>
            <a:pPr fontAlgn="base"/>
            <a:r>
              <a:rPr lang="en-US" sz="1200" b="0" i="0" kern="1200" dirty="0">
                <a:solidFill>
                  <a:schemeClr val="tx1"/>
                </a:solidFill>
                <a:effectLst/>
                <a:latin typeface="+mn-lt"/>
                <a:ea typeface="+mn-ea"/>
                <a:cs typeface="+mn-cs"/>
              </a:rPr>
              <a:t>Regardless of which type of CRM product your business chooses, they offer some of the same benefits, allowing you to do the following:</a:t>
            </a:r>
          </a:p>
          <a:p>
            <a:pPr fontAlgn="base"/>
            <a:r>
              <a:rPr lang="en-US" sz="1200" b="0" i="0" kern="1200" dirty="0">
                <a:solidFill>
                  <a:schemeClr val="tx1"/>
                </a:solidFill>
                <a:effectLst/>
                <a:latin typeface="+mn-lt"/>
                <a:ea typeface="+mn-ea"/>
                <a:cs typeface="+mn-cs"/>
              </a:rPr>
              <a:t>Realize which customers produce the most profit. By analyzing buying behaviors and other customer data, your business can gain a better understanding of who are your best customers. You can differentiate between the customer who provide the highest profit margins and those that simply bring you the most revenue. You could use that information to provide them a better type or tier of customer service for better customers.</a:t>
            </a:r>
          </a:p>
          <a:p>
            <a:pPr fontAlgn="base"/>
            <a:r>
              <a:rPr lang="en-US" sz="1200" b="0" i="0" kern="1200" dirty="0">
                <a:solidFill>
                  <a:schemeClr val="tx1"/>
                </a:solidFill>
                <a:effectLst/>
                <a:latin typeface="+mn-lt"/>
                <a:ea typeface="+mn-ea"/>
                <a:cs typeface="+mn-cs"/>
              </a:rPr>
              <a:t>Analyze buying patterns. More understanding of customer buying patterns can, again help you spot potential high-value customers so that you can make the most of your sales opportunities with those customers.</a:t>
            </a:r>
          </a:p>
          <a:p>
            <a:pPr fontAlgn="base"/>
            <a:r>
              <a:rPr lang="en-US" sz="1200" b="0" i="0" kern="1200" dirty="0">
                <a:solidFill>
                  <a:schemeClr val="tx1"/>
                </a:solidFill>
                <a:effectLst/>
                <a:latin typeface="+mn-lt"/>
                <a:ea typeface="+mn-ea"/>
                <a:cs typeface="+mn-cs"/>
              </a:rPr>
              <a:t>Maximize per-customer profits. Data gleaned from CRM can help you lower the cost of selling to certain customers and help you increase profits from those customer interactions.</a:t>
            </a:r>
          </a:p>
          <a:p>
            <a:endParaRPr lang="en-US" dirty="0"/>
          </a:p>
        </p:txBody>
      </p:sp>
      <p:sp>
        <p:nvSpPr>
          <p:cNvPr id="4" name="Slide Number Placeholder 3"/>
          <p:cNvSpPr>
            <a:spLocks noGrp="1"/>
          </p:cNvSpPr>
          <p:nvPr>
            <p:ph type="sldNum" sz="quarter" idx="10"/>
          </p:nvPr>
        </p:nvSpPr>
        <p:spPr/>
        <p:txBody>
          <a:bodyPr/>
          <a:lstStyle/>
          <a:p>
            <a:fld id="{CBDBD5BA-17AC-4FF7-9595-50F16C693D33}" type="slidenum">
              <a:rPr lang="en-US" smtClean="0"/>
              <a:t>6</a:t>
            </a:fld>
            <a:endParaRPr lang="en-US"/>
          </a:p>
        </p:txBody>
      </p:sp>
    </p:spTree>
    <p:extLst>
      <p:ext uri="{BB962C8B-B14F-4D97-AF65-F5344CB8AC3E}">
        <p14:creationId xmlns:p14="http://schemas.microsoft.com/office/powerpoint/2010/main" val="19159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http://www.businessnewsdaily.com/7838-choosing-crm-software.html</a:t>
            </a:r>
          </a:p>
        </p:txBody>
      </p:sp>
      <p:sp>
        <p:nvSpPr>
          <p:cNvPr id="4" name="Slide Number Placeholder 3"/>
          <p:cNvSpPr>
            <a:spLocks noGrp="1"/>
          </p:cNvSpPr>
          <p:nvPr>
            <p:ph type="sldNum" sz="quarter" idx="10"/>
          </p:nvPr>
        </p:nvSpPr>
        <p:spPr/>
        <p:txBody>
          <a:bodyPr/>
          <a:lstStyle/>
          <a:p>
            <a:fld id="{CBDBD5BA-17AC-4FF7-9595-50F16C693D33}" type="slidenum">
              <a:rPr lang="en-US" smtClean="0"/>
              <a:t>7</a:t>
            </a:fld>
            <a:endParaRPr lang="en-US"/>
          </a:p>
        </p:txBody>
      </p:sp>
    </p:spTree>
    <p:extLst>
      <p:ext uri="{BB962C8B-B14F-4D97-AF65-F5344CB8AC3E}">
        <p14:creationId xmlns:p14="http://schemas.microsoft.com/office/powerpoint/2010/main" val="3172975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52"/>
            <a:ext cx="9440035" cy="1828801"/>
          </a:xfrm>
        </p:spPr>
        <p:txBody>
          <a:bodyPr anchor="b">
            <a:normAutofit/>
          </a:bodyPr>
          <a:lstStyle>
            <a:lvl1pPr algn="ctr">
              <a:defRPr sz="3190">
                <a:effectLst/>
              </a:defRPr>
            </a:lvl1pPr>
          </a:lstStyle>
          <a:p>
            <a:r>
              <a:rPr lang="en-US"/>
              <a:t>Click to edit Master title style</a:t>
            </a:r>
            <a:endParaRPr lang="en-US" dirty="0"/>
          </a:p>
        </p:txBody>
      </p:sp>
      <p:sp>
        <p:nvSpPr>
          <p:cNvPr id="3" name="Subtitle 2"/>
          <p:cNvSpPr>
            <a:spLocks noGrp="1"/>
          </p:cNvSpPr>
          <p:nvPr>
            <p:ph type="subTitle" idx="1"/>
          </p:nvPr>
        </p:nvSpPr>
        <p:spPr>
          <a:xfrm>
            <a:off x="1370693" y="3598342"/>
            <a:ext cx="9440035" cy="1049867"/>
          </a:xfrm>
        </p:spPr>
        <p:txBody>
          <a:bodyPr anchor="t"/>
          <a:lstStyle>
            <a:lvl1pPr marL="0" indent="0" algn="ctr">
              <a:buNone/>
              <a:defRPr>
                <a:solidFill>
                  <a:schemeClr val="tx1"/>
                </a:solidFill>
              </a:defRPr>
            </a:lvl1pPr>
            <a:lvl2pPr marL="269972" indent="0" algn="ctr">
              <a:buNone/>
              <a:defRPr>
                <a:solidFill>
                  <a:schemeClr val="tx1">
                    <a:tint val="75000"/>
                  </a:schemeClr>
                </a:solidFill>
              </a:defRPr>
            </a:lvl2pPr>
            <a:lvl3pPr marL="539944" indent="0" algn="ctr">
              <a:buNone/>
              <a:defRPr>
                <a:solidFill>
                  <a:schemeClr val="tx1">
                    <a:tint val="75000"/>
                  </a:schemeClr>
                </a:solidFill>
              </a:defRPr>
            </a:lvl3pPr>
            <a:lvl4pPr marL="809916" indent="0" algn="ctr">
              <a:buNone/>
              <a:defRPr>
                <a:solidFill>
                  <a:schemeClr val="tx1">
                    <a:tint val="75000"/>
                  </a:schemeClr>
                </a:solidFill>
              </a:defRPr>
            </a:lvl4pPr>
            <a:lvl5pPr marL="1079887" indent="0" algn="ctr">
              <a:buNone/>
              <a:defRPr>
                <a:solidFill>
                  <a:schemeClr val="tx1">
                    <a:tint val="75000"/>
                  </a:schemeClr>
                </a:solidFill>
              </a:defRPr>
            </a:lvl5pPr>
            <a:lvl6pPr marL="1349861" indent="0" algn="ctr">
              <a:buNone/>
              <a:defRPr>
                <a:solidFill>
                  <a:schemeClr val="tx1">
                    <a:tint val="75000"/>
                  </a:schemeClr>
                </a:solidFill>
              </a:defRPr>
            </a:lvl6pPr>
            <a:lvl7pPr marL="1619833" indent="0" algn="ctr">
              <a:buNone/>
              <a:defRPr>
                <a:solidFill>
                  <a:schemeClr val="tx1">
                    <a:tint val="75000"/>
                  </a:schemeClr>
                </a:solidFill>
              </a:defRPr>
            </a:lvl7pPr>
            <a:lvl8pPr marL="1889804" indent="0" algn="ctr">
              <a:buNone/>
              <a:defRPr>
                <a:solidFill>
                  <a:schemeClr val="tx1">
                    <a:tint val="75000"/>
                  </a:schemeClr>
                </a:solidFill>
              </a:defRPr>
            </a:lvl8pPr>
            <a:lvl9pPr marL="215977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070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90" y="547807"/>
            <a:ext cx="10141799" cy="3816806"/>
          </a:xfrm>
          <a:prstGeom prst="rect">
            <a:avLst/>
          </a:prstGeom>
        </p:spPr>
      </p:pic>
      <p:sp>
        <p:nvSpPr>
          <p:cNvPr id="2" name="Title 1"/>
          <p:cNvSpPr>
            <a:spLocks noGrp="1"/>
          </p:cNvSpPr>
          <p:nvPr>
            <p:ph type="title"/>
          </p:nvPr>
        </p:nvSpPr>
        <p:spPr>
          <a:xfrm>
            <a:off x="913811" y="4565260"/>
            <a:ext cx="10355327" cy="543472"/>
          </a:xfrm>
        </p:spPr>
        <p:txBody>
          <a:bodyPr anchor="b">
            <a:normAutofit/>
          </a:bodyPr>
          <a:lstStyle>
            <a:lvl1pPr algn="ctr">
              <a:defRPr sz="1654"/>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50" y="695011"/>
            <a:ext cx="9845347" cy="3525671"/>
          </a:xfrm>
          <a:effectLst>
            <a:outerShdw blurRad="38100" dist="25400" dir="4440000">
              <a:srgbClr val="000000">
                <a:alpha val="36000"/>
              </a:srgbClr>
            </a:outerShdw>
          </a:effectLst>
        </p:spPr>
        <p:txBody>
          <a:bodyPr anchor="t">
            <a:normAutofit/>
          </a:bodyPr>
          <a:lstStyle>
            <a:lvl1pPr marL="0" indent="0" algn="ctr">
              <a:buNone/>
              <a:defRPr sz="1182"/>
            </a:lvl1pPr>
            <a:lvl2pPr marL="269972" indent="0">
              <a:buNone/>
              <a:defRPr sz="1182"/>
            </a:lvl2pPr>
            <a:lvl3pPr marL="539944" indent="0">
              <a:buNone/>
              <a:defRPr sz="1182"/>
            </a:lvl3pPr>
            <a:lvl4pPr marL="809916" indent="0">
              <a:buNone/>
              <a:defRPr sz="1182"/>
            </a:lvl4pPr>
            <a:lvl5pPr marL="1079887" indent="0">
              <a:buNone/>
              <a:defRPr sz="1182"/>
            </a:lvl5pPr>
            <a:lvl6pPr marL="1349861" indent="0">
              <a:buNone/>
              <a:defRPr sz="1182"/>
            </a:lvl6pPr>
            <a:lvl7pPr marL="1619833" indent="0">
              <a:buNone/>
              <a:defRPr sz="1182"/>
            </a:lvl7pPr>
            <a:lvl8pPr marL="1889804" indent="0">
              <a:buNone/>
              <a:defRPr sz="1182"/>
            </a:lvl8pPr>
            <a:lvl9pPr marL="2159777" indent="0">
              <a:buNone/>
              <a:defRPr sz="1182"/>
            </a:lvl9pPr>
          </a:lstStyle>
          <a:p>
            <a:r>
              <a:rPr lang="en-US"/>
              <a:t>Click icon to add picture</a:t>
            </a:r>
            <a:endParaRPr lang="en-US" dirty="0"/>
          </a:p>
        </p:txBody>
      </p:sp>
      <p:sp>
        <p:nvSpPr>
          <p:cNvPr id="4" name="Text Placeholder 3"/>
          <p:cNvSpPr>
            <a:spLocks noGrp="1"/>
          </p:cNvSpPr>
          <p:nvPr>
            <p:ph type="body" sz="half" idx="2"/>
          </p:nvPr>
        </p:nvSpPr>
        <p:spPr>
          <a:xfrm>
            <a:off x="913794" y="5108739"/>
            <a:ext cx="10353763" cy="682472"/>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2463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608445"/>
            <a:ext cx="10353763" cy="3534344"/>
          </a:xfrm>
        </p:spPr>
        <p:txBody>
          <a:bodyPr anchor="ctr"/>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1"/>
            <a:ext cx="10353763" cy="1501826"/>
          </a:xfrm>
        </p:spPr>
        <p:txBody>
          <a:bodyPr anchor="ct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732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5" y="609609"/>
            <a:ext cx="9302752" cy="2992904"/>
          </a:xfrm>
        </p:spPr>
        <p:txBody>
          <a:bodyPr anchor="ctr"/>
          <a:lstStyle>
            <a:lvl1pPr>
              <a:defRPr sz="189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8" cy="532750"/>
          </a:xfrm>
        </p:spPr>
        <p:txBody>
          <a:bodyPr anchor="t">
            <a:normAutofit/>
          </a:bodyPr>
          <a:lstStyle>
            <a:lvl1pPr marL="0" indent="0" algn="r">
              <a:buNone/>
              <a:defRPr sz="827"/>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4" name="Text Placeholder 3"/>
          <p:cNvSpPr>
            <a:spLocks noGrp="1"/>
          </p:cNvSpPr>
          <p:nvPr>
            <p:ph type="body" sz="half" idx="2"/>
          </p:nvPr>
        </p:nvSpPr>
        <p:spPr>
          <a:xfrm>
            <a:off x="913794" y="4304365"/>
            <a:ext cx="10353763" cy="1489496"/>
          </a:xfrm>
        </p:spPr>
        <p:txBody>
          <a:bodyPr anchor="ctr">
            <a:normAutofit/>
          </a:bodyP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
        <p:nvSpPr>
          <p:cNvPr id="11" name="TextBox 10"/>
          <p:cNvSpPr txBox="1"/>
          <p:nvPr/>
        </p:nvSpPr>
        <p:spPr>
          <a:xfrm>
            <a:off x="990600" y="884802"/>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724" dirty="0">
                <a:solidFill>
                  <a:schemeClr val="tx1"/>
                </a:solidFill>
                <a:effectLst/>
              </a:rPr>
              <a:t>“</a:t>
            </a:r>
          </a:p>
        </p:txBody>
      </p:sp>
      <p:sp>
        <p:nvSpPr>
          <p:cNvPr id="13" name="TextBox 12"/>
          <p:cNvSpPr txBox="1"/>
          <p:nvPr/>
        </p:nvSpPr>
        <p:spPr>
          <a:xfrm>
            <a:off x="10504716" y="2928269"/>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724" dirty="0">
                <a:solidFill>
                  <a:schemeClr val="tx1"/>
                </a:solidFill>
                <a:effectLst/>
              </a:rPr>
              <a:t>”</a:t>
            </a:r>
          </a:p>
        </p:txBody>
      </p:sp>
    </p:spTree>
    <p:extLst>
      <p:ext uri="{BB962C8B-B14F-4D97-AF65-F5344CB8AC3E}">
        <p14:creationId xmlns:p14="http://schemas.microsoft.com/office/powerpoint/2010/main" val="75063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3"/>
            <a:ext cx="10353763" cy="2511835"/>
          </a:xfrm>
        </p:spPr>
        <p:txBody>
          <a:bodyPr anchor="b"/>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67"/>
            <a:ext cx="10352198" cy="1140644"/>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415490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8" name="Text Placeholder 3"/>
          <p:cNvSpPr>
            <a:spLocks noGrp="1"/>
          </p:cNvSpPr>
          <p:nvPr>
            <p:ph type="body" sz="half" idx="15"/>
          </p:nvPr>
        </p:nvSpPr>
        <p:spPr>
          <a:xfrm>
            <a:off x="91379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9" name="Text Placeholder 4"/>
          <p:cNvSpPr>
            <a:spLocks noGrp="1"/>
          </p:cNvSpPr>
          <p:nvPr>
            <p:ph type="body" sz="quarter" idx="3"/>
          </p:nvPr>
        </p:nvSpPr>
        <p:spPr>
          <a:xfrm>
            <a:off x="4446710"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0" name="Text Placeholder 3"/>
          <p:cNvSpPr>
            <a:spLocks noGrp="1"/>
          </p:cNvSpPr>
          <p:nvPr>
            <p:ph type="body" sz="half" idx="16"/>
          </p:nvPr>
        </p:nvSpPr>
        <p:spPr>
          <a:xfrm>
            <a:off x="444143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2" name="Text Placeholder 3"/>
          <p:cNvSpPr>
            <a:spLocks noGrp="1"/>
          </p:cNvSpPr>
          <p:nvPr>
            <p:ph type="body" sz="half" idx="17"/>
          </p:nvPr>
        </p:nvSpPr>
        <p:spPr>
          <a:xfrm>
            <a:off x="7966572"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54638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7" y="1818215"/>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3" y="1818215"/>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5"/>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0" name="Picture Placeholder 2"/>
          <p:cNvSpPr>
            <a:spLocks noGrp="1" noChangeAspect="1"/>
          </p:cNvSpPr>
          <p:nvPr>
            <p:ph type="pic" idx="15"/>
          </p:nvPr>
        </p:nvSpPr>
        <p:spPr>
          <a:xfrm>
            <a:off x="1018103" y="1938929"/>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1" name="Text Placeholder 3"/>
          <p:cNvSpPr>
            <a:spLocks noGrp="1"/>
          </p:cNvSpPr>
          <p:nvPr>
            <p:ph type="body" sz="half" idx="18"/>
          </p:nvPr>
        </p:nvSpPr>
        <p:spPr>
          <a:xfrm>
            <a:off x="91379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3" name="Picture Placeholder 2"/>
          <p:cNvSpPr>
            <a:spLocks noGrp="1" noChangeAspect="1"/>
          </p:cNvSpPr>
          <p:nvPr>
            <p:ph type="pic" idx="21"/>
          </p:nvPr>
        </p:nvSpPr>
        <p:spPr>
          <a:xfrm>
            <a:off x="4545743" y="1939106"/>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4" name="Text Placeholder 3"/>
          <p:cNvSpPr>
            <a:spLocks noGrp="1"/>
          </p:cNvSpPr>
          <p:nvPr>
            <p:ph type="body" sz="half" idx="19"/>
          </p:nvPr>
        </p:nvSpPr>
        <p:spPr>
          <a:xfrm>
            <a:off x="444143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6" name="Picture Placeholder 2"/>
          <p:cNvSpPr>
            <a:spLocks noGrp="1" noChangeAspect="1"/>
          </p:cNvSpPr>
          <p:nvPr>
            <p:ph type="pic" idx="22"/>
          </p:nvPr>
        </p:nvSpPr>
        <p:spPr>
          <a:xfrm>
            <a:off x="8075699" y="1934433"/>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7" name="Text Placeholder 3"/>
          <p:cNvSpPr>
            <a:spLocks noGrp="1"/>
          </p:cNvSpPr>
          <p:nvPr>
            <p:ph type="body" sz="half" idx="20"/>
          </p:nvPr>
        </p:nvSpPr>
        <p:spPr>
          <a:xfrm>
            <a:off x="7966572" y="4480377"/>
            <a:ext cx="3300984" cy="1310836"/>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43940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64421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6" y="609612"/>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9" y="609612"/>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955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61154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79"/>
            <a:ext cx="9590551" cy="1828813"/>
          </a:xfrm>
        </p:spPr>
        <p:txBody>
          <a:bodyPr anchor="b"/>
          <a:lstStyle>
            <a:lvl1pPr algn="ctr">
              <a:defRPr sz="2362"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1" cy="1507054"/>
          </a:xfrm>
        </p:spPr>
        <p:txBody>
          <a:bodyPr anchor="t"/>
          <a:lstStyle>
            <a:lvl1pPr marL="0" indent="0" algn="ctr">
              <a:buNone/>
              <a:defRPr sz="1182">
                <a:solidFill>
                  <a:schemeClr val="tx1"/>
                </a:solidFill>
              </a:defRPr>
            </a:lvl1pPr>
            <a:lvl2pPr marL="269972" indent="0">
              <a:buNone/>
              <a:defRPr sz="1064">
                <a:solidFill>
                  <a:schemeClr val="tx1">
                    <a:tint val="75000"/>
                  </a:schemeClr>
                </a:solidFill>
              </a:defRPr>
            </a:lvl2pPr>
            <a:lvl3pPr marL="539944" indent="0">
              <a:buNone/>
              <a:defRPr sz="946">
                <a:solidFill>
                  <a:schemeClr val="tx1">
                    <a:tint val="75000"/>
                  </a:schemeClr>
                </a:solidFill>
              </a:defRPr>
            </a:lvl3pPr>
            <a:lvl4pPr marL="809916" indent="0">
              <a:buNone/>
              <a:defRPr sz="827">
                <a:solidFill>
                  <a:schemeClr val="tx1">
                    <a:tint val="75000"/>
                  </a:schemeClr>
                </a:solidFill>
              </a:defRPr>
            </a:lvl4pPr>
            <a:lvl5pPr marL="1079887" indent="0">
              <a:buNone/>
              <a:defRPr sz="827">
                <a:solidFill>
                  <a:schemeClr val="tx1">
                    <a:tint val="75000"/>
                  </a:schemeClr>
                </a:solidFill>
              </a:defRPr>
            </a:lvl5pPr>
            <a:lvl6pPr marL="1349861" indent="0">
              <a:buNone/>
              <a:defRPr sz="827">
                <a:solidFill>
                  <a:schemeClr val="tx1">
                    <a:tint val="75000"/>
                  </a:schemeClr>
                </a:solidFill>
              </a:defRPr>
            </a:lvl6pPr>
            <a:lvl7pPr marL="1619833" indent="0">
              <a:buNone/>
              <a:defRPr sz="827">
                <a:solidFill>
                  <a:schemeClr val="tx1">
                    <a:tint val="75000"/>
                  </a:schemeClr>
                </a:solidFill>
              </a:defRPr>
            </a:lvl7pPr>
            <a:lvl8pPr marL="1889804" indent="0">
              <a:buNone/>
              <a:defRPr sz="827">
                <a:solidFill>
                  <a:schemeClr val="tx1">
                    <a:tint val="75000"/>
                  </a:schemeClr>
                </a:solidFill>
              </a:defRPr>
            </a:lvl8pPr>
            <a:lvl9pPr marL="2159777" indent="0">
              <a:buNone/>
              <a:defRPr sz="82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41850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803"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51"/>
            <a:ext cx="5064665" cy="405875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032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9" y="1734506"/>
            <a:ext cx="5089072" cy="4148770"/>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7" y="1734506"/>
            <a:ext cx="5089072" cy="414877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4" name="Content Placeholder 3"/>
          <p:cNvSpPr>
            <a:spLocks noGrp="1"/>
          </p:cNvSpPr>
          <p:nvPr>
            <p:ph sz="half" idx="2"/>
          </p:nvPr>
        </p:nvSpPr>
        <p:spPr>
          <a:xfrm>
            <a:off x="1005872" y="2380139"/>
            <a:ext cx="4876344"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8"/>
            <a:ext cx="4895330" cy="544883"/>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6" name="Content Placeholder 5"/>
          <p:cNvSpPr>
            <a:spLocks noGrp="1"/>
          </p:cNvSpPr>
          <p:nvPr>
            <p:ph sz="quarter" idx="4"/>
          </p:nvPr>
        </p:nvSpPr>
        <p:spPr>
          <a:xfrm>
            <a:off x="6294967" y="2380139"/>
            <a:ext cx="4895330"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B468C-0A74-436A-ABE2-003BB96A12F8}" type="datetimeFigureOut">
              <a:rPr lang="en-US" smtClean="0"/>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24158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B468C-0A74-436A-ABE2-003BB96A12F8}"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2888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B468C-0A74-436A-ABE2-003BB96A12F8}" type="datetimeFigureOut">
              <a:rPr lang="en-US" smtClean="0"/>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4353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11"/>
            <a:ext cx="3706889" cy="1821918"/>
          </a:xfrm>
        </p:spPr>
        <p:txBody>
          <a:bodyPr anchor="b">
            <a:normAutofit/>
          </a:bodyPr>
          <a:lstStyle>
            <a:lvl1pPr algn="ctr">
              <a:defRPr sz="1417" b="0"/>
            </a:lvl1pPr>
          </a:lstStyle>
          <a:p>
            <a:r>
              <a:rPr lang="en-US"/>
              <a:t>Click to edit Master title style</a:t>
            </a:r>
            <a:endParaRPr lang="en-US" dirty="0"/>
          </a:p>
        </p:txBody>
      </p:sp>
      <p:sp>
        <p:nvSpPr>
          <p:cNvPr id="3" name="Content Placeholder 2"/>
          <p:cNvSpPr>
            <a:spLocks noGrp="1"/>
          </p:cNvSpPr>
          <p:nvPr>
            <p:ph idx="1"/>
          </p:nvPr>
        </p:nvSpPr>
        <p:spPr>
          <a:xfrm>
            <a:off x="4855639"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6" y="2431518"/>
            <a:ext cx="3706889" cy="3359681"/>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36075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70" y="609600"/>
            <a:ext cx="3584167" cy="5204832"/>
          </a:xfrm>
          <a:prstGeom prst="rect">
            <a:avLst/>
          </a:prstGeom>
        </p:spPr>
      </p:pic>
      <p:sp>
        <p:nvSpPr>
          <p:cNvPr id="2" name="Title 1"/>
          <p:cNvSpPr>
            <a:spLocks noGrp="1"/>
          </p:cNvSpPr>
          <p:nvPr>
            <p:ph type="title"/>
          </p:nvPr>
        </p:nvSpPr>
        <p:spPr>
          <a:xfrm>
            <a:off x="913801" y="609923"/>
            <a:ext cx="5934949" cy="1829338"/>
          </a:xfrm>
        </p:spPr>
        <p:txBody>
          <a:bodyPr anchor="b">
            <a:noAutofit/>
          </a:bodyPr>
          <a:lstStyle>
            <a:lvl1pPr algn="ctr">
              <a:defRPr sz="189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3"/>
            <a:ext cx="3275750" cy="4912822"/>
          </a:xfr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4" name="Text Placeholder 3"/>
          <p:cNvSpPr>
            <a:spLocks noGrp="1"/>
          </p:cNvSpPr>
          <p:nvPr>
            <p:ph type="body" sz="half" idx="2"/>
          </p:nvPr>
        </p:nvSpPr>
        <p:spPr>
          <a:xfrm>
            <a:off x="913801" y="2439261"/>
            <a:ext cx="5934949" cy="3376134"/>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7142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4"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4" y="1732451"/>
            <a:ext cx="10353763" cy="405875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88"/>
            <a:ext cx="2743200"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C4BB468C-0A74-436A-ABE2-003BB96A12F8}" type="datetimeFigureOut">
              <a:rPr lang="en-US" smtClean="0"/>
              <a:t>2/8/2017</a:t>
            </a:fld>
            <a:endParaRPr lang="en-US"/>
          </a:p>
        </p:txBody>
      </p:sp>
      <p:sp>
        <p:nvSpPr>
          <p:cNvPr id="5" name="Footer Placeholder 4"/>
          <p:cNvSpPr>
            <a:spLocks noGrp="1"/>
          </p:cNvSpPr>
          <p:nvPr>
            <p:ph type="ftr" sz="quarter" idx="3"/>
          </p:nvPr>
        </p:nvSpPr>
        <p:spPr>
          <a:xfrm>
            <a:off x="913803" y="5883288"/>
            <a:ext cx="6672865" cy="365125"/>
          </a:xfrm>
          <a:prstGeom prst="rect">
            <a:avLst/>
          </a:prstGeom>
        </p:spPr>
        <p:txBody>
          <a:bodyPr vert="horz" lIns="91440" tIns="45720" rIns="91440" bIns="45720" rtlCol="0" anchor="ctr"/>
          <a:lstStyle>
            <a:lvl1pPr algn="l">
              <a:defRPr sz="590">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10514012" y="5883288"/>
            <a:ext cx="753545"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126E44A9-595F-4F74-BD59-791D774B0B3D}" type="slidenum">
              <a:rPr lang="en-US" smtClean="0"/>
              <a:t>‹#›</a:t>
            </a:fld>
            <a:endParaRPr lang="en-US"/>
          </a:p>
        </p:txBody>
      </p:sp>
    </p:spTree>
    <p:extLst>
      <p:ext uri="{BB962C8B-B14F-4D97-AF65-F5344CB8AC3E}">
        <p14:creationId xmlns:p14="http://schemas.microsoft.com/office/powerpoint/2010/main" val="4071713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269972" rtl="0" eaLnBrk="1" latinLnBrk="0" hangingPunct="1">
        <a:spcBef>
          <a:spcPct val="0"/>
        </a:spcBef>
        <a:buNone/>
        <a:defRPr sz="43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2480" indent="-180690" algn="l" defTabSz="269972" rtl="0" eaLnBrk="1" latinLnBrk="0" hangingPunct="1">
        <a:spcBef>
          <a:spcPct val="20000"/>
        </a:spcBef>
        <a:spcAft>
          <a:spcPts val="355"/>
        </a:spcAft>
        <a:buClr>
          <a:schemeClr val="tx2"/>
        </a:buClr>
        <a:buSzPct val="70000"/>
        <a:buFont typeface="Wingdings 2" charset="2"/>
        <a:buChar char=""/>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425153" indent="-159433" algn="l" defTabSz="269972" rtl="0" eaLnBrk="1" latinLnBrk="0" hangingPunct="1">
        <a:spcBef>
          <a:spcPct val="20000"/>
        </a:spcBef>
        <a:spcAft>
          <a:spcPts val="355"/>
        </a:spcAft>
        <a:buClr>
          <a:schemeClr val="tx2"/>
        </a:buClr>
        <a:buSzPct val="70000"/>
        <a:buFont typeface="Wingdings 2" charset="2"/>
        <a:buChar char=""/>
        <a:defRPr sz="21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605843" indent="-127546" algn="l" defTabSz="269972" rtl="0" eaLnBrk="1" latinLnBrk="0" hangingPunct="1">
        <a:spcBef>
          <a:spcPct val="20000"/>
        </a:spcBef>
        <a:spcAft>
          <a:spcPts val="355"/>
        </a:spcAft>
        <a:buClr>
          <a:schemeClr val="tx2"/>
        </a:buClr>
        <a:buSzPct val="70000"/>
        <a:buFont typeface="Wingdings 2" charset="2"/>
        <a:buChar char=""/>
        <a:defRPr sz="16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818419"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88481"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89602"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418240"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646876"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834181"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69972" rtl="0" eaLnBrk="1" latinLnBrk="0" hangingPunct="1">
        <a:defRPr sz="1064" kern="1200">
          <a:solidFill>
            <a:schemeClr val="tx1"/>
          </a:solidFill>
          <a:latin typeface="+mn-lt"/>
          <a:ea typeface="+mn-ea"/>
          <a:cs typeface="+mn-cs"/>
        </a:defRPr>
      </a:lvl1pPr>
      <a:lvl2pPr marL="269972" algn="l" defTabSz="269972" rtl="0" eaLnBrk="1" latinLnBrk="0" hangingPunct="1">
        <a:defRPr sz="1064" kern="1200">
          <a:solidFill>
            <a:schemeClr val="tx1"/>
          </a:solidFill>
          <a:latin typeface="+mn-lt"/>
          <a:ea typeface="+mn-ea"/>
          <a:cs typeface="+mn-cs"/>
        </a:defRPr>
      </a:lvl2pPr>
      <a:lvl3pPr marL="539944" algn="l" defTabSz="269972" rtl="0" eaLnBrk="1" latinLnBrk="0" hangingPunct="1">
        <a:defRPr sz="1064" kern="1200">
          <a:solidFill>
            <a:schemeClr val="tx1"/>
          </a:solidFill>
          <a:latin typeface="+mn-lt"/>
          <a:ea typeface="+mn-ea"/>
          <a:cs typeface="+mn-cs"/>
        </a:defRPr>
      </a:lvl3pPr>
      <a:lvl4pPr marL="809916" algn="l" defTabSz="269972" rtl="0" eaLnBrk="1" latinLnBrk="0" hangingPunct="1">
        <a:defRPr sz="1064" kern="1200">
          <a:solidFill>
            <a:schemeClr val="tx1"/>
          </a:solidFill>
          <a:latin typeface="+mn-lt"/>
          <a:ea typeface="+mn-ea"/>
          <a:cs typeface="+mn-cs"/>
        </a:defRPr>
      </a:lvl4pPr>
      <a:lvl5pPr marL="1079887" algn="l" defTabSz="269972" rtl="0" eaLnBrk="1" latinLnBrk="0" hangingPunct="1">
        <a:defRPr sz="1064" kern="1200">
          <a:solidFill>
            <a:schemeClr val="tx1"/>
          </a:solidFill>
          <a:latin typeface="+mn-lt"/>
          <a:ea typeface="+mn-ea"/>
          <a:cs typeface="+mn-cs"/>
        </a:defRPr>
      </a:lvl5pPr>
      <a:lvl6pPr marL="1349861" algn="l" defTabSz="269972" rtl="0" eaLnBrk="1" latinLnBrk="0" hangingPunct="1">
        <a:defRPr sz="1064" kern="1200">
          <a:solidFill>
            <a:schemeClr val="tx1"/>
          </a:solidFill>
          <a:latin typeface="+mn-lt"/>
          <a:ea typeface="+mn-ea"/>
          <a:cs typeface="+mn-cs"/>
        </a:defRPr>
      </a:lvl6pPr>
      <a:lvl7pPr marL="1619833" algn="l" defTabSz="269972" rtl="0" eaLnBrk="1" latinLnBrk="0" hangingPunct="1">
        <a:defRPr sz="1064" kern="1200">
          <a:solidFill>
            <a:schemeClr val="tx1"/>
          </a:solidFill>
          <a:latin typeface="+mn-lt"/>
          <a:ea typeface="+mn-ea"/>
          <a:cs typeface="+mn-cs"/>
        </a:defRPr>
      </a:lvl7pPr>
      <a:lvl8pPr marL="1889804" algn="l" defTabSz="269972" rtl="0" eaLnBrk="1" latinLnBrk="0" hangingPunct="1">
        <a:defRPr sz="1064" kern="1200">
          <a:solidFill>
            <a:schemeClr val="tx1"/>
          </a:solidFill>
          <a:latin typeface="+mn-lt"/>
          <a:ea typeface="+mn-ea"/>
          <a:cs typeface="+mn-cs"/>
        </a:defRPr>
      </a:lvl8pPr>
      <a:lvl9pPr marL="2159777" algn="l" defTabSz="269972" rtl="0" eaLnBrk="1" latinLnBrk="0" hangingPunct="1">
        <a:defRPr sz="10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harepointcrmtemplate.com/blog/why-does-my-business-need-a-crm-syste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jp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2979739"/>
            <a:ext cx="7772400" cy="1135063"/>
          </a:xfrm>
        </p:spPr>
        <p:txBody>
          <a:bodyPr>
            <a:normAutofit/>
          </a:bodyPr>
          <a:lstStyle/>
          <a:p>
            <a:r>
              <a:rPr lang="en-US" sz="2360" dirty="0"/>
              <a:t>CRM Data &amp; Planning</a:t>
            </a:r>
          </a:p>
        </p:txBody>
      </p:sp>
      <p:sp>
        <p:nvSpPr>
          <p:cNvPr id="3" name="Text Placeholder 2"/>
          <p:cNvSpPr>
            <a:spLocks noGrp="1"/>
          </p:cNvSpPr>
          <p:nvPr>
            <p:ph type="body" idx="1"/>
          </p:nvPr>
        </p:nvSpPr>
        <p:spPr>
          <a:xfrm>
            <a:off x="2057400" y="381000"/>
            <a:ext cx="7772400" cy="1250156"/>
          </a:xfrm>
        </p:spPr>
        <p:txBody>
          <a:bodyPr>
            <a:normAutofit/>
          </a:bodyPr>
          <a:lstStyle/>
          <a:p>
            <a:r>
              <a:rPr lang="en-US" sz="6000" dirty="0">
                <a:solidFill>
                  <a:srgbClr val="FF0000"/>
                </a:solidFill>
              </a:rPr>
              <a:t>In-Class Activity…</a:t>
            </a:r>
            <a:endParaRPr lang="en-US" sz="3200" dirty="0">
              <a:solidFill>
                <a:srgbClr val="FF0000"/>
              </a:solidFill>
            </a:endParaRPr>
          </a:p>
        </p:txBody>
      </p:sp>
    </p:spTree>
    <p:extLst>
      <p:ext uri="{BB962C8B-B14F-4D97-AF65-F5344CB8AC3E}">
        <p14:creationId xmlns:p14="http://schemas.microsoft.com/office/powerpoint/2010/main" val="103438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8" y="-155701"/>
            <a:ext cx="9784080" cy="833290"/>
          </a:xfrm>
        </p:spPr>
        <p:txBody>
          <a:bodyPr>
            <a:normAutofit/>
          </a:bodyPr>
          <a:lstStyle/>
          <a:p>
            <a:r>
              <a:rPr lang="en-US" sz="2880" dirty="0">
                <a:solidFill>
                  <a:schemeClr val="bg1"/>
                </a:solidFill>
              </a:rPr>
              <a:t>Roadmap</a:t>
            </a:r>
          </a:p>
        </p:txBody>
      </p:sp>
      <p:graphicFrame>
        <p:nvGraphicFramePr>
          <p:cNvPr id="7" name="Diagram 6"/>
          <p:cNvGraphicFramePr/>
          <p:nvPr>
            <p:extLst/>
          </p:nvPr>
        </p:nvGraphicFramePr>
        <p:xfrm>
          <a:off x="243838" y="599934"/>
          <a:ext cx="11704320" cy="181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249679" y="2743862"/>
          <a:ext cx="9692639" cy="18091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60959" y="4892040"/>
          <a:ext cx="12070080"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2345657"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4" name="Right Arrow 13"/>
          <p:cNvSpPr/>
          <p:nvPr/>
        </p:nvSpPr>
        <p:spPr>
          <a:xfrm>
            <a:off x="9430840"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5" name="Right Arrow 14"/>
          <p:cNvSpPr/>
          <p:nvPr/>
        </p:nvSpPr>
        <p:spPr>
          <a:xfrm>
            <a:off x="6942262"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6" name="Right Arrow 15"/>
          <p:cNvSpPr/>
          <p:nvPr/>
        </p:nvSpPr>
        <p:spPr>
          <a:xfrm>
            <a:off x="4712174"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7" name="Right Arrow 16"/>
          <p:cNvSpPr/>
          <p:nvPr/>
        </p:nvSpPr>
        <p:spPr>
          <a:xfrm>
            <a:off x="3376403"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8" name="Right Arrow 17"/>
          <p:cNvSpPr/>
          <p:nvPr/>
        </p:nvSpPr>
        <p:spPr>
          <a:xfrm>
            <a:off x="5890630"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9" name="Right Arrow 18"/>
          <p:cNvSpPr/>
          <p:nvPr/>
        </p:nvSpPr>
        <p:spPr>
          <a:xfrm>
            <a:off x="8404858"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0" name="Right Arrow 19"/>
          <p:cNvSpPr/>
          <p:nvPr/>
        </p:nvSpPr>
        <p:spPr>
          <a:xfrm>
            <a:off x="7158036"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1" name="Right Arrow 20"/>
          <p:cNvSpPr/>
          <p:nvPr/>
        </p:nvSpPr>
        <p:spPr>
          <a:xfrm>
            <a:off x="4512118"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2" name="Right Arrow 21"/>
          <p:cNvSpPr/>
          <p:nvPr/>
        </p:nvSpPr>
        <p:spPr>
          <a:xfrm>
            <a:off x="2254217"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3" name="Right Arrow 22"/>
          <p:cNvSpPr/>
          <p:nvPr/>
        </p:nvSpPr>
        <p:spPr>
          <a:xfrm>
            <a:off x="9575354"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4" name="Bent-Up Arrow 23"/>
          <p:cNvSpPr/>
          <p:nvPr/>
        </p:nvSpPr>
        <p:spPr>
          <a:xfrm rot="10800000">
            <a:off x="1364349" y="262331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5" name="Rectangle 24"/>
          <p:cNvSpPr/>
          <p:nvPr/>
        </p:nvSpPr>
        <p:spPr>
          <a:xfrm>
            <a:off x="11221582" y="2392888"/>
            <a:ext cx="109728" cy="2304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6" name="Bent-Up Arrow 25"/>
          <p:cNvSpPr/>
          <p:nvPr/>
        </p:nvSpPr>
        <p:spPr>
          <a:xfrm rot="10800000">
            <a:off x="206108" y="476904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7" name="Rectangle 26"/>
          <p:cNvSpPr/>
          <p:nvPr/>
        </p:nvSpPr>
        <p:spPr>
          <a:xfrm>
            <a:off x="10096259" y="4530948"/>
            <a:ext cx="76810" cy="285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32818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5996960" cy="970450"/>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8218" y="1802787"/>
            <a:ext cx="7129716" cy="4058752"/>
          </a:xfrm>
          <a:effectLst/>
        </p:spPr>
        <p:txBody>
          <a:bodyPr>
            <a:normAutofit fontScale="85000" lnSpcReduction="20000"/>
          </a:bodyPr>
          <a:lstStyle/>
          <a:p>
            <a:r>
              <a:rPr lang="en-US" dirty="0"/>
              <a:t> 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a:t> Feel </a:t>
            </a:r>
            <a:r>
              <a:rPr lang="en-US" dirty="0"/>
              <a:t>free to </a:t>
            </a:r>
            <a:r>
              <a:rPr lang="en-US" b="1" dirty="0">
                <a:solidFill>
                  <a:srgbClr val="FF0000"/>
                </a:solidFill>
              </a:rPr>
              <a:t>take pictures of your worksheets </a:t>
            </a:r>
            <a:r>
              <a:rPr lang="en-US" dirty="0"/>
              <a:t>if you’d like</a:t>
            </a:r>
          </a:p>
          <a:p>
            <a:pPr marL="2179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54248" y="857250"/>
            <a:ext cx="6858000" cy="5143500"/>
          </a:xfrm>
          <a:prstGeom prst="rect">
            <a:avLst/>
          </a:prstGeom>
        </p:spPr>
      </p:pic>
    </p:spTree>
    <p:extLst>
      <p:ext uri="{BB962C8B-B14F-4D97-AF65-F5344CB8AC3E}">
        <p14:creationId xmlns:p14="http://schemas.microsoft.com/office/powerpoint/2010/main" val="263003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6934278" y="-3200176"/>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2209800" y="2423162"/>
            <a:ext cx="7010400" cy="2554545"/>
          </a:xfrm>
          <a:prstGeom prst="rect">
            <a:avLst/>
          </a:prstGeom>
          <a:noFill/>
        </p:spPr>
        <p:txBody>
          <a:bodyPr wrap="square" rtlCol="0">
            <a:spAutoFit/>
          </a:bodyPr>
          <a:lstStyle/>
          <a:p>
            <a:r>
              <a:rPr lang="en-US" sz="4000" dirty="0"/>
              <a:t>What kind of information is tracked in a CRM?  How do companies use this data?</a:t>
            </a:r>
          </a:p>
          <a:p>
            <a:endParaRPr lang="en-US" sz="4000" dirty="0"/>
          </a:p>
        </p:txBody>
      </p:sp>
    </p:spTree>
    <p:extLst>
      <p:ext uri="{BB962C8B-B14F-4D97-AF65-F5344CB8AC3E}">
        <p14:creationId xmlns:p14="http://schemas.microsoft.com/office/powerpoint/2010/main" val="1254178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0"/>
            <a:ext cx="10547797" cy="6079148"/>
          </a:xfrm>
        </p:spPr>
        <p:txBody>
          <a:bodyPr>
            <a:normAutofit/>
          </a:bodyPr>
          <a:lstStyle/>
          <a:p>
            <a:r>
              <a:rPr lang="en-US" sz="4320" dirty="0">
                <a:solidFill>
                  <a:srgbClr val="FF0000"/>
                </a:solidFill>
                <a:hlinkClick r:id="rId3"/>
              </a:rPr>
              <a:t>Why Does My Business Need a CRM System?</a:t>
            </a:r>
            <a:endParaRPr lang="en-US" sz="4320" dirty="0">
              <a:solidFill>
                <a:srgbClr val="FF0000"/>
              </a:solidFill>
            </a:endParaRPr>
          </a:p>
          <a:p>
            <a:pPr algn="l"/>
            <a:r>
              <a:rPr lang="en-US" sz="2880" dirty="0">
                <a:solidFill>
                  <a:schemeClr val="bg1"/>
                </a:solidFill>
              </a:rPr>
              <a:t>Discuss:</a:t>
            </a:r>
          </a:p>
          <a:p>
            <a:pPr lvl="1" algn="l"/>
            <a:r>
              <a:rPr lang="en-US" sz="2880" dirty="0">
                <a:solidFill>
                  <a:schemeClr val="bg1"/>
                </a:solidFill>
              </a:rPr>
              <a:t>1. What was this article about?</a:t>
            </a:r>
          </a:p>
          <a:p>
            <a:pPr lvl="1" algn="l"/>
            <a:r>
              <a:rPr lang="en-US" sz="2700" dirty="0">
                <a:solidFill>
                  <a:schemeClr val="bg1"/>
                </a:solidFill>
              </a:rPr>
              <a:t>		</a:t>
            </a:r>
          </a:p>
          <a:p>
            <a:pPr lvl="1" algn="l"/>
            <a:endParaRPr lang="en-US" sz="2700" dirty="0">
              <a:solidFill>
                <a:schemeClr val="bg1"/>
              </a:solidFill>
            </a:endParaRPr>
          </a:p>
          <a:p>
            <a:pPr lvl="1" algn="l"/>
            <a:endParaRPr lang="en-US" sz="2880" dirty="0">
              <a:solidFill>
                <a:schemeClr val="bg1"/>
              </a:solidFill>
            </a:endParaRPr>
          </a:p>
          <a:p>
            <a:pPr lvl="1" algn="l"/>
            <a:r>
              <a:rPr lang="en-US" sz="2880" dirty="0">
                <a:solidFill>
                  <a:schemeClr val="bg1"/>
                </a:solidFill>
              </a:rPr>
              <a:t>2. Why should you care?</a:t>
            </a:r>
          </a:p>
          <a:p>
            <a:pPr lvl="1" algn="l"/>
            <a:r>
              <a:rPr lang="en-US" sz="2700" dirty="0">
                <a:solidFill>
                  <a:schemeClr val="bg1"/>
                </a:solidFill>
              </a:rPr>
              <a:t>		</a:t>
            </a:r>
          </a:p>
          <a:p>
            <a:pPr algn="l"/>
            <a:endParaRPr lang="en-US" sz="2880" dirty="0">
              <a:solidFill>
                <a:schemeClr val="bg1"/>
              </a:solidFill>
            </a:endParaRPr>
          </a:p>
        </p:txBody>
      </p:sp>
      <p:sp>
        <p:nvSpPr>
          <p:cNvPr id="2" name="Rectangle 1"/>
          <p:cNvSpPr/>
          <p:nvPr/>
        </p:nvSpPr>
        <p:spPr>
          <a:xfrm>
            <a:off x="1397969" y="2438400"/>
            <a:ext cx="11033758" cy="2169825"/>
          </a:xfrm>
          <a:prstGeom prst="rect">
            <a:avLst/>
          </a:prstGeom>
        </p:spPr>
        <p:txBody>
          <a:bodyPr wrap="square">
            <a:spAutoFit/>
          </a:bodyPr>
          <a:lstStyle/>
          <a:p>
            <a:r>
              <a:rPr lang="en-US" sz="2700" dirty="0">
                <a:solidFill>
                  <a:schemeClr val="bg1"/>
                </a:solidFill>
                <a:effectLst>
                  <a:outerShdw blurRad="38100" dist="38100" dir="2700000" algn="tl">
                    <a:srgbClr val="000000">
                      <a:alpha val="43137"/>
                    </a:srgbClr>
                  </a:outerShdw>
                </a:effectLst>
              </a:rPr>
              <a:t>While all organizations have the need to manage relationship with their customers, organizations that </a:t>
            </a:r>
            <a:r>
              <a:rPr lang="en-US" sz="2700" b="1" dirty="0">
                <a:solidFill>
                  <a:schemeClr val="bg1"/>
                </a:solidFill>
                <a:effectLst>
                  <a:outerShdw blurRad="38100" dist="38100" dir="2700000" algn="tl">
                    <a:srgbClr val="000000">
                      <a:alpha val="43137"/>
                    </a:srgbClr>
                  </a:outerShdw>
                </a:effectLst>
              </a:rPr>
              <a:t>collect information about their customers, share this information across business teams, analyze the data when appropriate and act as needed benefit the most from CRM</a:t>
            </a:r>
            <a:r>
              <a:rPr lang="en-US" sz="2700" dirty="0">
                <a:solidFill>
                  <a:schemeClr val="bg1"/>
                </a:solidFill>
                <a:effectLst>
                  <a:outerShdw blurRad="38100" dist="38100" dir="2700000" algn="tl">
                    <a:srgbClr val="000000">
                      <a:alpha val="43137"/>
                    </a:srgbClr>
                  </a:outerShdw>
                </a:effectLst>
              </a:rPr>
              <a:t>.</a:t>
            </a:r>
          </a:p>
          <a:p>
            <a:endParaRPr lang="en-US" sz="27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64839" y="4724400"/>
            <a:ext cx="10500359" cy="1754326"/>
          </a:xfrm>
          <a:prstGeom prst="rect">
            <a:avLst/>
          </a:prstGeom>
          <a:noFill/>
        </p:spPr>
        <p:txBody>
          <a:bodyPr wrap="square" rtlCol="0">
            <a:spAutoFit/>
          </a:bodyPr>
          <a:lstStyle/>
          <a:p>
            <a:r>
              <a:rPr lang="en-US" sz="2700" dirty="0">
                <a:solidFill>
                  <a:schemeClr val="bg1"/>
                </a:solidFill>
                <a:effectLst>
                  <a:outerShdw blurRad="38100" dist="38100" dir="2700000" algn="tl">
                    <a:srgbClr val="000000">
                      <a:alpha val="43137"/>
                    </a:srgbClr>
                  </a:outerShdw>
                </a:effectLst>
              </a:rPr>
              <a:t>For many organizations having an intimate understanding of their customers and the ability to use this insight to drive revenue growth is </a:t>
            </a:r>
            <a:r>
              <a:rPr lang="en-US" sz="2700" b="1" dirty="0">
                <a:solidFill>
                  <a:schemeClr val="bg1"/>
                </a:solidFill>
                <a:effectLst>
                  <a:outerShdw blurRad="38100" dist="38100" dir="2700000" algn="tl">
                    <a:srgbClr val="000000">
                      <a:alpha val="43137"/>
                    </a:srgbClr>
                  </a:outerShdw>
                </a:effectLst>
              </a:rPr>
              <a:t>the most strategic of all their assets</a:t>
            </a:r>
            <a:r>
              <a:rPr lang="en-US" sz="2700" dirty="0">
                <a:solidFill>
                  <a:schemeClr val="bg1"/>
                </a:solidFill>
                <a:effectLst>
                  <a:outerShdw blurRad="38100" dist="38100" dir="2700000" algn="tl">
                    <a:srgbClr val="000000">
                      <a:alpha val="43137"/>
                    </a:srgbClr>
                  </a:outerShdw>
                </a:effectLst>
              </a:rPr>
              <a:t>.</a:t>
            </a:r>
          </a:p>
          <a:p>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669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808" y="4188941"/>
            <a:ext cx="1853993" cy="2562589"/>
          </a:xfrm>
          <a:prstGeom prst="rect">
            <a:avLst/>
          </a:prstGeom>
        </p:spPr>
      </p:pic>
      <p:sp>
        <p:nvSpPr>
          <p:cNvPr id="2" name="Title 1"/>
          <p:cNvSpPr>
            <a:spLocks noGrp="1"/>
          </p:cNvSpPr>
          <p:nvPr>
            <p:ph type="title"/>
          </p:nvPr>
        </p:nvSpPr>
        <p:spPr>
          <a:xfrm>
            <a:off x="1981200" y="0"/>
            <a:ext cx="8229600" cy="1143000"/>
          </a:xfrm>
        </p:spPr>
        <p:txBody>
          <a:bodyPr/>
          <a:lstStyle/>
          <a:p>
            <a:r>
              <a:rPr lang="en-US" dirty="0"/>
              <a:t>Benefits of a CRM</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312" b="17177"/>
          <a:stretch/>
        </p:blipFill>
        <p:spPr>
          <a:xfrm>
            <a:off x="7781590" y="895356"/>
            <a:ext cx="1742444" cy="12947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892" y="1481846"/>
            <a:ext cx="1950565" cy="230028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7368" y="1998151"/>
            <a:ext cx="857724" cy="85772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4056" y="4348776"/>
            <a:ext cx="1828800" cy="1828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7313" y="2240986"/>
            <a:ext cx="2101564" cy="154114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2825" y="2335776"/>
            <a:ext cx="2333557" cy="2212018"/>
          </a:xfrm>
          <a:prstGeom prst="rect">
            <a:avLst/>
          </a:prstGeom>
        </p:spPr>
      </p:pic>
    </p:spTree>
    <p:extLst>
      <p:ext uri="{BB962C8B-B14F-4D97-AF65-F5344CB8AC3E}">
        <p14:creationId xmlns:p14="http://schemas.microsoft.com/office/powerpoint/2010/main" val="41591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CRM</a:t>
            </a:r>
          </a:p>
        </p:txBody>
      </p:sp>
      <p:sp>
        <p:nvSpPr>
          <p:cNvPr id="3" name="Content Placeholder 2"/>
          <p:cNvSpPr>
            <a:spLocks noGrp="1"/>
          </p:cNvSpPr>
          <p:nvPr>
            <p:ph idx="1"/>
          </p:nvPr>
        </p:nvSpPr>
        <p:spPr>
          <a:effectLst/>
        </p:spPr>
        <p:txBody>
          <a:bodyPr>
            <a:normAutofit/>
          </a:bodyPr>
          <a:lstStyle/>
          <a:p>
            <a:r>
              <a:rPr lang="en-US" sz="2800" dirty="0"/>
              <a:t> Customer </a:t>
            </a:r>
            <a:r>
              <a:rPr lang="en-US" sz="2800"/>
              <a:t>Relationship Management</a:t>
            </a:r>
          </a:p>
          <a:p>
            <a:pPr marL="16342" indent="0">
              <a:buNone/>
            </a:pPr>
            <a:endParaRPr lang="en-US" sz="2800" dirty="0"/>
          </a:p>
          <a:p>
            <a:pPr lvl="1"/>
            <a:r>
              <a:rPr lang="en-US" sz="2000" b="1" dirty="0"/>
              <a:t> Early Goal:</a:t>
            </a:r>
            <a:r>
              <a:rPr lang="en-US" sz="2000" dirty="0"/>
              <a:t> help businesses build and maintain relationships with new and existing customers</a:t>
            </a:r>
          </a:p>
          <a:p>
            <a:pPr lvl="1"/>
            <a:endParaRPr lang="en-US" sz="2000" dirty="0"/>
          </a:p>
          <a:p>
            <a:pPr lvl="1"/>
            <a:r>
              <a:rPr lang="en-US" sz="2000" b="1" dirty="0"/>
              <a:t> New Goal</a:t>
            </a:r>
            <a:r>
              <a:rPr lang="en-US" sz="2000" dirty="0"/>
              <a:t>: manage sales, marketing, point-of-sale (POS), accounting, vendor and other types of operational data, all in one easily accessible solution</a:t>
            </a:r>
          </a:p>
        </p:txBody>
      </p:sp>
    </p:spTree>
    <p:extLst>
      <p:ext uri="{BB962C8B-B14F-4D97-AF65-F5344CB8AC3E}">
        <p14:creationId xmlns:p14="http://schemas.microsoft.com/office/powerpoint/2010/main" val="361468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CRM Data &amp; Planning</a:t>
            </a:r>
          </a:p>
        </p:txBody>
      </p:sp>
      <p:sp>
        <p:nvSpPr>
          <p:cNvPr id="3" name="TextBox 2"/>
          <p:cNvSpPr txBox="1"/>
          <p:nvPr/>
        </p:nvSpPr>
        <p:spPr>
          <a:xfrm>
            <a:off x="914400" y="1855304"/>
            <a:ext cx="10353157" cy="2677656"/>
          </a:xfrm>
          <a:prstGeom prst="rect">
            <a:avLst/>
          </a:prstGeom>
          <a:noFill/>
        </p:spPr>
        <p:txBody>
          <a:bodyPr wrap="square" rtlCol="0">
            <a:spAutoFit/>
          </a:bodyPr>
          <a:lstStyle/>
          <a:p>
            <a:r>
              <a:rPr lang="en-US" sz="2400" dirty="0"/>
              <a:t>What:</a:t>
            </a:r>
          </a:p>
          <a:p>
            <a:pPr marL="285750" indent="-285750">
              <a:buFont typeface="Arial" panose="020B0604020202020204" pitchFamily="34" charset="0"/>
              <a:buChar char="•"/>
            </a:pPr>
            <a:r>
              <a:rPr lang="en-US" sz="2400" dirty="0"/>
              <a:t>Determine what data to gather on customers</a:t>
            </a:r>
          </a:p>
          <a:p>
            <a:endParaRPr lang="en-US" sz="2400" dirty="0"/>
          </a:p>
          <a:p>
            <a:pPr marL="285750" indent="-285750">
              <a:buFont typeface="Arial" panose="020B0604020202020204" pitchFamily="34" charset="0"/>
              <a:buChar char="•"/>
            </a:pPr>
            <a:endParaRPr lang="en-US" sz="2400" dirty="0"/>
          </a:p>
          <a:p>
            <a:r>
              <a:rPr lang="en-US" sz="2400" dirty="0"/>
              <a:t>Why:</a:t>
            </a:r>
          </a:p>
          <a:p>
            <a:pPr marL="285750" indent="-285750">
              <a:buFont typeface="Arial" panose="020B0604020202020204" pitchFamily="34" charset="0"/>
              <a:buChar char="•"/>
            </a:pPr>
            <a:r>
              <a:rPr lang="en-US" sz="2400" dirty="0"/>
              <a:t>Cannot collect everything – consider what information is most valuable</a:t>
            </a:r>
          </a:p>
          <a:p>
            <a:pPr marL="285750" indent="-285750">
              <a:buFont typeface="Arial" panose="020B0604020202020204" pitchFamily="34" charset="0"/>
              <a:buChar char="•"/>
            </a:pPr>
            <a:r>
              <a:rPr lang="en-US" sz="2400" dirty="0"/>
              <a:t>Ethical dilemma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9736" y="5008588"/>
            <a:ext cx="2466975" cy="1847850"/>
          </a:xfrm>
          <a:prstGeom prst="rect">
            <a:avLst/>
          </a:prstGeom>
        </p:spPr>
      </p:pic>
    </p:spTree>
    <p:extLst>
      <p:ext uri="{BB962C8B-B14F-4D97-AF65-F5344CB8AC3E}">
        <p14:creationId xmlns:p14="http://schemas.microsoft.com/office/powerpoint/2010/main" val="30707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MIS2101</Template>
  <TotalTime>199</TotalTime>
  <Words>555</Words>
  <Application>Microsoft Office PowerPoint</Application>
  <PresentationFormat>Widescreen</PresentationFormat>
  <Paragraphs>103</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Calisto MT</vt:lpstr>
      <vt:lpstr>Helvetica</vt:lpstr>
      <vt:lpstr>Trebuchet MS</vt:lpstr>
      <vt:lpstr>Wingdings 2</vt:lpstr>
      <vt:lpstr>MIS2101</vt:lpstr>
      <vt:lpstr>CRM Data &amp; Planning</vt:lpstr>
      <vt:lpstr>Roadmap</vt:lpstr>
      <vt:lpstr>Worksheets will not be returned </vt:lpstr>
      <vt:lpstr>PowerPoint Presentation</vt:lpstr>
      <vt:lpstr>PowerPoint Presentation</vt:lpstr>
      <vt:lpstr>Benefits of a CRM</vt:lpstr>
      <vt:lpstr>Evolution of CRM</vt:lpstr>
      <vt:lpstr>CRM Data &amp;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 Lane Diagrams - 1</dc:title>
  <dc:creator>rebbarocker@yahoo.com</dc:creator>
  <cp:lastModifiedBy>Mart Doyle</cp:lastModifiedBy>
  <cp:revision>29</cp:revision>
  <dcterms:created xsi:type="dcterms:W3CDTF">2017-01-14T02:09:44Z</dcterms:created>
  <dcterms:modified xsi:type="dcterms:W3CDTF">2017-02-08T15:08:08Z</dcterms:modified>
</cp:coreProperties>
</file>