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4" r:id="rId2"/>
    <p:sldId id="303" r:id="rId3"/>
    <p:sldId id="310" r:id="rId4"/>
    <p:sldId id="307" r:id="rId5"/>
    <p:sldId id="309" r:id="rId6"/>
    <p:sldId id="308" r:id="rId7"/>
    <p:sldId id="262" r:id="rId8"/>
    <p:sldId id="311" r:id="rId9"/>
    <p:sldId id="312" r:id="rId10"/>
    <p:sldId id="31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 Martin" initials="MM" lastIdx="1" clrIdx="0">
    <p:extLst>
      <p:ext uri="{19B8F6BF-5375-455C-9EA6-DF929625EA0E}">
        <p15:presenceInfo xmlns:p15="http://schemas.microsoft.com/office/powerpoint/2012/main" userId="dd42925f1cd866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B6CCF2DE-BAB2-4A3C-B262-45D6FC9202A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</a:p>
      </dgm:t>
    </dgm:pt>
    <dgm:pt modelId="{071BB0A6-675D-412E-A46D-0621379160EE}" type="parTrans" cxnId="{201D456F-18CD-4BF6-B370-5A2F16ADED04}">
      <dgm:prSet/>
      <dgm:spPr/>
      <dgm:t>
        <a:bodyPr/>
        <a:lstStyle/>
        <a:p>
          <a:endParaRPr lang="en-US"/>
        </a:p>
      </dgm:t>
    </dgm:pt>
    <dgm:pt modelId="{91629A26-272A-4BD9-8A23-68B8CB7FE2D0}" type="sibTrans" cxnId="{201D456F-18CD-4BF6-B370-5A2F16ADED04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</dgm:pt>
  </dgm:ptLst>
  <dgm:cxnLst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9250593F-3F0D-44ED-A9D4-796193312F46}" type="presOf" srcId="{B6CCF2DE-BAB2-4A3C-B262-45D6FC9202A9}" destId="{72316C7D-1DCA-48D0-B7A5-E788D4F384A4}" srcOrd="0" destOrd="2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201D456F-18CD-4BF6-B370-5A2F16ADED04}" srcId="{119E187F-FF44-40A1-9315-812B2A1AD6CE}" destId="{B6CCF2DE-BAB2-4A3C-B262-45D6FC9202A9}" srcOrd="1" destOrd="0" parTransId="{071BB0A6-675D-412E-A46D-0621379160EE}" sibTransId="{91629A26-272A-4BD9-8A23-68B8CB7FE2D0}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Management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9C99CB93-F561-422E-BCDC-225F739FB7C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A150B297-5237-4232-9962-BD62CA951C82}" type="parTrans" cxnId="{69A4BC51-409F-48A5-9127-73A3E258AF4F}">
      <dgm:prSet/>
      <dgm:spPr/>
      <dgm:t>
        <a:bodyPr/>
        <a:lstStyle/>
        <a:p>
          <a:endParaRPr lang="en-US"/>
        </a:p>
      </dgm:t>
    </dgm:pt>
    <dgm:pt modelId="{D7784686-7DD1-46E8-833F-C9E120BA49B7}" type="sibTrans" cxnId="{69A4BC51-409F-48A5-9127-73A3E258AF4F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</dgm:pt>
  </dgm:ptLst>
  <dgm:cxnLst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8474C04A-ECDA-40E5-86C9-8E3133D8979C}" type="presOf" srcId="{9C99CB93-F561-422E-BCDC-225F739FB7C8}" destId="{29247854-EFE0-4D34-9523-8E348332FB1F}" srcOrd="0" destOrd="2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69A4BC51-409F-48A5-9127-73A3E258AF4F}" srcId="{A9DE9D0D-DFAA-49FD-A829-3381979D5070}" destId="{9C99CB93-F561-422E-BCDC-225F739FB7C8}" srcOrd="1" destOrd="0" parTransId="{A150B297-5237-4232-9962-BD62CA951C82}" sibTransId="{D7784686-7DD1-46E8-833F-C9E120BA49B7}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</dgm:pt>
  </dgm:ptLst>
  <dgm:cxnLst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What is MIS?</a:t>
          </a:r>
        </a:p>
      </dsp:txBody>
      <dsp:txXfrm>
        <a:off x="0" y="27431"/>
        <a:ext cx="2249424" cy="1755648"/>
      </dsp:txXfrm>
    </dsp:sp>
    <dsp:sp modelId="{0AA5EE87-A426-4820-84A9-11CAEB6D2720}">
      <dsp:nvSpPr>
        <dsp:cNvPr id="0" name=""/>
        <dsp:cNvSpPr/>
      </dsp:nvSpPr>
      <dsp:spPr>
        <a:xfrm>
          <a:off x="2363723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Swimlanes</a:t>
          </a:r>
        </a:p>
      </dsp:txBody>
      <dsp:txXfrm>
        <a:off x="2363723" y="27431"/>
        <a:ext cx="2249424" cy="1755648"/>
      </dsp:txXfrm>
    </dsp:sp>
    <dsp:sp modelId="{72316C7D-1DCA-48D0-B7A5-E788D4F384A4}">
      <dsp:nvSpPr>
        <dsp:cNvPr id="0" name=""/>
        <dsp:cNvSpPr/>
      </dsp:nvSpPr>
      <dsp:spPr>
        <a:xfrm>
          <a:off x="4727447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3: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</a:p>
      </dsp:txBody>
      <dsp:txXfrm>
        <a:off x="4727447" y="27431"/>
        <a:ext cx="2249424" cy="1755648"/>
      </dsp:txXfrm>
    </dsp:sp>
    <dsp:sp modelId="{5D32F783-3446-4B2C-94A8-0CB20ABBBB42}">
      <dsp:nvSpPr>
        <dsp:cNvPr id="0" name=""/>
        <dsp:cNvSpPr/>
      </dsp:nvSpPr>
      <dsp:spPr>
        <a:xfrm>
          <a:off x="7091172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4: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7091172" y="27431"/>
        <a:ext cx="2249424" cy="1755648"/>
      </dsp:txXfrm>
    </dsp:sp>
    <dsp:sp modelId="{F284DE59-DCC2-4FB0-9983-E52AD31606F4}">
      <dsp:nvSpPr>
        <dsp:cNvPr id="0" name=""/>
        <dsp:cNvSpPr/>
      </dsp:nvSpPr>
      <dsp:spPr>
        <a:xfrm>
          <a:off x="9454896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9454896" y="27431"/>
        <a:ext cx="2249424" cy="175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83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6: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2839" y="26766"/>
        <a:ext cx="2252781" cy="1755655"/>
      </dsp:txXfrm>
    </dsp:sp>
    <dsp:sp modelId="{0796F863-AAC4-457F-AA12-27633CB3CA3D}">
      <dsp:nvSpPr>
        <dsp:cNvPr id="0" name=""/>
        <dsp:cNvSpPr/>
      </dsp:nvSpPr>
      <dsp:spPr>
        <a:xfrm>
          <a:off x="248089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7: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Knowledge Management</a:t>
          </a:r>
        </a:p>
      </dsp:txBody>
      <dsp:txXfrm>
        <a:off x="2480899" y="26766"/>
        <a:ext cx="2252781" cy="1755655"/>
      </dsp:txXfrm>
    </dsp:sp>
    <dsp:sp modelId="{21CA60FB-1126-4E99-A2F1-68263F5EE148}">
      <dsp:nvSpPr>
        <dsp:cNvPr id="0" name=""/>
        <dsp:cNvSpPr/>
      </dsp:nvSpPr>
      <dsp:spPr>
        <a:xfrm>
          <a:off x="4958958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8: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958958" y="26766"/>
        <a:ext cx="2252781" cy="1755655"/>
      </dsp:txXfrm>
    </dsp:sp>
    <dsp:sp modelId="{89E88587-83D1-475D-A7E7-CCB8A9F91855}">
      <dsp:nvSpPr>
        <dsp:cNvPr id="0" name=""/>
        <dsp:cNvSpPr/>
      </dsp:nvSpPr>
      <dsp:spPr>
        <a:xfrm>
          <a:off x="7439857" y="32362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439857" y="32362"/>
        <a:ext cx="2252781" cy="1755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97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10: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97" y="36577"/>
        <a:ext cx="2249427" cy="1755644"/>
      </dsp:txXfrm>
    </dsp:sp>
    <dsp:sp modelId="{81046186-72C3-4DF3-B652-35FFEAC438F4}">
      <dsp:nvSpPr>
        <dsp:cNvPr id="0" name=""/>
        <dsp:cNvSpPr/>
      </dsp:nvSpPr>
      <dsp:spPr>
        <a:xfrm>
          <a:off x="2455211" y="36577"/>
          <a:ext cx="2249427" cy="1755644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11: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455211" y="36577"/>
        <a:ext cx="2249427" cy="1755644"/>
      </dsp:txXfrm>
    </dsp:sp>
    <dsp:sp modelId="{EFA31A38-8802-4140-867E-4C33C74C3AF4}">
      <dsp:nvSpPr>
        <dsp:cNvPr id="0" name=""/>
        <dsp:cNvSpPr/>
      </dsp:nvSpPr>
      <dsp:spPr>
        <a:xfrm>
          <a:off x="4910326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12: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910326" y="36577"/>
        <a:ext cx="2249427" cy="1755644"/>
      </dsp:txXfrm>
    </dsp:sp>
    <dsp:sp modelId="{9F6CA291-08AD-4070-A048-A52B178F643F}">
      <dsp:nvSpPr>
        <dsp:cNvPr id="0" name=""/>
        <dsp:cNvSpPr/>
      </dsp:nvSpPr>
      <dsp:spPr>
        <a:xfrm>
          <a:off x="7365440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13: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Artificial Intelligence</a:t>
          </a:r>
        </a:p>
      </dsp:txBody>
      <dsp:txXfrm>
        <a:off x="7365440" y="36577"/>
        <a:ext cx="2249427" cy="1755644"/>
      </dsp:txXfrm>
    </dsp:sp>
    <dsp:sp modelId="{BEB5596C-76A2-4C47-9362-24BC5F07B369}">
      <dsp:nvSpPr>
        <dsp:cNvPr id="0" name=""/>
        <dsp:cNvSpPr/>
      </dsp:nvSpPr>
      <dsp:spPr>
        <a:xfrm>
          <a:off x="9820554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9820554" y="36577"/>
        <a:ext cx="2249427" cy="1755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0197-29E2-4C6E-BCAF-BF302B3B984B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962A-3648-4AD7-8C47-163757932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students talking about what kinds of information</a:t>
            </a:r>
            <a:r>
              <a:rPr lang="en-US" baseline="0" dirty="0"/>
              <a:t> is tracked in a CRM?  </a:t>
            </a:r>
          </a:p>
          <a:p>
            <a:pPr marL="171450" indent="-171450" fontAlgn="base">
              <a:buFont typeface="Arial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information, </a:t>
            </a:r>
          </a:p>
          <a:p>
            <a:pPr marL="171450" indent="-171450" fontAlgn="base">
              <a:buFont typeface="Arial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purchase histories, </a:t>
            </a:r>
          </a:p>
          <a:p>
            <a:pPr marL="171450" indent="-171450" fontAlgn="base">
              <a:buFont typeface="Arial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Browsing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habits</a:t>
            </a:r>
          </a:p>
          <a:p>
            <a:pPr marL="171450" indent="-171450" fontAlgn="base">
              <a:buFont typeface="Arial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ways and times they've interacted with your company (and reasons why), </a:t>
            </a:r>
          </a:p>
          <a:p>
            <a:pPr marL="171450" indent="-171450" fontAlgn="base">
              <a:buFont typeface="Arial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demographics, </a:t>
            </a:r>
          </a:p>
          <a:p>
            <a:pPr marL="171450" indent="-171450" fontAlgn="base">
              <a:buFont typeface="Arial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interests, </a:t>
            </a:r>
          </a:p>
          <a:p>
            <a:pPr marL="171450" indent="-171450" fontAlgn="base">
              <a:buFont typeface="Arial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preferences</a:t>
            </a:r>
          </a:p>
          <a:p>
            <a:pPr marL="171450" indent="-171450" fontAlgn="base">
              <a:buFont typeface="Arial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Service issues</a:t>
            </a:r>
          </a:p>
          <a:p>
            <a:pPr marL="171450" indent="-171450" fontAlgn="base">
              <a:buFont typeface="Arial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fontAlgn="base">
              <a:buFont typeface="Arial" pitchFamily="34" charset="0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then use this information to segment customers for marketing purposes or to easily search for customers who fit specific criteria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work with customers on issues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base">
              <a:buFont typeface="Arial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fontAlgn="base">
              <a:buFont typeface="Arial" pitchFamily="34" charset="0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 realize that CRMs can also track data about other parties you interact with and need for business?  Vendors, contacts, partners,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with customer lists, these contacts can include all types of information and can be labeled and categorized based on their specific attributes. </a:t>
            </a:r>
          </a:p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See more at: http://www.businessnewsdaily.com/7838-choosing-crm-software.html#sthash.nZ6vSKQ4.dpuf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9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http://www.businessnewsdaily.com/7838-choosing-crm-software.html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BD5BA-17AC-4FF7-9595-50F16C693D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85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6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52"/>
            <a:ext cx="9440035" cy="1828801"/>
          </a:xfrm>
        </p:spPr>
        <p:txBody>
          <a:bodyPr anchor="b">
            <a:normAutofit/>
          </a:bodyPr>
          <a:lstStyle>
            <a:lvl1pPr algn="ctr">
              <a:defRPr sz="319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2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11" y="4565260"/>
            <a:ext cx="10355327" cy="543472"/>
          </a:xfrm>
        </p:spPr>
        <p:txBody>
          <a:bodyPr anchor="b">
            <a:normAutofit/>
          </a:bodyPr>
          <a:lstStyle>
            <a:lvl1pPr algn="ctr">
              <a:defRPr sz="16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82"/>
            </a:lvl1pPr>
            <a:lvl2pPr marL="269972" indent="0">
              <a:buNone/>
              <a:defRPr sz="1182"/>
            </a:lvl2pPr>
            <a:lvl3pPr marL="539944" indent="0">
              <a:buNone/>
              <a:defRPr sz="1182"/>
            </a:lvl3pPr>
            <a:lvl4pPr marL="809916" indent="0">
              <a:buNone/>
              <a:defRPr sz="1182"/>
            </a:lvl4pPr>
            <a:lvl5pPr marL="1079887" indent="0">
              <a:buNone/>
              <a:defRPr sz="1182"/>
            </a:lvl5pPr>
            <a:lvl6pPr marL="1349861" indent="0">
              <a:buNone/>
              <a:defRPr sz="1182"/>
            </a:lvl6pPr>
            <a:lvl7pPr marL="1619833" indent="0">
              <a:buNone/>
              <a:defRPr sz="1182"/>
            </a:lvl7pPr>
            <a:lvl8pPr marL="1889804" indent="0">
              <a:buNone/>
              <a:defRPr sz="1182"/>
            </a:lvl8pPr>
            <a:lvl9pPr marL="2159777" indent="0">
              <a:buNone/>
              <a:defRPr sz="118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08739"/>
            <a:ext cx="10353763" cy="682472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8445"/>
            <a:ext cx="10353763" cy="353434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3" cy="1501826"/>
          </a:xfrm>
        </p:spPr>
        <p:txBody>
          <a:bodyPr anchor="ctr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609609"/>
            <a:ext cx="9302752" cy="299290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8" cy="532750"/>
          </a:xfrm>
        </p:spPr>
        <p:txBody>
          <a:bodyPr anchor="t">
            <a:normAutofit/>
          </a:bodyPr>
          <a:lstStyle>
            <a:lvl1pPr marL="0" indent="0" algn="r">
              <a:buNone/>
              <a:defRPr sz="827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65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802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7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69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72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6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3"/>
            <a:ext cx="10353763" cy="2511835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67"/>
            <a:ext cx="10352198" cy="1140644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0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7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3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29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106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3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77"/>
            <a:ext cx="3300984" cy="1310836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6" y="609612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9" y="609612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79"/>
            <a:ext cx="9590551" cy="1828813"/>
          </a:xfrm>
        </p:spPr>
        <p:txBody>
          <a:bodyPr anchor="b"/>
          <a:lstStyle>
            <a:lvl1pPr algn="ctr">
              <a:defRPr sz="236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182">
                <a:solidFill>
                  <a:schemeClr val="tx1"/>
                </a:solidFill>
              </a:defRPr>
            </a:lvl1pPr>
            <a:lvl2pPr marL="269972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2pPr>
            <a:lvl3pPr marL="539944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3pPr>
            <a:lvl4pPr marL="80991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4pPr>
            <a:lvl5pPr marL="107988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5pPr>
            <a:lvl6pPr marL="1349861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6pPr>
            <a:lvl7pPr marL="1619833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7pPr>
            <a:lvl8pPr marL="1889804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8pPr>
            <a:lvl9pPr marL="215977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803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1"/>
            <a:ext cx="5064665" cy="405875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9" y="1734506"/>
            <a:ext cx="5089072" cy="4148770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7" y="1734506"/>
            <a:ext cx="5089072" cy="414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8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0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11"/>
            <a:ext cx="3706889" cy="1821918"/>
          </a:xfrm>
        </p:spPr>
        <p:txBody>
          <a:bodyPr anchor="b">
            <a:normAutofit/>
          </a:bodyPr>
          <a:lstStyle>
            <a:lvl1pPr algn="ctr">
              <a:defRPr sz="141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9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70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1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189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3"/>
            <a:ext cx="327575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801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732451"/>
            <a:ext cx="10353763" cy="40587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4BB468C-0A74-436A-ABE2-003BB96A12F8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803" y="588328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8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269972" rtl="0" eaLnBrk="1" latinLnBrk="0" hangingPunct="1">
        <a:spcBef>
          <a:spcPct val="0"/>
        </a:spcBef>
        <a:buNone/>
        <a:defRPr sz="43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480" indent="-180690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25153" indent="-159433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21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05843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818419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88481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89602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418240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646876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834181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69972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3994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09916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7988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49861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19833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8980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5977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epointcrmtemplate.com/blog/why-does-my-business-need-a-crm-syste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313" y="2979739"/>
            <a:ext cx="7772400" cy="1135063"/>
          </a:xfrm>
        </p:spPr>
        <p:txBody>
          <a:bodyPr>
            <a:normAutofit/>
          </a:bodyPr>
          <a:lstStyle/>
          <a:p>
            <a:r>
              <a:rPr lang="en-US" sz="2360" dirty="0"/>
              <a:t>Tracking Customer and Service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381000"/>
            <a:ext cx="7772400" cy="125015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In-Class Activity…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8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48" y="248874"/>
            <a:ext cx="10353763" cy="970450"/>
          </a:xfrm>
        </p:spPr>
        <p:txBody>
          <a:bodyPr/>
          <a:lstStyle/>
          <a:p>
            <a:r>
              <a:rPr lang="en-US" dirty="0"/>
              <a:t>ERD</a:t>
            </a:r>
          </a:p>
        </p:txBody>
      </p:sp>
      <p:grpSp>
        <p:nvGrpSpPr>
          <p:cNvPr id="12" name="Group 6"/>
          <p:cNvGrpSpPr>
            <a:grpSpLocks noChangeAspect="1"/>
          </p:cNvGrpSpPr>
          <p:nvPr/>
        </p:nvGrpSpPr>
        <p:grpSpPr bwMode="auto">
          <a:xfrm>
            <a:off x="2105904" y="-1182848"/>
            <a:ext cx="7583648" cy="6858000"/>
            <a:chOff x="2218" y="0"/>
            <a:chExt cx="3244" cy="4320"/>
          </a:xfrm>
        </p:grpSpPr>
        <p:sp>
          <p:nvSpPr>
            <p:cNvPr id="13" name="AutoShape 5"/>
            <p:cNvSpPr>
              <a:spLocks noChangeAspect="1" noChangeArrowheads="1" noTextEdit="1"/>
            </p:cNvSpPr>
            <p:nvPr/>
          </p:nvSpPr>
          <p:spPr bwMode="auto">
            <a:xfrm>
              <a:off x="2218" y="0"/>
              <a:ext cx="324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288" y="1912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2278" y="2041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3023" y="2191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023" y="2341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3023" y="2491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3023" y="2641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3242" y="2989"/>
              <a:ext cx="11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Error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3780" y="2989"/>
              <a:ext cx="6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3205" y="298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3205" y="298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3208" y="2987"/>
              <a:ext cx="82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4031" y="2987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4031" y="2987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3205" y="2990"/>
              <a:ext cx="3" cy="1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4031" y="2990"/>
              <a:ext cx="4" cy="1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3242" y="3161"/>
              <a:ext cx="44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Customer ID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3614" y="3161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3205" y="315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3208" y="3157"/>
              <a:ext cx="82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4031" y="3157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3205" y="3160"/>
              <a:ext cx="3" cy="1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4031" y="3160"/>
              <a:ext cx="4" cy="16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3242" y="3323"/>
              <a:ext cx="294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Error ID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3474" y="3323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3205" y="3320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3208" y="3320"/>
              <a:ext cx="82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4031" y="3320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4"/>
            <p:cNvSpPr>
              <a:spLocks noChangeArrowheads="1"/>
            </p:cNvSpPr>
            <p:nvPr/>
          </p:nvSpPr>
          <p:spPr bwMode="auto">
            <a:xfrm>
              <a:off x="3205" y="3323"/>
              <a:ext cx="3" cy="1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4031" y="3323"/>
              <a:ext cx="4" cy="1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3242" y="3493"/>
              <a:ext cx="46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Error Subject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7"/>
            <p:cNvSpPr>
              <a:spLocks noChangeArrowheads="1"/>
            </p:cNvSpPr>
            <p:nvPr/>
          </p:nvSpPr>
          <p:spPr bwMode="auto">
            <a:xfrm>
              <a:off x="3632" y="3493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 bwMode="auto">
            <a:xfrm>
              <a:off x="3205" y="3490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3208" y="3490"/>
              <a:ext cx="82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4031" y="3490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3205" y="3493"/>
              <a:ext cx="3" cy="15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2"/>
            <p:cNvSpPr>
              <a:spLocks noChangeArrowheads="1"/>
            </p:cNvSpPr>
            <p:nvPr/>
          </p:nvSpPr>
          <p:spPr bwMode="auto">
            <a:xfrm>
              <a:off x="4031" y="3493"/>
              <a:ext cx="4" cy="15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3242" y="3655"/>
              <a:ext cx="59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Error Description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4"/>
            <p:cNvSpPr>
              <a:spLocks noChangeArrowheads="1"/>
            </p:cNvSpPr>
            <p:nvPr/>
          </p:nvSpPr>
          <p:spPr bwMode="auto">
            <a:xfrm>
              <a:off x="3753" y="3655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3205" y="3652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3208" y="3652"/>
              <a:ext cx="82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4031" y="3652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8"/>
            <p:cNvSpPr>
              <a:spLocks noChangeArrowheads="1"/>
            </p:cNvSpPr>
            <p:nvPr/>
          </p:nvSpPr>
          <p:spPr bwMode="auto">
            <a:xfrm>
              <a:off x="3205" y="3655"/>
              <a:ext cx="3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4031" y="3655"/>
              <a:ext cx="4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3242" y="3826"/>
              <a:ext cx="78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Screenshot of error </a:t>
              </a:r>
              <a:r>
                <a:rPr lang="en-US" altLang="en-US" sz="900" dirty="0">
                  <a:solidFill>
                    <a:srgbClr val="000000"/>
                  </a:solidFill>
                  <a:latin typeface="Calibri" panose="020F0502020204030204" pitchFamily="34" charset="0"/>
                </a:rPr>
                <a:t>(</a:t>
              </a: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jpeg)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1"/>
            <p:cNvSpPr>
              <a:spLocks noChangeArrowheads="1"/>
            </p:cNvSpPr>
            <p:nvPr/>
          </p:nvSpPr>
          <p:spPr bwMode="auto">
            <a:xfrm>
              <a:off x="3839" y="3826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2"/>
            <p:cNvSpPr>
              <a:spLocks noChangeArrowheads="1"/>
            </p:cNvSpPr>
            <p:nvPr/>
          </p:nvSpPr>
          <p:spPr bwMode="auto">
            <a:xfrm>
              <a:off x="3205" y="38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3"/>
            <p:cNvSpPr>
              <a:spLocks noChangeArrowheads="1"/>
            </p:cNvSpPr>
            <p:nvPr/>
          </p:nvSpPr>
          <p:spPr bwMode="auto">
            <a:xfrm>
              <a:off x="3208" y="3823"/>
              <a:ext cx="82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4"/>
            <p:cNvSpPr>
              <a:spLocks noChangeArrowheads="1"/>
            </p:cNvSpPr>
            <p:nvPr/>
          </p:nvSpPr>
          <p:spPr bwMode="auto">
            <a:xfrm>
              <a:off x="4031" y="38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5"/>
            <p:cNvSpPr>
              <a:spLocks noChangeArrowheads="1"/>
            </p:cNvSpPr>
            <p:nvPr/>
          </p:nvSpPr>
          <p:spPr bwMode="auto">
            <a:xfrm>
              <a:off x="3205" y="3827"/>
              <a:ext cx="3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6"/>
            <p:cNvSpPr>
              <a:spLocks noChangeArrowheads="1"/>
            </p:cNvSpPr>
            <p:nvPr/>
          </p:nvSpPr>
          <p:spPr bwMode="auto">
            <a:xfrm>
              <a:off x="4031" y="3827"/>
              <a:ext cx="4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59"/>
            <p:cNvSpPr>
              <a:spLocks noChangeArrowheads="1"/>
            </p:cNvSpPr>
            <p:nvPr/>
          </p:nvSpPr>
          <p:spPr bwMode="auto">
            <a:xfrm>
              <a:off x="3205" y="3995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0"/>
            <p:cNvSpPr>
              <a:spLocks noChangeArrowheads="1"/>
            </p:cNvSpPr>
            <p:nvPr/>
          </p:nvSpPr>
          <p:spPr bwMode="auto">
            <a:xfrm>
              <a:off x="3208" y="3995"/>
              <a:ext cx="82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1"/>
            <p:cNvSpPr>
              <a:spLocks noChangeArrowheads="1"/>
            </p:cNvSpPr>
            <p:nvPr/>
          </p:nvSpPr>
          <p:spPr bwMode="auto">
            <a:xfrm>
              <a:off x="4031" y="3995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2"/>
            <p:cNvSpPr>
              <a:spLocks noChangeArrowheads="1"/>
            </p:cNvSpPr>
            <p:nvPr/>
          </p:nvSpPr>
          <p:spPr bwMode="auto">
            <a:xfrm>
              <a:off x="3205" y="3998"/>
              <a:ext cx="3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3"/>
            <p:cNvSpPr>
              <a:spLocks noChangeArrowheads="1"/>
            </p:cNvSpPr>
            <p:nvPr/>
          </p:nvSpPr>
          <p:spPr bwMode="auto">
            <a:xfrm>
              <a:off x="3205" y="4166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4"/>
            <p:cNvSpPr>
              <a:spLocks noChangeArrowheads="1"/>
            </p:cNvSpPr>
            <p:nvPr/>
          </p:nvSpPr>
          <p:spPr bwMode="auto">
            <a:xfrm>
              <a:off x="3205" y="4166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5"/>
            <p:cNvSpPr>
              <a:spLocks noChangeArrowheads="1"/>
            </p:cNvSpPr>
            <p:nvPr/>
          </p:nvSpPr>
          <p:spPr bwMode="auto">
            <a:xfrm>
              <a:off x="3208" y="4166"/>
              <a:ext cx="82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6"/>
            <p:cNvSpPr>
              <a:spLocks noChangeArrowheads="1"/>
            </p:cNvSpPr>
            <p:nvPr/>
          </p:nvSpPr>
          <p:spPr bwMode="auto">
            <a:xfrm>
              <a:off x="4031" y="3998"/>
              <a:ext cx="4" cy="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7"/>
            <p:cNvSpPr>
              <a:spLocks noChangeArrowheads="1"/>
            </p:cNvSpPr>
            <p:nvPr/>
          </p:nvSpPr>
          <p:spPr bwMode="auto">
            <a:xfrm>
              <a:off x="4031" y="4166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8"/>
            <p:cNvSpPr>
              <a:spLocks noChangeArrowheads="1"/>
            </p:cNvSpPr>
            <p:nvPr/>
          </p:nvSpPr>
          <p:spPr bwMode="auto">
            <a:xfrm>
              <a:off x="4031" y="4166"/>
              <a:ext cx="4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9"/>
            <p:cNvSpPr>
              <a:spLocks noChangeArrowheads="1"/>
            </p:cNvSpPr>
            <p:nvPr/>
          </p:nvSpPr>
          <p:spPr bwMode="auto">
            <a:xfrm>
              <a:off x="2278" y="4168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1"/>
            <p:cNvSpPr>
              <a:spLocks noChangeArrowheads="1"/>
            </p:cNvSpPr>
            <p:nvPr/>
          </p:nvSpPr>
          <p:spPr bwMode="auto">
            <a:xfrm>
              <a:off x="4542" y="2160"/>
              <a:ext cx="60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Error Resolution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3"/>
            <p:cNvSpPr>
              <a:spLocks noChangeArrowheads="1"/>
            </p:cNvSpPr>
            <p:nvPr/>
          </p:nvSpPr>
          <p:spPr bwMode="auto">
            <a:xfrm>
              <a:off x="4909" y="2250"/>
              <a:ext cx="6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4"/>
            <p:cNvSpPr>
              <a:spLocks noChangeArrowheads="1"/>
            </p:cNvSpPr>
            <p:nvPr/>
          </p:nvSpPr>
          <p:spPr bwMode="auto">
            <a:xfrm>
              <a:off x="4504" y="215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5"/>
            <p:cNvSpPr>
              <a:spLocks noChangeArrowheads="1"/>
            </p:cNvSpPr>
            <p:nvPr/>
          </p:nvSpPr>
          <p:spPr bwMode="auto">
            <a:xfrm>
              <a:off x="4504" y="215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6"/>
            <p:cNvSpPr>
              <a:spLocks noChangeArrowheads="1"/>
            </p:cNvSpPr>
            <p:nvPr/>
          </p:nvSpPr>
          <p:spPr bwMode="auto">
            <a:xfrm>
              <a:off x="4507" y="2157"/>
              <a:ext cx="89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7"/>
            <p:cNvSpPr>
              <a:spLocks noChangeArrowheads="1"/>
            </p:cNvSpPr>
            <p:nvPr/>
          </p:nvSpPr>
          <p:spPr bwMode="auto">
            <a:xfrm>
              <a:off x="5406" y="215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78"/>
            <p:cNvSpPr>
              <a:spLocks noChangeArrowheads="1"/>
            </p:cNvSpPr>
            <p:nvPr/>
          </p:nvSpPr>
          <p:spPr bwMode="auto">
            <a:xfrm>
              <a:off x="5406" y="215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79"/>
            <p:cNvSpPr>
              <a:spLocks noChangeArrowheads="1"/>
            </p:cNvSpPr>
            <p:nvPr/>
          </p:nvSpPr>
          <p:spPr bwMode="auto">
            <a:xfrm>
              <a:off x="4504" y="2160"/>
              <a:ext cx="3" cy="1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0"/>
            <p:cNvSpPr>
              <a:spLocks noChangeArrowheads="1"/>
            </p:cNvSpPr>
            <p:nvPr/>
          </p:nvSpPr>
          <p:spPr bwMode="auto">
            <a:xfrm>
              <a:off x="5406" y="2160"/>
              <a:ext cx="3" cy="1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1"/>
            <p:cNvSpPr>
              <a:spLocks noChangeArrowheads="1"/>
            </p:cNvSpPr>
            <p:nvPr/>
          </p:nvSpPr>
          <p:spPr bwMode="auto">
            <a:xfrm>
              <a:off x="4542" y="2342"/>
              <a:ext cx="294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Error ID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2"/>
            <p:cNvSpPr>
              <a:spLocks noChangeArrowheads="1"/>
            </p:cNvSpPr>
            <p:nvPr/>
          </p:nvSpPr>
          <p:spPr bwMode="auto">
            <a:xfrm>
              <a:off x="4774" y="2342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3"/>
            <p:cNvSpPr>
              <a:spLocks noChangeArrowheads="1"/>
            </p:cNvSpPr>
            <p:nvPr/>
          </p:nvSpPr>
          <p:spPr bwMode="auto">
            <a:xfrm>
              <a:off x="4504" y="2340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4"/>
            <p:cNvSpPr>
              <a:spLocks noChangeArrowheads="1"/>
            </p:cNvSpPr>
            <p:nvPr/>
          </p:nvSpPr>
          <p:spPr bwMode="auto">
            <a:xfrm>
              <a:off x="4507" y="2340"/>
              <a:ext cx="89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5"/>
            <p:cNvSpPr>
              <a:spLocks noChangeArrowheads="1"/>
            </p:cNvSpPr>
            <p:nvPr/>
          </p:nvSpPr>
          <p:spPr bwMode="auto">
            <a:xfrm>
              <a:off x="5406" y="2340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6"/>
            <p:cNvSpPr>
              <a:spLocks noChangeArrowheads="1"/>
            </p:cNvSpPr>
            <p:nvPr/>
          </p:nvSpPr>
          <p:spPr bwMode="auto">
            <a:xfrm>
              <a:off x="4504" y="2343"/>
              <a:ext cx="3" cy="1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7"/>
            <p:cNvSpPr>
              <a:spLocks noChangeArrowheads="1"/>
            </p:cNvSpPr>
            <p:nvPr/>
          </p:nvSpPr>
          <p:spPr bwMode="auto">
            <a:xfrm>
              <a:off x="5406" y="2343"/>
              <a:ext cx="3" cy="1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8"/>
            <p:cNvSpPr>
              <a:spLocks noChangeArrowheads="1"/>
            </p:cNvSpPr>
            <p:nvPr/>
          </p:nvSpPr>
          <p:spPr bwMode="auto">
            <a:xfrm>
              <a:off x="4542" y="2478"/>
              <a:ext cx="46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Resolution status (Y/N)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89"/>
            <p:cNvSpPr>
              <a:spLocks noChangeArrowheads="1"/>
            </p:cNvSpPr>
            <p:nvPr/>
          </p:nvSpPr>
          <p:spPr bwMode="auto">
            <a:xfrm>
              <a:off x="5034" y="2478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8" name="Rectangle 90"/>
            <p:cNvSpPr>
              <a:spLocks noChangeArrowheads="1"/>
            </p:cNvSpPr>
            <p:nvPr/>
          </p:nvSpPr>
          <p:spPr bwMode="auto">
            <a:xfrm>
              <a:off x="4542" y="2567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9" name="Rectangle 91"/>
            <p:cNvSpPr>
              <a:spLocks noChangeArrowheads="1"/>
            </p:cNvSpPr>
            <p:nvPr/>
          </p:nvSpPr>
          <p:spPr bwMode="auto">
            <a:xfrm>
              <a:off x="4504" y="2475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Rectangle 92"/>
            <p:cNvSpPr>
              <a:spLocks noChangeArrowheads="1"/>
            </p:cNvSpPr>
            <p:nvPr/>
          </p:nvSpPr>
          <p:spPr bwMode="auto">
            <a:xfrm>
              <a:off x="4507" y="2475"/>
              <a:ext cx="89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Rectangle 93"/>
            <p:cNvSpPr>
              <a:spLocks noChangeArrowheads="1"/>
            </p:cNvSpPr>
            <p:nvPr/>
          </p:nvSpPr>
          <p:spPr bwMode="auto">
            <a:xfrm>
              <a:off x="5406" y="2475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Rectangle 94"/>
            <p:cNvSpPr>
              <a:spLocks noChangeArrowheads="1"/>
            </p:cNvSpPr>
            <p:nvPr/>
          </p:nvSpPr>
          <p:spPr bwMode="auto">
            <a:xfrm>
              <a:off x="4504" y="2478"/>
              <a:ext cx="3" cy="1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Rectangle 95"/>
            <p:cNvSpPr>
              <a:spLocks noChangeArrowheads="1"/>
            </p:cNvSpPr>
            <p:nvPr/>
          </p:nvSpPr>
          <p:spPr bwMode="auto">
            <a:xfrm>
              <a:off x="5406" y="2478"/>
              <a:ext cx="3" cy="1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96"/>
            <p:cNvSpPr>
              <a:spLocks noChangeArrowheads="1"/>
            </p:cNvSpPr>
            <p:nvPr/>
          </p:nvSpPr>
          <p:spPr bwMode="auto">
            <a:xfrm>
              <a:off x="4542" y="2660"/>
              <a:ext cx="38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Sales Error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6" name="Rectangle 97"/>
            <p:cNvSpPr>
              <a:spLocks noChangeArrowheads="1"/>
            </p:cNvSpPr>
            <p:nvPr/>
          </p:nvSpPr>
          <p:spPr bwMode="auto">
            <a:xfrm>
              <a:off x="4861" y="2660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7" name="Rectangle 98"/>
            <p:cNvSpPr>
              <a:spLocks noChangeArrowheads="1"/>
            </p:cNvSpPr>
            <p:nvPr/>
          </p:nvSpPr>
          <p:spPr bwMode="auto">
            <a:xfrm>
              <a:off x="4504" y="2658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99"/>
            <p:cNvSpPr>
              <a:spLocks noChangeArrowheads="1"/>
            </p:cNvSpPr>
            <p:nvPr/>
          </p:nvSpPr>
          <p:spPr bwMode="auto">
            <a:xfrm>
              <a:off x="4507" y="2658"/>
              <a:ext cx="89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100"/>
            <p:cNvSpPr>
              <a:spLocks noChangeArrowheads="1"/>
            </p:cNvSpPr>
            <p:nvPr/>
          </p:nvSpPr>
          <p:spPr bwMode="auto">
            <a:xfrm>
              <a:off x="5406" y="2658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101"/>
            <p:cNvSpPr>
              <a:spLocks noChangeArrowheads="1"/>
            </p:cNvSpPr>
            <p:nvPr/>
          </p:nvSpPr>
          <p:spPr bwMode="auto">
            <a:xfrm>
              <a:off x="4504" y="2661"/>
              <a:ext cx="3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102"/>
            <p:cNvSpPr>
              <a:spLocks noChangeArrowheads="1"/>
            </p:cNvSpPr>
            <p:nvPr/>
          </p:nvSpPr>
          <p:spPr bwMode="auto">
            <a:xfrm>
              <a:off x="5406" y="2661"/>
              <a:ext cx="3" cy="1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103"/>
            <p:cNvSpPr>
              <a:spLocks noChangeArrowheads="1"/>
            </p:cNvSpPr>
            <p:nvPr/>
          </p:nvSpPr>
          <p:spPr bwMode="auto">
            <a:xfrm>
              <a:off x="4542" y="2786"/>
              <a:ext cx="80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Technical Support Error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3" name="Rectangle 104"/>
            <p:cNvSpPr>
              <a:spLocks noChangeArrowheads="1"/>
            </p:cNvSpPr>
            <p:nvPr/>
          </p:nvSpPr>
          <p:spPr bwMode="auto">
            <a:xfrm>
              <a:off x="5247" y="2786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4" name="Rectangle 105"/>
            <p:cNvSpPr>
              <a:spLocks noChangeArrowheads="1"/>
            </p:cNvSpPr>
            <p:nvPr/>
          </p:nvSpPr>
          <p:spPr bwMode="auto">
            <a:xfrm>
              <a:off x="4504" y="2783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106"/>
            <p:cNvSpPr>
              <a:spLocks noChangeArrowheads="1"/>
            </p:cNvSpPr>
            <p:nvPr/>
          </p:nvSpPr>
          <p:spPr bwMode="auto">
            <a:xfrm>
              <a:off x="4507" y="2783"/>
              <a:ext cx="89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107"/>
            <p:cNvSpPr>
              <a:spLocks noChangeArrowheads="1"/>
            </p:cNvSpPr>
            <p:nvPr/>
          </p:nvSpPr>
          <p:spPr bwMode="auto">
            <a:xfrm>
              <a:off x="5406" y="2783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108"/>
            <p:cNvSpPr>
              <a:spLocks noChangeArrowheads="1"/>
            </p:cNvSpPr>
            <p:nvPr/>
          </p:nvSpPr>
          <p:spPr bwMode="auto">
            <a:xfrm>
              <a:off x="4504" y="2786"/>
              <a:ext cx="3" cy="1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109"/>
            <p:cNvSpPr>
              <a:spLocks noChangeArrowheads="1"/>
            </p:cNvSpPr>
            <p:nvPr/>
          </p:nvSpPr>
          <p:spPr bwMode="auto">
            <a:xfrm>
              <a:off x="5406" y="2786"/>
              <a:ext cx="3" cy="1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110"/>
            <p:cNvSpPr>
              <a:spLocks noChangeArrowheads="1"/>
            </p:cNvSpPr>
            <p:nvPr/>
          </p:nvSpPr>
          <p:spPr bwMode="auto">
            <a:xfrm>
              <a:off x="4542" y="2967"/>
              <a:ext cx="66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Assigned Employee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0" name="Rectangle 111"/>
            <p:cNvSpPr>
              <a:spLocks noChangeArrowheads="1"/>
            </p:cNvSpPr>
            <p:nvPr/>
          </p:nvSpPr>
          <p:spPr bwMode="auto">
            <a:xfrm>
              <a:off x="5120" y="2967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1" name="Rectangle 112"/>
            <p:cNvSpPr>
              <a:spLocks noChangeArrowheads="1"/>
            </p:cNvSpPr>
            <p:nvPr/>
          </p:nvSpPr>
          <p:spPr bwMode="auto">
            <a:xfrm>
              <a:off x="4504" y="2964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113"/>
            <p:cNvSpPr>
              <a:spLocks noChangeArrowheads="1"/>
            </p:cNvSpPr>
            <p:nvPr/>
          </p:nvSpPr>
          <p:spPr bwMode="auto">
            <a:xfrm>
              <a:off x="4507" y="2964"/>
              <a:ext cx="89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Rectangle 114"/>
            <p:cNvSpPr>
              <a:spLocks noChangeArrowheads="1"/>
            </p:cNvSpPr>
            <p:nvPr/>
          </p:nvSpPr>
          <p:spPr bwMode="auto">
            <a:xfrm>
              <a:off x="5406" y="2964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Rectangle 115"/>
            <p:cNvSpPr>
              <a:spLocks noChangeArrowheads="1"/>
            </p:cNvSpPr>
            <p:nvPr/>
          </p:nvSpPr>
          <p:spPr bwMode="auto">
            <a:xfrm>
              <a:off x="4504" y="2967"/>
              <a:ext cx="3" cy="1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Rectangle 116"/>
            <p:cNvSpPr>
              <a:spLocks noChangeArrowheads="1"/>
            </p:cNvSpPr>
            <p:nvPr/>
          </p:nvSpPr>
          <p:spPr bwMode="auto">
            <a:xfrm>
              <a:off x="5406" y="2967"/>
              <a:ext cx="3" cy="1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Rectangle 117"/>
            <p:cNvSpPr>
              <a:spLocks noChangeArrowheads="1"/>
            </p:cNvSpPr>
            <p:nvPr/>
          </p:nvSpPr>
          <p:spPr bwMode="auto">
            <a:xfrm>
              <a:off x="4542" y="3158"/>
              <a:ext cx="41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Error Notes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7" name="Rectangle 118"/>
            <p:cNvSpPr>
              <a:spLocks noChangeArrowheads="1"/>
            </p:cNvSpPr>
            <p:nvPr/>
          </p:nvSpPr>
          <p:spPr bwMode="auto">
            <a:xfrm>
              <a:off x="4886" y="3158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8" name="Rectangle 119"/>
            <p:cNvSpPr>
              <a:spLocks noChangeArrowheads="1"/>
            </p:cNvSpPr>
            <p:nvPr/>
          </p:nvSpPr>
          <p:spPr bwMode="auto">
            <a:xfrm>
              <a:off x="4504" y="3156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Rectangle 120"/>
            <p:cNvSpPr>
              <a:spLocks noChangeArrowheads="1"/>
            </p:cNvSpPr>
            <p:nvPr/>
          </p:nvSpPr>
          <p:spPr bwMode="auto">
            <a:xfrm>
              <a:off x="4507" y="3156"/>
              <a:ext cx="89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Rectangle 121"/>
            <p:cNvSpPr>
              <a:spLocks noChangeArrowheads="1"/>
            </p:cNvSpPr>
            <p:nvPr/>
          </p:nvSpPr>
          <p:spPr bwMode="auto">
            <a:xfrm>
              <a:off x="5406" y="3156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Rectangle 122"/>
            <p:cNvSpPr>
              <a:spLocks noChangeArrowheads="1"/>
            </p:cNvSpPr>
            <p:nvPr/>
          </p:nvSpPr>
          <p:spPr bwMode="auto">
            <a:xfrm>
              <a:off x="4504" y="3159"/>
              <a:ext cx="3" cy="1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Rectangle 123"/>
            <p:cNvSpPr>
              <a:spLocks noChangeArrowheads="1"/>
            </p:cNvSpPr>
            <p:nvPr/>
          </p:nvSpPr>
          <p:spPr bwMode="auto">
            <a:xfrm>
              <a:off x="5406" y="3159"/>
              <a:ext cx="3" cy="1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Rectangle 124"/>
            <p:cNvSpPr>
              <a:spLocks noChangeArrowheads="1"/>
            </p:cNvSpPr>
            <p:nvPr/>
          </p:nvSpPr>
          <p:spPr bwMode="auto">
            <a:xfrm>
              <a:off x="4542" y="3339"/>
              <a:ext cx="38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Resolution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4" name="Rectangle 125"/>
            <p:cNvSpPr>
              <a:spLocks noChangeArrowheads="1"/>
            </p:cNvSpPr>
            <p:nvPr/>
          </p:nvSpPr>
          <p:spPr bwMode="auto">
            <a:xfrm>
              <a:off x="4861" y="3339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5" name="Rectangle 126"/>
            <p:cNvSpPr>
              <a:spLocks noChangeArrowheads="1"/>
            </p:cNvSpPr>
            <p:nvPr/>
          </p:nvSpPr>
          <p:spPr bwMode="auto">
            <a:xfrm>
              <a:off x="4504" y="3336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Rectangle 127"/>
            <p:cNvSpPr>
              <a:spLocks noChangeArrowheads="1"/>
            </p:cNvSpPr>
            <p:nvPr/>
          </p:nvSpPr>
          <p:spPr bwMode="auto">
            <a:xfrm>
              <a:off x="4507" y="3336"/>
              <a:ext cx="89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Rectangle 128"/>
            <p:cNvSpPr>
              <a:spLocks noChangeArrowheads="1"/>
            </p:cNvSpPr>
            <p:nvPr/>
          </p:nvSpPr>
          <p:spPr bwMode="auto">
            <a:xfrm>
              <a:off x="5406" y="3336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Rectangle 129"/>
            <p:cNvSpPr>
              <a:spLocks noChangeArrowheads="1"/>
            </p:cNvSpPr>
            <p:nvPr/>
          </p:nvSpPr>
          <p:spPr bwMode="auto">
            <a:xfrm>
              <a:off x="4504" y="3340"/>
              <a:ext cx="3" cy="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Rectangle 130"/>
            <p:cNvSpPr>
              <a:spLocks noChangeArrowheads="1"/>
            </p:cNvSpPr>
            <p:nvPr/>
          </p:nvSpPr>
          <p:spPr bwMode="auto">
            <a:xfrm>
              <a:off x="5406" y="3340"/>
              <a:ext cx="3" cy="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Rectangle 131"/>
            <p:cNvSpPr>
              <a:spLocks noChangeArrowheads="1"/>
            </p:cNvSpPr>
            <p:nvPr/>
          </p:nvSpPr>
          <p:spPr bwMode="auto">
            <a:xfrm>
              <a:off x="4542" y="3531"/>
              <a:ext cx="5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Resolution Date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1" name="Rectangle 132"/>
            <p:cNvSpPr>
              <a:spLocks noChangeArrowheads="1"/>
            </p:cNvSpPr>
            <p:nvPr/>
          </p:nvSpPr>
          <p:spPr bwMode="auto">
            <a:xfrm>
              <a:off x="5019" y="3531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2" name="Rectangle 133"/>
            <p:cNvSpPr>
              <a:spLocks noChangeArrowheads="1"/>
            </p:cNvSpPr>
            <p:nvPr/>
          </p:nvSpPr>
          <p:spPr bwMode="auto">
            <a:xfrm>
              <a:off x="4504" y="3528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Rectangle 134"/>
            <p:cNvSpPr>
              <a:spLocks noChangeArrowheads="1"/>
            </p:cNvSpPr>
            <p:nvPr/>
          </p:nvSpPr>
          <p:spPr bwMode="auto">
            <a:xfrm>
              <a:off x="4507" y="3528"/>
              <a:ext cx="89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Rectangle 135"/>
            <p:cNvSpPr>
              <a:spLocks noChangeArrowheads="1"/>
            </p:cNvSpPr>
            <p:nvPr/>
          </p:nvSpPr>
          <p:spPr bwMode="auto">
            <a:xfrm>
              <a:off x="5406" y="3528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Rectangle 136"/>
            <p:cNvSpPr>
              <a:spLocks noChangeArrowheads="1"/>
            </p:cNvSpPr>
            <p:nvPr/>
          </p:nvSpPr>
          <p:spPr bwMode="auto">
            <a:xfrm>
              <a:off x="4504" y="3531"/>
              <a:ext cx="3" cy="1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Rectangle 137"/>
            <p:cNvSpPr>
              <a:spLocks noChangeArrowheads="1"/>
            </p:cNvSpPr>
            <p:nvPr/>
          </p:nvSpPr>
          <p:spPr bwMode="auto">
            <a:xfrm>
              <a:off x="4504" y="3709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Rectangle 138"/>
            <p:cNvSpPr>
              <a:spLocks noChangeArrowheads="1"/>
            </p:cNvSpPr>
            <p:nvPr/>
          </p:nvSpPr>
          <p:spPr bwMode="auto">
            <a:xfrm>
              <a:off x="4504" y="3709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Rectangle 139"/>
            <p:cNvSpPr>
              <a:spLocks noChangeArrowheads="1"/>
            </p:cNvSpPr>
            <p:nvPr/>
          </p:nvSpPr>
          <p:spPr bwMode="auto">
            <a:xfrm>
              <a:off x="4507" y="3709"/>
              <a:ext cx="89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Rectangle 140"/>
            <p:cNvSpPr>
              <a:spLocks noChangeArrowheads="1"/>
            </p:cNvSpPr>
            <p:nvPr/>
          </p:nvSpPr>
          <p:spPr bwMode="auto">
            <a:xfrm>
              <a:off x="5406" y="3531"/>
              <a:ext cx="3" cy="1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Rectangle 141"/>
            <p:cNvSpPr>
              <a:spLocks noChangeArrowheads="1"/>
            </p:cNvSpPr>
            <p:nvPr/>
          </p:nvSpPr>
          <p:spPr bwMode="auto">
            <a:xfrm>
              <a:off x="5406" y="3709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Rectangle 142"/>
            <p:cNvSpPr>
              <a:spLocks noChangeArrowheads="1"/>
            </p:cNvSpPr>
            <p:nvPr/>
          </p:nvSpPr>
          <p:spPr bwMode="auto">
            <a:xfrm>
              <a:off x="5406" y="3709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Rectangle 143"/>
            <p:cNvSpPr>
              <a:spLocks noChangeArrowheads="1"/>
            </p:cNvSpPr>
            <p:nvPr/>
          </p:nvSpPr>
          <p:spPr bwMode="auto">
            <a:xfrm>
              <a:off x="2316" y="2239"/>
              <a:ext cx="384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Customer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3" name="Rectangle 144"/>
            <p:cNvSpPr>
              <a:spLocks noChangeArrowheads="1"/>
            </p:cNvSpPr>
            <p:nvPr/>
          </p:nvSpPr>
          <p:spPr bwMode="auto">
            <a:xfrm>
              <a:off x="2316" y="228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4" name="Rectangle 145"/>
            <p:cNvSpPr>
              <a:spLocks noChangeArrowheads="1"/>
            </p:cNvSpPr>
            <p:nvPr/>
          </p:nvSpPr>
          <p:spPr bwMode="auto">
            <a:xfrm>
              <a:off x="2683" y="2285"/>
              <a:ext cx="6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5" name="Rectangle 146"/>
            <p:cNvSpPr>
              <a:spLocks noChangeArrowheads="1"/>
            </p:cNvSpPr>
            <p:nvPr/>
          </p:nvSpPr>
          <p:spPr bwMode="auto">
            <a:xfrm>
              <a:off x="2278" y="2192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Rectangle 147"/>
            <p:cNvSpPr>
              <a:spLocks noChangeArrowheads="1"/>
            </p:cNvSpPr>
            <p:nvPr/>
          </p:nvSpPr>
          <p:spPr bwMode="auto">
            <a:xfrm>
              <a:off x="2278" y="2192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Rectangle 148"/>
            <p:cNvSpPr>
              <a:spLocks noChangeArrowheads="1"/>
            </p:cNvSpPr>
            <p:nvPr/>
          </p:nvSpPr>
          <p:spPr bwMode="auto">
            <a:xfrm>
              <a:off x="2281" y="2192"/>
              <a:ext cx="67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Rectangle 149"/>
            <p:cNvSpPr>
              <a:spLocks noChangeArrowheads="1"/>
            </p:cNvSpPr>
            <p:nvPr/>
          </p:nvSpPr>
          <p:spPr bwMode="auto">
            <a:xfrm>
              <a:off x="2960" y="2192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Rectangle 150"/>
            <p:cNvSpPr>
              <a:spLocks noChangeArrowheads="1"/>
            </p:cNvSpPr>
            <p:nvPr/>
          </p:nvSpPr>
          <p:spPr bwMode="auto">
            <a:xfrm>
              <a:off x="2960" y="2192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Rectangle 151"/>
            <p:cNvSpPr>
              <a:spLocks noChangeArrowheads="1"/>
            </p:cNvSpPr>
            <p:nvPr/>
          </p:nvSpPr>
          <p:spPr bwMode="auto">
            <a:xfrm>
              <a:off x="2278" y="2196"/>
              <a:ext cx="3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Rectangle 152"/>
            <p:cNvSpPr>
              <a:spLocks noChangeArrowheads="1"/>
            </p:cNvSpPr>
            <p:nvPr/>
          </p:nvSpPr>
          <p:spPr bwMode="auto">
            <a:xfrm>
              <a:off x="2960" y="2196"/>
              <a:ext cx="3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Rectangle 153"/>
            <p:cNvSpPr>
              <a:spLocks noChangeArrowheads="1"/>
            </p:cNvSpPr>
            <p:nvPr/>
          </p:nvSpPr>
          <p:spPr bwMode="auto">
            <a:xfrm>
              <a:off x="2316" y="2378"/>
              <a:ext cx="44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Customer ID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3" name="Rectangle 154"/>
            <p:cNvSpPr>
              <a:spLocks noChangeArrowheads="1"/>
            </p:cNvSpPr>
            <p:nvPr/>
          </p:nvSpPr>
          <p:spPr bwMode="auto">
            <a:xfrm>
              <a:off x="2688" y="2378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4" name="Rectangle 155"/>
            <p:cNvSpPr>
              <a:spLocks noChangeArrowheads="1"/>
            </p:cNvSpPr>
            <p:nvPr/>
          </p:nvSpPr>
          <p:spPr bwMode="auto">
            <a:xfrm>
              <a:off x="2278" y="2375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5" name="Rectangle 156"/>
            <p:cNvSpPr>
              <a:spLocks noChangeArrowheads="1"/>
            </p:cNvSpPr>
            <p:nvPr/>
          </p:nvSpPr>
          <p:spPr bwMode="auto">
            <a:xfrm>
              <a:off x="2281" y="2375"/>
              <a:ext cx="67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Rectangle 157"/>
            <p:cNvSpPr>
              <a:spLocks noChangeArrowheads="1"/>
            </p:cNvSpPr>
            <p:nvPr/>
          </p:nvSpPr>
          <p:spPr bwMode="auto">
            <a:xfrm>
              <a:off x="2960" y="2375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" name="Rectangle 158"/>
            <p:cNvSpPr>
              <a:spLocks noChangeArrowheads="1"/>
            </p:cNvSpPr>
            <p:nvPr/>
          </p:nvSpPr>
          <p:spPr bwMode="auto">
            <a:xfrm>
              <a:off x="2278" y="2378"/>
              <a:ext cx="3" cy="1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" name="Rectangle 159"/>
            <p:cNvSpPr>
              <a:spLocks noChangeArrowheads="1"/>
            </p:cNvSpPr>
            <p:nvPr/>
          </p:nvSpPr>
          <p:spPr bwMode="auto">
            <a:xfrm>
              <a:off x="2960" y="2378"/>
              <a:ext cx="3" cy="11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9" name="Rectangle 160"/>
            <p:cNvSpPr>
              <a:spLocks noChangeArrowheads="1"/>
            </p:cNvSpPr>
            <p:nvPr/>
          </p:nvSpPr>
          <p:spPr bwMode="auto">
            <a:xfrm>
              <a:off x="2316" y="2499"/>
              <a:ext cx="53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Customer First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0" name="Rectangle 161"/>
            <p:cNvSpPr>
              <a:spLocks noChangeArrowheads="1"/>
            </p:cNvSpPr>
            <p:nvPr/>
          </p:nvSpPr>
          <p:spPr bwMode="auto">
            <a:xfrm>
              <a:off x="2316" y="2589"/>
              <a:ext cx="23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Name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1" name="Rectangle 162"/>
            <p:cNvSpPr>
              <a:spLocks noChangeArrowheads="1"/>
            </p:cNvSpPr>
            <p:nvPr/>
          </p:nvSpPr>
          <p:spPr bwMode="auto">
            <a:xfrm>
              <a:off x="2494" y="2589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2" name="Rectangle 163"/>
            <p:cNvSpPr>
              <a:spLocks noChangeArrowheads="1"/>
            </p:cNvSpPr>
            <p:nvPr/>
          </p:nvSpPr>
          <p:spPr bwMode="auto">
            <a:xfrm>
              <a:off x="2278" y="249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3" name="Rectangle 164"/>
            <p:cNvSpPr>
              <a:spLocks noChangeArrowheads="1"/>
            </p:cNvSpPr>
            <p:nvPr/>
          </p:nvSpPr>
          <p:spPr bwMode="auto">
            <a:xfrm>
              <a:off x="2281" y="2497"/>
              <a:ext cx="67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4" name="Rectangle 165"/>
            <p:cNvSpPr>
              <a:spLocks noChangeArrowheads="1"/>
            </p:cNvSpPr>
            <p:nvPr/>
          </p:nvSpPr>
          <p:spPr bwMode="auto">
            <a:xfrm>
              <a:off x="2960" y="2497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5" name="Rectangle 166"/>
            <p:cNvSpPr>
              <a:spLocks noChangeArrowheads="1"/>
            </p:cNvSpPr>
            <p:nvPr/>
          </p:nvSpPr>
          <p:spPr bwMode="auto">
            <a:xfrm>
              <a:off x="2278" y="2500"/>
              <a:ext cx="3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6" name="Rectangle 167"/>
            <p:cNvSpPr>
              <a:spLocks noChangeArrowheads="1"/>
            </p:cNvSpPr>
            <p:nvPr/>
          </p:nvSpPr>
          <p:spPr bwMode="auto">
            <a:xfrm>
              <a:off x="2960" y="2500"/>
              <a:ext cx="3" cy="17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" name="Rectangle 168"/>
            <p:cNvSpPr>
              <a:spLocks noChangeArrowheads="1"/>
            </p:cNvSpPr>
            <p:nvPr/>
          </p:nvSpPr>
          <p:spPr bwMode="auto">
            <a:xfrm>
              <a:off x="2316" y="2682"/>
              <a:ext cx="52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Customer Last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8" name="Rectangle 169"/>
            <p:cNvSpPr>
              <a:spLocks noChangeArrowheads="1"/>
            </p:cNvSpPr>
            <p:nvPr/>
          </p:nvSpPr>
          <p:spPr bwMode="auto">
            <a:xfrm>
              <a:off x="2316" y="2772"/>
              <a:ext cx="23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Name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9" name="Rectangle 170"/>
            <p:cNvSpPr>
              <a:spLocks noChangeArrowheads="1"/>
            </p:cNvSpPr>
            <p:nvPr/>
          </p:nvSpPr>
          <p:spPr bwMode="auto">
            <a:xfrm>
              <a:off x="2494" y="2772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0" name="Rectangle 171"/>
            <p:cNvSpPr>
              <a:spLocks noChangeArrowheads="1"/>
            </p:cNvSpPr>
            <p:nvPr/>
          </p:nvSpPr>
          <p:spPr bwMode="auto">
            <a:xfrm>
              <a:off x="2278" y="2679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1" name="Rectangle 172"/>
            <p:cNvSpPr>
              <a:spLocks noChangeArrowheads="1"/>
            </p:cNvSpPr>
            <p:nvPr/>
          </p:nvSpPr>
          <p:spPr bwMode="auto">
            <a:xfrm>
              <a:off x="2281" y="2679"/>
              <a:ext cx="67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2" name="Rectangle 173"/>
            <p:cNvSpPr>
              <a:spLocks noChangeArrowheads="1"/>
            </p:cNvSpPr>
            <p:nvPr/>
          </p:nvSpPr>
          <p:spPr bwMode="auto">
            <a:xfrm>
              <a:off x="2960" y="2679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Rectangle 174"/>
            <p:cNvSpPr>
              <a:spLocks noChangeArrowheads="1"/>
            </p:cNvSpPr>
            <p:nvPr/>
          </p:nvSpPr>
          <p:spPr bwMode="auto">
            <a:xfrm>
              <a:off x="2278" y="2682"/>
              <a:ext cx="3" cy="1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Rectangle 175"/>
            <p:cNvSpPr>
              <a:spLocks noChangeArrowheads="1"/>
            </p:cNvSpPr>
            <p:nvPr/>
          </p:nvSpPr>
          <p:spPr bwMode="auto">
            <a:xfrm>
              <a:off x="2960" y="2682"/>
              <a:ext cx="3" cy="1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Rectangle 176"/>
            <p:cNvSpPr>
              <a:spLocks noChangeArrowheads="1"/>
            </p:cNvSpPr>
            <p:nvPr/>
          </p:nvSpPr>
          <p:spPr bwMode="auto">
            <a:xfrm>
              <a:off x="2316" y="2865"/>
              <a:ext cx="554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Customer Email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6" name="Rectangle 177"/>
            <p:cNvSpPr>
              <a:spLocks noChangeArrowheads="1"/>
            </p:cNvSpPr>
            <p:nvPr/>
          </p:nvSpPr>
          <p:spPr bwMode="auto">
            <a:xfrm>
              <a:off x="2787" y="2865"/>
              <a:ext cx="59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7" name="Rectangle 178"/>
            <p:cNvSpPr>
              <a:spLocks noChangeArrowheads="1"/>
            </p:cNvSpPr>
            <p:nvPr/>
          </p:nvSpPr>
          <p:spPr bwMode="auto">
            <a:xfrm>
              <a:off x="2278" y="2862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Rectangle 179"/>
            <p:cNvSpPr>
              <a:spLocks noChangeArrowheads="1"/>
            </p:cNvSpPr>
            <p:nvPr/>
          </p:nvSpPr>
          <p:spPr bwMode="auto">
            <a:xfrm>
              <a:off x="2281" y="2862"/>
              <a:ext cx="679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Rectangle 180"/>
            <p:cNvSpPr>
              <a:spLocks noChangeArrowheads="1"/>
            </p:cNvSpPr>
            <p:nvPr/>
          </p:nvSpPr>
          <p:spPr bwMode="auto">
            <a:xfrm>
              <a:off x="2960" y="2862"/>
              <a:ext cx="3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Rectangle 181"/>
            <p:cNvSpPr>
              <a:spLocks noChangeArrowheads="1"/>
            </p:cNvSpPr>
            <p:nvPr/>
          </p:nvSpPr>
          <p:spPr bwMode="auto">
            <a:xfrm>
              <a:off x="2278" y="2865"/>
              <a:ext cx="3" cy="1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Rectangle 182"/>
            <p:cNvSpPr>
              <a:spLocks noChangeArrowheads="1"/>
            </p:cNvSpPr>
            <p:nvPr/>
          </p:nvSpPr>
          <p:spPr bwMode="auto">
            <a:xfrm>
              <a:off x="2278" y="298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Rectangle 183"/>
            <p:cNvSpPr>
              <a:spLocks noChangeArrowheads="1"/>
            </p:cNvSpPr>
            <p:nvPr/>
          </p:nvSpPr>
          <p:spPr bwMode="auto">
            <a:xfrm>
              <a:off x="2278" y="298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Rectangle 184"/>
            <p:cNvSpPr>
              <a:spLocks noChangeArrowheads="1"/>
            </p:cNvSpPr>
            <p:nvPr/>
          </p:nvSpPr>
          <p:spPr bwMode="auto">
            <a:xfrm>
              <a:off x="2281" y="2983"/>
              <a:ext cx="67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Rectangle 185"/>
            <p:cNvSpPr>
              <a:spLocks noChangeArrowheads="1"/>
            </p:cNvSpPr>
            <p:nvPr/>
          </p:nvSpPr>
          <p:spPr bwMode="auto">
            <a:xfrm>
              <a:off x="2960" y="2865"/>
              <a:ext cx="3" cy="1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Rectangle 186"/>
            <p:cNvSpPr>
              <a:spLocks noChangeArrowheads="1"/>
            </p:cNvSpPr>
            <p:nvPr/>
          </p:nvSpPr>
          <p:spPr bwMode="auto">
            <a:xfrm>
              <a:off x="2960" y="298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Rectangle 187"/>
            <p:cNvSpPr>
              <a:spLocks noChangeArrowheads="1"/>
            </p:cNvSpPr>
            <p:nvPr/>
          </p:nvSpPr>
          <p:spPr bwMode="auto">
            <a:xfrm>
              <a:off x="2960" y="298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190"/>
            <p:cNvSpPr>
              <a:spLocks/>
            </p:cNvSpPr>
            <p:nvPr/>
          </p:nvSpPr>
          <p:spPr bwMode="auto">
            <a:xfrm>
              <a:off x="4019" y="13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ED1C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191"/>
            <p:cNvSpPr>
              <a:spLocks/>
            </p:cNvSpPr>
            <p:nvPr/>
          </p:nvSpPr>
          <p:spPr bwMode="auto">
            <a:xfrm>
              <a:off x="4808" y="1351"/>
              <a:ext cx="42" cy="26"/>
            </a:xfrm>
            <a:custGeom>
              <a:avLst/>
              <a:gdLst>
                <a:gd name="T0" fmla="*/ 406 w 422"/>
                <a:gd name="T1" fmla="*/ 207 h 261"/>
                <a:gd name="T2" fmla="*/ 279 w 422"/>
                <a:gd name="T3" fmla="*/ 125 h 261"/>
                <a:gd name="T4" fmla="*/ 279 w 422"/>
                <a:gd name="T5" fmla="*/ 125 h 261"/>
                <a:gd name="T6" fmla="*/ 216 w 422"/>
                <a:gd name="T7" fmla="*/ 84 h 261"/>
                <a:gd name="T8" fmla="*/ 214 w 422"/>
                <a:gd name="T9" fmla="*/ 83 h 261"/>
                <a:gd name="T10" fmla="*/ 151 w 422"/>
                <a:gd name="T11" fmla="*/ 48 h 261"/>
                <a:gd name="T12" fmla="*/ 147 w 422"/>
                <a:gd name="T13" fmla="*/ 46 h 261"/>
                <a:gd name="T14" fmla="*/ 84 w 422"/>
                <a:gd name="T15" fmla="*/ 20 h 261"/>
                <a:gd name="T16" fmla="*/ 81 w 422"/>
                <a:gd name="T17" fmla="*/ 19 h 261"/>
                <a:gd name="T18" fmla="*/ 18 w 422"/>
                <a:gd name="T19" fmla="*/ 2 h 261"/>
                <a:gd name="T20" fmla="*/ 3 w 422"/>
                <a:gd name="T21" fmla="*/ 9 h 261"/>
                <a:gd name="T22" fmla="*/ 8 w 422"/>
                <a:gd name="T23" fmla="*/ 26 h 261"/>
                <a:gd name="T24" fmla="*/ 63 w 422"/>
                <a:gd name="T25" fmla="*/ 61 h 261"/>
                <a:gd name="T26" fmla="*/ 62 w 422"/>
                <a:gd name="T27" fmla="*/ 60 h 261"/>
                <a:gd name="T28" fmla="*/ 118 w 422"/>
                <a:gd name="T29" fmla="*/ 100 h 261"/>
                <a:gd name="T30" fmla="*/ 119 w 422"/>
                <a:gd name="T31" fmla="*/ 100 h 261"/>
                <a:gd name="T32" fmla="*/ 180 w 422"/>
                <a:gd name="T33" fmla="*/ 140 h 261"/>
                <a:gd name="T34" fmla="*/ 181 w 422"/>
                <a:gd name="T35" fmla="*/ 141 h 261"/>
                <a:gd name="T36" fmla="*/ 245 w 422"/>
                <a:gd name="T37" fmla="*/ 179 h 261"/>
                <a:gd name="T38" fmla="*/ 246 w 422"/>
                <a:gd name="T39" fmla="*/ 179 h 261"/>
                <a:gd name="T40" fmla="*/ 377 w 422"/>
                <a:gd name="T41" fmla="*/ 254 h 261"/>
                <a:gd name="T42" fmla="*/ 414 w 422"/>
                <a:gd name="T43" fmla="*/ 244 h 261"/>
                <a:gd name="T44" fmla="*/ 406 w 422"/>
                <a:gd name="T45" fmla="*/ 20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2" h="261">
                  <a:moveTo>
                    <a:pt x="406" y="207"/>
                  </a:moveTo>
                  <a:lnTo>
                    <a:pt x="279" y="125"/>
                  </a:lnTo>
                  <a:lnTo>
                    <a:pt x="279" y="125"/>
                  </a:lnTo>
                  <a:lnTo>
                    <a:pt x="216" y="84"/>
                  </a:lnTo>
                  <a:lnTo>
                    <a:pt x="214" y="83"/>
                  </a:lnTo>
                  <a:lnTo>
                    <a:pt x="151" y="48"/>
                  </a:lnTo>
                  <a:lnTo>
                    <a:pt x="147" y="46"/>
                  </a:lnTo>
                  <a:lnTo>
                    <a:pt x="84" y="20"/>
                  </a:lnTo>
                  <a:lnTo>
                    <a:pt x="81" y="19"/>
                  </a:lnTo>
                  <a:lnTo>
                    <a:pt x="18" y="2"/>
                  </a:lnTo>
                  <a:cubicBezTo>
                    <a:pt x="12" y="0"/>
                    <a:pt x="5" y="3"/>
                    <a:pt x="3" y="9"/>
                  </a:cubicBezTo>
                  <a:cubicBezTo>
                    <a:pt x="0" y="15"/>
                    <a:pt x="2" y="22"/>
                    <a:pt x="8" y="26"/>
                  </a:cubicBezTo>
                  <a:lnTo>
                    <a:pt x="63" y="61"/>
                  </a:lnTo>
                  <a:lnTo>
                    <a:pt x="62" y="60"/>
                  </a:lnTo>
                  <a:lnTo>
                    <a:pt x="118" y="100"/>
                  </a:lnTo>
                  <a:lnTo>
                    <a:pt x="119" y="100"/>
                  </a:lnTo>
                  <a:lnTo>
                    <a:pt x="180" y="140"/>
                  </a:lnTo>
                  <a:lnTo>
                    <a:pt x="181" y="141"/>
                  </a:lnTo>
                  <a:lnTo>
                    <a:pt x="245" y="179"/>
                  </a:lnTo>
                  <a:lnTo>
                    <a:pt x="246" y="179"/>
                  </a:lnTo>
                  <a:lnTo>
                    <a:pt x="377" y="254"/>
                  </a:lnTo>
                  <a:cubicBezTo>
                    <a:pt x="390" y="261"/>
                    <a:pt x="406" y="257"/>
                    <a:pt x="414" y="244"/>
                  </a:cubicBezTo>
                  <a:cubicBezTo>
                    <a:pt x="422" y="232"/>
                    <a:pt x="418" y="215"/>
                    <a:pt x="406" y="207"/>
                  </a:cubicBezTo>
                  <a:close/>
                </a:path>
              </a:pathLst>
            </a:custGeom>
            <a:solidFill>
              <a:srgbClr val="ED1C2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210" name="Connector: Elbow 1209"/>
          <p:cNvCxnSpPr>
            <a:cxnSpLocks/>
          </p:cNvCxnSpPr>
          <p:nvPr/>
        </p:nvCxnSpPr>
        <p:spPr>
          <a:xfrm>
            <a:off x="3847525" y="3456599"/>
            <a:ext cx="591449" cy="375442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2" name="Connector: Elbow 1211"/>
          <p:cNvCxnSpPr>
            <a:cxnSpLocks/>
          </p:cNvCxnSpPr>
          <p:nvPr/>
        </p:nvCxnSpPr>
        <p:spPr>
          <a:xfrm rot="10800000" flipV="1">
            <a:off x="6387488" y="2716846"/>
            <a:ext cx="1085881" cy="102393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2" name="Rectangle 50"/>
          <p:cNvSpPr>
            <a:spLocks noChangeArrowheads="1"/>
          </p:cNvSpPr>
          <p:nvPr/>
        </p:nvSpPr>
        <p:spPr bwMode="auto">
          <a:xfrm>
            <a:off x="4518457" y="5220333"/>
            <a:ext cx="183513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Additional information from customer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787818" y="3219290"/>
            <a:ext cx="10638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submit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6817050" y="2457271"/>
            <a:ext cx="721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analyzed</a:t>
            </a:r>
          </a:p>
        </p:txBody>
      </p:sp>
    </p:spTree>
    <p:extLst>
      <p:ext uri="{BB962C8B-B14F-4D97-AF65-F5344CB8AC3E}">
        <p14:creationId xmlns:p14="http://schemas.microsoft.com/office/powerpoint/2010/main" val="57099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88" y="-155701"/>
            <a:ext cx="9784080" cy="833290"/>
          </a:xfrm>
        </p:spPr>
        <p:txBody>
          <a:bodyPr>
            <a:normAutofit/>
          </a:bodyPr>
          <a:lstStyle/>
          <a:p>
            <a:r>
              <a:rPr lang="en-US" sz="288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43838" y="599934"/>
          <a:ext cx="11704320" cy="181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249679" y="2743862"/>
          <a:ext cx="9692639" cy="180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0959" y="4892040"/>
          <a:ext cx="120700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2345657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ight Arrow 13"/>
          <p:cNvSpPr/>
          <p:nvPr/>
        </p:nvSpPr>
        <p:spPr>
          <a:xfrm>
            <a:off x="9430840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ight Arrow 14"/>
          <p:cNvSpPr/>
          <p:nvPr/>
        </p:nvSpPr>
        <p:spPr>
          <a:xfrm>
            <a:off x="6942262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ight Arrow 15"/>
          <p:cNvSpPr/>
          <p:nvPr/>
        </p:nvSpPr>
        <p:spPr>
          <a:xfrm>
            <a:off x="4712174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ight Arrow 16"/>
          <p:cNvSpPr/>
          <p:nvPr/>
        </p:nvSpPr>
        <p:spPr>
          <a:xfrm>
            <a:off x="3376403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Right Arrow 17"/>
          <p:cNvSpPr/>
          <p:nvPr/>
        </p:nvSpPr>
        <p:spPr>
          <a:xfrm>
            <a:off x="5890630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ight Arrow 18"/>
          <p:cNvSpPr/>
          <p:nvPr/>
        </p:nvSpPr>
        <p:spPr>
          <a:xfrm>
            <a:off x="8404858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Right Arrow 19"/>
          <p:cNvSpPr/>
          <p:nvPr/>
        </p:nvSpPr>
        <p:spPr>
          <a:xfrm>
            <a:off x="7158036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ight Arrow 20"/>
          <p:cNvSpPr/>
          <p:nvPr/>
        </p:nvSpPr>
        <p:spPr>
          <a:xfrm>
            <a:off x="4512118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Right Arrow 21"/>
          <p:cNvSpPr/>
          <p:nvPr/>
        </p:nvSpPr>
        <p:spPr>
          <a:xfrm>
            <a:off x="2254217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Right Arrow 22"/>
          <p:cNvSpPr/>
          <p:nvPr/>
        </p:nvSpPr>
        <p:spPr>
          <a:xfrm>
            <a:off x="9575354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Bent-Up Arrow 23"/>
          <p:cNvSpPr/>
          <p:nvPr/>
        </p:nvSpPr>
        <p:spPr>
          <a:xfrm rot="10800000">
            <a:off x="1364349" y="262331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Rectangle 24"/>
          <p:cNvSpPr/>
          <p:nvPr/>
        </p:nvSpPr>
        <p:spPr>
          <a:xfrm>
            <a:off x="11221582" y="2392888"/>
            <a:ext cx="109728" cy="230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6" name="Bent-Up Arrow 25"/>
          <p:cNvSpPr/>
          <p:nvPr/>
        </p:nvSpPr>
        <p:spPr>
          <a:xfrm rot="10800000">
            <a:off x="206108" y="476904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7" name="Rectangle 26"/>
          <p:cNvSpPr/>
          <p:nvPr/>
        </p:nvSpPr>
        <p:spPr>
          <a:xfrm>
            <a:off x="10096259" y="4530948"/>
            <a:ext cx="76810" cy="285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132818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96960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Worksheets will not be returned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18" y="1802787"/>
            <a:ext cx="7129716" cy="4058752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 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r>
              <a:rPr lang="en-US" dirty="0"/>
              <a:t> Feel free to </a:t>
            </a:r>
            <a:r>
              <a:rPr lang="en-US" b="1" dirty="0">
                <a:solidFill>
                  <a:srgbClr val="FF0000"/>
                </a:solidFill>
              </a:rPr>
              <a:t>take pictures of your worksheets </a:t>
            </a:r>
            <a:r>
              <a:rPr lang="en-US" dirty="0"/>
              <a:t>if you’d like</a:t>
            </a:r>
          </a:p>
          <a:p>
            <a:pPr marL="2179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2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0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TextBox 3"/>
          <p:cNvSpPr txBox="1">
            <a:spLocks noChangeArrowheads="1"/>
          </p:cNvSpPr>
          <p:nvPr/>
        </p:nvSpPr>
        <p:spPr bwMode="auto">
          <a:xfrm>
            <a:off x="6934278" y="-3200176"/>
            <a:ext cx="3276079" cy="1240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80000" dirty="0">
                <a:solidFill>
                  <a:srgbClr val="FF0000"/>
                </a:solidFill>
                <a:latin typeface="Helvetica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2423162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kind of information is tracked in a CRM?  How do companies use this data?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4178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CRM</a:t>
            </a:r>
          </a:p>
        </p:txBody>
      </p:sp>
      <p:pic>
        <p:nvPicPr>
          <p:cNvPr id="1026" name="Picture 2" descr="Choosing a CRM Software: 2015 Buyer's Gu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7435514" cy="50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6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0"/>
            <a:ext cx="10547797" cy="6079148"/>
          </a:xfrm>
        </p:spPr>
        <p:txBody>
          <a:bodyPr>
            <a:normAutofit/>
          </a:bodyPr>
          <a:lstStyle/>
          <a:p>
            <a:r>
              <a:rPr lang="en-US" sz="4320" dirty="0">
                <a:solidFill>
                  <a:srgbClr val="FF0000"/>
                </a:solidFill>
                <a:hlinkClick r:id="rId3"/>
              </a:rPr>
              <a:t>Why Does My Business Need a CRM System?</a:t>
            </a:r>
            <a:endParaRPr lang="en-US" sz="4320" dirty="0">
              <a:solidFill>
                <a:srgbClr val="FF0000"/>
              </a:solidFill>
            </a:endParaRPr>
          </a:p>
          <a:p>
            <a:pPr algn="l"/>
            <a:r>
              <a:rPr lang="en-US" sz="2880" dirty="0">
                <a:solidFill>
                  <a:schemeClr val="bg1"/>
                </a:solidFill>
              </a:rPr>
              <a:t>Discuss:</a:t>
            </a:r>
          </a:p>
          <a:p>
            <a:pPr lvl="1" algn="l"/>
            <a:r>
              <a:rPr lang="en-US" sz="2880" dirty="0">
                <a:solidFill>
                  <a:schemeClr val="bg1"/>
                </a:solidFill>
              </a:rPr>
              <a:t>1. What was this article about?</a:t>
            </a:r>
          </a:p>
          <a:p>
            <a:pPr lvl="1" algn="l"/>
            <a:r>
              <a:rPr lang="en-US" sz="2700" dirty="0">
                <a:solidFill>
                  <a:schemeClr val="bg1"/>
                </a:solidFill>
              </a:rPr>
              <a:t>		</a:t>
            </a:r>
          </a:p>
          <a:p>
            <a:pPr lvl="1" algn="l"/>
            <a:endParaRPr lang="en-US" sz="2700" dirty="0">
              <a:solidFill>
                <a:schemeClr val="bg1"/>
              </a:solidFill>
            </a:endParaRPr>
          </a:p>
          <a:p>
            <a:pPr lvl="1" algn="l"/>
            <a:endParaRPr lang="en-US" sz="2880" dirty="0">
              <a:solidFill>
                <a:schemeClr val="bg1"/>
              </a:solidFill>
            </a:endParaRPr>
          </a:p>
          <a:p>
            <a:pPr lvl="1" algn="l"/>
            <a:r>
              <a:rPr lang="en-US" sz="2880" dirty="0">
                <a:solidFill>
                  <a:schemeClr val="bg1"/>
                </a:solidFill>
              </a:rPr>
              <a:t>2. Why should you care?</a:t>
            </a:r>
          </a:p>
          <a:p>
            <a:pPr lvl="1" algn="l"/>
            <a:r>
              <a:rPr lang="en-US" sz="2700" dirty="0">
                <a:solidFill>
                  <a:schemeClr val="bg1"/>
                </a:solidFill>
              </a:rPr>
              <a:t>		</a:t>
            </a:r>
          </a:p>
          <a:p>
            <a:pPr algn="l"/>
            <a:endParaRPr lang="en-US" sz="288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7969" y="2438400"/>
            <a:ext cx="1103375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all organizations have the need to manage relationship with their customers, organizations that 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 information about their customers, share this information across business teams, analyze the data when appropriate and act as needed benefit the most from CRM</a:t>
            </a:r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839" y="4724400"/>
            <a:ext cx="10500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many organizations having an intimate understanding of their customers and the ability to use this insight to drive revenue growth is 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strategic of all their assets</a:t>
            </a:r>
            <a:r>
              <a:rPr lang="en-US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66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Tracking Customer and Service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55304"/>
            <a:ext cx="103531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Review a narrative about how Molly’s Coffee Company enters and tracks customer issues on their web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Create </a:t>
            </a:r>
            <a:r>
              <a:rPr lang="en-US" sz="2400" dirty="0" err="1"/>
              <a:t>swimlane</a:t>
            </a:r>
            <a:r>
              <a:rPr lang="en-US" sz="2400" dirty="0"/>
              <a:t> and ERD diagrams to document this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 business people, you REALLY need to understand your customer’s experience to ensure it is a positive experience and they will remain your customer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CRM can help you do </a:t>
            </a:r>
            <a:r>
              <a:rPr lang="en-US" sz="2400"/>
              <a:t>this!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36" y="500858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904" y="2622958"/>
            <a:ext cx="10353763" cy="970450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22124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572" y="123039"/>
            <a:ext cx="10353763" cy="970450"/>
          </a:xfrm>
        </p:spPr>
        <p:txBody>
          <a:bodyPr/>
          <a:lstStyle/>
          <a:p>
            <a:r>
              <a:rPr lang="en-US" dirty="0"/>
              <a:t>Swim Lane</a:t>
            </a:r>
          </a:p>
        </p:txBody>
      </p:sp>
      <p:pic>
        <p:nvPicPr>
          <p:cNvPr id="3" name="Picture 2" descr="https://www.edrawsoft.com/images/examples/software-service-cross-function-proces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07" y="1191237"/>
            <a:ext cx="9698816" cy="5360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627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7E5A1943-F3D9-4B47-87F6-9DF358A3327A}" vid="{A5A6AC39-4692-4884-9D7F-302E3AEF4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239</TotalTime>
  <Words>601</Words>
  <Application>Microsoft Office PowerPoint</Application>
  <PresentationFormat>Widescreen</PresentationFormat>
  <Paragraphs>147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Calisto MT</vt:lpstr>
      <vt:lpstr>Helvetica</vt:lpstr>
      <vt:lpstr>Trebuchet MS</vt:lpstr>
      <vt:lpstr>Wingdings 2</vt:lpstr>
      <vt:lpstr>MIS2101</vt:lpstr>
      <vt:lpstr>Tracking Customer and Service Information</vt:lpstr>
      <vt:lpstr>Roadmap</vt:lpstr>
      <vt:lpstr>Worksheets will not be returned </vt:lpstr>
      <vt:lpstr>PowerPoint Presentation</vt:lpstr>
      <vt:lpstr>Evolution of CRM</vt:lpstr>
      <vt:lpstr>PowerPoint Presentation</vt:lpstr>
      <vt:lpstr>Tracking Customer and Service Information</vt:lpstr>
      <vt:lpstr>Solution</vt:lpstr>
      <vt:lpstr>Swim Lane</vt:lpstr>
      <vt:lpstr>ERD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Lane Diagrams - 1</dc:title>
  <dc:creator>rebbarocker@yahoo.com</dc:creator>
  <cp:lastModifiedBy>MC Martin</cp:lastModifiedBy>
  <cp:revision>44</cp:revision>
  <dcterms:created xsi:type="dcterms:W3CDTF">2017-01-14T02:09:44Z</dcterms:created>
  <dcterms:modified xsi:type="dcterms:W3CDTF">2017-04-11T16:39:22Z</dcterms:modified>
</cp:coreProperties>
</file>