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4" r:id="rId2"/>
    <p:sldId id="305" r:id="rId3"/>
    <p:sldId id="310" r:id="rId4"/>
    <p:sldId id="306" r:id="rId5"/>
    <p:sldId id="307" r:id="rId6"/>
    <p:sldId id="308" r:id="rId7"/>
    <p:sldId id="30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1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uring_te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2979739"/>
            <a:ext cx="7772400" cy="1135063"/>
          </a:xfrm>
        </p:spPr>
        <p:txBody>
          <a:bodyPr>
            <a:normAutofit/>
          </a:bodyPr>
          <a:lstStyle/>
          <a:p>
            <a:r>
              <a:rPr lang="en-US" sz="2360" dirty="0"/>
              <a:t>The Turing Test and </a:t>
            </a:r>
            <a:r>
              <a:rPr lang="en-US" sz="2360" dirty="0" err="1"/>
              <a:t>Mitsuku</a:t>
            </a:r>
            <a:endParaRPr lang="en-US" sz="236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381000"/>
            <a:ext cx="7772400" cy="12501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In-Class Activity…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8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46833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4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But Why: The AI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00623" cy="2116647"/>
          </a:xfrm>
          <a:effectLst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Three types or calibers of AI:</a:t>
            </a:r>
          </a:p>
          <a:p>
            <a:r>
              <a:rPr lang="en-US" sz="2800" dirty="0"/>
              <a:t> Artificial Narrow Intelligence (ANI)</a:t>
            </a:r>
          </a:p>
          <a:p>
            <a:r>
              <a:rPr lang="en-US" dirty="0"/>
              <a:t> Artificial General Intelligence (AGI)</a:t>
            </a:r>
          </a:p>
          <a:p>
            <a:r>
              <a:rPr lang="en-US" dirty="0"/>
              <a:t> Artificial Superintelligence (ASI)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4" y="4253419"/>
            <a:ext cx="1828804" cy="1828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328793"/>
            <a:ext cx="202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ANI: Chess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45" y="4253419"/>
            <a:ext cx="1961261" cy="1796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1232" y="6328793"/>
            <a:ext cx="298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AGI: Human Level Intelligence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/>
          <a:stretch/>
        </p:blipFill>
        <p:spPr>
          <a:xfrm>
            <a:off x="9490381" y="4253419"/>
            <a:ext cx="1863419" cy="1828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79105" y="6328793"/>
            <a:ext cx="222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ASI: Superintelligence</a:t>
            </a:r>
          </a:p>
        </p:txBody>
      </p:sp>
    </p:spTree>
    <p:extLst>
      <p:ext uri="{BB962C8B-B14F-4D97-AF65-F5344CB8AC3E}">
        <p14:creationId xmlns:p14="http://schemas.microsoft.com/office/powerpoint/2010/main" val="21745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dirty="0"/>
              <a:t> The Turing Test</a:t>
            </a:r>
          </a:p>
          <a:p>
            <a:r>
              <a:rPr lang="en-US" dirty="0"/>
              <a:t> The Coffee Test</a:t>
            </a:r>
          </a:p>
          <a:p>
            <a:r>
              <a:rPr lang="en-US" dirty="0"/>
              <a:t> The College Student Test</a:t>
            </a:r>
          </a:p>
          <a:p>
            <a:r>
              <a:rPr lang="en-US" dirty="0"/>
              <a:t> The Employment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28" y="0"/>
            <a:ext cx="533303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" y="4287328"/>
            <a:ext cx="3931838" cy="2570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81" y="5400675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2" y="320042"/>
            <a:ext cx="10547797" cy="6079148"/>
          </a:xfrm>
        </p:spPr>
        <p:txBody>
          <a:bodyPr>
            <a:normAutofit/>
          </a:bodyPr>
          <a:lstStyle/>
          <a:p>
            <a:r>
              <a:rPr lang="en-US" sz="4320" dirty="0">
                <a:solidFill>
                  <a:srgbClr val="FF0000"/>
                </a:solidFill>
                <a:hlinkClick r:id="rId3"/>
              </a:rPr>
              <a:t>Wikipedia, Turing Test</a:t>
            </a:r>
            <a:endParaRPr lang="en-US" sz="4320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Discuss:</a:t>
            </a:r>
          </a:p>
          <a:p>
            <a:pPr marL="784322" lvl="1" indent="-514350" algn="l">
              <a:buAutoNum type="arabicPeriod"/>
            </a:pPr>
            <a:r>
              <a:rPr lang="en-US" sz="2880" dirty="0">
                <a:solidFill>
                  <a:schemeClr val="bg1"/>
                </a:solidFill>
              </a:rPr>
              <a:t>What was this article about?</a:t>
            </a:r>
          </a:p>
          <a:p>
            <a:pPr lvl="1" algn="l"/>
            <a:endParaRPr lang="en-US" sz="2880" dirty="0">
              <a:solidFill>
                <a:schemeClr val="bg1"/>
              </a:solidFill>
            </a:endParaRP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lvl="1" algn="l"/>
            <a:endParaRPr lang="en-US" sz="2700" dirty="0">
              <a:solidFill>
                <a:schemeClr val="bg1"/>
              </a:solidFill>
            </a:endParaRPr>
          </a:p>
          <a:p>
            <a:pPr lvl="1" algn="l"/>
            <a:endParaRPr lang="en-US" sz="2880" dirty="0">
              <a:solidFill>
                <a:schemeClr val="bg1"/>
              </a:solidFill>
            </a:endParaRPr>
          </a:p>
          <a:p>
            <a:pPr lvl="1" algn="l"/>
            <a:r>
              <a:rPr lang="en-US" sz="2880" dirty="0">
                <a:solidFill>
                  <a:schemeClr val="bg1"/>
                </a:solidFill>
              </a:rPr>
              <a:t>2. Why should you care?</a:t>
            </a: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3362" y="2088710"/>
            <a:ext cx="1057655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Turing Test, developed by Alan Turning in 1950,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a machine’s ability to exhibit intelligent behavior equivalent to, or indistinguishable from, that of a human</a:t>
            </a: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It is essentially having a person interact with either a machine or a person and not being able to tell the difference. </a:t>
            </a:r>
          </a:p>
          <a:p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441" y="4940264"/>
            <a:ext cx="96333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people believe that when we have finally created a machine that can pass the Turning Test,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have achieved AGI</a:t>
            </a: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2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Alan Turing (1912-1954)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65" y="1825625"/>
            <a:ext cx="2857500" cy="3708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66063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Father of AI and computer science</a:t>
            </a:r>
          </a:p>
          <a:p>
            <a:r>
              <a:rPr lang="en-US" dirty="0"/>
              <a:t>Cryptanalyst during WWII</a:t>
            </a:r>
          </a:p>
          <a:p>
            <a:r>
              <a:rPr lang="en-US" dirty="0"/>
              <a:t>Cracked code that enabled Allies victory</a:t>
            </a:r>
          </a:p>
          <a:p>
            <a:r>
              <a:rPr lang="en-US" dirty="0"/>
              <a:t>Contributions to physical sciences (see </a:t>
            </a:r>
            <a:r>
              <a:rPr lang="en-US" dirty="0" err="1"/>
              <a:t>Belousov</a:t>
            </a:r>
            <a:r>
              <a:rPr lang="en-US" dirty="0"/>
              <a:t>–</a:t>
            </a:r>
            <a:r>
              <a:rPr lang="en-US" dirty="0" err="1"/>
              <a:t>Zhabotinsky</a:t>
            </a:r>
            <a:r>
              <a:rPr lang="en-US" dirty="0"/>
              <a:t> reaction)</a:t>
            </a:r>
          </a:p>
          <a:p>
            <a:r>
              <a:rPr lang="en-US" dirty="0"/>
              <a:t>Prosecuted by UK and punished with chemical castration for being gay</a:t>
            </a:r>
          </a:p>
          <a:p>
            <a:r>
              <a:rPr lang="en-US" dirty="0"/>
              <a:t>Died of cyanide poisoning</a:t>
            </a:r>
          </a:p>
          <a:p>
            <a:r>
              <a:rPr lang="en-US" dirty="0"/>
              <a:t>Receives public apology in 2009 and royal pardon in 2013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Turing Test and </a:t>
            </a:r>
            <a:r>
              <a:rPr lang="en-US" dirty="0" err="1"/>
              <a:t>Mitsuku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56376"/>
            <a:ext cx="103531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strategies to differentiate a person from a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 these strategies with a </a:t>
            </a:r>
            <a:r>
              <a:rPr lang="en-US" sz="2400" dirty="0" err="1"/>
              <a:t>chatbot</a:t>
            </a:r>
            <a:r>
              <a:rPr lang="en-US" sz="2400" dirty="0"/>
              <a:t> to see how they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Refine these strategies and try an actual Turing Test and determine if you are interacting with a person impersonating a computer or a computer impersonating a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See for yourself how far AI has 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Get you thinking about the implications on business and your</a:t>
            </a:r>
          </a:p>
          <a:p>
            <a:r>
              <a:rPr lang="en-US" sz="2400"/>
              <a:t>    career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229</TotalTime>
  <Words>483</Words>
  <Application>Microsoft Office PowerPoint</Application>
  <PresentationFormat>Widescreen</PresentationFormat>
  <Paragraphs>94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Trebuchet MS</vt:lpstr>
      <vt:lpstr>Wingdings 2</vt:lpstr>
      <vt:lpstr>MIS2101</vt:lpstr>
      <vt:lpstr>The Turing Test and Mitsuku</vt:lpstr>
      <vt:lpstr>Roadmap</vt:lpstr>
      <vt:lpstr>Worksheets will not be returned </vt:lpstr>
      <vt:lpstr>Wait But Why: The AI Revolution</vt:lpstr>
      <vt:lpstr>AGI Tests</vt:lpstr>
      <vt:lpstr>PowerPoint Presentation</vt:lpstr>
      <vt:lpstr>Alan Turing (1912-1954)</vt:lpstr>
      <vt:lpstr>The Turing Test and Mitsuku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35</cp:revision>
  <dcterms:created xsi:type="dcterms:W3CDTF">2017-01-14T02:09:44Z</dcterms:created>
  <dcterms:modified xsi:type="dcterms:W3CDTF">2017-04-21T11:36:42Z</dcterms:modified>
</cp:coreProperties>
</file>