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9" r:id="rId3"/>
    <p:sldId id="266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3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0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7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6" y="2889886"/>
            <a:ext cx="9326880" cy="1362076"/>
          </a:xfrm>
        </p:spPr>
        <p:txBody>
          <a:bodyPr>
            <a:normAutofit/>
          </a:bodyPr>
          <a:lstStyle/>
          <a:p>
            <a:r>
              <a:rPr lang="en-US" dirty="0"/>
              <a:t>Swim Lane Diagrams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6376" y="1389699"/>
            <a:ext cx="9326880" cy="150018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In-Class Activity…</a:t>
            </a:r>
            <a:endParaRPr lang="en-US" sz="384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0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27726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swim lane diagram?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790" indent="0">
              <a:buNone/>
            </a:pPr>
            <a:r>
              <a:rPr lang="en-US" dirty="0">
                <a:effectLst/>
              </a:rPr>
              <a:t>A type of process flow diagram that features divisions or "lanes.“</a:t>
            </a:r>
          </a:p>
          <a:p>
            <a:pPr marL="21790" indent="0">
              <a:buNone/>
            </a:pPr>
            <a:r>
              <a:rPr lang="en-US" dirty="0">
                <a:effectLst/>
              </a:rPr>
              <a:t>Each lane is assigned an actor (which may be an individual, department, division, group, machine, entity, and so on), or even a phase or stage in a process, that is responsible for the activity or work described in the lane.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5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map a swim lane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486" y="1722449"/>
            <a:ext cx="8869680" cy="4525963"/>
          </a:xfrm>
        </p:spPr>
        <p:txBody>
          <a:bodyPr>
            <a:normAutofit fontScale="92500" lnSpcReduction="20000"/>
          </a:bodyPr>
          <a:lstStyle/>
          <a:p>
            <a:pPr marL="21790" indent="0">
              <a:buNone/>
            </a:pPr>
            <a:r>
              <a:rPr lang="en-US" dirty="0">
                <a:effectLst/>
              </a:rPr>
              <a:t>A circle signifies the </a:t>
            </a:r>
            <a:r>
              <a:rPr lang="en-US" b="1" dirty="0">
                <a:effectLst/>
              </a:rPr>
              <a:t>start</a:t>
            </a:r>
            <a:r>
              <a:rPr lang="en-US" dirty="0">
                <a:effectLst/>
              </a:rPr>
              <a:t>ing and </a:t>
            </a:r>
            <a:r>
              <a:rPr lang="en-US" b="1" dirty="0">
                <a:effectLst/>
              </a:rPr>
              <a:t>end</a:t>
            </a:r>
            <a:r>
              <a:rPr lang="en-US" dirty="0">
                <a:effectLst/>
              </a:rPr>
              <a:t>ing of an event in the process</a:t>
            </a:r>
          </a:p>
          <a:p>
            <a:pPr marL="21790" indent="0">
              <a:buNone/>
            </a:pPr>
            <a:endParaRPr lang="en-US" dirty="0">
              <a:effectLst/>
            </a:endParaRPr>
          </a:p>
          <a:p>
            <a:pPr marL="21790" indent="0">
              <a:buNone/>
            </a:pPr>
            <a:r>
              <a:rPr lang="en-US" dirty="0">
                <a:effectLst/>
              </a:rPr>
              <a:t>A rectangle represents an </a:t>
            </a:r>
            <a:r>
              <a:rPr lang="en-US" b="1" dirty="0">
                <a:effectLst/>
              </a:rPr>
              <a:t>activity</a:t>
            </a:r>
            <a:r>
              <a:rPr lang="en-US" dirty="0">
                <a:effectLst/>
              </a:rPr>
              <a:t> in the process. </a:t>
            </a:r>
          </a:p>
          <a:p>
            <a:pPr marL="21790" indent="0">
              <a:buNone/>
            </a:pPr>
            <a:endParaRPr lang="en-US" dirty="0">
              <a:effectLst/>
            </a:endParaRPr>
          </a:p>
          <a:p>
            <a:pPr marL="21790" indent="0">
              <a:buNone/>
            </a:pPr>
            <a:r>
              <a:rPr lang="en-US" dirty="0">
                <a:effectLst/>
              </a:rPr>
              <a:t>A diamond represents a </a:t>
            </a:r>
            <a:r>
              <a:rPr lang="en-US" b="1" dirty="0">
                <a:effectLst/>
              </a:rPr>
              <a:t>decision</a:t>
            </a:r>
            <a:r>
              <a:rPr lang="en-US" dirty="0">
                <a:effectLst/>
              </a:rPr>
              <a:t> that must be made. </a:t>
            </a:r>
          </a:p>
          <a:p>
            <a:pPr marL="21790" indent="0">
              <a:buNone/>
            </a:pPr>
            <a:endParaRPr lang="en-US" dirty="0">
              <a:effectLst/>
            </a:endParaRPr>
          </a:p>
          <a:p>
            <a:pPr marL="21790" indent="0">
              <a:buNone/>
            </a:pPr>
            <a:r>
              <a:rPr lang="en-US" dirty="0">
                <a:effectLst/>
              </a:rPr>
              <a:t>Arrows indicate the </a:t>
            </a:r>
            <a:r>
              <a:rPr lang="en-US" b="1" dirty="0">
                <a:effectLst/>
              </a:rPr>
              <a:t>flow</a:t>
            </a:r>
            <a:r>
              <a:rPr lang="en-US" dirty="0">
                <a:effectLst/>
              </a:rPr>
              <a:t> of the process. </a:t>
            </a:r>
          </a:p>
          <a:p>
            <a:pPr marL="21790" indent="0">
              <a:buNone/>
            </a:pPr>
            <a:endParaRPr lang="en-US" dirty="0">
              <a:effectLst/>
            </a:endParaRPr>
          </a:p>
          <a:p>
            <a:pPr marL="21790" indent="0">
              <a:buNone/>
            </a:pPr>
            <a:r>
              <a:rPr lang="en-US" dirty="0">
                <a:effectLst/>
              </a:rPr>
              <a:t>A cylinder represents </a:t>
            </a:r>
            <a:r>
              <a:rPr lang="en-US" b="1" dirty="0">
                <a:effectLst/>
              </a:rPr>
              <a:t>stored data. </a:t>
            </a:r>
          </a:p>
        </p:txBody>
      </p:sp>
      <p:sp>
        <p:nvSpPr>
          <p:cNvPr id="5" name="Oval 4"/>
          <p:cNvSpPr/>
          <p:nvPr/>
        </p:nvSpPr>
        <p:spPr>
          <a:xfrm>
            <a:off x="1089660" y="1671488"/>
            <a:ext cx="822960" cy="73152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/>
        </p:nvSpPr>
        <p:spPr>
          <a:xfrm>
            <a:off x="953987" y="2713259"/>
            <a:ext cx="1094306" cy="570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Flowchart: Decision 6"/>
          <p:cNvSpPr/>
          <p:nvPr/>
        </p:nvSpPr>
        <p:spPr>
          <a:xfrm>
            <a:off x="906780" y="3599755"/>
            <a:ext cx="1188720" cy="640080"/>
          </a:xfrm>
          <a:prstGeom prst="flowChartDecision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8074" y="4800600"/>
            <a:ext cx="11887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Magnetic Disk 9"/>
          <p:cNvSpPr/>
          <p:nvPr/>
        </p:nvSpPr>
        <p:spPr>
          <a:xfrm>
            <a:off x="926134" y="5395943"/>
            <a:ext cx="1143000" cy="502603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65617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Swim Lane Diagrams - 2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Construct a more complex Swim Lane Diagram from provided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Swim Lane Diagrams are simple, effective tools for documenting a business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Everything you do at work will be part of a business process – modelling these processes gives you the ability to study &amp; improve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Swim Lane Diagrams are on every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14" y="501747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</a:t>
            </a:r>
          </a:p>
        </p:txBody>
      </p:sp>
    </p:spTree>
    <p:extLst>
      <p:ext uri="{BB962C8B-B14F-4D97-AF65-F5344CB8AC3E}">
        <p14:creationId xmlns:p14="http://schemas.microsoft.com/office/powerpoint/2010/main" val="125877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431" y="-271"/>
            <a:ext cx="3955456" cy="87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48</TotalTime>
  <Words>386</Words>
  <Application>Microsoft Office PowerPoint</Application>
  <PresentationFormat>Widescreen</PresentationFormat>
  <Paragraphs>72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Calisto MT</vt:lpstr>
      <vt:lpstr>Trebuchet MS</vt:lpstr>
      <vt:lpstr>Wingdings 2</vt:lpstr>
      <vt:lpstr>MIS2101</vt:lpstr>
      <vt:lpstr>Swim Lane Diagrams - 2</vt:lpstr>
      <vt:lpstr>Roadmap</vt:lpstr>
      <vt:lpstr>Worksheets will not be returned </vt:lpstr>
      <vt:lpstr>What is a swim lane diagram?</vt:lpstr>
      <vt:lpstr>How to map a swim lane diagram</vt:lpstr>
      <vt:lpstr>Swim Lane Diagrams - 2</vt:lpstr>
      <vt:lpstr>Possible 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9</cp:revision>
  <dcterms:created xsi:type="dcterms:W3CDTF">2017-01-14T02:09:44Z</dcterms:created>
  <dcterms:modified xsi:type="dcterms:W3CDTF">2017-02-08T15:10:53Z</dcterms:modified>
</cp:coreProperties>
</file>