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2" r:id="rId2"/>
    <p:sldId id="270" r:id="rId3"/>
    <p:sldId id="279" r:id="rId4"/>
    <p:sldId id="273" r:id="rId5"/>
    <p:sldId id="278" r:id="rId6"/>
    <p:sldId id="274" r:id="rId7"/>
    <p:sldId id="275" r:id="rId8"/>
    <p:sldId id="262" r:id="rId9"/>
    <p:sldId id="276" r:id="rId10"/>
    <p:sldId id="280"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5" autoAdjust="0"/>
    <p:restoredTop sz="94660"/>
  </p:normalViewPr>
  <p:slideViewPr>
    <p:cSldViewPr snapToGrid="0">
      <p:cViewPr varScale="1">
        <p:scale>
          <a:sx n="96" d="100"/>
          <a:sy n="96" d="100"/>
        </p:scale>
        <p:origin x="21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rgbClr val="00B050"/>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rgbClr val="00B050"/>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rgbClr val="00B050"/>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090197-29E2-4C6E-BCAF-BF302B3B984B}" type="datetimeFigureOut">
              <a:rPr lang="en-US" smtClean="0"/>
              <a:t>2/10/2017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1E962A-3648-4AD7-8C47-1637579327F2}" type="slidenum">
              <a:rPr lang="en-US" smtClean="0"/>
              <a:t>‹#›</a:t>
            </a:fld>
            <a:endParaRPr lang="en-US"/>
          </a:p>
        </p:txBody>
      </p:sp>
    </p:spTree>
    <p:extLst>
      <p:ext uri="{BB962C8B-B14F-4D97-AF65-F5344CB8AC3E}">
        <p14:creationId xmlns:p14="http://schemas.microsoft.com/office/powerpoint/2010/main" val="760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4708" lvl="1">
              <a:spcBef>
                <a:spcPts val="764"/>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4</a:t>
            </a:fld>
            <a:endParaRPr lang="en-US"/>
          </a:p>
        </p:txBody>
      </p:sp>
    </p:spTree>
    <p:extLst>
      <p:ext uri="{BB962C8B-B14F-4D97-AF65-F5344CB8AC3E}">
        <p14:creationId xmlns:p14="http://schemas.microsoft.com/office/powerpoint/2010/main" val="182959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82822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2"/>
            <a:ext cx="9440035" cy="1828801"/>
          </a:xfrm>
        </p:spPr>
        <p:txBody>
          <a:bodyPr anchor="b">
            <a:normAutofit/>
          </a:bodyPr>
          <a:lstStyle>
            <a:lvl1pPr algn="ctr">
              <a:defRPr sz="3190">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2"/>
            <a:ext cx="9440035" cy="1049867"/>
          </a:xfrm>
        </p:spPr>
        <p:txBody>
          <a:bodyPr anchor="t"/>
          <a:lstStyle>
            <a:lvl1pPr marL="0" indent="0" algn="ctr">
              <a:buNone/>
              <a:defRPr>
                <a:solidFill>
                  <a:schemeClr val="tx1"/>
                </a:solidFill>
              </a:defRPr>
            </a:lvl1pPr>
            <a:lvl2pPr marL="269972" indent="0" algn="ctr">
              <a:buNone/>
              <a:defRPr>
                <a:solidFill>
                  <a:schemeClr val="tx1">
                    <a:tint val="75000"/>
                  </a:schemeClr>
                </a:solidFill>
              </a:defRPr>
            </a:lvl2pPr>
            <a:lvl3pPr marL="539944" indent="0" algn="ctr">
              <a:buNone/>
              <a:defRPr>
                <a:solidFill>
                  <a:schemeClr val="tx1">
                    <a:tint val="75000"/>
                  </a:schemeClr>
                </a:solidFill>
              </a:defRPr>
            </a:lvl3pPr>
            <a:lvl4pPr marL="809916" indent="0" algn="ctr">
              <a:buNone/>
              <a:defRPr>
                <a:solidFill>
                  <a:schemeClr val="tx1">
                    <a:tint val="75000"/>
                  </a:schemeClr>
                </a:solidFill>
              </a:defRPr>
            </a:lvl4pPr>
            <a:lvl5pPr marL="1079887" indent="0" algn="ctr">
              <a:buNone/>
              <a:defRPr>
                <a:solidFill>
                  <a:schemeClr val="tx1">
                    <a:tint val="75000"/>
                  </a:schemeClr>
                </a:solidFill>
              </a:defRPr>
            </a:lvl5pPr>
            <a:lvl6pPr marL="1349861" indent="0" algn="ctr">
              <a:buNone/>
              <a:defRPr>
                <a:solidFill>
                  <a:schemeClr val="tx1">
                    <a:tint val="75000"/>
                  </a:schemeClr>
                </a:solidFill>
              </a:defRPr>
            </a:lvl6pPr>
            <a:lvl7pPr marL="1619833" indent="0" algn="ctr">
              <a:buNone/>
              <a:defRPr>
                <a:solidFill>
                  <a:schemeClr val="tx1">
                    <a:tint val="75000"/>
                  </a:schemeClr>
                </a:solidFill>
              </a:defRPr>
            </a:lvl7pPr>
            <a:lvl8pPr marL="1889804" indent="0" algn="ctr">
              <a:buNone/>
              <a:defRPr>
                <a:solidFill>
                  <a:schemeClr val="tx1">
                    <a:tint val="75000"/>
                  </a:schemeClr>
                </a:solidFill>
              </a:defRPr>
            </a:lvl8pPr>
            <a:lvl9pPr marL="215977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070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0" y="547807"/>
            <a:ext cx="10141799" cy="3816806"/>
          </a:xfrm>
          <a:prstGeom prst="rect">
            <a:avLst/>
          </a:prstGeom>
        </p:spPr>
      </p:pic>
      <p:sp>
        <p:nvSpPr>
          <p:cNvPr id="2" name="Title 1"/>
          <p:cNvSpPr>
            <a:spLocks noGrp="1"/>
          </p:cNvSpPr>
          <p:nvPr>
            <p:ph type="title"/>
          </p:nvPr>
        </p:nvSpPr>
        <p:spPr>
          <a:xfrm>
            <a:off x="913811" y="4565260"/>
            <a:ext cx="10355327" cy="543472"/>
          </a:xfrm>
        </p:spPr>
        <p:txBody>
          <a:bodyPr anchor="b">
            <a:normAutofit/>
          </a:bodyPr>
          <a:lstStyle>
            <a:lvl1pPr algn="ctr">
              <a:defRPr sz="165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50" y="695011"/>
            <a:ext cx="9845347" cy="3525671"/>
          </a:xfrm>
          <a:effectLst>
            <a:outerShdw blurRad="38100" dist="25400" dir="4440000">
              <a:srgbClr val="000000">
                <a:alpha val="36000"/>
              </a:srgbClr>
            </a:outerShdw>
          </a:effectLst>
        </p:spPr>
        <p:txBody>
          <a:bodyPr anchor="t">
            <a:normAutofit/>
          </a:bodyPr>
          <a:lstStyle>
            <a:lvl1pPr marL="0" indent="0" algn="ctr">
              <a:buNone/>
              <a:defRPr sz="1182"/>
            </a:lvl1pPr>
            <a:lvl2pPr marL="269972" indent="0">
              <a:buNone/>
              <a:defRPr sz="1182"/>
            </a:lvl2pPr>
            <a:lvl3pPr marL="539944" indent="0">
              <a:buNone/>
              <a:defRPr sz="1182"/>
            </a:lvl3pPr>
            <a:lvl4pPr marL="809916" indent="0">
              <a:buNone/>
              <a:defRPr sz="1182"/>
            </a:lvl4pPr>
            <a:lvl5pPr marL="1079887" indent="0">
              <a:buNone/>
              <a:defRPr sz="1182"/>
            </a:lvl5pPr>
            <a:lvl6pPr marL="1349861" indent="0">
              <a:buNone/>
              <a:defRPr sz="1182"/>
            </a:lvl6pPr>
            <a:lvl7pPr marL="1619833" indent="0">
              <a:buNone/>
              <a:defRPr sz="1182"/>
            </a:lvl7pPr>
            <a:lvl8pPr marL="1889804" indent="0">
              <a:buNone/>
              <a:defRPr sz="1182"/>
            </a:lvl8pPr>
            <a:lvl9pPr marL="2159777" indent="0">
              <a:buNone/>
              <a:defRPr sz="1182"/>
            </a:lvl9pPr>
          </a:lstStyle>
          <a:p>
            <a:r>
              <a:rPr lang="en-US"/>
              <a:t>Click icon to add picture</a:t>
            </a:r>
            <a:endParaRPr lang="en-US" dirty="0"/>
          </a:p>
        </p:txBody>
      </p:sp>
      <p:sp>
        <p:nvSpPr>
          <p:cNvPr id="4" name="Text Placeholder 3"/>
          <p:cNvSpPr>
            <a:spLocks noGrp="1"/>
          </p:cNvSpPr>
          <p:nvPr>
            <p:ph type="body" sz="half" idx="2"/>
          </p:nvPr>
        </p:nvSpPr>
        <p:spPr>
          <a:xfrm>
            <a:off x="913794" y="5108739"/>
            <a:ext cx="10353763" cy="682472"/>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2463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45"/>
            <a:ext cx="10353763" cy="3534344"/>
          </a:xfrm>
        </p:spPr>
        <p:txBody>
          <a:bodyPr anchor="ctr"/>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1"/>
            <a:ext cx="10353763" cy="1501826"/>
          </a:xfrm>
        </p:spPr>
        <p:txBody>
          <a:bodyPr anchor="ct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732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89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8" cy="532750"/>
          </a:xfrm>
        </p:spPr>
        <p:txBody>
          <a:bodyPr anchor="t">
            <a:normAutofit/>
          </a:bodyPr>
          <a:lstStyle>
            <a:lvl1pPr marL="0" indent="0" algn="r">
              <a:buNone/>
              <a:defRPr sz="827"/>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4" name="Text Placeholder 3"/>
          <p:cNvSpPr>
            <a:spLocks noGrp="1"/>
          </p:cNvSpPr>
          <p:nvPr>
            <p:ph type="body" sz="half" idx="2"/>
          </p:nvPr>
        </p:nvSpPr>
        <p:spPr>
          <a:xfrm>
            <a:off x="913794" y="4304365"/>
            <a:ext cx="10353763" cy="1489496"/>
          </a:xfrm>
        </p:spPr>
        <p:txBody>
          <a:bodyPr anchor="ctr">
            <a:normAutofit/>
          </a:bodyP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
        <p:nvSpPr>
          <p:cNvPr id="11" name="TextBox 10"/>
          <p:cNvSpPr txBox="1"/>
          <p:nvPr/>
        </p:nvSpPr>
        <p:spPr>
          <a:xfrm>
            <a:off x="990600" y="88480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724" dirty="0">
                <a:solidFill>
                  <a:schemeClr val="tx1"/>
                </a:solidFill>
                <a:effectLst/>
              </a:rPr>
              <a:t>“</a:t>
            </a:r>
          </a:p>
        </p:txBody>
      </p:sp>
      <p:sp>
        <p:nvSpPr>
          <p:cNvPr id="13" name="TextBox 12"/>
          <p:cNvSpPr txBox="1"/>
          <p:nvPr/>
        </p:nvSpPr>
        <p:spPr>
          <a:xfrm>
            <a:off x="10504716" y="2928269"/>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724" dirty="0">
                <a:solidFill>
                  <a:schemeClr val="tx1"/>
                </a:solidFill>
                <a:effectLst/>
              </a:rPr>
              <a:t>”</a:t>
            </a:r>
          </a:p>
        </p:txBody>
      </p:sp>
    </p:spTree>
    <p:extLst>
      <p:ext uri="{BB962C8B-B14F-4D97-AF65-F5344CB8AC3E}">
        <p14:creationId xmlns:p14="http://schemas.microsoft.com/office/powerpoint/2010/main" val="75063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3"/>
            <a:ext cx="10353763" cy="2511835"/>
          </a:xfrm>
        </p:spPr>
        <p:txBody>
          <a:bodyPr anchor="b"/>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67"/>
            <a:ext cx="10352198" cy="1140644"/>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415490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9" name="Text Placeholder 4"/>
          <p:cNvSpPr>
            <a:spLocks noGrp="1"/>
          </p:cNvSpPr>
          <p:nvPr>
            <p:ph type="body" sz="quarter" idx="3"/>
          </p:nvPr>
        </p:nvSpPr>
        <p:spPr>
          <a:xfrm>
            <a:off x="4446710"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54638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5"/>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5"/>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0" name="Picture Placeholder 2"/>
          <p:cNvSpPr>
            <a:spLocks noGrp="1" noChangeAspect="1"/>
          </p:cNvSpPr>
          <p:nvPr>
            <p:ph type="pic" idx="15"/>
          </p:nvPr>
        </p:nvSpPr>
        <p:spPr>
          <a:xfrm>
            <a:off x="1018103" y="1938929"/>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1" name="Text Placeholder 3"/>
          <p:cNvSpPr>
            <a:spLocks noGrp="1"/>
          </p:cNvSpPr>
          <p:nvPr>
            <p:ph type="body" sz="half" idx="18"/>
          </p:nvPr>
        </p:nvSpPr>
        <p:spPr>
          <a:xfrm>
            <a:off x="91379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3" name="Picture Placeholder 2"/>
          <p:cNvSpPr>
            <a:spLocks noGrp="1" noChangeAspect="1"/>
          </p:cNvSpPr>
          <p:nvPr>
            <p:ph type="pic" idx="21"/>
          </p:nvPr>
        </p:nvSpPr>
        <p:spPr>
          <a:xfrm>
            <a:off x="4545743" y="1939106"/>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4" name="Text Placeholder 3"/>
          <p:cNvSpPr>
            <a:spLocks noGrp="1"/>
          </p:cNvSpPr>
          <p:nvPr>
            <p:ph type="body" sz="half" idx="19"/>
          </p:nvPr>
        </p:nvSpPr>
        <p:spPr>
          <a:xfrm>
            <a:off x="444143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7" name="Text Placeholder 3"/>
          <p:cNvSpPr>
            <a:spLocks noGrp="1"/>
          </p:cNvSpPr>
          <p:nvPr>
            <p:ph type="body" sz="half" idx="20"/>
          </p:nvPr>
        </p:nvSpPr>
        <p:spPr>
          <a:xfrm>
            <a:off x="7966572" y="4480377"/>
            <a:ext cx="3300984" cy="1310836"/>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43940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64421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6" y="609612"/>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2"/>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955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61154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79"/>
            <a:ext cx="9590551" cy="1828813"/>
          </a:xfrm>
        </p:spPr>
        <p:txBody>
          <a:bodyPr anchor="b"/>
          <a:lstStyle>
            <a:lvl1pPr algn="ctr">
              <a:defRPr sz="2362"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1" cy="1507054"/>
          </a:xfrm>
        </p:spPr>
        <p:txBody>
          <a:bodyPr anchor="t"/>
          <a:lstStyle>
            <a:lvl1pPr marL="0" indent="0" algn="ctr">
              <a:buNone/>
              <a:defRPr sz="1182">
                <a:solidFill>
                  <a:schemeClr val="tx1"/>
                </a:solidFill>
              </a:defRPr>
            </a:lvl1pPr>
            <a:lvl2pPr marL="269972" indent="0">
              <a:buNone/>
              <a:defRPr sz="1064">
                <a:solidFill>
                  <a:schemeClr val="tx1">
                    <a:tint val="75000"/>
                  </a:schemeClr>
                </a:solidFill>
              </a:defRPr>
            </a:lvl2pPr>
            <a:lvl3pPr marL="539944" indent="0">
              <a:buNone/>
              <a:defRPr sz="946">
                <a:solidFill>
                  <a:schemeClr val="tx1">
                    <a:tint val="75000"/>
                  </a:schemeClr>
                </a:solidFill>
              </a:defRPr>
            </a:lvl3pPr>
            <a:lvl4pPr marL="809916" indent="0">
              <a:buNone/>
              <a:defRPr sz="827">
                <a:solidFill>
                  <a:schemeClr val="tx1">
                    <a:tint val="75000"/>
                  </a:schemeClr>
                </a:solidFill>
              </a:defRPr>
            </a:lvl4pPr>
            <a:lvl5pPr marL="1079887" indent="0">
              <a:buNone/>
              <a:defRPr sz="827">
                <a:solidFill>
                  <a:schemeClr val="tx1">
                    <a:tint val="75000"/>
                  </a:schemeClr>
                </a:solidFill>
              </a:defRPr>
            </a:lvl5pPr>
            <a:lvl6pPr marL="1349861" indent="0">
              <a:buNone/>
              <a:defRPr sz="827">
                <a:solidFill>
                  <a:schemeClr val="tx1">
                    <a:tint val="75000"/>
                  </a:schemeClr>
                </a:solidFill>
              </a:defRPr>
            </a:lvl6pPr>
            <a:lvl7pPr marL="1619833" indent="0">
              <a:buNone/>
              <a:defRPr sz="827">
                <a:solidFill>
                  <a:schemeClr val="tx1">
                    <a:tint val="75000"/>
                  </a:schemeClr>
                </a:solidFill>
              </a:defRPr>
            </a:lvl7pPr>
            <a:lvl8pPr marL="1889804" indent="0">
              <a:buNone/>
              <a:defRPr sz="827">
                <a:solidFill>
                  <a:schemeClr val="tx1">
                    <a:tint val="75000"/>
                  </a:schemeClr>
                </a:solidFill>
              </a:defRPr>
            </a:lvl8pPr>
            <a:lvl9pPr marL="2159777" indent="0">
              <a:buNone/>
              <a:defRPr sz="8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B468C-0A74-436A-ABE2-003BB96A12F8}"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41850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3"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B468C-0A74-436A-ABE2-003BB96A12F8}"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032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8"/>
            <a:ext cx="4895330" cy="544883"/>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6" name="Content Placeholder 5"/>
          <p:cNvSpPr>
            <a:spLocks noGrp="1"/>
          </p:cNvSpPr>
          <p:nvPr>
            <p:ph sz="quarter" idx="4"/>
          </p:nvPr>
        </p:nvSpPr>
        <p:spPr>
          <a:xfrm>
            <a:off x="6294967" y="2380139"/>
            <a:ext cx="4895330"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B468C-0A74-436A-ABE2-003BB96A12F8}"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2415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B468C-0A74-436A-ABE2-003BB96A12F8}"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288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B468C-0A74-436A-ABE2-003BB96A12F8}"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435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11"/>
            <a:ext cx="3706889" cy="1821918"/>
          </a:xfrm>
        </p:spPr>
        <p:txBody>
          <a:bodyPr anchor="b">
            <a:normAutofit/>
          </a:bodyPr>
          <a:lstStyle>
            <a:lvl1pPr algn="ctr">
              <a:defRPr sz="1417"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6" y="2431518"/>
            <a:ext cx="3706889" cy="3359681"/>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36075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1" y="609923"/>
            <a:ext cx="5934949" cy="1829338"/>
          </a:xfrm>
        </p:spPr>
        <p:txBody>
          <a:bodyPr anchor="b">
            <a:noAutofit/>
          </a:bodyPr>
          <a:lstStyle>
            <a:lvl1pPr algn="ctr">
              <a:defRPr sz="189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0" cy="4912822"/>
          </a:xfr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4" name="Text Placeholder 3"/>
          <p:cNvSpPr>
            <a:spLocks noGrp="1"/>
          </p:cNvSpPr>
          <p:nvPr>
            <p:ph type="body" sz="half" idx="2"/>
          </p:nvPr>
        </p:nvSpPr>
        <p:spPr>
          <a:xfrm>
            <a:off x="913801" y="2439261"/>
            <a:ext cx="5934949" cy="3376134"/>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714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88"/>
            <a:ext cx="2743200"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C4BB468C-0A74-436A-ABE2-003BB96A12F8}" type="datetimeFigureOut">
              <a:rPr lang="en-US" smtClean="0"/>
              <a:t>2/10/2017</a:t>
            </a:fld>
            <a:endParaRPr lang="en-US"/>
          </a:p>
        </p:txBody>
      </p:sp>
      <p:sp>
        <p:nvSpPr>
          <p:cNvPr id="5" name="Footer Placeholder 4"/>
          <p:cNvSpPr>
            <a:spLocks noGrp="1"/>
          </p:cNvSpPr>
          <p:nvPr>
            <p:ph type="ftr" sz="quarter" idx="3"/>
          </p:nvPr>
        </p:nvSpPr>
        <p:spPr>
          <a:xfrm>
            <a:off x="913803" y="5883288"/>
            <a:ext cx="6672865" cy="365125"/>
          </a:xfrm>
          <a:prstGeom prst="rect">
            <a:avLst/>
          </a:prstGeom>
        </p:spPr>
        <p:txBody>
          <a:bodyPr vert="horz" lIns="91440" tIns="45720" rIns="91440" bIns="45720" rtlCol="0" anchor="ctr"/>
          <a:lstStyle>
            <a:lvl1pPr algn="l">
              <a:defRPr sz="590">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10514012" y="5883288"/>
            <a:ext cx="753545"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126E44A9-595F-4F74-BD59-791D774B0B3D}" type="slidenum">
              <a:rPr lang="en-US" smtClean="0"/>
              <a:t>‹#›</a:t>
            </a:fld>
            <a:endParaRPr lang="en-US"/>
          </a:p>
        </p:txBody>
      </p:sp>
    </p:spTree>
    <p:extLst>
      <p:ext uri="{BB962C8B-B14F-4D97-AF65-F5344CB8AC3E}">
        <p14:creationId xmlns:p14="http://schemas.microsoft.com/office/powerpoint/2010/main" val="4071713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269972"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2480" indent="-180690" algn="l" defTabSz="269972" rtl="0" eaLnBrk="1" latinLnBrk="0" hangingPunct="1">
        <a:spcBef>
          <a:spcPct val="20000"/>
        </a:spcBef>
        <a:spcAft>
          <a:spcPts val="355"/>
        </a:spcAft>
        <a:buClr>
          <a:schemeClr val="tx2"/>
        </a:buClr>
        <a:buSzPct val="70000"/>
        <a:buFont typeface="Wingdings 2" charset="2"/>
        <a:buChar char=""/>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425153" indent="-159433" algn="l" defTabSz="269972" rtl="0" eaLnBrk="1" latinLnBrk="0" hangingPunct="1">
        <a:spcBef>
          <a:spcPct val="20000"/>
        </a:spcBef>
        <a:spcAft>
          <a:spcPts val="355"/>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605843" indent="-127546" algn="l" defTabSz="269972" rtl="0" eaLnBrk="1" latinLnBrk="0" hangingPunct="1">
        <a:spcBef>
          <a:spcPct val="20000"/>
        </a:spcBef>
        <a:spcAft>
          <a:spcPts val="355"/>
        </a:spcAft>
        <a:buClr>
          <a:schemeClr val="tx2"/>
        </a:buClr>
        <a:buSzPct val="70000"/>
        <a:buFont typeface="Wingdings 2" charset="2"/>
        <a:buChar char=""/>
        <a:defRPr sz="16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818419"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88481"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89602"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418240"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646876"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834181"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69972" rtl="0" eaLnBrk="1" latinLnBrk="0" hangingPunct="1">
        <a:defRPr sz="1064" kern="1200">
          <a:solidFill>
            <a:schemeClr val="tx1"/>
          </a:solidFill>
          <a:latin typeface="+mn-lt"/>
          <a:ea typeface="+mn-ea"/>
          <a:cs typeface="+mn-cs"/>
        </a:defRPr>
      </a:lvl1pPr>
      <a:lvl2pPr marL="269972" algn="l" defTabSz="269972" rtl="0" eaLnBrk="1" latinLnBrk="0" hangingPunct="1">
        <a:defRPr sz="1064" kern="1200">
          <a:solidFill>
            <a:schemeClr val="tx1"/>
          </a:solidFill>
          <a:latin typeface="+mn-lt"/>
          <a:ea typeface="+mn-ea"/>
          <a:cs typeface="+mn-cs"/>
        </a:defRPr>
      </a:lvl2pPr>
      <a:lvl3pPr marL="539944" algn="l" defTabSz="269972" rtl="0" eaLnBrk="1" latinLnBrk="0" hangingPunct="1">
        <a:defRPr sz="1064" kern="1200">
          <a:solidFill>
            <a:schemeClr val="tx1"/>
          </a:solidFill>
          <a:latin typeface="+mn-lt"/>
          <a:ea typeface="+mn-ea"/>
          <a:cs typeface="+mn-cs"/>
        </a:defRPr>
      </a:lvl3pPr>
      <a:lvl4pPr marL="809916" algn="l" defTabSz="269972" rtl="0" eaLnBrk="1" latinLnBrk="0" hangingPunct="1">
        <a:defRPr sz="1064" kern="1200">
          <a:solidFill>
            <a:schemeClr val="tx1"/>
          </a:solidFill>
          <a:latin typeface="+mn-lt"/>
          <a:ea typeface="+mn-ea"/>
          <a:cs typeface="+mn-cs"/>
        </a:defRPr>
      </a:lvl4pPr>
      <a:lvl5pPr marL="1079887" algn="l" defTabSz="269972" rtl="0" eaLnBrk="1" latinLnBrk="0" hangingPunct="1">
        <a:defRPr sz="1064" kern="1200">
          <a:solidFill>
            <a:schemeClr val="tx1"/>
          </a:solidFill>
          <a:latin typeface="+mn-lt"/>
          <a:ea typeface="+mn-ea"/>
          <a:cs typeface="+mn-cs"/>
        </a:defRPr>
      </a:lvl5pPr>
      <a:lvl6pPr marL="1349861" algn="l" defTabSz="269972" rtl="0" eaLnBrk="1" latinLnBrk="0" hangingPunct="1">
        <a:defRPr sz="1064" kern="1200">
          <a:solidFill>
            <a:schemeClr val="tx1"/>
          </a:solidFill>
          <a:latin typeface="+mn-lt"/>
          <a:ea typeface="+mn-ea"/>
          <a:cs typeface="+mn-cs"/>
        </a:defRPr>
      </a:lvl6pPr>
      <a:lvl7pPr marL="1619833" algn="l" defTabSz="269972" rtl="0" eaLnBrk="1" latinLnBrk="0" hangingPunct="1">
        <a:defRPr sz="1064" kern="1200">
          <a:solidFill>
            <a:schemeClr val="tx1"/>
          </a:solidFill>
          <a:latin typeface="+mn-lt"/>
          <a:ea typeface="+mn-ea"/>
          <a:cs typeface="+mn-cs"/>
        </a:defRPr>
      </a:lvl7pPr>
      <a:lvl8pPr marL="1889804" algn="l" defTabSz="269972" rtl="0" eaLnBrk="1" latinLnBrk="0" hangingPunct="1">
        <a:defRPr sz="1064" kern="1200">
          <a:solidFill>
            <a:schemeClr val="tx1"/>
          </a:solidFill>
          <a:latin typeface="+mn-lt"/>
          <a:ea typeface="+mn-ea"/>
          <a:cs typeface="+mn-cs"/>
        </a:defRPr>
      </a:lvl8pPr>
      <a:lvl9pPr marL="2159777" algn="l" defTabSz="269972" rtl="0" eaLnBrk="1" latinLnBrk="0" hangingPunct="1">
        <a:defRPr sz="10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bm.com/support/knowledgecenter/SS6MTS_7.1.1/com.ibm.websphere.ilog.jrules.doc/Content/Business_Rules/Documentation/_pubskel/JRules/ps_JRules_Global1188.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829985"/>
            <a:ext cx="10363200" cy="1513417"/>
          </a:xfrm>
        </p:spPr>
        <p:txBody>
          <a:bodyPr>
            <a:normAutofit/>
          </a:bodyPr>
          <a:lstStyle/>
          <a:p>
            <a:r>
              <a:rPr lang="en-US" dirty="0"/>
              <a:t>Decision Trees</a:t>
            </a:r>
          </a:p>
        </p:txBody>
      </p:sp>
      <p:sp>
        <p:nvSpPr>
          <p:cNvPr id="3" name="Text Placeholder 2"/>
          <p:cNvSpPr>
            <a:spLocks noGrp="1"/>
          </p:cNvSpPr>
          <p:nvPr>
            <p:ph type="body" idx="1"/>
          </p:nvPr>
        </p:nvSpPr>
        <p:spPr>
          <a:xfrm>
            <a:off x="711200" y="756286"/>
            <a:ext cx="10363200" cy="1666874"/>
          </a:xfrm>
        </p:spPr>
        <p:txBody>
          <a:bodyPr>
            <a:normAutofit/>
          </a:bodyPr>
          <a:lstStyle/>
          <a:p>
            <a:r>
              <a:rPr lang="en-US" sz="8000" dirty="0">
                <a:solidFill>
                  <a:srgbClr val="FF0000"/>
                </a:solidFill>
              </a:rPr>
              <a:t>In-Class Activity…</a:t>
            </a:r>
            <a:endParaRPr lang="en-US" sz="4267" dirty="0">
              <a:solidFill>
                <a:srgbClr val="FF0000"/>
              </a:solidFill>
            </a:endParaRPr>
          </a:p>
        </p:txBody>
      </p:sp>
    </p:spTree>
    <p:extLst>
      <p:ext uri="{BB962C8B-B14F-4D97-AF65-F5344CB8AC3E}">
        <p14:creationId xmlns:p14="http://schemas.microsoft.com/office/powerpoint/2010/main" val="296251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927" y="449833"/>
            <a:ext cx="11920145" cy="5958334"/>
          </a:xfrm>
          <a:prstGeom prst="rect">
            <a:avLst/>
          </a:prstGeom>
        </p:spPr>
      </p:pic>
      <p:cxnSp>
        <p:nvCxnSpPr>
          <p:cNvPr id="6" name="Straight Connector 5"/>
          <p:cNvCxnSpPr/>
          <p:nvPr/>
        </p:nvCxnSpPr>
        <p:spPr>
          <a:xfrm flipH="1">
            <a:off x="1661823" y="1439186"/>
            <a:ext cx="108932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61823" y="1439186"/>
            <a:ext cx="0" cy="21468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751151" y="1439186"/>
            <a:ext cx="0" cy="6361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23645" y="3323645"/>
            <a:ext cx="159026" cy="135172"/>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5009" y="1647247"/>
            <a:ext cx="159026" cy="135172"/>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36184" y="3299793"/>
            <a:ext cx="357810" cy="200055"/>
          </a:xfrm>
          <a:prstGeom prst="rect">
            <a:avLst/>
          </a:prstGeom>
          <a:noFill/>
        </p:spPr>
        <p:txBody>
          <a:bodyPr wrap="square" rtlCol="0">
            <a:spAutoFit/>
          </a:bodyPr>
          <a:lstStyle/>
          <a:p>
            <a:r>
              <a:rPr lang="en-US" sz="700" dirty="0" smtClean="0">
                <a:solidFill>
                  <a:srgbClr val="0070C0"/>
                </a:solidFill>
              </a:rPr>
              <a:t>Yes</a:t>
            </a:r>
            <a:endParaRPr lang="en-US" sz="700" dirty="0">
              <a:solidFill>
                <a:srgbClr val="0070C0"/>
              </a:solidFill>
            </a:endParaRPr>
          </a:p>
        </p:txBody>
      </p:sp>
      <p:sp>
        <p:nvSpPr>
          <p:cNvPr id="15" name="TextBox 14"/>
          <p:cNvSpPr txBox="1"/>
          <p:nvPr/>
        </p:nvSpPr>
        <p:spPr>
          <a:xfrm>
            <a:off x="2593448" y="1599538"/>
            <a:ext cx="357810" cy="200055"/>
          </a:xfrm>
          <a:prstGeom prst="rect">
            <a:avLst/>
          </a:prstGeom>
          <a:noFill/>
        </p:spPr>
        <p:txBody>
          <a:bodyPr wrap="square" rtlCol="0">
            <a:spAutoFit/>
          </a:bodyPr>
          <a:lstStyle/>
          <a:p>
            <a:r>
              <a:rPr lang="en-US" sz="700" dirty="0" smtClean="0">
                <a:solidFill>
                  <a:srgbClr val="0070C0"/>
                </a:solidFill>
              </a:rPr>
              <a:t>No</a:t>
            </a:r>
            <a:endParaRPr lang="en-US" sz="700" dirty="0">
              <a:solidFill>
                <a:srgbClr val="0070C0"/>
              </a:solidFill>
            </a:endParaRPr>
          </a:p>
        </p:txBody>
      </p:sp>
    </p:spTree>
    <p:extLst>
      <p:ext uri="{BB962C8B-B14F-4D97-AF65-F5344CB8AC3E}">
        <p14:creationId xmlns:p14="http://schemas.microsoft.com/office/powerpoint/2010/main" val="32646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43254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5996960" cy="970450"/>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8218" y="1802787"/>
            <a:ext cx="7129716" cy="4058752"/>
          </a:xfrm>
          <a:effectLst/>
        </p:spPr>
        <p:txBody>
          <a:bodyPr>
            <a:normAutofit fontScale="85000" lnSpcReduction="20000"/>
          </a:bodyPr>
          <a:lstStyle/>
          <a:p>
            <a:r>
              <a:rPr lang="en-US" dirty="0"/>
              <a:t> 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 Feel free to </a:t>
            </a:r>
            <a:r>
              <a:rPr lang="en-US" b="1" dirty="0">
                <a:solidFill>
                  <a:srgbClr val="FF0000"/>
                </a:solidFill>
              </a:rPr>
              <a:t>take pictures of your worksheets </a:t>
            </a:r>
            <a:r>
              <a:rPr lang="en-US" dirty="0"/>
              <a:t>if you’d like</a:t>
            </a:r>
          </a:p>
          <a:p>
            <a:pPr marL="21790" indent="0">
              <a:buNone/>
            </a:pPr>
            <a:r>
              <a:rPr lang="en-US" dirty="0"/>
              <a:t>	</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6254248" y="857250"/>
            <a:ext cx="6858000" cy="5143500"/>
          </a:xfrm>
          <a:prstGeom prst="rect">
            <a:avLst/>
          </a:prstGeom>
        </p:spPr>
      </p:pic>
    </p:spTree>
    <p:extLst>
      <p:ext uri="{BB962C8B-B14F-4D97-AF65-F5344CB8AC3E}">
        <p14:creationId xmlns:p14="http://schemas.microsoft.com/office/powerpoint/2010/main" val="12470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2" y="320042"/>
            <a:ext cx="10547797" cy="6079148"/>
          </a:xfrm>
        </p:spPr>
        <p:txBody>
          <a:bodyPr>
            <a:normAutofit/>
          </a:bodyPr>
          <a:lstStyle/>
          <a:p>
            <a:r>
              <a:rPr lang="en-US" sz="4320" dirty="0">
                <a:solidFill>
                  <a:srgbClr val="FF0000"/>
                </a:solidFill>
                <a:hlinkClick r:id="rId3"/>
              </a:rPr>
              <a:t>What is a Decision Tree?</a:t>
            </a:r>
            <a:endParaRPr lang="en-US" sz="4320" dirty="0">
              <a:solidFill>
                <a:srgbClr val="FF0000"/>
              </a:solidFill>
            </a:endParaRPr>
          </a:p>
          <a:p>
            <a:pPr algn="l"/>
            <a:r>
              <a:rPr lang="en-US"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endParaRPr lang="en-US" sz="288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dirty="0">
              <a:solidFill>
                <a:schemeClr val="bg1"/>
              </a:solidFill>
            </a:endParaRPr>
          </a:p>
        </p:txBody>
      </p:sp>
      <p:sp>
        <p:nvSpPr>
          <p:cNvPr id="2" name="Rectangle 1"/>
          <p:cNvSpPr/>
          <p:nvPr/>
        </p:nvSpPr>
        <p:spPr>
          <a:xfrm>
            <a:off x="1674684" y="2057400"/>
            <a:ext cx="9633397" cy="1754326"/>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Decision trees are a great </a:t>
            </a:r>
            <a:r>
              <a:rPr lang="en-US" sz="2700" b="1" dirty="0">
                <a:solidFill>
                  <a:schemeClr val="bg1"/>
                </a:solidFill>
                <a:effectLst>
                  <a:outerShdw blurRad="38100" dist="38100" dir="2700000" algn="tl">
                    <a:srgbClr val="000000">
                      <a:alpha val="43137"/>
                    </a:srgbClr>
                  </a:outerShdw>
                </a:effectLst>
              </a:rPr>
              <a:t>tool for modeling business rules</a:t>
            </a:r>
            <a:r>
              <a:rPr lang="en-US" sz="2700" dirty="0">
                <a:solidFill>
                  <a:schemeClr val="bg1"/>
                </a:solidFill>
                <a:effectLst>
                  <a:outerShdw blurRad="38100" dist="38100" dir="2700000" algn="tl">
                    <a:srgbClr val="000000">
                      <a:alpha val="43137"/>
                    </a:srgbClr>
                  </a:outerShdw>
                </a:effectLst>
              </a:rPr>
              <a:t>.  This article gives you the basic mechanics for creating decision trees to model business rules.</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74684" y="4343401"/>
            <a:ext cx="9633397" cy="2585323"/>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To operate and run your business, you must understand the business rules under which your business runs.  Decision trees are a great way to model these business rules so that these business rules </a:t>
            </a:r>
            <a:r>
              <a:rPr lang="en-US" sz="2700" b="1" dirty="0">
                <a:solidFill>
                  <a:schemeClr val="bg1"/>
                </a:solidFill>
                <a:effectLst>
                  <a:outerShdw blurRad="38100" dist="38100" dir="2700000" algn="tl">
                    <a:srgbClr val="000000">
                      <a:alpha val="43137"/>
                    </a:srgbClr>
                  </a:outerShdw>
                </a:effectLst>
              </a:rPr>
              <a:t>can be communicated to others and analyzed to find opportunities to improve the business</a:t>
            </a:r>
            <a:r>
              <a:rPr lang="en-US" sz="2700" dirty="0">
                <a:solidFill>
                  <a:schemeClr val="bg1"/>
                </a:solidFill>
                <a:effectLst>
                  <a:outerShdw blurRad="38100" dist="38100" dir="2700000" algn="tl">
                    <a:srgbClr val="000000">
                      <a:alpha val="43137"/>
                    </a:srgbClr>
                  </a:outerShdw>
                </a:effectLst>
              </a:rPr>
              <a:t>.</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315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map a decision tree</a:t>
            </a:r>
          </a:p>
        </p:txBody>
      </p:sp>
      <p:sp>
        <p:nvSpPr>
          <p:cNvPr id="3" name="Content Placeholder 2"/>
          <p:cNvSpPr>
            <a:spLocks noGrp="1"/>
          </p:cNvSpPr>
          <p:nvPr>
            <p:ph idx="1"/>
          </p:nvPr>
        </p:nvSpPr>
        <p:spPr>
          <a:xfrm>
            <a:off x="2088485" y="1722449"/>
            <a:ext cx="9768235" cy="4525963"/>
          </a:xfrm>
        </p:spPr>
        <p:txBody>
          <a:bodyPr>
            <a:normAutofit lnSpcReduction="10000"/>
          </a:bodyPr>
          <a:lstStyle/>
          <a:p>
            <a:pPr marL="21790" indent="0">
              <a:buNone/>
            </a:pPr>
            <a:endParaRPr lang="en-US" dirty="0">
              <a:effectLst/>
            </a:endParaRPr>
          </a:p>
          <a:p>
            <a:pPr marL="21790" indent="0">
              <a:buNone/>
            </a:pPr>
            <a:r>
              <a:rPr lang="en-US" dirty="0">
                <a:effectLst/>
              </a:rPr>
              <a:t>A </a:t>
            </a:r>
            <a:r>
              <a:rPr lang="en-US" b="1" dirty="0">
                <a:solidFill>
                  <a:srgbClr val="FF0000"/>
                </a:solidFill>
                <a:effectLst/>
              </a:rPr>
              <a:t>condition</a:t>
            </a:r>
            <a:r>
              <a:rPr lang="en-US" dirty="0">
                <a:effectLst/>
              </a:rPr>
              <a:t> (also refer to as a decision point) is declared in a diamond-shaped node</a:t>
            </a:r>
          </a:p>
          <a:p>
            <a:pPr marL="21790" indent="0">
              <a:buNone/>
            </a:pPr>
            <a:endParaRPr lang="en-US" dirty="0">
              <a:effectLst/>
            </a:endParaRPr>
          </a:p>
          <a:p>
            <a:pPr marL="21790" indent="0">
              <a:buNone/>
            </a:pPr>
            <a:r>
              <a:rPr lang="en-US" dirty="0">
                <a:effectLst/>
              </a:rPr>
              <a:t>The </a:t>
            </a:r>
            <a:r>
              <a:rPr lang="en-US" b="1" dirty="0">
                <a:solidFill>
                  <a:srgbClr val="FF0000"/>
                </a:solidFill>
                <a:effectLst/>
              </a:rPr>
              <a:t>possible values </a:t>
            </a:r>
            <a:r>
              <a:rPr lang="en-US" dirty="0">
                <a:effectLst/>
              </a:rPr>
              <a:t>for the condition are represented by branches</a:t>
            </a:r>
          </a:p>
          <a:p>
            <a:pPr marL="21790" indent="0">
              <a:buNone/>
            </a:pPr>
            <a:endParaRPr lang="en-US" dirty="0">
              <a:effectLst/>
            </a:endParaRPr>
          </a:p>
          <a:p>
            <a:pPr marL="21790" indent="0">
              <a:buNone/>
            </a:pPr>
            <a:r>
              <a:rPr lang="en-US" dirty="0">
                <a:effectLst/>
              </a:rPr>
              <a:t>The </a:t>
            </a:r>
            <a:r>
              <a:rPr lang="en-US" dirty="0">
                <a:solidFill>
                  <a:srgbClr val="FF0000"/>
                </a:solidFill>
                <a:effectLst/>
              </a:rPr>
              <a:t>actions</a:t>
            </a:r>
            <a:r>
              <a:rPr lang="en-US" dirty="0">
                <a:effectLst/>
              </a:rPr>
              <a:t> (also refer to as outcome) are declared at the end of each branches in a rectangle </a:t>
            </a:r>
          </a:p>
          <a:p>
            <a:pPr marL="21790" indent="0">
              <a:buNone/>
            </a:pPr>
            <a:endParaRPr lang="en-US" dirty="0">
              <a:effectLst/>
            </a:endParaRPr>
          </a:p>
        </p:txBody>
      </p:sp>
      <p:sp>
        <p:nvSpPr>
          <p:cNvPr id="6" name="Rectangle 5"/>
          <p:cNvSpPr/>
          <p:nvPr/>
        </p:nvSpPr>
        <p:spPr>
          <a:xfrm>
            <a:off x="812367" y="5166360"/>
            <a:ext cx="1094306" cy="57055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7" name="Flowchart: Decision 6"/>
          <p:cNvSpPr/>
          <p:nvPr/>
        </p:nvSpPr>
        <p:spPr>
          <a:xfrm>
            <a:off x="765160" y="2331720"/>
            <a:ext cx="1188720" cy="640080"/>
          </a:xfrm>
          <a:prstGeom prst="flowChartDecision">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cxnSp>
        <p:nvCxnSpPr>
          <p:cNvPr id="9" name="Straight Arrow Connector 8"/>
          <p:cNvCxnSpPr>
            <a:cxnSpLocks/>
          </p:cNvCxnSpPr>
          <p:nvPr/>
        </p:nvCxnSpPr>
        <p:spPr>
          <a:xfrm flipV="1">
            <a:off x="765160" y="4151376"/>
            <a:ext cx="1188720" cy="9144"/>
          </a:xfrm>
          <a:prstGeom prst="straightConnector1">
            <a:avLst/>
          </a:prstGeom>
          <a:ln w="317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3755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8046720" cy="1143000"/>
          </a:xfrm>
        </p:spPr>
        <p:txBody>
          <a:bodyPr>
            <a:normAutofit/>
          </a:bodyPr>
          <a:lstStyle/>
          <a:p>
            <a:r>
              <a:rPr lang="en-US" dirty="0"/>
              <a:t>Messy Business Rules</a:t>
            </a:r>
          </a:p>
        </p:txBody>
      </p:sp>
      <p:sp>
        <p:nvSpPr>
          <p:cNvPr id="3" name="TextBox 2"/>
          <p:cNvSpPr txBox="1"/>
          <p:nvPr/>
        </p:nvSpPr>
        <p:spPr>
          <a:xfrm>
            <a:off x="152400" y="1137730"/>
            <a:ext cx="11795760" cy="5373779"/>
          </a:xfrm>
          <a:prstGeom prst="rect">
            <a:avLst/>
          </a:prstGeom>
          <a:noFill/>
        </p:spPr>
        <p:txBody>
          <a:bodyPr wrap="square" rtlCol="0">
            <a:spAutoFit/>
          </a:bodyPr>
          <a:lstStyle/>
          <a:p>
            <a:pPr marL="342896" indent="-342896">
              <a:buFont typeface="Arial" panose="020B0604020202020204" pitchFamily="34" charset="0"/>
              <a:buChar char="•"/>
            </a:pPr>
            <a:r>
              <a:rPr lang="en-US" sz="2640" dirty="0">
                <a:latin typeface="Franklin Gothic Demi Cond" panose="020B0706030402020204" pitchFamily="34" charset="0"/>
              </a:rPr>
              <a:t>Shipping charges are a function of the weight of the shipment, how the shipment is being sent and where the shipment is being sent.  For domestic shipment orders can be shipped via air or surface.  For air shipments the cost is $2/</a:t>
            </a:r>
            <a:r>
              <a:rPr lang="en-US" sz="2640" dirty="0" err="1">
                <a:latin typeface="Franklin Gothic Demi Cond" panose="020B0706030402020204" pitchFamily="34" charset="0"/>
              </a:rPr>
              <a:t>lb</a:t>
            </a:r>
            <a:r>
              <a:rPr lang="en-US" sz="2640" dirty="0">
                <a:latin typeface="Franklin Gothic Demi Cond" panose="020B0706030402020204" pitchFamily="34" charset="0"/>
              </a:rPr>
              <a:t> ($20 minimum) with a maximum of 50 lbs.  Over 50 </a:t>
            </a:r>
            <a:r>
              <a:rPr lang="en-US" sz="2640" dirty="0" err="1">
                <a:latin typeface="Franklin Gothic Demi Cond" panose="020B0706030402020204" pitchFamily="34" charset="0"/>
              </a:rPr>
              <a:t>lbs</a:t>
            </a:r>
            <a:r>
              <a:rPr lang="en-US" sz="2640" dirty="0">
                <a:latin typeface="Franklin Gothic Demi Cond" panose="020B0706030402020204" pitchFamily="34" charset="0"/>
              </a:rPr>
              <a:t> the cost is $100 plus $1/</a:t>
            </a:r>
            <a:r>
              <a:rPr lang="en-US" sz="2640" dirty="0" err="1">
                <a:latin typeface="Franklin Gothic Demi Cond" panose="020B0706030402020204" pitchFamily="34" charset="0"/>
              </a:rPr>
              <a:t>lb</a:t>
            </a:r>
            <a:r>
              <a:rPr lang="en-US" sz="2640" dirty="0">
                <a:latin typeface="Franklin Gothic Demi Cond" panose="020B0706030402020204" pitchFamily="34" charset="0"/>
              </a:rPr>
              <a:t> for every pound over 50.  For surface the price varies based on if the shipment is to the same state or a different state.  Within the same state the charge is $1/</a:t>
            </a:r>
            <a:r>
              <a:rPr lang="en-US" sz="2640" dirty="0" err="1">
                <a:latin typeface="Franklin Gothic Demi Cond" panose="020B0706030402020204" pitchFamily="34" charset="0"/>
              </a:rPr>
              <a:t>lb</a:t>
            </a:r>
            <a:r>
              <a:rPr lang="en-US" sz="2640" dirty="0">
                <a:latin typeface="Franklin Gothic Demi Cond" panose="020B0706030402020204" pitchFamily="34" charset="0"/>
              </a:rPr>
              <a:t> ($5 minimum) with a maximum of 60 lbs.  Over 60 </a:t>
            </a:r>
            <a:r>
              <a:rPr lang="en-US" sz="2640" dirty="0" err="1">
                <a:latin typeface="Franklin Gothic Demi Cond" panose="020B0706030402020204" pitchFamily="34" charset="0"/>
              </a:rPr>
              <a:t>lbs</a:t>
            </a:r>
            <a:r>
              <a:rPr lang="en-US" sz="2640" dirty="0">
                <a:latin typeface="Franklin Gothic Demi Cond" panose="020B0706030402020204" pitchFamily="34" charset="0"/>
              </a:rPr>
              <a:t> costs $60 plus $0.25 for every pound over 60.  Surface to another state is $1/</a:t>
            </a:r>
            <a:r>
              <a:rPr lang="en-US" sz="2640" dirty="0" err="1">
                <a:latin typeface="Franklin Gothic Demi Cond" panose="020B0706030402020204" pitchFamily="34" charset="0"/>
              </a:rPr>
              <a:t>lb</a:t>
            </a:r>
            <a:r>
              <a:rPr lang="en-US" sz="2640" dirty="0">
                <a:latin typeface="Franklin Gothic Demi Cond" panose="020B0706030402020204" pitchFamily="34" charset="0"/>
              </a:rPr>
              <a:t> ($7 minimum) with a maximum of 60 lbs.  Over 60 </a:t>
            </a:r>
            <a:r>
              <a:rPr lang="en-US" sz="2640" dirty="0" err="1">
                <a:latin typeface="Franklin Gothic Demi Cond" panose="020B0706030402020204" pitchFamily="34" charset="0"/>
              </a:rPr>
              <a:t>lbs</a:t>
            </a:r>
            <a:r>
              <a:rPr lang="en-US" sz="2640" dirty="0">
                <a:latin typeface="Franklin Gothic Demi Cond" panose="020B0706030402020204" pitchFamily="34" charset="0"/>
              </a:rPr>
              <a:t> the cost is $60 plus $0.50/</a:t>
            </a:r>
            <a:r>
              <a:rPr lang="en-US" sz="2640" dirty="0" err="1">
                <a:latin typeface="Franklin Gothic Demi Cond" panose="020B0706030402020204" pitchFamily="34" charset="0"/>
              </a:rPr>
              <a:t>lb</a:t>
            </a:r>
            <a:r>
              <a:rPr lang="en-US" sz="2640" dirty="0">
                <a:latin typeface="Franklin Gothic Demi Cond" panose="020B0706030402020204" pitchFamily="34" charset="0"/>
              </a:rPr>
              <a:t> for every pound over 60.  For international shipments the cost is $4/</a:t>
            </a:r>
            <a:r>
              <a:rPr lang="en-US" sz="2640" dirty="0" err="1">
                <a:latin typeface="Franklin Gothic Demi Cond" panose="020B0706030402020204" pitchFamily="34" charset="0"/>
              </a:rPr>
              <a:t>lb</a:t>
            </a:r>
            <a:r>
              <a:rPr lang="en-US" sz="2640" dirty="0">
                <a:latin typeface="Franklin Gothic Demi Cond" panose="020B0706030402020204" pitchFamily="34" charset="0"/>
              </a:rPr>
              <a:t> ($40 minimum) for shipments up to 60 lbs.  Over 60 </a:t>
            </a:r>
            <a:r>
              <a:rPr lang="en-US" sz="2640" dirty="0" err="1">
                <a:latin typeface="Franklin Gothic Demi Cond" panose="020B0706030402020204" pitchFamily="34" charset="0"/>
              </a:rPr>
              <a:t>lbs</a:t>
            </a:r>
            <a:r>
              <a:rPr lang="en-US" sz="2640" dirty="0">
                <a:latin typeface="Franklin Gothic Demi Cond" panose="020B0706030402020204" pitchFamily="34" charset="0"/>
              </a:rPr>
              <a:t> the cost is $240 plus $2/</a:t>
            </a:r>
            <a:r>
              <a:rPr lang="en-US" sz="2640" dirty="0" err="1">
                <a:latin typeface="Franklin Gothic Demi Cond" panose="020B0706030402020204" pitchFamily="34" charset="0"/>
              </a:rPr>
              <a:t>lb</a:t>
            </a:r>
            <a:r>
              <a:rPr lang="en-US" sz="2640" dirty="0">
                <a:latin typeface="Franklin Gothic Demi Cond" panose="020B0706030402020204" pitchFamily="34" charset="0"/>
              </a:rPr>
              <a:t> for every pound over 60.</a:t>
            </a:r>
          </a:p>
          <a:p>
            <a:pPr marL="342896" indent="-342896">
              <a:buFont typeface="Arial" panose="020B0604020202020204" pitchFamily="34" charset="0"/>
              <a:buChar char="•"/>
            </a:pPr>
            <a:r>
              <a:rPr lang="en-US" sz="2640" dirty="0">
                <a:latin typeface="Franklin Gothic Demi Cond" panose="020B0706030402020204" pitchFamily="34" charset="0"/>
              </a:rPr>
              <a:t>You have 15 seconds to answer the following question…</a:t>
            </a:r>
          </a:p>
          <a:p>
            <a:pPr marL="342896" indent="-342896">
              <a:buFont typeface="Arial" panose="020B0604020202020204" pitchFamily="34" charset="0"/>
              <a:buChar char="•"/>
            </a:pPr>
            <a:r>
              <a:rPr lang="en-US" sz="2640" dirty="0">
                <a:latin typeface="Franklin Gothic Demi Cond" panose="020B0706030402020204" pitchFamily="34" charset="0"/>
              </a:rPr>
              <a:t>How much will it cost to ship a 12 pound package </a:t>
            </a:r>
          </a:p>
          <a:p>
            <a:r>
              <a:rPr lang="en-US" sz="2640" dirty="0">
                <a:latin typeface="Franklin Gothic Demi Cond" panose="020B0706030402020204" pitchFamily="34" charset="0"/>
              </a:rPr>
              <a:t>     from Philly to California via air?</a:t>
            </a:r>
          </a:p>
        </p:txBody>
      </p:sp>
      <p:sp>
        <p:nvSpPr>
          <p:cNvPr id="5" name="Oval 4"/>
          <p:cNvSpPr/>
          <p:nvPr/>
        </p:nvSpPr>
        <p:spPr>
          <a:xfrm>
            <a:off x="8747760" y="5532120"/>
            <a:ext cx="1188720" cy="11887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160"/>
          </a:p>
        </p:txBody>
      </p:sp>
      <p:sp>
        <p:nvSpPr>
          <p:cNvPr id="6" name="Title 1"/>
          <p:cNvSpPr txBox="1">
            <a:spLocks/>
          </p:cNvSpPr>
          <p:nvPr/>
        </p:nvSpPr>
        <p:spPr>
          <a:xfrm>
            <a:off x="2214880" y="252374"/>
            <a:ext cx="8046720" cy="1143000"/>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867" dirty="0"/>
              <a:t>Answer</a:t>
            </a:r>
          </a:p>
        </p:txBody>
      </p:sp>
      <p:sp>
        <p:nvSpPr>
          <p:cNvPr id="7" name="TextBox 6"/>
          <p:cNvSpPr txBox="1"/>
          <p:nvPr/>
        </p:nvSpPr>
        <p:spPr>
          <a:xfrm>
            <a:off x="4515173" y="1783080"/>
            <a:ext cx="3821880" cy="609398"/>
          </a:xfrm>
          <a:prstGeom prst="rect">
            <a:avLst/>
          </a:prstGeom>
          <a:noFill/>
        </p:spPr>
        <p:txBody>
          <a:bodyPr wrap="none" rtlCol="0">
            <a:spAutoFit/>
          </a:bodyPr>
          <a:lstStyle/>
          <a:p>
            <a:r>
              <a:rPr lang="en-US" sz="3360" dirty="0">
                <a:latin typeface="Franklin Gothic Demi Cond" panose="020B0706030402020204" pitchFamily="34" charset="0"/>
              </a:rPr>
              <a:t>The correct answer is?</a:t>
            </a:r>
          </a:p>
        </p:txBody>
      </p:sp>
      <p:sp>
        <p:nvSpPr>
          <p:cNvPr id="8" name="TextBox 7"/>
          <p:cNvSpPr txBox="1"/>
          <p:nvPr/>
        </p:nvSpPr>
        <p:spPr>
          <a:xfrm>
            <a:off x="4072562" y="2331720"/>
            <a:ext cx="4944687" cy="609398"/>
          </a:xfrm>
          <a:prstGeom prst="rect">
            <a:avLst/>
          </a:prstGeom>
          <a:noFill/>
        </p:spPr>
        <p:txBody>
          <a:bodyPr wrap="none" rtlCol="0">
            <a:spAutoFit/>
          </a:bodyPr>
          <a:lstStyle/>
          <a:p>
            <a:r>
              <a:rPr lang="en-US" sz="3360" dirty="0">
                <a:latin typeface="Franklin Gothic Demi Cond" panose="020B0706030402020204" pitchFamily="34" charset="0"/>
              </a:rPr>
              <a:t>12 pounds x $2/pound = $24</a:t>
            </a:r>
          </a:p>
        </p:txBody>
      </p:sp>
    </p:spTree>
    <p:extLst>
      <p:ext uri="{BB962C8B-B14F-4D97-AF65-F5344CB8AC3E}">
        <p14:creationId xmlns:p14="http://schemas.microsoft.com/office/powerpoint/2010/main" val="1951293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15000"/>
                                        <p:tgtEl>
                                          <p:spTgt spid="5"/>
                                        </p:tgtEl>
                                      </p:cBhvr>
                                    </p:animEffect>
                                  </p:childTnLst>
                                </p:cTn>
                              </p:par>
                            </p:childTnLst>
                          </p:cTn>
                        </p:par>
                        <p:par>
                          <p:cTn id="32" fill="hold">
                            <p:stCondLst>
                              <p:cond delay="15000"/>
                            </p:stCondLst>
                            <p:childTnLst>
                              <p:par>
                                <p:cTn id="33" presetID="2" presetClass="exit" presetSubtype="4" fill="hold" grpId="1" nodeType="afterEffect">
                                  <p:stCondLst>
                                    <p:cond delay="0"/>
                                  </p:stCondLst>
                                  <p:childTnLst>
                                    <p:anim calcmode="lin" valueType="num">
                                      <p:cBhvr additive="base">
                                        <p:cTn id="34" dur="500"/>
                                        <p:tgtEl>
                                          <p:spTgt spid="2"/>
                                        </p:tgtEl>
                                        <p:attrNameLst>
                                          <p:attrName>ppt_x</p:attrName>
                                        </p:attrNameLst>
                                      </p:cBhvr>
                                      <p:tavLst>
                                        <p:tav tm="0">
                                          <p:val>
                                            <p:strVal val="ppt_x"/>
                                          </p:val>
                                        </p:tav>
                                        <p:tav tm="100000">
                                          <p:val>
                                            <p:strVal val="ppt_x"/>
                                          </p:val>
                                        </p:tav>
                                      </p:tavLst>
                                    </p:anim>
                                    <p:anim calcmode="lin" valueType="num">
                                      <p:cBhvr additive="base">
                                        <p:cTn id="35" dur="500"/>
                                        <p:tgtEl>
                                          <p:spTgt spid="2"/>
                                        </p:tgtEl>
                                        <p:attrNameLst>
                                          <p:attrName>ppt_y</p:attrName>
                                        </p:attrNameLst>
                                      </p:cBhvr>
                                      <p:tavLst>
                                        <p:tav tm="0">
                                          <p:val>
                                            <p:strVal val="ppt_y"/>
                                          </p:val>
                                        </p:tav>
                                        <p:tav tm="100000">
                                          <p:val>
                                            <p:strVal val="1+ppt_h/2"/>
                                          </p:val>
                                        </p:tav>
                                      </p:tavLst>
                                    </p:anim>
                                    <p:set>
                                      <p:cBhvr>
                                        <p:cTn id="36" dur="1" fill="hold">
                                          <p:stCondLst>
                                            <p:cond delay="499"/>
                                          </p:stCondLst>
                                        </p:cTn>
                                        <p:tgtEl>
                                          <p:spTgt spid="2"/>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0" end="0"/>
                                            </p:txEl>
                                          </p:spTgt>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1" end="1"/>
                                            </p:txEl>
                                          </p:spTgt>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7" dur="500"/>
                                        <p:tgtEl>
                                          <p:spTgt spid="3">
                                            <p:txEl>
                                              <p:pRg st="2" end="2"/>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3">
                                            <p:txEl>
                                              <p:pRg st="2" end="2"/>
                                            </p:txEl>
                                          </p:spTgt>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3" end="3"/>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3" end="3"/>
                                            </p:txEl>
                                          </p:spTgt>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5"/>
                                        </p:tgtEl>
                                        <p:attrNameLst>
                                          <p:attrName>ppt_x</p:attrName>
                                        </p:attrNameLst>
                                      </p:cBhvr>
                                      <p:tavLst>
                                        <p:tav tm="0">
                                          <p:val>
                                            <p:strVal val="ppt_x"/>
                                          </p:val>
                                        </p:tav>
                                        <p:tav tm="100000">
                                          <p:val>
                                            <p:strVal val="ppt_x"/>
                                          </p:val>
                                        </p:tav>
                                      </p:tavLst>
                                    </p:anim>
                                    <p:anim calcmode="lin" valueType="num">
                                      <p:cBhvr additive="base">
                                        <p:cTn id="55" dur="500"/>
                                        <p:tgtEl>
                                          <p:spTgt spid="5"/>
                                        </p:tgtEl>
                                        <p:attrNameLst>
                                          <p:attrName>ppt_y</p:attrName>
                                        </p:attrNameLst>
                                      </p:cBhvr>
                                      <p:tavLst>
                                        <p:tav tm="0">
                                          <p:val>
                                            <p:strVal val="ppt_y"/>
                                          </p:val>
                                        </p:tav>
                                        <p:tav tm="100000">
                                          <p:val>
                                            <p:strVal val="1+ppt_h/2"/>
                                          </p:val>
                                        </p:tav>
                                      </p:tavLst>
                                    </p:anim>
                                    <p:set>
                                      <p:cBhvr>
                                        <p:cTn id="56" dur="1" fill="hold">
                                          <p:stCondLst>
                                            <p:cond delay="499"/>
                                          </p:stCondLst>
                                        </p:cTn>
                                        <p:tgtEl>
                                          <p:spTgt spid="5"/>
                                        </p:tgtEl>
                                        <p:attrNameLst>
                                          <p:attrName>style.visibility</p:attrName>
                                        </p:attrNameLst>
                                      </p:cBhvr>
                                      <p:to>
                                        <p:strVal val="hidden"/>
                                      </p:to>
                                    </p:set>
                                  </p:childTnLst>
                                </p:cTn>
                              </p:par>
                            </p:childTnLst>
                          </p:cTn>
                        </p:par>
                        <p:par>
                          <p:cTn id="57" fill="hold">
                            <p:stCondLst>
                              <p:cond delay="15500"/>
                            </p:stCondLst>
                            <p:childTnLst>
                              <p:par>
                                <p:cTn id="58" presetID="2" presetClass="entr" presetSubtype="4"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allAtOnce"/>
      <p:bldP spid="5" grpId="0" animBg="1"/>
      <p:bldP spid="5" grpId="1"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79280" y="320041"/>
            <a:ext cx="2377440" cy="4154984"/>
          </a:xfrm>
          <a:prstGeom prst="rect">
            <a:avLst/>
          </a:prstGeom>
          <a:noFill/>
        </p:spPr>
        <p:txBody>
          <a:bodyPr wrap="square" rtlCol="0">
            <a:spAutoFit/>
          </a:bodyPr>
          <a:lstStyle/>
          <a:p>
            <a:r>
              <a:rPr lang="en-US" sz="2400" dirty="0">
                <a:latin typeface="Franklin Gothic Demi Cond" panose="020B0706030402020204" pitchFamily="34" charset="0"/>
              </a:rPr>
              <a:t>You have 15 seconds to answer the following question…</a:t>
            </a:r>
          </a:p>
          <a:p>
            <a:endParaRPr lang="en-US" sz="2400" dirty="0">
              <a:latin typeface="Franklin Gothic Demi Cond" panose="020B0706030402020204" pitchFamily="34" charset="0"/>
            </a:endParaRPr>
          </a:p>
          <a:p>
            <a:r>
              <a:rPr lang="en-US" sz="2400" dirty="0">
                <a:latin typeface="Franklin Gothic Demi Cond" panose="020B0706030402020204" pitchFamily="34" charset="0"/>
              </a:rPr>
              <a:t>How much will it cost to ship a 12 pound package from Philly to California via surface?</a:t>
            </a:r>
          </a:p>
        </p:txBody>
      </p:sp>
      <p:sp>
        <p:nvSpPr>
          <p:cNvPr id="6" name="Oval 5"/>
          <p:cNvSpPr/>
          <p:nvPr/>
        </p:nvSpPr>
        <p:spPr>
          <a:xfrm>
            <a:off x="9845040" y="4800600"/>
            <a:ext cx="1188720" cy="11887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160"/>
          </a:p>
        </p:txBody>
      </p:sp>
      <p:pic>
        <p:nvPicPr>
          <p:cNvPr id="9" name="Picture 8"/>
          <p:cNvPicPr>
            <a:picLocks noChangeAspect="1"/>
          </p:cNvPicPr>
          <p:nvPr/>
        </p:nvPicPr>
        <p:blipFill>
          <a:blip r:embed="rId2"/>
          <a:stretch>
            <a:fillRect/>
          </a:stretch>
        </p:blipFill>
        <p:spPr>
          <a:xfrm>
            <a:off x="-30480" y="0"/>
            <a:ext cx="9601200" cy="6858000"/>
          </a:xfrm>
          <a:prstGeom prst="rect">
            <a:avLst/>
          </a:prstGeom>
        </p:spPr>
      </p:pic>
      <p:sp>
        <p:nvSpPr>
          <p:cNvPr id="5" name="Title 1"/>
          <p:cNvSpPr txBox="1">
            <a:spLocks/>
          </p:cNvSpPr>
          <p:nvPr/>
        </p:nvSpPr>
        <p:spPr>
          <a:xfrm>
            <a:off x="2438400" y="252374"/>
            <a:ext cx="804672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867" dirty="0"/>
              <a:t>Answer</a:t>
            </a:r>
          </a:p>
        </p:txBody>
      </p:sp>
      <p:sp>
        <p:nvSpPr>
          <p:cNvPr id="7" name="TextBox 6"/>
          <p:cNvSpPr txBox="1"/>
          <p:nvPr/>
        </p:nvSpPr>
        <p:spPr>
          <a:xfrm>
            <a:off x="4515173" y="1783080"/>
            <a:ext cx="3821880" cy="609398"/>
          </a:xfrm>
          <a:prstGeom prst="rect">
            <a:avLst/>
          </a:prstGeom>
          <a:noFill/>
        </p:spPr>
        <p:txBody>
          <a:bodyPr wrap="none" rtlCol="0">
            <a:spAutoFit/>
          </a:bodyPr>
          <a:lstStyle/>
          <a:p>
            <a:r>
              <a:rPr lang="en-US" sz="3360" dirty="0">
                <a:latin typeface="Franklin Gothic Demi Cond" panose="020B0706030402020204" pitchFamily="34" charset="0"/>
              </a:rPr>
              <a:t>The correct answer is?</a:t>
            </a:r>
          </a:p>
        </p:txBody>
      </p:sp>
      <p:sp>
        <p:nvSpPr>
          <p:cNvPr id="8" name="TextBox 7"/>
          <p:cNvSpPr txBox="1"/>
          <p:nvPr/>
        </p:nvSpPr>
        <p:spPr>
          <a:xfrm>
            <a:off x="4072563" y="2331720"/>
            <a:ext cx="4949753" cy="609398"/>
          </a:xfrm>
          <a:prstGeom prst="rect">
            <a:avLst/>
          </a:prstGeom>
          <a:noFill/>
        </p:spPr>
        <p:txBody>
          <a:bodyPr wrap="none" rtlCol="0">
            <a:spAutoFit/>
          </a:bodyPr>
          <a:lstStyle/>
          <a:p>
            <a:r>
              <a:rPr lang="en-US" sz="3360" dirty="0">
                <a:latin typeface="Franklin Gothic Demi Cond" panose="020B0706030402020204" pitchFamily="34" charset="0"/>
              </a:rPr>
              <a:t>12 pounds x $1/pound = $12</a:t>
            </a:r>
          </a:p>
        </p:txBody>
      </p:sp>
    </p:spTree>
    <p:extLst>
      <p:ext uri="{BB962C8B-B14F-4D97-AF65-F5344CB8AC3E}">
        <p14:creationId xmlns:p14="http://schemas.microsoft.com/office/powerpoint/2010/main" val="1206917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5000"/>
                                        <p:tgtEl>
                                          <p:spTgt spid="6"/>
                                        </p:tgtEl>
                                      </p:cBhvr>
                                    </p:animEffect>
                                  </p:childTnLst>
                                </p:cTn>
                              </p:par>
                            </p:childTnLst>
                          </p:cTn>
                        </p:par>
                        <p:par>
                          <p:cTn id="17" fill="hold">
                            <p:stCondLst>
                              <p:cond delay="15000"/>
                            </p:stCondLst>
                            <p:childTnLst>
                              <p:par>
                                <p:cTn id="18" presetID="2" presetClass="exit" presetSubtype="4" fill="hold" grpId="1" nodeType="after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9"/>
                                        </p:tgtEl>
                                        <p:attrNameLst>
                                          <p:attrName>ppt_x</p:attrName>
                                        </p:attrNameLst>
                                      </p:cBhvr>
                                      <p:tavLst>
                                        <p:tav tm="0">
                                          <p:val>
                                            <p:strVal val="ppt_x"/>
                                          </p:val>
                                        </p:tav>
                                        <p:tav tm="100000">
                                          <p:val>
                                            <p:strVal val="ppt_x"/>
                                          </p:val>
                                        </p:tav>
                                      </p:tavLst>
                                    </p:anim>
                                    <p:anim calcmode="lin" valueType="num">
                                      <p:cBhvr additive="base">
                                        <p:cTn id="24" dur="500"/>
                                        <p:tgtEl>
                                          <p:spTgt spid="9"/>
                                        </p:tgtEl>
                                        <p:attrNameLst>
                                          <p:attrName>ppt_y</p:attrName>
                                        </p:attrNameLst>
                                      </p:cBhvr>
                                      <p:tavLst>
                                        <p:tav tm="0">
                                          <p:val>
                                            <p:strVal val="ppt_y"/>
                                          </p:val>
                                        </p:tav>
                                        <p:tav tm="100000">
                                          <p:val>
                                            <p:strVal val="1+ppt_h/2"/>
                                          </p:val>
                                        </p:tav>
                                      </p:tavLst>
                                    </p:anim>
                                    <p:set>
                                      <p:cBhvr>
                                        <p:cTn id="25" dur="1" fill="hold">
                                          <p:stCondLst>
                                            <p:cond delay="499"/>
                                          </p:stCondLst>
                                        </p:cTn>
                                        <p:tgtEl>
                                          <p:spTgt spid="9"/>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p:tgtEl>
                                          <p:spTgt spid="3">
                                            <p:txEl>
                                              <p:pRg st="0" end="0"/>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3">
                                            <p:txEl>
                                              <p:pRg st="0" end="0"/>
                                            </p:txEl>
                                          </p:spTgt>
                                        </p:tgtEl>
                                        <p:attrNameLst>
                                          <p:attrName>style.visibility</p:attrName>
                                        </p:attrNameLst>
                                      </p:cBhvr>
                                      <p:to>
                                        <p:strVal val="hidden"/>
                                      </p:to>
                                    </p:set>
                                  </p:childTnLst>
                                </p:cTn>
                              </p:par>
                              <p:par>
                                <p:cTn id="30" presetID="2" presetClass="exit" presetSubtype="4" fill="hold" grpId="0" nodeType="withEffect">
                                  <p:stCondLst>
                                    <p:cond delay="0"/>
                                  </p:stCondLst>
                                  <p:childTnLst>
                                    <p:anim calcmode="lin" valueType="num">
                                      <p:cBhvr additive="base">
                                        <p:cTn id="3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p:tgtEl>
                                          <p:spTgt spid="3">
                                            <p:txEl>
                                              <p:pRg st="2" end="2"/>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3">
                                            <p:txEl>
                                              <p:pRg st="2" end="2"/>
                                            </p:txEl>
                                          </p:spTgt>
                                        </p:tgtEl>
                                        <p:attrNameLst>
                                          <p:attrName>style.visibility</p:attrName>
                                        </p:attrNameLst>
                                      </p:cBhvr>
                                      <p:to>
                                        <p:strVal val="hidden"/>
                                      </p:to>
                                    </p:set>
                                  </p:childTnLst>
                                </p:cTn>
                              </p:par>
                            </p:childTnLst>
                          </p:cTn>
                        </p:par>
                        <p:par>
                          <p:cTn id="34" fill="hold">
                            <p:stCondLst>
                              <p:cond delay="15500"/>
                            </p:stCondLst>
                            <p:childTnLst>
                              <p:par>
                                <p:cTn id="35" presetID="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16000"/>
                            </p:stCondLst>
                            <p:childTnLst>
                              <p:par>
                                <p:cTn id="40" presetID="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animBg="1"/>
      <p:bldP spid="6" grpId="1" animBg="1"/>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Trees</a:t>
            </a:r>
          </a:p>
        </p:txBody>
      </p:sp>
      <p:sp>
        <p:nvSpPr>
          <p:cNvPr id="3" name="TextBox 2"/>
          <p:cNvSpPr txBox="1"/>
          <p:nvPr/>
        </p:nvSpPr>
        <p:spPr>
          <a:xfrm>
            <a:off x="914400" y="1855304"/>
            <a:ext cx="10353157" cy="3693319"/>
          </a:xfrm>
          <a:prstGeom prst="rect">
            <a:avLst/>
          </a:prstGeom>
          <a:noFill/>
        </p:spPr>
        <p:txBody>
          <a:bodyPr wrap="square" rtlCol="0">
            <a:spAutoFit/>
          </a:bodyPr>
          <a:lstStyle/>
          <a:p>
            <a:r>
              <a:rPr lang="en-US" sz="2400" dirty="0"/>
              <a:t>What:</a:t>
            </a:r>
          </a:p>
          <a:p>
            <a:pPr marL="285750" indent="-285750">
              <a:buFont typeface="Arial" panose="020B0604020202020204" pitchFamily="34" charset="0"/>
              <a:buChar char="•"/>
            </a:pPr>
            <a:r>
              <a:rPr lang="en-US" sz="2400" dirty="0"/>
              <a:t>Construct a simple decision tree</a:t>
            </a:r>
          </a:p>
          <a:p>
            <a:pPr marL="285750" indent="-285750">
              <a:buFont typeface="Arial" panose="020B0604020202020204" pitchFamily="34" charset="0"/>
              <a:buChar char="•"/>
            </a:pPr>
            <a:endParaRPr lang="en-US" sz="2400" dirty="0"/>
          </a:p>
          <a:p>
            <a:r>
              <a:rPr lang="en-US" sz="2400" dirty="0"/>
              <a:t>Why:</a:t>
            </a:r>
          </a:p>
          <a:p>
            <a:pPr marL="285750" indent="-285750">
              <a:buFont typeface="Arial" panose="020B0604020202020204" pitchFamily="34" charset="0"/>
              <a:buChar char="•"/>
            </a:pPr>
            <a:r>
              <a:rPr lang="en-US" sz="2400" dirty="0"/>
              <a:t>Decision trees are an effective way to model </a:t>
            </a:r>
            <a:r>
              <a:rPr lang="en-US" sz="2400" b="1" dirty="0"/>
              <a:t>business rules</a:t>
            </a:r>
          </a:p>
          <a:p>
            <a:pPr marL="285750" indent="-285750">
              <a:buFont typeface="Arial" panose="020B0604020202020204" pitchFamily="34" charset="0"/>
              <a:buChar char="•"/>
            </a:pPr>
            <a:r>
              <a:rPr lang="en-US" sz="2400" dirty="0"/>
              <a:t>Modeling makes it easier to</a:t>
            </a:r>
          </a:p>
          <a:p>
            <a:pPr marL="742950" lvl="1" indent="-285750">
              <a:buFont typeface="Arial" panose="020B0604020202020204" pitchFamily="34" charset="0"/>
              <a:buChar char="•"/>
            </a:pPr>
            <a:r>
              <a:rPr lang="en-US" sz="2400" dirty="0"/>
              <a:t>Communicate business rules to others</a:t>
            </a:r>
          </a:p>
          <a:p>
            <a:pPr marL="742950" lvl="1" indent="-285750">
              <a:buFont typeface="Arial" panose="020B0604020202020204" pitchFamily="34" charset="0"/>
              <a:buChar char="•"/>
            </a:pPr>
            <a:r>
              <a:rPr lang="en-US" sz="2400" dirty="0"/>
              <a:t>Improve upon current business rules</a:t>
            </a:r>
          </a:p>
          <a:p>
            <a:pPr marL="285750" indent="-285750">
              <a:buFont typeface="Arial" panose="020B0604020202020204" pitchFamily="34" charset="0"/>
              <a:buChar char="•"/>
            </a:pPr>
            <a:r>
              <a:rPr lang="en-US" sz="2400" i="1" dirty="0"/>
              <a:t>Models make everything better</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736" y="5008588"/>
            <a:ext cx="2466975" cy="1847850"/>
          </a:xfrm>
          <a:prstGeom prst="rect">
            <a:avLst/>
          </a:prstGeom>
        </p:spPr>
      </p:pic>
    </p:spTree>
    <p:extLst>
      <p:ext uri="{BB962C8B-B14F-4D97-AF65-F5344CB8AC3E}">
        <p14:creationId xmlns:p14="http://schemas.microsoft.com/office/powerpoint/2010/main" val="30707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Solution</a:t>
            </a:r>
          </a:p>
        </p:txBody>
      </p:sp>
    </p:spTree>
    <p:extLst>
      <p:ext uri="{BB962C8B-B14F-4D97-AF65-F5344CB8AC3E}">
        <p14:creationId xmlns:p14="http://schemas.microsoft.com/office/powerpoint/2010/main" val="898367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MIS2101</Template>
  <TotalTime>106</TotalTime>
  <Words>673</Words>
  <Application>Microsoft Office PowerPoint</Application>
  <PresentationFormat>Widescreen</PresentationFormat>
  <Paragraphs>95</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Calisto MT</vt:lpstr>
      <vt:lpstr>Franklin Gothic Demi Cond</vt:lpstr>
      <vt:lpstr>Trebuchet MS</vt:lpstr>
      <vt:lpstr>Wingdings 2</vt:lpstr>
      <vt:lpstr>MIS2101</vt:lpstr>
      <vt:lpstr>Decision Trees</vt:lpstr>
      <vt:lpstr>Roadmap</vt:lpstr>
      <vt:lpstr>Worksheets will not be returned </vt:lpstr>
      <vt:lpstr>PowerPoint Presentation</vt:lpstr>
      <vt:lpstr>How to map a decision tree</vt:lpstr>
      <vt:lpstr>Messy Business Rules</vt:lpstr>
      <vt:lpstr>PowerPoint Presentation</vt:lpstr>
      <vt:lpstr>Decision Trees</vt:lpstr>
      <vt:lpstr>Possible Solution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 Lane Diagrams - 1</dc:title>
  <dc:creator>rebbarocker@yahoo.com</dc:creator>
  <cp:lastModifiedBy>Marie Martin</cp:lastModifiedBy>
  <cp:revision>21</cp:revision>
  <cp:lastPrinted>2017-02-10T13:37:20Z</cp:lastPrinted>
  <dcterms:created xsi:type="dcterms:W3CDTF">2017-01-14T02:09:44Z</dcterms:created>
  <dcterms:modified xsi:type="dcterms:W3CDTF">2017-02-10T13:50:54Z</dcterms:modified>
</cp:coreProperties>
</file>