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6" r:id="rId2"/>
    <p:sldId id="270" r:id="rId3"/>
    <p:sldId id="286" r:id="rId4"/>
    <p:sldId id="282" r:id="rId5"/>
    <p:sldId id="285" r:id="rId6"/>
    <p:sldId id="284" r:id="rId7"/>
    <p:sldId id="262" r:id="rId8"/>
    <p:sldId id="279" r:id="rId9"/>
    <p:sldId id="283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3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C4EB87-795E-45F9-A1B3-D133DC943F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9F2FEA-57EF-4F8F-A750-284E511977BF}">
      <dgm:prSet phldrT="[Text]"/>
      <dgm:spPr/>
      <dgm:t>
        <a:bodyPr/>
        <a:lstStyle/>
        <a:p>
          <a:r>
            <a:rPr lang="en-US" dirty="0"/>
            <a:t>Analysis by Physician</a:t>
          </a:r>
        </a:p>
      </dgm:t>
    </dgm:pt>
    <dgm:pt modelId="{29AD5DA7-B3EB-430F-9FA4-E4D519F266DC}" type="parTrans" cxnId="{51C94E2C-3CC1-4907-BC7E-58AD422E3E55}">
      <dgm:prSet/>
      <dgm:spPr/>
      <dgm:t>
        <a:bodyPr/>
        <a:lstStyle/>
        <a:p>
          <a:endParaRPr lang="en-US"/>
        </a:p>
      </dgm:t>
    </dgm:pt>
    <dgm:pt modelId="{5BA91167-D40C-45FC-A0AD-9675092C28AB}" type="sibTrans" cxnId="{51C94E2C-3CC1-4907-BC7E-58AD422E3E55}">
      <dgm:prSet/>
      <dgm:spPr/>
      <dgm:t>
        <a:bodyPr/>
        <a:lstStyle/>
        <a:p>
          <a:endParaRPr lang="en-US"/>
        </a:p>
      </dgm:t>
    </dgm:pt>
    <dgm:pt modelId="{F9B8F413-2256-4B99-9BFA-5620C632FEFF}">
      <dgm:prSet phldrT="[Text]"/>
      <dgm:spPr/>
      <dgm:t>
        <a:bodyPr/>
        <a:lstStyle/>
        <a:p>
          <a:r>
            <a:rPr lang="en-US" dirty="0"/>
            <a:t>Fine Tune Medications</a:t>
          </a:r>
        </a:p>
      </dgm:t>
    </dgm:pt>
    <dgm:pt modelId="{3AA4D984-0014-44F6-9536-68FBAD878603}" type="parTrans" cxnId="{7B2D7A85-B30A-4F64-81DE-E2110DDCDA5E}">
      <dgm:prSet/>
      <dgm:spPr/>
      <dgm:t>
        <a:bodyPr/>
        <a:lstStyle/>
        <a:p>
          <a:endParaRPr lang="en-US"/>
        </a:p>
      </dgm:t>
    </dgm:pt>
    <dgm:pt modelId="{341F210A-F150-4B11-B216-65F1905E0ABF}" type="sibTrans" cxnId="{7B2D7A85-B30A-4F64-81DE-E2110DDCDA5E}">
      <dgm:prSet/>
      <dgm:spPr/>
      <dgm:t>
        <a:bodyPr/>
        <a:lstStyle/>
        <a:p>
          <a:endParaRPr lang="en-US"/>
        </a:p>
      </dgm:t>
    </dgm:pt>
    <dgm:pt modelId="{1B1E6789-0D3C-4824-8632-564D835D1E2F}">
      <dgm:prSet phldrT="[Text]"/>
      <dgm:spPr/>
      <dgm:t>
        <a:bodyPr/>
        <a:lstStyle/>
        <a:p>
          <a:r>
            <a:rPr lang="en-US" dirty="0"/>
            <a:t>Better Health Outcomes</a:t>
          </a:r>
        </a:p>
      </dgm:t>
    </dgm:pt>
    <dgm:pt modelId="{E899096E-6048-40F0-B64F-51F405C2AF41}" type="parTrans" cxnId="{057B6CB2-A5AA-4A02-8913-AE2658EDA7C0}">
      <dgm:prSet/>
      <dgm:spPr/>
      <dgm:t>
        <a:bodyPr/>
        <a:lstStyle/>
        <a:p>
          <a:endParaRPr lang="en-US"/>
        </a:p>
      </dgm:t>
    </dgm:pt>
    <dgm:pt modelId="{9800FE4F-DB90-4D5F-B663-17404858F6CE}" type="sibTrans" cxnId="{057B6CB2-A5AA-4A02-8913-AE2658EDA7C0}">
      <dgm:prSet/>
      <dgm:spPr/>
      <dgm:t>
        <a:bodyPr/>
        <a:lstStyle/>
        <a:p>
          <a:endParaRPr lang="en-US"/>
        </a:p>
      </dgm:t>
    </dgm:pt>
    <dgm:pt modelId="{60258B32-EE30-4C04-A67F-B53394D4855B}">
      <dgm:prSet phldrT="[Text]"/>
      <dgm:spPr/>
      <dgm:t>
        <a:bodyPr/>
        <a:lstStyle/>
        <a:p>
          <a:r>
            <a:rPr lang="en-US" dirty="0"/>
            <a:t>Continuous Monitoring</a:t>
          </a:r>
        </a:p>
      </dgm:t>
    </dgm:pt>
    <dgm:pt modelId="{1AF931B9-3083-4685-A4CC-721B3137709C}" type="parTrans" cxnId="{BB6A1C20-88AA-402E-BBB4-8999574B12F9}">
      <dgm:prSet/>
      <dgm:spPr/>
      <dgm:t>
        <a:bodyPr/>
        <a:lstStyle/>
        <a:p>
          <a:endParaRPr lang="en-US"/>
        </a:p>
      </dgm:t>
    </dgm:pt>
    <dgm:pt modelId="{ECEFBD9A-AAFE-4F64-AF82-D69CB9F4D3E3}" type="sibTrans" cxnId="{BB6A1C20-88AA-402E-BBB4-8999574B12F9}">
      <dgm:prSet/>
      <dgm:spPr/>
      <dgm:t>
        <a:bodyPr/>
        <a:lstStyle/>
        <a:p>
          <a:endParaRPr lang="en-US"/>
        </a:p>
      </dgm:t>
    </dgm:pt>
    <dgm:pt modelId="{9E3ABDCD-A081-4A6C-BB52-35FF93CDFA1C}">
      <dgm:prSet phldrT="[Text]"/>
      <dgm:spPr/>
      <dgm:t>
        <a:bodyPr/>
        <a:lstStyle/>
        <a:p>
          <a:r>
            <a:rPr lang="en-US" dirty="0"/>
            <a:t>Seizure Frequency, Duration &amp; Intensity</a:t>
          </a:r>
        </a:p>
      </dgm:t>
    </dgm:pt>
    <dgm:pt modelId="{75BC8558-8B38-4CB4-AD43-FDAE9858E318}" type="parTrans" cxnId="{9FBE7BF7-5392-4918-BC68-D1ED32CF4E97}">
      <dgm:prSet/>
      <dgm:spPr/>
      <dgm:t>
        <a:bodyPr/>
        <a:lstStyle/>
        <a:p>
          <a:endParaRPr lang="en-US"/>
        </a:p>
      </dgm:t>
    </dgm:pt>
    <dgm:pt modelId="{B16E7088-8D2E-424E-A5E6-00BD6AE95055}" type="sibTrans" cxnId="{9FBE7BF7-5392-4918-BC68-D1ED32CF4E97}">
      <dgm:prSet/>
      <dgm:spPr/>
      <dgm:t>
        <a:bodyPr/>
        <a:lstStyle/>
        <a:p>
          <a:endParaRPr lang="en-US"/>
        </a:p>
      </dgm:t>
    </dgm:pt>
    <dgm:pt modelId="{FC532D38-517D-4E4B-BC82-EC0353F0FFB2}" type="pres">
      <dgm:prSet presAssocID="{FBC4EB87-795E-45F9-A1B3-D133DC943F3C}" presName="cycle" presStyleCnt="0">
        <dgm:presLayoutVars>
          <dgm:dir/>
          <dgm:resizeHandles val="exact"/>
        </dgm:presLayoutVars>
      </dgm:prSet>
      <dgm:spPr/>
    </dgm:pt>
    <dgm:pt modelId="{10E8F89F-CDAE-4E55-82DE-1B4269E4D8FE}" type="pres">
      <dgm:prSet presAssocID="{AD9F2FEA-57EF-4F8F-A750-284E511977BF}" presName="dummy" presStyleCnt="0"/>
      <dgm:spPr/>
    </dgm:pt>
    <dgm:pt modelId="{BC768AF6-F4F6-4A68-AC3B-BA5085877621}" type="pres">
      <dgm:prSet presAssocID="{AD9F2FEA-57EF-4F8F-A750-284E511977BF}" presName="node" presStyleLbl="revTx" presStyleIdx="0" presStyleCnt="5">
        <dgm:presLayoutVars>
          <dgm:bulletEnabled val="1"/>
        </dgm:presLayoutVars>
      </dgm:prSet>
      <dgm:spPr/>
    </dgm:pt>
    <dgm:pt modelId="{462D4885-824F-4413-9F69-F2CB5DD9017D}" type="pres">
      <dgm:prSet presAssocID="{5BA91167-D40C-45FC-A0AD-9675092C28AB}" presName="sibTrans" presStyleLbl="node1" presStyleIdx="0" presStyleCnt="5"/>
      <dgm:spPr/>
    </dgm:pt>
    <dgm:pt modelId="{65BCBF26-DFE6-4D1D-9053-07F75794EF90}" type="pres">
      <dgm:prSet presAssocID="{F9B8F413-2256-4B99-9BFA-5620C632FEFF}" presName="dummy" presStyleCnt="0"/>
      <dgm:spPr/>
    </dgm:pt>
    <dgm:pt modelId="{56E75C78-3451-450C-ABB7-2138E34C5D63}" type="pres">
      <dgm:prSet presAssocID="{F9B8F413-2256-4B99-9BFA-5620C632FEFF}" presName="node" presStyleLbl="revTx" presStyleIdx="1" presStyleCnt="5">
        <dgm:presLayoutVars>
          <dgm:bulletEnabled val="1"/>
        </dgm:presLayoutVars>
      </dgm:prSet>
      <dgm:spPr/>
    </dgm:pt>
    <dgm:pt modelId="{BD727991-2015-4E96-8F50-D85BE43C96CC}" type="pres">
      <dgm:prSet presAssocID="{341F210A-F150-4B11-B216-65F1905E0ABF}" presName="sibTrans" presStyleLbl="node1" presStyleIdx="1" presStyleCnt="5"/>
      <dgm:spPr/>
    </dgm:pt>
    <dgm:pt modelId="{8D63CAE1-4904-47CD-84D7-837017789C40}" type="pres">
      <dgm:prSet presAssocID="{1B1E6789-0D3C-4824-8632-564D835D1E2F}" presName="dummy" presStyleCnt="0"/>
      <dgm:spPr/>
    </dgm:pt>
    <dgm:pt modelId="{A07EF913-86A0-4F18-A322-32E8C67797C7}" type="pres">
      <dgm:prSet presAssocID="{1B1E6789-0D3C-4824-8632-564D835D1E2F}" presName="node" presStyleLbl="revTx" presStyleIdx="2" presStyleCnt="5">
        <dgm:presLayoutVars>
          <dgm:bulletEnabled val="1"/>
        </dgm:presLayoutVars>
      </dgm:prSet>
      <dgm:spPr/>
    </dgm:pt>
    <dgm:pt modelId="{105FD6B8-8C7E-43E2-B3D3-59471396BE70}" type="pres">
      <dgm:prSet presAssocID="{9800FE4F-DB90-4D5F-B663-17404858F6CE}" presName="sibTrans" presStyleLbl="node1" presStyleIdx="2" presStyleCnt="5"/>
      <dgm:spPr/>
    </dgm:pt>
    <dgm:pt modelId="{14D967EA-584B-465F-96EF-86A8E256657D}" type="pres">
      <dgm:prSet presAssocID="{60258B32-EE30-4C04-A67F-B53394D4855B}" presName="dummy" presStyleCnt="0"/>
      <dgm:spPr/>
    </dgm:pt>
    <dgm:pt modelId="{946C2C26-BB06-4B09-BC76-254B060C0649}" type="pres">
      <dgm:prSet presAssocID="{60258B32-EE30-4C04-A67F-B53394D4855B}" presName="node" presStyleLbl="revTx" presStyleIdx="3" presStyleCnt="5">
        <dgm:presLayoutVars>
          <dgm:bulletEnabled val="1"/>
        </dgm:presLayoutVars>
      </dgm:prSet>
      <dgm:spPr/>
    </dgm:pt>
    <dgm:pt modelId="{E65AF243-1FC8-4F9C-A83B-6CFF16662458}" type="pres">
      <dgm:prSet presAssocID="{ECEFBD9A-AAFE-4F64-AF82-D69CB9F4D3E3}" presName="sibTrans" presStyleLbl="node1" presStyleIdx="3" presStyleCnt="5"/>
      <dgm:spPr/>
    </dgm:pt>
    <dgm:pt modelId="{40DAF929-B0D5-4589-BE3E-5C6A63BD9FE9}" type="pres">
      <dgm:prSet presAssocID="{9E3ABDCD-A081-4A6C-BB52-35FF93CDFA1C}" presName="dummy" presStyleCnt="0"/>
      <dgm:spPr/>
    </dgm:pt>
    <dgm:pt modelId="{80F17115-DA80-43C4-9F61-F5DF93AA3E7C}" type="pres">
      <dgm:prSet presAssocID="{9E3ABDCD-A081-4A6C-BB52-35FF93CDFA1C}" presName="node" presStyleLbl="revTx" presStyleIdx="4" presStyleCnt="5">
        <dgm:presLayoutVars>
          <dgm:bulletEnabled val="1"/>
        </dgm:presLayoutVars>
      </dgm:prSet>
      <dgm:spPr/>
    </dgm:pt>
    <dgm:pt modelId="{05BE9240-C1FF-4ED0-BD38-F70B5BDB99FC}" type="pres">
      <dgm:prSet presAssocID="{B16E7088-8D2E-424E-A5E6-00BD6AE95055}" presName="sibTrans" presStyleLbl="node1" presStyleIdx="4" presStyleCnt="5"/>
      <dgm:spPr/>
    </dgm:pt>
  </dgm:ptLst>
  <dgm:cxnLst>
    <dgm:cxn modelId="{A6AB5905-6FC6-4DE0-8E9C-14DB84F292C0}" type="presOf" srcId="{9800FE4F-DB90-4D5F-B663-17404858F6CE}" destId="{105FD6B8-8C7E-43E2-B3D3-59471396BE70}" srcOrd="0" destOrd="0" presId="urn:microsoft.com/office/officeart/2005/8/layout/cycle1"/>
    <dgm:cxn modelId="{51C94E2C-3CC1-4907-BC7E-58AD422E3E55}" srcId="{FBC4EB87-795E-45F9-A1B3-D133DC943F3C}" destId="{AD9F2FEA-57EF-4F8F-A750-284E511977BF}" srcOrd="0" destOrd="0" parTransId="{29AD5DA7-B3EB-430F-9FA4-E4D519F266DC}" sibTransId="{5BA91167-D40C-45FC-A0AD-9675092C28AB}"/>
    <dgm:cxn modelId="{9FBE7BF7-5392-4918-BC68-D1ED32CF4E97}" srcId="{FBC4EB87-795E-45F9-A1B3-D133DC943F3C}" destId="{9E3ABDCD-A081-4A6C-BB52-35FF93CDFA1C}" srcOrd="4" destOrd="0" parTransId="{75BC8558-8B38-4CB4-AD43-FDAE9858E318}" sibTransId="{B16E7088-8D2E-424E-A5E6-00BD6AE95055}"/>
    <dgm:cxn modelId="{1A57613D-B585-4EDC-9CBD-87C29AB7B19C}" type="presOf" srcId="{5BA91167-D40C-45FC-A0AD-9675092C28AB}" destId="{462D4885-824F-4413-9F69-F2CB5DD9017D}" srcOrd="0" destOrd="0" presId="urn:microsoft.com/office/officeart/2005/8/layout/cycle1"/>
    <dgm:cxn modelId="{0746F946-95AD-4577-9735-FB374DA99333}" type="presOf" srcId="{341F210A-F150-4B11-B216-65F1905E0ABF}" destId="{BD727991-2015-4E96-8F50-D85BE43C96CC}" srcOrd="0" destOrd="0" presId="urn:microsoft.com/office/officeart/2005/8/layout/cycle1"/>
    <dgm:cxn modelId="{19B3A251-BB5E-44A4-847C-1A34D02CCB95}" type="presOf" srcId="{9E3ABDCD-A081-4A6C-BB52-35FF93CDFA1C}" destId="{80F17115-DA80-43C4-9F61-F5DF93AA3E7C}" srcOrd="0" destOrd="0" presId="urn:microsoft.com/office/officeart/2005/8/layout/cycle1"/>
    <dgm:cxn modelId="{9F3C530C-545F-4433-939B-61B1BF5FD30D}" type="presOf" srcId="{AD9F2FEA-57EF-4F8F-A750-284E511977BF}" destId="{BC768AF6-F4F6-4A68-AC3B-BA5085877621}" srcOrd="0" destOrd="0" presId="urn:microsoft.com/office/officeart/2005/8/layout/cycle1"/>
    <dgm:cxn modelId="{BB6A1C20-88AA-402E-BBB4-8999574B12F9}" srcId="{FBC4EB87-795E-45F9-A1B3-D133DC943F3C}" destId="{60258B32-EE30-4C04-A67F-B53394D4855B}" srcOrd="3" destOrd="0" parTransId="{1AF931B9-3083-4685-A4CC-721B3137709C}" sibTransId="{ECEFBD9A-AAFE-4F64-AF82-D69CB9F4D3E3}"/>
    <dgm:cxn modelId="{7332A9B5-BD8D-4A77-888E-92D11EB99480}" type="presOf" srcId="{ECEFBD9A-AAFE-4F64-AF82-D69CB9F4D3E3}" destId="{E65AF243-1FC8-4F9C-A83B-6CFF16662458}" srcOrd="0" destOrd="0" presId="urn:microsoft.com/office/officeart/2005/8/layout/cycle1"/>
    <dgm:cxn modelId="{057B6CB2-A5AA-4A02-8913-AE2658EDA7C0}" srcId="{FBC4EB87-795E-45F9-A1B3-D133DC943F3C}" destId="{1B1E6789-0D3C-4824-8632-564D835D1E2F}" srcOrd="2" destOrd="0" parTransId="{E899096E-6048-40F0-B64F-51F405C2AF41}" sibTransId="{9800FE4F-DB90-4D5F-B663-17404858F6CE}"/>
    <dgm:cxn modelId="{8DD4F038-83BD-4449-9ACC-F966370B4218}" type="presOf" srcId="{F9B8F413-2256-4B99-9BFA-5620C632FEFF}" destId="{56E75C78-3451-450C-ABB7-2138E34C5D63}" srcOrd="0" destOrd="0" presId="urn:microsoft.com/office/officeart/2005/8/layout/cycle1"/>
    <dgm:cxn modelId="{7B2D7A85-B30A-4F64-81DE-E2110DDCDA5E}" srcId="{FBC4EB87-795E-45F9-A1B3-D133DC943F3C}" destId="{F9B8F413-2256-4B99-9BFA-5620C632FEFF}" srcOrd="1" destOrd="0" parTransId="{3AA4D984-0014-44F6-9536-68FBAD878603}" sibTransId="{341F210A-F150-4B11-B216-65F1905E0ABF}"/>
    <dgm:cxn modelId="{1FE9D521-63B5-47B2-A610-66A1648083EA}" type="presOf" srcId="{1B1E6789-0D3C-4824-8632-564D835D1E2F}" destId="{A07EF913-86A0-4F18-A322-32E8C67797C7}" srcOrd="0" destOrd="0" presId="urn:microsoft.com/office/officeart/2005/8/layout/cycle1"/>
    <dgm:cxn modelId="{7D9B6187-05EC-4B34-8803-677BE0FEB682}" type="presOf" srcId="{FBC4EB87-795E-45F9-A1B3-D133DC943F3C}" destId="{FC532D38-517D-4E4B-BC82-EC0353F0FFB2}" srcOrd="0" destOrd="0" presId="urn:microsoft.com/office/officeart/2005/8/layout/cycle1"/>
    <dgm:cxn modelId="{001C657E-AF31-47D1-B427-05970DE34711}" type="presOf" srcId="{B16E7088-8D2E-424E-A5E6-00BD6AE95055}" destId="{05BE9240-C1FF-4ED0-BD38-F70B5BDB99FC}" srcOrd="0" destOrd="0" presId="urn:microsoft.com/office/officeart/2005/8/layout/cycle1"/>
    <dgm:cxn modelId="{2F7AF7D1-4D46-4464-A700-72BEA9D99702}" type="presOf" srcId="{60258B32-EE30-4C04-A67F-B53394D4855B}" destId="{946C2C26-BB06-4B09-BC76-254B060C0649}" srcOrd="0" destOrd="0" presId="urn:microsoft.com/office/officeart/2005/8/layout/cycle1"/>
    <dgm:cxn modelId="{79DEF6A5-CCAB-4165-9A2A-F52C8AA26732}" type="presParOf" srcId="{FC532D38-517D-4E4B-BC82-EC0353F0FFB2}" destId="{10E8F89F-CDAE-4E55-82DE-1B4269E4D8FE}" srcOrd="0" destOrd="0" presId="urn:microsoft.com/office/officeart/2005/8/layout/cycle1"/>
    <dgm:cxn modelId="{0BCEBEB0-C64C-42B6-92DA-83CEE03A10A0}" type="presParOf" srcId="{FC532D38-517D-4E4B-BC82-EC0353F0FFB2}" destId="{BC768AF6-F4F6-4A68-AC3B-BA5085877621}" srcOrd="1" destOrd="0" presId="urn:microsoft.com/office/officeart/2005/8/layout/cycle1"/>
    <dgm:cxn modelId="{EB5BCF17-F98A-410B-A025-172EDDAC0620}" type="presParOf" srcId="{FC532D38-517D-4E4B-BC82-EC0353F0FFB2}" destId="{462D4885-824F-4413-9F69-F2CB5DD9017D}" srcOrd="2" destOrd="0" presId="urn:microsoft.com/office/officeart/2005/8/layout/cycle1"/>
    <dgm:cxn modelId="{E8D3F5A1-1127-4167-B7F2-23C0A4B10E85}" type="presParOf" srcId="{FC532D38-517D-4E4B-BC82-EC0353F0FFB2}" destId="{65BCBF26-DFE6-4D1D-9053-07F75794EF90}" srcOrd="3" destOrd="0" presId="urn:microsoft.com/office/officeart/2005/8/layout/cycle1"/>
    <dgm:cxn modelId="{AF535204-ED3D-4CC1-BD43-BCFBD4BE7027}" type="presParOf" srcId="{FC532D38-517D-4E4B-BC82-EC0353F0FFB2}" destId="{56E75C78-3451-450C-ABB7-2138E34C5D63}" srcOrd="4" destOrd="0" presId="urn:microsoft.com/office/officeart/2005/8/layout/cycle1"/>
    <dgm:cxn modelId="{D6DEDDFE-831C-4304-B4CA-E8621112F495}" type="presParOf" srcId="{FC532D38-517D-4E4B-BC82-EC0353F0FFB2}" destId="{BD727991-2015-4E96-8F50-D85BE43C96CC}" srcOrd="5" destOrd="0" presId="urn:microsoft.com/office/officeart/2005/8/layout/cycle1"/>
    <dgm:cxn modelId="{3AB8B507-9DBF-4640-9E23-73C2319F3044}" type="presParOf" srcId="{FC532D38-517D-4E4B-BC82-EC0353F0FFB2}" destId="{8D63CAE1-4904-47CD-84D7-837017789C40}" srcOrd="6" destOrd="0" presId="urn:microsoft.com/office/officeart/2005/8/layout/cycle1"/>
    <dgm:cxn modelId="{7A600305-9EFF-4D6D-8B0B-66028EF1C951}" type="presParOf" srcId="{FC532D38-517D-4E4B-BC82-EC0353F0FFB2}" destId="{A07EF913-86A0-4F18-A322-32E8C67797C7}" srcOrd="7" destOrd="0" presId="urn:microsoft.com/office/officeart/2005/8/layout/cycle1"/>
    <dgm:cxn modelId="{B5AF8773-46F6-4147-8AB2-C0AC94E4C342}" type="presParOf" srcId="{FC532D38-517D-4E4B-BC82-EC0353F0FFB2}" destId="{105FD6B8-8C7E-43E2-B3D3-59471396BE70}" srcOrd="8" destOrd="0" presId="urn:microsoft.com/office/officeart/2005/8/layout/cycle1"/>
    <dgm:cxn modelId="{9EC33E62-9F39-4DE3-BBB6-DC4A006136AA}" type="presParOf" srcId="{FC532D38-517D-4E4B-BC82-EC0353F0FFB2}" destId="{14D967EA-584B-465F-96EF-86A8E256657D}" srcOrd="9" destOrd="0" presId="urn:microsoft.com/office/officeart/2005/8/layout/cycle1"/>
    <dgm:cxn modelId="{DB2AA769-494B-43D6-ADFA-DCB9AFA57787}" type="presParOf" srcId="{FC532D38-517D-4E4B-BC82-EC0353F0FFB2}" destId="{946C2C26-BB06-4B09-BC76-254B060C0649}" srcOrd="10" destOrd="0" presId="urn:microsoft.com/office/officeart/2005/8/layout/cycle1"/>
    <dgm:cxn modelId="{B313EE4C-974D-4E96-83F6-3485DA6FC032}" type="presParOf" srcId="{FC532D38-517D-4E4B-BC82-EC0353F0FFB2}" destId="{E65AF243-1FC8-4F9C-A83B-6CFF16662458}" srcOrd="11" destOrd="0" presId="urn:microsoft.com/office/officeart/2005/8/layout/cycle1"/>
    <dgm:cxn modelId="{FAFDE904-92B8-43C5-A7DE-F25CE103750E}" type="presParOf" srcId="{FC532D38-517D-4E4B-BC82-EC0353F0FFB2}" destId="{40DAF929-B0D5-4589-BE3E-5C6A63BD9FE9}" srcOrd="12" destOrd="0" presId="urn:microsoft.com/office/officeart/2005/8/layout/cycle1"/>
    <dgm:cxn modelId="{F3C8D3F2-4396-47F3-AE0F-6CA9A6647CE7}" type="presParOf" srcId="{FC532D38-517D-4E4B-BC82-EC0353F0FFB2}" destId="{80F17115-DA80-43C4-9F61-F5DF93AA3E7C}" srcOrd="13" destOrd="0" presId="urn:microsoft.com/office/officeart/2005/8/layout/cycle1"/>
    <dgm:cxn modelId="{615FE61E-6020-4C8C-B143-4B6A63DC2572}" type="presParOf" srcId="{FC532D38-517D-4E4B-BC82-EC0353F0FFB2}" destId="{05BE9240-C1FF-4ED0-BD38-F70B5BDB99F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8AF6-F4F6-4A68-AC3B-BA5085877621}">
      <dsp:nvSpPr>
        <dsp:cNvPr id="0" name=""/>
        <dsp:cNvSpPr/>
      </dsp:nvSpPr>
      <dsp:spPr>
        <a:xfrm>
          <a:off x="4420078" y="38731"/>
          <a:ext cx="1278061" cy="127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Analysis by Physician</a:t>
          </a:r>
        </a:p>
      </dsp:txBody>
      <dsp:txXfrm>
        <a:off x="4420078" y="38731"/>
        <a:ext cx="1278061" cy="1278061"/>
      </dsp:txXfrm>
    </dsp:sp>
    <dsp:sp modelId="{462D4885-824F-4413-9F69-F2CB5DD9017D}">
      <dsp:nvSpPr>
        <dsp:cNvPr id="0" name=""/>
        <dsp:cNvSpPr/>
      </dsp:nvSpPr>
      <dsp:spPr>
        <a:xfrm>
          <a:off x="1414897" y="1911"/>
          <a:ext cx="4790205" cy="4790205"/>
        </a:xfrm>
        <a:prstGeom prst="circularArrow">
          <a:avLst>
            <a:gd name="adj1" fmla="val 5203"/>
            <a:gd name="adj2" fmla="val 336101"/>
            <a:gd name="adj3" fmla="val 21292476"/>
            <a:gd name="adj4" fmla="val 19766910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75C78-3451-450C-ABB7-2138E34C5D63}">
      <dsp:nvSpPr>
        <dsp:cNvPr id="0" name=""/>
        <dsp:cNvSpPr/>
      </dsp:nvSpPr>
      <dsp:spPr>
        <a:xfrm>
          <a:off x="5192071" y="2414679"/>
          <a:ext cx="1278061" cy="127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Fine Tune Medications</a:t>
          </a:r>
        </a:p>
      </dsp:txBody>
      <dsp:txXfrm>
        <a:off x="5192071" y="2414679"/>
        <a:ext cx="1278061" cy="1278061"/>
      </dsp:txXfrm>
    </dsp:sp>
    <dsp:sp modelId="{BD727991-2015-4E96-8F50-D85BE43C96CC}">
      <dsp:nvSpPr>
        <dsp:cNvPr id="0" name=""/>
        <dsp:cNvSpPr/>
      </dsp:nvSpPr>
      <dsp:spPr>
        <a:xfrm>
          <a:off x="1414897" y="1911"/>
          <a:ext cx="4790205" cy="4790205"/>
        </a:xfrm>
        <a:prstGeom prst="circularArrow">
          <a:avLst>
            <a:gd name="adj1" fmla="val 5203"/>
            <a:gd name="adj2" fmla="val 336101"/>
            <a:gd name="adj3" fmla="val 4013904"/>
            <a:gd name="adj4" fmla="val 2254162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EF913-86A0-4F18-A322-32E8C67797C7}">
      <dsp:nvSpPr>
        <dsp:cNvPr id="0" name=""/>
        <dsp:cNvSpPr/>
      </dsp:nvSpPr>
      <dsp:spPr>
        <a:xfrm>
          <a:off x="3170969" y="3883096"/>
          <a:ext cx="1278061" cy="127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Better Health Outcomes</a:t>
          </a:r>
        </a:p>
      </dsp:txBody>
      <dsp:txXfrm>
        <a:off x="3170969" y="3883096"/>
        <a:ext cx="1278061" cy="1278061"/>
      </dsp:txXfrm>
    </dsp:sp>
    <dsp:sp modelId="{105FD6B8-8C7E-43E2-B3D3-59471396BE70}">
      <dsp:nvSpPr>
        <dsp:cNvPr id="0" name=""/>
        <dsp:cNvSpPr/>
      </dsp:nvSpPr>
      <dsp:spPr>
        <a:xfrm>
          <a:off x="1414897" y="1911"/>
          <a:ext cx="4790205" cy="4790205"/>
        </a:xfrm>
        <a:prstGeom prst="circularArrow">
          <a:avLst>
            <a:gd name="adj1" fmla="val 5203"/>
            <a:gd name="adj2" fmla="val 336101"/>
            <a:gd name="adj3" fmla="val 8209737"/>
            <a:gd name="adj4" fmla="val 6449995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C2C26-BB06-4B09-BC76-254B060C0649}">
      <dsp:nvSpPr>
        <dsp:cNvPr id="0" name=""/>
        <dsp:cNvSpPr/>
      </dsp:nvSpPr>
      <dsp:spPr>
        <a:xfrm>
          <a:off x="1149867" y="2414679"/>
          <a:ext cx="1278061" cy="127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Continuous Monitoring</a:t>
          </a:r>
        </a:p>
      </dsp:txBody>
      <dsp:txXfrm>
        <a:off x="1149867" y="2414679"/>
        <a:ext cx="1278061" cy="1278061"/>
      </dsp:txXfrm>
    </dsp:sp>
    <dsp:sp modelId="{E65AF243-1FC8-4F9C-A83B-6CFF16662458}">
      <dsp:nvSpPr>
        <dsp:cNvPr id="0" name=""/>
        <dsp:cNvSpPr/>
      </dsp:nvSpPr>
      <dsp:spPr>
        <a:xfrm>
          <a:off x="1414897" y="1911"/>
          <a:ext cx="4790205" cy="4790205"/>
        </a:xfrm>
        <a:prstGeom prst="circularArrow">
          <a:avLst>
            <a:gd name="adj1" fmla="val 5203"/>
            <a:gd name="adj2" fmla="val 336101"/>
            <a:gd name="adj3" fmla="val 12296988"/>
            <a:gd name="adj4" fmla="val 10771423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17115-DA80-43C4-9F61-F5DF93AA3E7C}">
      <dsp:nvSpPr>
        <dsp:cNvPr id="0" name=""/>
        <dsp:cNvSpPr/>
      </dsp:nvSpPr>
      <dsp:spPr>
        <a:xfrm>
          <a:off x="1921859" y="38731"/>
          <a:ext cx="1278061" cy="127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Seizure Frequency, Duration &amp; Intensity</a:t>
          </a:r>
        </a:p>
      </dsp:txBody>
      <dsp:txXfrm>
        <a:off x="1921859" y="38731"/>
        <a:ext cx="1278061" cy="1278061"/>
      </dsp:txXfrm>
    </dsp:sp>
    <dsp:sp modelId="{05BE9240-C1FF-4ED0-BD38-F70B5BDB99FC}">
      <dsp:nvSpPr>
        <dsp:cNvPr id="0" name=""/>
        <dsp:cNvSpPr/>
      </dsp:nvSpPr>
      <dsp:spPr>
        <a:xfrm>
          <a:off x="1414897" y="1911"/>
          <a:ext cx="4790205" cy="4790205"/>
        </a:xfrm>
        <a:prstGeom prst="circularArrow">
          <a:avLst>
            <a:gd name="adj1" fmla="val 5203"/>
            <a:gd name="adj2" fmla="val 336101"/>
            <a:gd name="adj3" fmla="val 16864895"/>
            <a:gd name="adj4" fmla="val 15199004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5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flow.com/wp-content/uploads/2013/07/InvestigativeArchitecture_Conceptual_Diagram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1.png"/><Relationship Id="rId7" Type="http://schemas.openxmlformats.org/officeDocument/2006/relationships/diagramData" Target="../diagrams/data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diagramDrawing" Target="../diagrams/drawing4.xml"/><Relationship Id="rId5" Type="http://schemas.openxmlformats.org/officeDocument/2006/relationships/image" Target="../media/image2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22.png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29985"/>
            <a:ext cx="10363200" cy="1513417"/>
          </a:xfrm>
        </p:spPr>
        <p:txBody>
          <a:bodyPr>
            <a:normAutofit/>
          </a:bodyPr>
          <a:lstStyle/>
          <a:p>
            <a:r>
              <a:rPr lang="en-US" sz="3600" dirty="0"/>
              <a:t>Conceptual Architecture Diagram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73406"/>
            <a:ext cx="10363200" cy="1666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In-Class Activity…</a:t>
            </a:r>
            <a:endParaRPr lang="en-US" sz="42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8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92" y="4196254"/>
            <a:ext cx="1669484" cy="869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60" y="2207435"/>
            <a:ext cx="1239937" cy="154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94" y="5715000"/>
            <a:ext cx="1641791" cy="1092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91" y="264887"/>
            <a:ext cx="2207042" cy="15772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6266" y="355034"/>
            <a:ext cx="2215848" cy="65029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6423379" y="355034"/>
            <a:ext cx="2215848" cy="65029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850489" y="355034"/>
            <a:ext cx="2325145" cy="65029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2138438" y="-63619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3964" y="-63619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Interface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3296" y="-35396"/>
            <a:ext cx="122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Processes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59298" y="-7174"/>
            <a:ext cx="1281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Resources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6097" y="1416354"/>
            <a:ext cx="781624" cy="33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6" dirty="0"/>
              <a:t>Patient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5431" y="3420130"/>
            <a:ext cx="1002647" cy="33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6" dirty="0"/>
              <a:t>Physician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4764" y="4859464"/>
            <a:ext cx="787395" cy="33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6" dirty="0"/>
              <a:t>Insurer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1375" y="6172200"/>
            <a:ext cx="762838" cy="571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56" dirty="0"/>
              <a:t>Loved </a:t>
            </a:r>
          </a:p>
          <a:p>
            <a:r>
              <a:rPr lang="en-US" sz="1556" dirty="0"/>
              <a:t>Ones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79" y="541753"/>
            <a:ext cx="1703615" cy="9540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9" y="5623560"/>
            <a:ext cx="954944" cy="11924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26" y="3886199"/>
            <a:ext cx="1770346" cy="1326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15" y="2120195"/>
            <a:ext cx="1980925" cy="14837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79690" y="435027"/>
            <a:ext cx="1973617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Detect, Measure</a:t>
            </a:r>
          </a:p>
          <a:p>
            <a:r>
              <a:rPr lang="en-US" sz="2000" dirty="0"/>
              <a:t>and Report</a:t>
            </a:r>
          </a:p>
          <a:p>
            <a:r>
              <a:rPr lang="en-US" sz="2000" dirty="0"/>
              <a:t>Episode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7914" y="4132138"/>
            <a:ext cx="1864613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Track Covered</a:t>
            </a:r>
          </a:p>
          <a:p>
            <a:r>
              <a:rPr lang="en-US" sz="2000" dirty="0"/>
              <a:t>Procedures and</a:t>
            </a:r>
          </a:p>
          <a:p>
            <a:r>
              <a:rPr lang="en-US" sz="2000" dirty="0"/>
              <a:t>Episodes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36135" y="2325916"/>
            <a:ext cx="2123723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Analyze Episodes</a:t>
            </a:r>
          </a:p>
          <a:p>
            <a:r>
              <a:rPr lang="en-US" sz="2000" dirty="0"/>
              <a:t>and Adjust </a:t>
            </a:r>
          </a:p>
          <a:p>
            <a:r>
              <a:rPr lang="en-US" sz="2000" dirty="0"/>
              <a:t>Treatment Plan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64358" y="5881915"/>
            <a:ext cx="169059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Report Event </a:t>
            </a:r>
          </a:p>
          <a:p>
            <a:r>
              <a:rPr lang="en-US" sz="2000" dirty="0"/>
              <a:t>via Text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54" y="1916995"/>
            <a:ext cx="2100100" cy="24750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55742" y="4434840"/>
            <a:ext cx="2124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Event Monitoring</a:t>
            </a:r>
          </a:p>
          <a:p>
            <a:r>
              <a:rPr lang="en-US" sz="2000" dirty="0"/>
              <a:t>And Reporting </a:t>
            </a:r>
          </a:p>
          <a:p>
            <a:r>
              <a:rPr lang="en-US" sz="2000" dirty="0"/>
              <a:t>Database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99459" y="983344"/>
            <a:ext cx="7997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3"/>
          </p:cNvCxnSpPr>
          <p:nvPr/>
        </p:nvCxnSpPr>
        <p:spPr>
          <a:xfrm>
            <a:off x="8453307" y="942859"/>
            <a:ext cx="980979" cy="1383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896027" y="2761344"/>
            <a:ext cx="675877" cy="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924248" y="4624011"/>
            <a:ext cx="675877" cy="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924248" y="6317344"/>
            <a:ext cx="675877" cy="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5" idx="3"/>
          </p:cNvCxnSpPr>
          <p:nvPr/>
        </p:nvCxnSpPr>
        <p:spPr>
          <a:xfrm flipH="1" flipV="1">
            <a:off x="8659858" y="2833748"/>
            <a:ext cx="413171" cy="336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8338899" y="3755817"/>
            <a:ext cx="734126" cy="636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8294927" y="3886202"/>
            <a:ext cx="965189" cy="21674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2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3" y="-9682"/>
            <a:ext cx="9777046" cy="69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2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43254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2" y="-89828"/>
            <a:ext cx="10547797" cy="6079148"/>
          </a:xfrm>
        </p:spPr>
        <p:txBody>
          <a:bodyPr>
            <a:normAutofit/>
          </a:bodyPr>
          <a:lstStyle/>
          <a:p>
            <a:r>
              <a:rPr lang="en-US" sz="4320" dirty="0">
                <a:solidFill>
                  <a:srgbClr val="FF0000"/>
                </a:solidFill>
                <a:hlinkClick r:id="rId3"/>
              </a:rPr>
              <a:t>Investigative Architecture: The Conceptual Diagram</a:t>
            </a:r>
            <a:endParaRPr lang="en-US" sz="4320" dirty="0">
              <a:solidFill>
                <a:srgbClr val="FF0000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Discuss:</a:t>
            </a:r>
          </a:p>
          <a:p>
            <a:pPr lvl="1" algn="l"/>
            <a:r>
              <a:rPr lang="en-US" sz="2880" dirty="0">
                <a:solidFill>
                  <a:schemeClr val="bg1"/>
                </a:solidFill>
              </a:rPr>
              <a:t>1. What was this article about?</a:t>
            </a: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lvl="1" algn="l"/>
            <a:endParaRPr lang="en-US" sz="2700" dirty="0">
              <a:solidFill>
                <a:schemeClr val="bg1"/>
              </a:solidFill>
            </a:endParaRPr>
          </a:p>
          <a:p>
            <a:pPr lvl="1" algn="l"/>
            <a:endParaRPr lang="en-US" sz="2880" dirty="0">
              <a:solidFill>
                <a:schemeClr val="bg1"/>
              </a:solidFill>
            </a:endParaRPr>
          </a:p>
          <a:p>
            <a:pPr lvl="1" algn="l"/>
            <a:r>
              <a:rPr lang="en-US" sz="2880" dirty="0">
                <a:solidFill>
                  <a:schemeClr val="bg1"/>
                </a:solidFill>
              </a:rPr>
              <a:t>2. Why should you care?</a:t>
            </a: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4684" y="2331720"/>
            <a:ext cx="963339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conceptual architecture diagram is a high-level diagram that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 a system </a:t>
            </a: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who interacts with the system, how they interact, the processes the system supports and the resources the system utilizes to make this all happen.</a:t>
            </a:r>
          </a:p>
          <a:p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684" y="4617721"/>
            <a:ext cx="96333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Regardless of your major you will be involved in the envisioning, planning, deployment and support of the systems that support your business.  Conceptual architecture diagrams are useful for 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 and communicating ideas about how systems do or should work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8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1" y="137160"/>
            <a:ext cx="969264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87840" y="3520440"/>
            <a:ext cx="609600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6" dirty="0"/>
              <a:t>have</a:t>
            </a:r>
          </a:p>
        </p:txBody>
      </p:sp>
    </p:spTree>
    <p:extLst>
      <p:ext uri="{BB962C8B-B14F-4D97-AF65-F5344CB8AC3E}">
        <p14:creationId xmlns:p14="http://schemas.microsoft.com/office/powerpoint/2010/main" val="397680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/>
          <p:cNvSpPr>
            <a:spLocks noGrp="1"/>
          </p:cNvSpPr>
          <p:nvPr>
            <p:ph type="title"/>
          </p:nvPr>
        </p:nvSpPr>
        <p:spPr>
          <a:xfrm>
            <a:off x="0" y="22243"/>
            <a:ext cx="12192000" cy="57211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Conceptual Architecture Diagram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AE603-1F90-B241-B3C8-35C47692136C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3168" y="678337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067" y="599887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Interface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4626" y="624785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Processes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5649" y="634060"/>
            <a:ext cx="149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Resources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2" y="1083028"/>
            <a:ext cx="2857500" cy="55985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8202" y="1083028"/>
            <a:ext cx="2857500" cy="5598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8978902" y="1083028"/>
            <a:ext cx="2857500" cy="5598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 descr="rbso_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3" y="1083028"/>
            <a:ext cx="733721" cy="1582123"/>
          </a:xfrm>
          <a:prstGeom prst="rect">
            <a:avLst/>
          </a:prstGeom>
        </p:spPr>
      </p:pic>
      <p:pic>
        <p:nvPicPr>
          <p:cNvPr id="13" name="Picture 12" descr="bu00371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456" y="3273798"/>
            <a:ext cx="788231" cy="1636553"/>
          </a:xfrm>
          <a:prstGeom prst="rect">
            <a:avLst/>
          </a:prstGeom>
        </p:spPr>
      </p:pic>
      <p:pic>
        <p:nvPicPr>
          <p:cNvPr id="14" name="Picture 13" descr="200387787-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0" y="5334376"/>
            <a:ext cx="767232" cy="13518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2648" y="557724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Students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7766" y="396979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Professor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371" y="1619001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System </a:t>
            </a:r>
            <a:br>
              <a:rPr lang="en-US" sz="2400" dirty="0"/>
            </a:br>
            <a:r>
              <a:rPr lang="en-US" sz="2400" dirty="0"/>
              <a:t>Administrator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64" y="6529263"/>
            <a:ext cx="271619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/>
              <a:t>Clipart from: https://</a:t>
            </a:r>
            <a:r>
              <a:rPr lang="en-US" sz="1260" dirty="0" err="1"/>
              <a:t>openclipart.org</a:t>
            </a:r>
            <a:endParaRPr lang="en-US" sz="1260" dirty="0"/>
          </a:p>
        </p:txBody>
      </p:sp>
      <p:pic>
        <p:nvPicPr>
          <p:cNvPr id="19" name="Picture 18" descr="modern-mobi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59" y="5084391"/>
            <a:ext cx="762000" cy="973667"/>
          </a:xfrm>
          <a:prstGeom prst="rect">
            <a:avLst/>
          </a:prstGeom>
        </p:spPr>
      </p:pic>
      <p:pic>
        <p:nvPicPr>
          <p:cNvPr id="20" name="Picture 19" descr="laptop-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25" y="3652294"/>
            <a:ext cx="1456267" cy="635000"/>
          </a:xfrm>
          <a:prstGeom prst="rect">
            <a:avLst/>
          </a:prstGeom>
        </p:spPr>
      </p:pic>
      <p:pic>
        <p:nvPicPr>
          <p:cNvPr id="21" name="Picture 20" descr="Desktop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59" y="1512406"/>
            <a:ext cx="1524000" cy="931333"/>
          </a:xfrm>
          <a:prstGeom prst="rect">
            <a:avLst/>
          </a:prstGeom>
        </p:spPr>
      </p:pic>
      <p:pic>
        <p:nvPicPr>
          <p:cNvPr id="23" name="Picture 22" descr="DataBase-serv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82" y="1455962"/>
            <a:ext cx="1490134" cy="987778"/>
          </a:xfrm>
          <a:prstGeom prst="rect">
            <a:avLst/>
          </a:prstGeom>
        </p:spPr>
      </p:pic>
      <p:pic>
        <p:nvPicPr>
          <p:cNvPr id="24" name="Picture 23" descr="bd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49" y="4110837"/>
            <a:ext cx="1524000" cy="1100666"/>
          </a:xfrm>
          <a:prstGeom prst="rect">
            <a:avLst/>
          </a:prstGeom>
        </p:spPr>
      </p:pic>
      <p:pic>
        <p:nvPicPr>
          <p:cNvPr id="26" name="Picture 25" descr="ic-export-impor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5211503"/>
            <a:ext cx="1168400" cy="776111"/>
          </a:xfrm>
          <a:prstGeom prst="rect">
            <a:avLst/>
          </a:prstGeom>
        </p:spPr>
      </p:pic>
      <p:pic>
        <p:nvPicPr>
          <p:cNvPr id="27" name="Picture 26" descr="export-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83" y="1455963"/>
            <a:ext cx="1236133" cy="1072444"/>
          </a:xfrm>
          <a:prstGeom prst="rect">
            <a:avLst/>
          </a:prstGeom>
        </p:spPr>
      </p:pic>
      <p:pic>
        <p:nvPicPr>
          <p:cNvPr id="28" name="Picture 27" descr="export-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50" y="3532350"/>
            <a:ext cx="1270000" cy="874889"/>
          </a:xfrm>
          <a:prstGeom prst="rect">
            <a:avLst/>
          </a:prstGeom>
        </p:spPr>
      </p:pic>
      <p:cxnSp>
        <p:nvCxnSpPr>
          <p:cNvPr id="30" name="Straight Connector 29"/>
          <p:cNvCxnSpPr>
            <a:stCxn id="21" idx="3"/>
            <a:endCxn id="27" idx="1"/>
          </p:cNvCxnSpPr>
          <p:nvPr/>
        </p:nvCxnSpPr>
        <p:spPr>
          <a:xfrm>
            <a:off x="4955762" y="1978073"/>
            <a:ext cx="1773124" cy="14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0" idx="3"/>
            <a:endCxn id="28" idx="1"/>
          </p:cNvCxnSpPr>
          <p:nvPr/>
        </p:nvCxnSpPr>
        <p:spPr>
          <a:xfrm>
            <a:off x="4921895" y="3969793"/>
            <a:ext cx="17900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81951" y="1992185"/>
            <a:ext cx="1680634" cy="14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4" idx="1"/>
          </p:cNvCxnSpPr>
          <p:nvPr/>
        </p:nvCxnSpPr>
        <p:spPr>
          <a:xfrm>
            <a:off x="8094165" y="3969794"/>
            <a:ext cx="1551487" cy="691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6" idx="3"/>
            <a:endCxn id="24" idx="1"/>
          </p:cNvCxnSpPr>
          <p:nvPr/>
        </p:nvCxnSpPr>
        <p:spPr>
          <a:xfrm flipV="1">
            <a:off x="7931152" y="4661170"/>
            <a:ext cx="1714500" cy="938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9" idx="3"/>
            <a:endCxn id="26" idx="1"/>
          </p:cNvCxnSpPr>
          <p:nvPr/>
        </p:nvCxnSpPr>
        <p:spPr>
          <a:xfrm>
            <a:off x="4574760" y="5571225"/>
            <a:ext cx="2187991" cy="28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4" idx="0"/>
          </p:cNvCxnSpPr>
          <p:nvPr/>
        </p:nvCxnSpPr>
        <p:spPr>
          <a:xfrm>
            <a:off x="7981952" y="1992185"/>
            <a:ext cx="2425700" cy="2118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55711" y="2459966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Desktop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76325" y="4287293"/>
            <a:ext cx="77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86191" y="6114622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Phone App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39496" y="2629300"/>
            <a:ext cx="1973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Import From </a:t>
            </a:r>
            <a:br>
              <a:rPr lang="en-US" sz="2400" dirty="0"/>
            </a:br>
            <a:r>
              <a:rPr lang="en-US" sz="2400" dirty="0"/>
              <a:t>Publishers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13613" y="4499981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Define Course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57172" y="6103819"/>
            <a:ext cx="2209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Study Aids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709382" y="5332043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Course</a:t>
            </a:r>
            <a:br>
              <a:rPr lang="en-US" sz="2400" dirty="0"/>
            </a:br>
            <a:r>
              <a:rPr lang="en-US" sz="2400" dirty="0"/>
              <a:t>Content</a:t>
            </a:r>
            <a:br>
              <a:rPr lang="en-US" sz="2400" dirty="0"/>
            </a:br>
            <a:r>
              <a:rPr lang="en-US" sz="2400" dirty="0"/>
              <a:t>Database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670526" y="2493378"/>
            <a:ext cx="1474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Textbook </a:t>
            </a:r>
            <a:br>
              <a:rPr lang="en-US" sz="2400" dirty="0"/>
            </a:br>
            <a:r>
              <a:rPr lang="en-US" sz="240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33114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Architecture Diagram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 a simple conceptual architecture diagram and 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Conceptual Architecture Diagrams describe a system by considering: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Who uses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 they access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they use it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data they are using</a:t>
            </a:r>
          </a:p>
          <a:p>
            <a:pPr lvl="2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51" y="2624669"/>
            <a:ext cx="2230093" cy="1484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4" y="1461497"/>
            <a:ext cx="2240299" cy="2021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3" y="4826001"/>
            <a:ext cx="2902777" cy="1312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3" y="5049906"/>
            <a:ext cx="1935094" cy="1935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40" y="126999"/>
            <a:ext cx="1758431" cy="156633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2540000" y="1312334"/>
          <a:ext cx="7620000" cy="5164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68906" y="3090334"/>
            <a:ext cx="2351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Reduction in </a:t>
            </a:r>
          </a:p>
          <a:p>
            <a:pPr algn="ctr"/>
            <a:r>
              <a:rPr lang="en-US" sz="2000" b="1" dirty="0"/>
              <a:t>Office Visits  &amp; Costs</a:t>
            </a:r>
          </a:p>
        </p:txBody>
      </p:sp>
    </p:spTree>
    <p:extLst>
      <p:ext uri="{BB962C8B-B14F-4D97-AF65-F5344CB8AC3E}">
        <p14:creationId xmlns:p14="http://schemas.microsoft.com/office/powerpoint/2010/main" val="254975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</a:t>
            </a:r>
          </a:p>
        </p:txBody>
      </p:sp>
    </p:spTree>
    <p:extLst>
      <p:ext uri="{BB962C8B-B14F-4D97-AF65-F5344CB8AC3E}">
        <p14:creationId xmlns:p14="http://schemas.microsoft.com/office/powerpoint/2010/main" val="1495717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121</TotalTime>
  <Words>430</Words>
  <Application>Microsoft Office PowerPoint</Application>
  <PresentationFormat>Widescreen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Calisto MT</vt:lpstr>
      <vt:lpstr>Trebuchet MS</vt:lpstr>
      <vt:lpstr>Wingdings 2</vt:lpstr>
      <vt:lpstr>MIS2101</vt:lpstr>
      <vt:lpstr>Conceptual Architecture Diagram</vt:lpstr>
      <vt:lpstr>Roadmap</vt:lpstr>
      <vt:lpstr>Worksheets will not be returned </vt:lpstr>
      <vt:lpstr>PowerPoint Presentation</vt:lpstr>
      <vt:lpstr>PowerPoint Presentation</vt:lpstr>
      <vt:lpstr>Example Conceptual Architecture Diagram</vt:lpstr>
      <vt:lpstr>Conceptual Architecture Diagram</vt:lpstr>
      <vt:lpstr>PowerPoint Presentation</vt:lpstr>
      <vt:lpstr>Possible Solution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18</cp:revision>
  <dcterms:created xsi:type="dcterms:W3CDTF">2017-01-14T02:09:44Z</dcterms:created>
  <dcterms:modified xsi:type="dcterms:W3CDTF">2017-02-10T15:20:31Z</dcterms:modified>
</cp:coreProperties>
</file>