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96" r:id="rId3"/>
    <p:sldId id="305" r:id="rId4"/>
    <p:sldId id="297" r:id="rId5"/>
    <p:sldId id="298" r:id="rId6"/>
    <p:sldId id="299" r:id="rId7"/>
    <p:sldId id="300" r:id="rId8"/>
    <p:sldId id="301" r:id="rId9"/>
    <p:sldId id="302" r:id="rId10"/>
    <p:sldId id="291" r:id="rId11"/>
    <p:sldId id="306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191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49B59-355F-4E20-A46F-C3E305B37D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4D674-ACAC-4F3F-A8C3-E8243FE61E91}">
      <dgm:prSet/>
      <dgm:spPr/>
      <dgm:t>
        <a:bodyPr/>
        <a:lstStyle/>
        <a:p>
          <a:pPr rtl="0"/>
          <a:r>
            <a:rPr lang="en-US" dirty="0" smtClean="0"/>
            <a:t>University-wide/National  student competition</a:t>
          </a:r>
          <a:endParaRPr lang="en-US" dirty="0"/>
        </a:p>
      </dgm:t>
    </dgm:pt>
    <dgm:pt modelId="{789A192B-6661-43BE-AAB5-5739DFBCDAFB}" type="parTrans" cxnId="{299610EF-A4C3-46CA-B799-44361FB99193}">
      <dgm:prSet/>
      <dgm:spPr/>
      <dgm:t>
        <a:bodyPr/>
        <a:lstStyle/>
        <a:p>
          <a:endParaRPr lang="en-US"/>
        </a:p>
      </dgm:t>
    </dgm:pt>
    <dgm:pt modelId="{B201FCB6-2D09-4756-955B-019FF0AE9431}" type="sibTrans" cxnId="{299610EF-A4C3-46CA-B799-44361FB99193}">
      <dgm:prSet/>
      <dgm:spPr/>
      <dgm:t>
        <a:bodyPr/>
        <a:lstStyle/>
        <a:p>
          <a:endParaRPr lang="en-US"/>
        </a:p>
      </dgm:t>
    </dgm:pt>
    <dgm:pt modelId="{9312B248-5CBD-4900-ADDC-C7A015CC5B31}">
      <dgm:prSet/>
      <dgm:spPr/>
      <dgm:t>
        <a:bodyPr/>
        <a:lstStyle/>
        <a:p>
          <a:pPr rtl="0"/>
          <a:r>
            <a:rPr lang="en-US" dirty="0" smtClean="0"/>
            <a:t>Real-world problems for </a:t>
          </a:r>
          <a:r>
            <a:rPr lang="en-US" dirty="0" smtClean="0"/>
            <a:t>AmerisourceBergen / Alexion / Merck</a:t>
          </a:r>
          <a:endParaRPr lang="en-US" dirty="0"/>
        </a:p>
      </dgm:t>
    </dgm:pt>
    <dgm:pt modelId="{1F19A0BC-9422-4243-8F9E-F11814848EB7}" type="parTrans" cxnId="{2EECAEFB-2483-40EE-A230-E26A58C5B273}">
      <dgm:prSet/>
      <dgm:spPr/>
      <dgm:t>
        <a:bodyPr/>
        <a:lstStyle/>
        <a:p>
          <a:endParaRPr lang="en-US"/>
        </a:p>
      </dgm:t>
    </dgm:pt>
    <dgm:pt modelId="{BCE4EE5E-D438-497C-B471-1EB9D1EB5046}" type="sibTrans" cxnId="{2EECAEFB-2483-40EE-A230-E26A58C5B273}">
      <dgm:prSet/>
      <dgm:spPr/>
      <dgm:t>
        <a:bodyPr/>
        <a:lstStyle/>
        <a:p>
          <a:endParaRPr lang="en-US"/>
        </a:p>
      </dgm:t>
    </dgm:pt>
    <dgm:pt modelId="{0CAA7B3A-6526-4E9A-A0E8-83BFC3B9085A}">
      <dgm:prSet/>
      <dgm:spPr/>
      <dgm:t>
        <a:bodyPr/>
        <a:lstStyle/>
        <a:p>
          <a:pPr rtl="0"/>
          <a:r>
            <a:rPr lang="en-US" dirty="0" smtClean="0"/>
            <a:t>Opens </a:t>
          </a:r>
          <a:r>
            <a:rPr lang="en-US" dirty="0" smtClean="0"/>
            <a:t>September 30th, </a:t>
          </a:r>
          <a:r>
            <a:rPr lang="en-US" dirty="0" smtClean="0"/>
            <a:t>entries due October </a:t>
          </a:r>
          <a:r>
            <a:rPr lang="en-US" dirty="0" smtClean="0"/>
            <a:t>28th</a:t>
          </a:r>
          <a:endParaRPr lang="en-US" dirty="0"/>
        </a:p>
      </dgm:t>
    </dgm:pt>
    <dgm:pt modelId="{7F2D72E7-EF43-4B6F-9911-F34DC53B9BB4}" type="parTrans" cxnId="{409D925F-6D7D-4AAE-A68B-0BC8F20B1145}">
      <dgm:prSet/>
      <dgm:spPr/>
      <dgm:t>
        <a:bodyPr/>
        <a:lstStyle/>
        <a:p>
          <a:endParaRPr lang="en-US"/>
        </a:p>
      </dgm:t>
    </dgm:pt>
    <dgm:pt modelId="{EF9B6197-CE22-4A7F-AEB4-3195B875AEC2}" type="sibTrans" cxnId="{409D925F-6D7D-4AAE-A68B-0BC8F20B1145}">
      <dgm:prSet/>
      <dgm:spPr/>
      <dgm:t>
        <a:bodyPr/>
        <a:lstStyle/>
        <a:p>
          <a:endParaRPr lang="en-US"/>
        </a:p>
      </dgm:t>
    </dgm:pt>
    <dgm:pt modelId="{C6445011-220A-4DA5-8F35-6360723C0576}">
      <dgm:prSet/>
      <dgm:spPr/>
      <dgm:t>
        <a:bodyPr/>
        <a:lstStyle/>
        <a:p>
          <a:pPr rtl="0"/>
          <a:r>
            <a:rPr lang="en-US" dirty="0" smtClean="0"/>
            <a:t>$</a:t>
          </a:r>
          <a:r>
            <a:rPr lang="en-US" dirty="0" smtClean="0"/>
            <a:t>12,000 </a:t>
          </a:r>
          <a:r>
            <a:rPr lang="en-US" dirty="0" smtClean="0"/>
            <a:t>in prizes for winning </a:t>
          </a:r>
          <a:r>
            <a:rPr lang="en-US" dirty="0" smtClean="0"/>
            <a:t>entries</a:t>
          </a:r>
          <a:endParaRPr lang="en-US" dirty="0"/>
        </a:p>
      </dgm:t>
    </dgm:pt>
    <dgm:pt modelId="{A9538BCC-98D1-4CE8-B5AA-53A7F108555C}" type="parTrans" cxnId="{FBDA14E0-F20C-436B-BD31-044AEA093F25}">
      <dgm:prSet/>
      <dgm:spPr/>
      <dgm:t>
        <a:bodyPr/>
        <a:lstStyle/>
        <a:p>
          <a:endParaRPr lang="en-US"/>
        </a:p>
      </dgm:t>
    </dgm:pt>
    <dgm:pt modelId="{D3D77B2A-ABE5-4393-9F5F-D70302A09938}" type="sibTrans" cxnId="{FBDA14E0-F20C-436B-BD31-044AEA093F25}">
      <dgm:prSet/>
      <dgm:spPr/>
      <dgm:t>
        <a:bodyPr/>
        <a:lstStyle/>
        <a:p>
          <a:endParaRPr lang="en-US"/>
        </a:p>
      </dgm:t>
    </dgm:pt>
    <dgm:pt modelId="{6C5EC0D8-2C5B-425C-A3C4-319E7D6A1A87}">
      <dgm:prSet/>
      <dgm:spPr/>
      <dgm:t>
        <a:bodyPr/>
        <a:lstStyle/>
        <a:p>
          <a:pPr rtl="0"/>
          <a:r>
            <a:rPr lang="en-US" dirty="0" smtClean="0"/>
            <a:t>Use any tool.  Workshops throughout October</a:t>
          </a:r>
          <a:endParaRPr lang="en-US" dirty="0"/>
        </a:p>
      </dgm:t>
    </dgm:pt>
    <dgm:pt modelId="{EABB3E58-040C-438F-94BE-B3A89E506346}" type="parTrans" cxnId="{F44C1395-A792-4F3F-A4F9-E6EB609C5364}">
      <dgm:prSet/>
      <dgm:spPr/>
      <dgm:t>
        <a:bodyPr/>
        <a:lstStyle/>
        <a:p>
          <a:endParaRPr lang="en-US"/>
        </a:p>
      </dgm:t>
    </dgm:pt>
    <dgm:pt modelId="{71316766-AC6D-41B1-8232-6B1358648FA7}" type="sibTrans" cxnId="{F44C1395-A792-4F3F-A4F9-E6EB609C5364}">
      <dgm:prSet/>
      <dgm:spPr/>
      <dgm:t>
        <a:bodyPr/>
        <a:lstStyle/>
        <a:p>
          <a:endParaRPr lang="en-US"/>
        </a:p>
      </dgm:t>
    </dgm:pt>
    <dgm:pt modelId="{A6DCAFF1-F36B-499B-B878-DF932B5B5ACD}">
      <dgm:prSet/>
      <dgm:spPr/>
      <dgm:t>
        <a:bodyPr/>
        <a:lstStyle/>
        <a:p>
          <a:pPr rtl="0"/>
          <a:r>
            <a:rPr lang="en-US" dirty="0" smtClean="0"/>
            <a:t>Work in teams </a:t>
          </a:r>
          <a:r>
            <a:rPr lang="en-US" dirty="0" smtClean="0"/>
            <a:t>(max of 4 students) or </a:t>
          </a:r>
          <a:r>
            <a:rPr lang="en-US" dirty="0" smtClean="0"/>
            <a:t>individually</a:t>
          </a:r>
          <a:endParaRPr lang="en-US" dirty="0"/>
        </a:p>
      </dgm:t>
    </dgm:pt>
    <dgm:pt modelId="{E27E6991-C154-467B-B272-B9396387983C}" type="parTrans" cxnId="{EAD82D59-58C8-4467-B02A-E4E898055C54}">
      <dgm:prSet/>
      <dgm:spPr/>
      <dgm:t>
        <a:bodyPr/>
        <a:lstStyle/>
        <a:p>
          <a:endParaRPr lang="en-US"/>
        </a:p>
      </dgm:t>
    </dgm:pt>
    <dgm:pt modelId="{4AC2FE96-CC50-4635-9160-0CDE15FF414D}" type="sibTrans" cxnId="{EAD82D59-58C8-4467-B02A-E4E898055C54}">
      <dgm:prSet/>
      <dgm:spPr/>
      <dgm:t>
        <a:bodyPr/>
        <a:lstStyle/>
        <a:p>
          <a:endParaRPr lang="en-US"/>
        </a:p>
      </dgm:t>
    </dgm:pt>
    <dgm:pt modelId="{24D0C2DB-EF63-47A8-959F-8EA7B5FD4D93}" type="pres">
      <dgm:prSet presAssocID="{91349B59-355F-4E20-A46F-C3E305B37D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714F17-663C-4E62-BF5C-6418A02FA7BF}" type="pres">
      <dgm:prSet presAssocID="{F0B4D674-ACAC-4F3F-A8C3-E8243FE61E91}" presName="thickLine" presStyleLbl="alignNode1" presStyleIdx="0" presStyleCnt="6"/>
      <dgm:spPr/>
    </dgm:pt>
    <dgm:pt modelId="{756CBCE5-D212-4867-93CE-735D8941B739}" type="pres">
      <dgm:prSet presAssocID="{F0B4D674-ACAC-4F3F-A8C3-E8243FE61E91}" presName="horz1" presStyleCnt="0"/>
      <dgm:spPr/>
    </dgm:pt>
    <dgm:pt modelId="{017E7BD5-146F-4126-BB09-8B613D893B42}" type="pres">
      <dgm:prSet presAssocID="{F0B4D674-ACAC-4F3F-A8C3-E8243FE61E91}" presName="tx1" presStyleLbl="revTx" presStyleIdx="0" presStyleCnt="6"/>
      <dgm:spPr/>
      <dgm:t>
        <a:bodyPr/>
        <a:lstStyle/>
        <a:p>
          <a:endParaRPr lang="en-US"/>
        </a:p>
      </dgm:t>
    </dgm:pt>
    <dgm:pt modelId="{0FFBB501-E2CB-4D0F-B9D1-D805DED8C796}" type="pres">
      <dgm:prSet presAssocID="{F0B4D674-ACAC-4F3F-A8C3-E8243FE61E91}" presName="vert1" presStyleCnt="0"/>
      <dgm:spPr/>
    </dgm:pt>
    <dgm:pt modelId="{4F4B33CA-04C3-444D-A380-03B858CE1C1C}" type="pres">
      <dgm:prSet presAssocID="{A6DCAFF1-F36B-499B-B878-DF932B5B5ACD}" presName="thickLine" presStyleLbl="alignNode1" presStyleIdx="1" presStyleCnt="6"/>
      <dgm:spPr/>
    </dgm:pt>
    <dgm:pt modelId="{D8E31190-4E02-4D0B-87D8-BA39147CFF04}" type="pres">
      <dgm:prSet presAssocID="{A6DCAFF1-F36B-499B-B878-DF932B5B5ACD}" presName="horz1" presStyleCnt="0"/>
      <dgm:spPr/>
    </dgm:pt>
    <dgm:pt modelId="{309290AB-09A4-4CFE-A58B-9AB8104E67EC}" type="pres">
      <dgm:prSet presAssocID="{A6DCAFF1-F36B-499B-B878-DF932B5B5ACD}" presName="tx1" presStyleLbl="revTx" presStyleIdx="1" presStyleCnt="6"/>
      <dgm:spPr/>
      <dgm:t>
        <a:bodyPr/>
        <a:lstStyle/>
        <a:p>
          <a:endParaRPr lang="en-US"/>
        </a:p>
      </dgm:t>
    </dgm:pt>
    <dgm:pt modelId="{D6F4EE1A-E465-4D6E-9928-53A96D6311E3}" type="pres">
      <dgm:prSet presAssocID="{A6DCAFF1-F36B-499B-B878-DF932B5B5ACD}" presName="vert1" presStyleCnt="0"/>
      <dgm:spPr/>
    </dgm:pt>
    <dgm:pt modelId="{73C2ED0B-7E42-4254-A941-9C76FD47586E}" type="pres">
      <dgm:prSet presAssocID="{9312B248-5CBD-4900-ADDC-C7A015CC5B31}" presName="thickLine" presStyleLbl="alignNode1" presStyleIdx="2" presStyleCnt="6"/>
      <dgm:spPr/>
    </dgm:pt>
    <dgm:pt modelId="{52580232-20F3-421C-A099-2528ED83FCA5}" type="pres">
      <dgm:prSet presAssocID="{9312B248-5CBD-4900-ADDC-C7A015CC5B31}" presName="horz1" presStyleCnt="0"/>
      <dgm:spPr/>
    </dgm:pt>
    <dgm:pt modelId="{32E5697C-1AF0-4508-A93F-6536680BE2FF}" type="pres">
      <dgm:prSet presAssocID="{9312B248-5CBD-4900-ADDC-C7A015CC5B31}" presName="tx1" presStyleLbl="revTx" presStyleIdx="2" presStyleCnt="6"/>
      <dgm:spPr/>
      <dgm:t>
        <a:bodyPr/>
        <a:lstStyle/>
        <a:p>
          <a:endParaRPr lang="en-US"/>
        </a:p>
      </dgm:t>
    </dgm:pt>
    <dgm:pt modelId="{810C4027-A390-4E8B-9007-1269ACEA1235}" type="pres">
      <dgm:prSet presAssocID="{9312B248-5CBD-4900-ADDC-C7A015CC5B31}" presName="vert1" presStyleCnt="0"/>
      <dgm:spPr/>
    </dgm:pt>
    <dgm:pt modelId="{C08F25C1-54E7-4403-830C-05045B79E186}" type="pres">
      <dgm:prSet presAssocID="{6C5EC0D8-2C5B-425C-A3C4-319E7D6A1A87}" presName="thickLine" presStyleLbl="alignNode1" presStyleIdx="3" presStyleCnt="6"/>
      <dgm:spPr/>
    </dgm:pt>
    <dgm:pt modelId="{FCFCD091-D409-4FF3-A26C-575AC091D9FD}" type="pres">
      <dgm:prSet presAssocID="{6C5EC0D8-2C5B-425C-A3C4-319E7D6A1A87}" presName="horz1" presStyleCnt="0"/>
      <dgm:spPr/>
    </dgm:pt>
    <dgm:pt modelId="{869977D1-BC02-4E48-BD0D-6AD4120A61B4}" type="pres">
      <dgm:prSet presAssocID="{6C5EC0D8-2C5B-425C-A3C4-319E7D6A1A87}" presName="tx1" presStyleLbl="revTx" presStyleIdx="3" presStyleCnt="6"/>
      <dgm:spPr/>
      <dgm:t>
        <a:bodyPr/>
        <a:lstStyle/>
        <a:p>
          <a:endParaRPr lang="en-US"/>
        </a:p>
      </dgm:t>
    </dgm:pt>
    <dgm:pt modelId="{73564A4F-1B25-4FA0-8C0C-933906B82D5E}" type="pres">
      <dgm:prSet presAssocID="{6C5EC0D8-2C5B-425C-A3C4-319E7D6A1A87}" presName="vert1" presStyleCnt="0"/>
      <dgm:spPr/>
    </dgm:pt>
    <dgm:pt modelId="{1172B6CE-5A41-4D8C-8638-335694478A32}" type="pres">
      <dgm:prSet presAssocID="{0CAA7B3A-6526-4E9A-A0E8-83BFC3B9085A}" presName="thickLine" presStyleLbl="alignNode1" presStyleIdx="4" presStyleCnt="6"/>
      <dgm:spPr/>
    </dgm:pt>
    <dgm:pt modelId="{991605AE-FD79-486D-913C-114696E982CD}" type="pres">
      <dgm:prSet presAssocID="{0CAA7B3A-6526-4E9A-A0E8-83BFC3B9085A}" presName="horz1" presStyleCnt="0"/>
      <dgm:spPr/>
    </dgm:pt>
    <dgm:pt modelId="{4E1EA1D0-8AF1-49F3-B24B-9CF05980122C}" type="pres">
      <dgm:prSet presAssocID="{0CAA7B3A-6526-4E9A-A0E8-83BFC3B9085A}" presName="tx1" presStyleLbl="revTx" presStyleIdx="4" presStyleCnt="6"/>
      <dgm:spPr/>
      <dgm:t>
        <a:bodyPr/>
        <a:lstStyle/>
        <a:p>
          <a:endParaRPr lang="en-US"/>
        </a:p>
      </dgm:t>
    </dgm:pt>
    <dgm:pt modelId="{45E68BBA-4CD7-4ABA-9D3D-F1A90A8EBB42}" type="pres">
      <dgm:prSet presAssocID="{0CAA7B3A-6526-4E9A-A0E8-83BFC3B9085A}" presName="vert1" presStyleCnt="0"/>
      <dgm:spPr/>
    </dgm:pt>
    <dgm:pt modelId="{8F1DE476-2C2E-44F9-A6C2-7ACC46042E21}" type="pres">
      <dgm:prSet presAssocID="{C6445011-220A-4DA5-8F35-6360723C0576}" presName="thickLine" presStyleLbl="alignNode1" presStyleIdx="5" presStyleCnt="6"/>
      <dgm:spPr/>
    </dgm:pt>
    <dgm:pt modelId="{7AEE30BF-CF69-4A78-BE37-ABCFD1102E79}" type="pres">
      <dgm:prSet presAssocID="{C6445011-220A-4DA5-8F35-6360723C0576}" presName="horz1" presStyleCnt="0"/>
      <dgm:spPr/>
    </dgm:pt>
    <dgm:pt modelId="{58A07FBF-9989-4F25-8F19-6056FEFB9F9D}" type="pres">
      <dgm:prSet presAssocID="{C6445011-220A-4DA5-8F35-6360723C0576}" presName="tx1" presStyleLbl="revTx" presStyleIdx="5" presStyleCnt="6"/>
      <dgm:spPr/>
      <dgm:t>
        <a:bodyPr/>
        <a:lstStyle/>
        <a:p>
          <a:endParaRPr lang="en-US"/>
        </a:p>
      </dgm:t>
    </dgm:pt>
    <dgm:pt modelId="{93D00120-E5F9-4478-9DA4-BF31ACABC748}" type="pres">
      <dgm:prSet presAssocID="{C6445011-220A-4DA5-8F35-6360723C0576}" presName="vert1" presStyleCnt="0"/>
      <dgm:spPr/>
    </dgm:pt>
  </dgm:ptLst>
  <dgm:cxnLst>
    <dgm:cxn modelId="{2157EF33-C78F-4EA5-B7C6-975962543F1D}" type="presOf" srcId="{C6445011-220A-4DA5-8F35-6360723C0576}" destId="{58A07FBF-9989-4F25-8F19-6056FEFB9F9D}" srcOrd="0" destOrd="0" presId="urn:microsoft.com/office/officeart/2008/layout/LinedList"/>
    <dgm:cxn modelId="{409D925F-6D7D-4AAE-A68B-0BC8F20B1145}" srcId="{91349B59-355F-4E20-A46F-C3E305B37D0D}" destId="{0CAA7B3A-6526-4E9A-A0E8-83BFC3B9085A}" srcOrd="4" destOrd="0" parTransId="{7F2D72E7-EF43-4B6F-9911-F34DC53B9BB4}" sibTransId="{EF9B6197-CE22-4A7F-AEB4-3195B875AEC2}"/>
    <dgm:cxn modelId="{299610EF-A4C3-46CA-B799-44361FB99193}" srcId="{91349B59-355F-4E20-A46F-C3E305B37D0D}" destId="{F0B4D674-ACAC-4F3F-A8C3-E8243FE61E91}" srcOrd="0" destOrd="0" parTransId="{789A192B-6661-43BE-AAB5-5739DFBCDAFB}" sibTransId="{B201FCB6-2D09-4756-955B-019FF0AE9431}"/>
    <dgm:cxn modelId="{2EECAEFB-2483-40EE-A230-E26A58C5B273}" srcId="{91349B59-355F-4E20-A46F-C3E305B37D0D}" destId="{9312B248-5CBD-4900-ADDC-C7A015CC5B31}" srcOrd="2" destOrd="0" parTransId="{1F19A0BC-9422-4243-8F9E-F11814848EB7}" sibTransId="{BCE4EE5E-D438-497C-B471-1EB9D1EB5046}"/>
    <dgm:cxn modelId="{F44C1395-A792-4F3F-A4F9-E6EB609C5364}" srcId="{91349B59-355F-4E20-A46F-C3E305B37D0D}" destId="{6C5EC0D8-2C5B-425C-A3C4-319E7D6A1A87}" srcOrd="3" destOrd="0" parTransId="{EABB3E58-040C-438F-94BE-B3A89E506346}" sibTransId="{71316766-AC6D-41B1-8232-6B1358648FA7}"/>
    <dgm:cxn modelId="{18078BF2-78EA-4045-B8EF-6D09BC203F5E}" type="presOf" srcId="{0CAA7B3A-6526-4E9A-A0E8-83BFC3B9085A}" destId="{4E1EA1D0-8AF1-49F3-B24B-9CF05980122C}" srcOrd="0" destOrd="0" presId="urn:microsoft.com/office/officeart/2008/layout/LinedList"/>
    <dgm:cxn modelId="{A5393007-87A5-42CC-9D2B-24AAA45C3AF4}" type="presOf" srcId="{F0B4D674-ACAC-4F3F-A8C3-E8243FE61E91}" destId="{017E7BD5-146F-4126-BB09-8B613D893B42}" srcOrd="0" destOrd="0" presId="urn:microsoft.com/office/officeart/2008/layout/LinedList"/>
    <dgm:cxn modelId="{EAD82D59-58C8-4467-B02A-E4E898055C54}" srcId="{91349B59-355F-4E20-A46F-C3E305B37D0D}" destId="{A6DCAFF1-F36B-499B-B878-DF932B5B5ACD}" srcOrd="1" destOrd="0" parTransId="{E27E6991-C154-467B-B272-B9396387983C}" sibTransId="{4AC2FE96-CC50-4635-9160-0CDE15FF414D}"/>
    <dgm:cxn modelId="{975A1084-018E-4702-86D0-8ECF9698F559}" type="presOf" srcId="{91349B59-355F-4E20-A46F-C3E305B37D0D}" destId="{24D0C2DB-EF63-47A8-959F-8EA7B5FD4D93}" srcOrd="0" destOrd="0" presId="urn:microsoft.com/office/officeart/2008/layout/LinedList"/>
    <dgm:cxn modelId="{87C50E02-A95C-469D-9243-491F8B13F9B9}" type="presOf" srcId="{6C5EC0D8-2C5B-425C-A3C4-319E7D6A1A87}" destId="{869977D1-BC02-4E48-BD0D-6AD4120A61B4}" srcOrd="0" destOrd="0" presId="urn:microsoft.com/office/officeart/2008/layout/LinedList"/>
    <dgm:cxn modelId="{013B2C3C-2D40-4804-88B3-D9D57CE755CE}" type="presOf" srcId="{9312B248-5CBD-4900-ADDC-C7A015CC5B31}" destId="{32E5697C-1AF0-4508-A93F-6536680BE2FF}" srcOrd="0" destOrd="0" presId="urn:microsoft.com/office/officeart/2008/layout/LinedList"/>
    <dgm:cxn modelId="{FBDA14E0-F20C-436B-BD31-044AEA093F25}" srcId="{91349B59-355F-4E20-A46F-C3E305B37D0D}" destId="{C6445011-220A-4DA5-8F35-6360723C0576}" srcOrd="5" destOrd="0" parTransId="{A9538BCC-98D1-4CE8-B5AA-53A7F108555C}" sibTransId="{D3D77B2A-ABE5-4393-9F5F-D70302A09938}"/>
    <dgm:cxn modelId="{2DF6E732-7245-4E2F-99ED-BA7A014FE3FA}" type="presOf" srcId="{A6DCAFF1-F36B-499B-B878-DF932B5B5ACD}" destId="{309290AB-09A4-4CFE-A58B-9AB8104E67EC}" srcOrd="0" destOrd="0" presId="urn:microsoft.com/office/officeart/2008/layout/LinedList"/>
    <dgm:cxn modelId="{62647792-BABF-4B6E-9B9D-64F61604D423}" type="presParOf" srcId="{24D0C2DB-EF63-47A8-959F-8EA7B5FD4D93}" destId="{22714F17-663C-4E62-BF5C-6418A02FA7BF}" srcOrd="0" destOrd="0" presId="urn:microsoft.com/office/officeart/2008/layout/LinedList"/>
    <dgm:cxn modelId="{D1E48AA3-3181-416C-B8B8-1FFA41170941}" type="presParOf" srcId="{24D0C2DB-EF63-47A8-959F-8EA7B5FD4D93}" destId="{756CBCE5-D212-4867-93CE-735D8941B739}" srcOrd="1" destOrd="0" presId="urn:microsoft.com/office/officeart/2008/layout/LinedList"/>
    <dgm:cxn modelId="{490082CC-B4BF-47AA-AF55-6A73E66AEBF6}" type="presParOf" srcId="{756CBCE5-D212-4867-93CE-735D8941B739}" destId="{017E7BD5-146F-4126-BB09-8B613D893B42}" srcOrd="0" destOrd="0" presId="urn:microsoft.com/office/officeart/2008/layout/LinedList"/>
    <dgm:cxn modelId="{E471AFD9-BE23-4D9D-AE25-DBB1572A0049}" type="presParOf" srcId="{756CBCE5-D212-4867-93CE-735D8941B739}" destId="{0FFBB501-E2CB-4D0F-B9D1-D805DED8C796}" srcOrd="1" destOrd="0" presId="urn:microsoft.com/office/officeart/2008/layout/LinedList"/>
    <dgm:cxn modelId="{23AB5787-CCD7-469B-8E16-37E603622F13}" type="presParOf" srcId="{24D0C2DB-EF63-47A8-959F-8EA7B5FD4D93}" destId="{4F4B33CA-04C3-444D-A380-03B858CE1C1C}" srcOrd="2" destOrd="0" presId="urn:microsoft.com/office/officeart/2008/layout/LinedList"/>
    <dgm:cxn modelId="{FB9A5EF1-8D30-4CA4-BC6F-AD3A51735413}" type="presParOf" srcId="{24D0C2DB-EF63-47A8-959F-8EA7B5FD4D93}" destId="{D8E31190-4E02-4D0B-87D8-BA39147CFF04}" srcOrd="3" destOrd="0" presId="urn:microsoft.com/office/officeart/2008/layout/LinedList"/>
    <dgm:cxn modelId="{66CEB175-4A1D-4487-A8B3-7C57B388DE43}" type="presParOf" srcId="{D8E31190-4E02-4D0B-87D8-BA39147CFF04}" destId="{309290AB-09A4-4CFE-A58B-9AB8104E67EC}" srcOrd="0" destOrd="0" presId="urn:microsoft.com/office/officeart/2008/layout/LinedList"/>
    <dgm:cxn modelId="{98338330-FD4F-4746-9FBB-0D7F81CAA0DD}" type="presParOf" srcId="{D8E31190-4E02-4D0B-87D8-BA39147CFF04}" destId="{D6F4EE1A-E465-4D6E-9928-53A96D6311E3}" srcOrd="1" destOrd="0" presId="urn:microsoft.com/office/officeart/2008/layout/LinedList"/>
    <dgm:cxn modelId="{777EC121-3AC4-4E72-8054-DE1FF4EAD594}" type="presParOf" srcId="{24D0C2DB-EF63-47A8-959F-8EA7B5FD4D93}" destId="{73C2ED0B-7E42-4254-A941-9C76FD47586E}" srcOrd="4" destOrd="0" presId="urn:microsoft.com/office/officeart/2008/layout/LinedList"/>
    <dgm:cxn modelId="{8C9B2104-D3E5-42C8-91B6-87476C22FB17}" type="presParOf" srcId="{24D0C2DB-EF63-47A8-959F-8EA7B5FD4D93}" destId="{52580232-20F3-421C-A099-2528ED83FCA5}" srcOrd="5" destOrd="0" presId="urn:microsoft.com/office/officeart/2008/layout/LinedList"/>
    <dgm:cxn modelId="{B14C44DC-C03E-41D6-B5FB-3E8D6D3E09D6}" type="presParOf" srcId="{52580232-20F3-421C-A099-2528ED83FCA5}" destId="{32E5697C-1AF0-4508-A93F-6536680BE2FF}" srcOrd="0" destOrd="0" presId="urn:microsoft.com/office/officeart/2008/layout/LinedList"/>
    <dgm:cxn modelId="{59F66E86-B3C7-469B-9A44-80305A6AA24E}" type="presParOf" srcId="{52580232-20F3-421C-A099-2528ED83FCA5}" destId="{810C4027-A390-4E8B-9007-1269ACEA1235}" srcOrd="1" destOrd="0" presId="urn:microsoft.com/office/officeart/2008/layout/LinedList"/>
    <dgm:cxn modelId="{98679967-63EE-4BA4-8EA7-88C28DF7128D}" type="presParOf" srcId="{24D0C2DB-EF63-47A8-959F-8EA7B5FD4D93}" destId="{C08F25C1-54E7-4403-830C-05045B79E186}" srcOrd="6" destOrd="0" presId="urn:microsoft.com/office/officeart/2008/layout/LinedList"/>
    <dgm:cxn modelId="{94BC1E56-A5C8-4433-A64F-C3754088FC01}" type="presParOf" srcId="{24D0C2DB-EF63-47A8-959F-8EA7B5FD4D93}" destId="{FCFCD091-D409-4FF3-A26C-575AC091D9FD}" srcOrd="7" destOrd="0" presId="urn:microsoft.com/office/officeart/2008/layout/LinedList"/>
    <dgm:cxn modelId="{DDE9706E-767D-43AD-9BAB-4C5C4C413301}" type="presParOf" srcId="{FCFCD091-D409-4FF3-A26C-575AC091D9FD}" destId="{869977D1-BC02-4E48-BD0D-6AD4120A61B4}" srcOrd="0" destOrd="0" presId="urn:microsoft.com/office/officeart/2008/layout/LinedList"/>
    <dgm:cxn modelId="{C58C0F8F-E8BD-445A-B6AC-7279B9409A21}" type="presParOf" srcId="{FCFCD091-D409-4FF3-A26C-575AC091D9FD}" destId="{73564A4F-1B25-4FA0-8C0C-933906B82D5E}" srcOrd="1" destOrd="0" presId="urn:microsoft.com/office/officeart/2008/layout/LinedList"/>
    <dgm:cxn modelId="{E0C2590B-BEBC-4FA9-AC71-A870A88B7702}" type="presParOf" srcId="{24D0C2DB-EF63-47A8-959F-8EA7B5FD4D93}" destId="{1172B6CE-5A41-4D8C-8638-335694478A32}" srcOrd="8" destOrd="0" presId="urn:microsoft.com/office/officeart/2008/layout/LinedList"/>
    <dgm:cxn modelId="{95D7708F-8128-429F-9FB2-2BB1DA933E6B}" type="presParOf" srcId="{24D0C2DB-EF63-47A8-959F-8EA7B5FD4D93}" destId="{991605AE-FD79-486D-913C-114696E982CD}" srcOrd="9" destOrd="0" presId="urn:microsoft.com/office/officeart/2008/layout/LinedList"/>
    <dgm:cxn modelId="{C4F291F9-8E98-463C-80D6-02BB69F364E5}" type="presParOf" srcId="{991605AE-FD79-486D-913C-114696E982CD}" destId="{4E1EA1D0-8AF1-49F3-B24B-9CF05980122C}" srcOrd="0" destOrd="0" presId="urn:microsoft.com/office/officeart/2008/layout/LinedList"/>
    <dgm:cxn modelId="{C3A3C021-002E-4C89-BC8C-75039F28C224}" type="presParOf" srcId="{991605AE-FD79-486D-913C-114696E982CD}" destId="{45E68BBA-4CD7-4ABA-9D3D-F1A90A8EBB42}" srcOrd="1" destOrd="0" presId="urn:microsoft.com/office/officeart/2008/layout/LinedList"/>
    <dgm:cxn modelId="{C5E0CB9F-8378-4237-B72D-FB5D3BB50E0D}" type="presParOf" srcId="{24D0C2DB-EF63-47A8-959F-8EA7B5FD4D93}" destId="{8F1DE476-2C2E-44F9-A6C2-7ACC46042E21}" srcOrd="10" destOrd="0" presId="urn:microsoft.com/office/officeart/2008/layout/LinedList"/>
    <dgm:cxn modelId="{6D8C64E3-4DAC-4E89-AC89-0D198F835C7A}" type="presParOf" srcId="{24D0C2DB-EF63-47A8-959F-8EA7B5FD4D93}" destId="{7AEE30BF-CF69-4A78-BE37-ABCFD1102E79}" srcOrd="11" destOrd="0" presId="urn:microsoft.com/office/officeart/2008/layout/LinedList"/>
    <dgm:cxn modelId="{EEDA5194-815B-47BE-B626-DC29ECC6161D}" type="presParOf" srcId="{7AEE30BF-CF69-4A78-BE37-ABCFD1102E79}" destId="{58A07FBF-9989-4F25-8F19-6056FEFB9F9D}" srcOrd="0" destOrd="0" presId="urn:microsoft.com/office/officeart/2008/layout/LinedList"/>
    <dgm:cxn modelId="{38A00D3F-00C3-483A-BFB4-05F0FC5D7909}" type="presParOf" srcId="{7AEE30BF-CF69-4A78-BE37-ABCFD1102E79}" destId="{93D00120-E5F9-4478-9DA4-BF31ACABC7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14F17-663C-4E62-BF5C-6418A02FA7BF}">
      <dsp:nvSpPr>
        <dsp:cNvPr id="0" name=""/>
        <dsp:cNvSpPr/>
      </dsp:nvSpPr>
      <dsp:spPr>
        <a:xfrm>
          <a:off x="0" y="250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E7BD5-146F-4126-BB09-8B613D893B42}">
      <dsp:nvSpPr>
        <dsp:cNvPr id="0" name=""/>
        <dsp:cNvSpPr/>
      </dsp:nvSpPr>
      <dsp:spPr>
        <a:xfrm>
          <a:off x="0" y="2504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University-wide/National  student competition</a:t>
          </a:r>
          <a:endParaRPr lang="en-US" sz="2500" kern="1200" dirty="0"/>
        </a:p>
      </dsp:txBody>
      <dsp:txXfrm>
        <a:off x="0" y="2504"/>
        <a:ext cx="8229600" cy="853879"/>
      </dsp:txXfrm>
    </dsp:sp>
    <dsp:sp modelId="{4F4B33CA-04C3-444D-A380-03B858CE1C1C}">
      <dsp:nvSpPr>
        <dsp:cNvPr id="0" name=""/>
        <dsp:cNvSpPr/>
      </dsp:nvSpPr>
      <dsp:spPr>
        <a:xfrm>
          <a:off x="0" y="85638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290AB-09A4-4CFE-A58B-9AB8104E67EC}">
      <dsp:nvSpPr>
        <dsp:cNvPr id="0" name=""/>
        <dsp:cNvSpPr/>
      </dsp:nvSpPr>
      <dsp:spPr>
        <a:xfrm>
          <a:off x="0" y="856383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Work in teams </a:t>
          </a:r>
          <a:r>
            <a:rPr lang="en-US" sz="2500" kern="1200" dirty="0" smtClean="0"/>
            <a:t>(max of 4 students) or </a:t>
          </a:r>
          <a:r>
            <a:rPr lang="en-US" sz="2500" kern="1200" dirty="0" smtClean="0"/>
            <a:t>individually</a:t>
          </a:r>
          <a:endParaRPr lang="en-US" sz="2500" kern="1200" dirty="0"/>
        </a:p>
      </dsp:txBody>
      <dsp:txXfrm>
        <a:off x="0" y="856383"/>
        <a:ext cx="8229600" cy="853879"/>
      </dsp:txXfrm>
    </dsp:sp>
    <dsp:sp modelId="{73C2ED0B-7E42-4254-A941-9C76FD47586E}">
      <dsp:nvSpPr>
        <dsp:cNvPr id="0" name=""/>
        <dsp:cNvSpPr/>
      </dsp:nvSpPr>
      <dsp:spPr>
        <a:xfrm>
          <a:off x="0" y="17102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5697C-1AF0-4508-A93F-6536680BE2FF}">
      <dsp:nvSpPr>
        <dsp:cNvPr id="0" name=""/>
        <dsp:cNvSpPr/>
      </dsp:nvSpPr>
      <dsp:spPr>
        <a:xfrm>
          <a:off x="0" y="1710262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Real-world problems for </a:t>
          </a:r>
          <a:r>
            <a:rPr lang="en-US" sz="2500" kern="1200" dirty="0" smtClean="0"/>
            <a:t>AmerisourceBergen / Alexion / Merck</a:t>
          </a:r>
          <a:endParaRPr lang="en-US" sz="2500" kern="1200" dirty="0"/>
        </a:p>
      </dsp:txBody>
      <dsp:txXfrm>
        <a:off x="0" y="1710262"/>
        <a:ext cx="8229600" cy="853879"/>
      </dsp:txXfrm>
    </dsp:sp>
    <dsp:sp modelId="{C08F25C1-54E7-4403-830C-05045B79E186}">
      <dsp:nvSpPr>
        <dsp:cNvPr id="0" name=""/>
        <dsp:cNvSpPr/>
      </dsp:nvSpPr>
      <dsp:spPr>
        <a:xfrm>
          <a:off x="0" y="25641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77D1-BC02-4E48-BD0D-6AD4120A61B4}">
      <dsp:nvSpPr>
        <dsp:cNvPr id="0" name=""/>
        <dsp:cNvSpPr/>
      </dsp:nvSpPr>
      <dsp:spPr>
        <a:xfrm>
          <a:off x="0" y="2564141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 any tool.  Workshops throughout October</a:t>
          </a:r>
          <a:endParaRPr lang="en-US" sz="2500" kern="1200" dirty="0"/>
        </a:p>
      </dsp:txBody>
      <dsp:txXfrm>
        <a:off x="0" y="2564141"/>
        <a:ext cx="8229600" cy="853879"/>
      </dsp:txXfrm>
    </dsp:sp>
    <dsp:sp modelId="{1172B6CE-5A41-4D8C-8638-335694478A32}">
      <dsp:nvSpPr>
        <dsp:cNvPr id="0" name=""/>
        <dsp:cNvSpPr/>
      </dsp:nvSpPr>
      <dsp:spPr>
        <a:xfrm>
          <a:off x="0" y="341802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EA1D0-8AF1-49F3-B24B-9CF05980122C}">
      <dsp:nvSpPr>
        <dsp:cNvPr id="0" name=""/>
        <dsp:cNvSpPr/>
      </dsp:nvSpPr>
      <dsp:spPr>
        <a:xfrm>
          <a:off x="0" y="3418020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Opens </a:t>
          </a:r>
          <a:r>
            <a:rPr lang="en-US" sz="2500" kern="1200" dirty="0" smtClean="0"/>
            <a:t>September 30th, </a:t>
          </a:r>
          <a:r>
            <a:rPr lang="en-US" sz="2500" kern="1200" dirty="0" smtClean="0"/>
            <a:t>entries due October </a:t>
          </a:r>
          <a:r>
            <a:rPr lang="en-US" sz="2500" kern="1200" dirty="0" smtClean="0"/>
            <a:t>28th</a:t>
          </a:r>
          <a:endParaRPr lang="en-US" sz="2500" kern="1200" dirty="0"/>
        </a:p>
      </dsp:txBody>
      <dsp:txXfrm>
        <a:off x="0" y="3418020"/>
        <a:ext cx="8229600" cy="853879"/>
      </dsp:txXfrm>
    </dsp:sp>
    <dsp:sp modelId="{8F1DE476-2C2E-44F9-A6C2-7ACC46042E21}">
      <dsp:nvSpPr>
        <dsp:cNvPr id="0" name=""/>
        <dsp:cNvSpPr/>
      </dsp:nvSpPr>
      <dsp:spPr>
        <a:xfrm>
          <a:off x="0" y="427189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07FBF-9989-4F25-8F19-6056FEFB9F9D}">
      <dsp:nvSpPr>
        <dsp:cNvPr id="0" name=""/>
        <dsp:cNvSpPr/>
      </dsp:nvSpPr>
      <dsp:spPr>
        <a:xfrm>
          <a:off x="0" y="4271899"/>
          <a:ext cx="8229600" cy="85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$</a:t>
          </a:r>
          <a:r>
            <a:rPr lang="en-US" sz="2500" kern="1200" dirty="0" smtClean="0"/>
            <a:t>12,000 </a:t>
          </a:r>
          <a:r>
            <a:rPr lang="en-US" sz="2500" kern="1200" dirty="0" smtClean="0"/>
            <a:t>in prizes for winning </a:t>
          </a:r>
          <a:r>
            <a:rPr lang="en-US" sz="2500" kern="1200" dirty="0" smtClean="0"/>
            <a:t>entries</a:t>
          </a:r>
          <a:endParaRPr lang="en-US" sz="2500" kern="1200" dirty="0"/>
        </a:p>
      </dsp:txBody>
      <dsp:txXfrm>
        <a:off x="0" y="4271899"/>
        <a:ext cx="8229600" cy="85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4F73-2C2C-FF4C-8349-7AA343A532FA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D202-B3DC-4747-8131-A289383C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152400" y="25400"/>
            <a:ext cx="4981282" cy="88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 b="12923"/>
          <a:stretch/>
        </p:blipFill>
        <p:spPr>
          <a:xfrm>
            <a:off x="6477000" y="25400"/>
            <a:ext cx="247192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228600" y="0"/>
            <a:ext cx="5429492" cy="9689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85800"/>
            <a:ext cx="14020800" cy="6172200"/>
            <a:chOff x="0" y="1219200"/>
            <a:chExt cx="9144000" cy="39296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r="6165"/>
            <a:stretch/>
          </p:blipFill>
          <p:spPr>
            <a:xfrm>
              <a:off x="0" y="1219200"/>
              <a:ext cx="9144000" cy="392965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658092" y="3578909"/>
              <a:ext cx="3485908" cy="122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0" y="6211669"/>
            <a:ext cx="664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ibit.temple.edu/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analyticschallenge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4191000"/>
            <a:ext cx="432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4th </a:t>
            </a:r>
            <a:r>
              <a:rPr lang="en-US" sz="2000" dirty="0" smtClean="0"/>
              <a:t>Annual TEMPLE </a:t>
            </a:r>
            <a:r>
              <a:rPr lang="en-US" sz="2000" dirty="0"/>
              <a:t>UNIVERSITY</a:t>
            </a:r>
          </a:p>
          <a:p>
            <a:r>
              <a:rPr lang="en-US" sz="2000" dirty="0" smtClean="0"/>
              <a:t>ANALYTICS </a:t>
            </a:r>
            <a:r>
              <a:rPr lang="en-US" sz="2000" dirty="0"/>
              <a:t>CHALLENGE</a:t>
            </a:r>
          </a:p>
          <a:p>
            <a:r>
              <a:rPr lang="en-US" sz="2000" dirty="0"/>
              <a:t>Apply the power of analytics to improve world health</a:t>
            </a:r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36576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Or they can be more complex, combining several types of data</a:t>
            </a:r>
            <a:endParaRPr lang="en-US" dirty="0"/>
          </a:p>
        </p:txBody>
      </p:sp>
      <p:pic>
        <p:nvPicPr>
          <p:cNvPr id="1026" name="Picture 2" descr="http://dailyinfographic.com/wp-content/uploads/2013/08/obesity-in-america-info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68" y="1153100"/>
            <a:ext cx="5197797" cy="57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9"/>
          <a:stretch/>
        </p:blipFill>
        <p:spPr>
          <a:xfrm>
            <a:off x="152400" y="152400"/>
            <a:ext cx="4419600" cy="788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/>
          <a:stretch/>
        </p:blipFill>
        <p:spPr>
          <a:xfrm>
            <a:off x="6477000" y="25400"/>
            <a:ext cx="2471920" cy="1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thumbnails.visually.netdna-cdn.com/worlds-biggest-data-breaches_51f994340c5e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6661" y="1600200"/>
            <a:ext cx="4777339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990600"/>
            <a:ext cx="679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Infographics tell a story using data and images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http://ibit.temple.edu/analytics/files/2013/11/1st-BrownFullGraph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1" b="38477"/>
          <a:stretch/>
        </p:blipFill>
        <p:spPr bwMode="auto">
          <a:xfrm>
            <a:off x="-76200" y="2270146"/>
            <a:ext cx="4343400" cy="4587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bit.temple.edu/analytics/files/2013/11/1st-BrownFullGraph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62"/>
          <a:stretch/>
        </p:blipFill>
        <p:spPr bwMode="auto">
          <a:xfrm>
            <a:off x="-76200" y="1600200"/>
            <a:ext cx="4343400" cy="619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371600"/>
            <a:ext cx="9144000" cy="3929653"/>
            <a:chOff x="0" y="1219200"/>
            <a:chExt cx="9144000" cy="39296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" r="6165"/>
            <a:stretch/>
          </p:blipFill>
          <p:spPr>
            <a:xfrm>
              <a:off x="0" y="1219200"/>
              <a:ext cx="9144000" cy="392965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58092" y="3578909"/>
              <a:ext cx="3485908" cy="1220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4149165"/>
            <a:ext cx="77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+mj-lt"/>
              </a:rPr>
              <a:t>For more information, visit</a:t>
            </a:r>
          </a:p>
          <a:p>
            <a:pPr algn="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ibit.temple.edu/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analyticschallenge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5652"/>
              </p:ext>
            </p:extLst>
          </p:nvPr>
        </p:nvGraphicFramePr>
        <p:xfrm>
          <a:off x="457200" y="1501117"/>
          <a:ext cx="8229600" cy="512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0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2859182"/>
            <a:ext cx="5662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Can small independent pharmacies compete with the big chains?</a:t>
            </a:r>
          </a:p>
          <a:p>
            <a:endParaRPr lang="en-US" sz="2800" b="1" dirty="0" smtClean="0"/>
          </a:p>
          <a:p>
            <a:r>
              <a:rPr lang="en-US" sz="2800" b="1" dirty="0"/>
              <a:t>Where will doctors find subjects for rare disease clinical trials?</a:t>
            </a:r>
          </a:p>
          <a:p>
            <a:endParaRPr lang="en-US" sz="2800" b="1" dirty="0" smtClean="0"/>
          </a:p>
          <a:p>
            <a:r>
              <a:rPr lang="en-US" sz="2800" b="1" dirty="0"/>
              <a:t>What solutions can analytics provide to the worldwide diabetes epidemic?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2389526" cy="721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1730380"/>
            <a:ext cx="3634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 Light" panose="020F0302020204030204" pitchFamily="34" charset="0"/>
              </a:rPr>
              <a:t>The Challenges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AmerisourceBer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857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ex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4214320"/>
            <a:ext cx="2857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5000"/>
            <a:ext cx="5129269" cy="55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926664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good graphic tells a story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80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7"/>
          <a:stretch/>
        </p:blipFill>
        <p:spPr bwMode="auto">
          <a:xfrm>
            <a:off x="4449580" y="1159387"/>
            <a:ext cx="4681720" cy="56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032" y="2438400"/>
            <a:ext cx="3212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Good graphics help compare large amounts of data easily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17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1" t="60112" r="6165"/>
          <a:stretch/>
        </p:blipFill>
        <p:spPr>
          <a:xfrm>
            <a:off x="6477000" y="25400"/>
            <a:ext cx="2471920" cy="108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7920" y="1552464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They look at data from multiple angles…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4"/>
          <a:stretch/>
        </p:blipFill>
        <p:spPr>
          <a:xfrm>
            <a:off x="4128172" y="3751260"/>
            <a:ext cx="4866968" cy="310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77800" y="1830658"/>
            <a:ext cx="48313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378663"/>
            <a:ext cx="9474200" cy="570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72199"/>
            <a:ext cx="9144000" cy="70788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It’s also about choosing the right data…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966416"/>
            <a:ext cx="4864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Good graphics provide meaningful insight</a:t>
            </a:r>
            <a:endParaRPr lang="en-US" sz="4000" dirty="0"/>
          </a:p>
        </p:txBody>
      </p:sp>
      <p:pic>
        <p:nvPicPr>
          <p:cNvPr id="10" name="Picture 2" descr="Map 5: The Actual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3956"/>
            <a:ext cx="3886200" cy="2725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ap 2: 18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2" y="1675479"/>
            <a:ext cx="2989693" cy="209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19500" y="454562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80748" y="3704683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70366" y="6219283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8" name="Picture 6" descr="Map 1: 1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65" y="4191000"/>
            <a:ext cx="2959968" cy="2075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24.media.tumblr.com/884e2abac0ec848fa6491bf7227ba642/tumblr_mn4gj6Yzeu1s6bw99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758948"/>
            <a:ext cx="6096001" cy="5099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1784348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Infographics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They can be simple</a:t>
            </a:r>
          </a:p>
        </p:txBody>
      </p:sp>
    </p:spTree>
    <p:extLst>
      <p:ext uri="{BB962C8B-B14F-4D97-AF65-F5344CB8AC3E}">
        <p14:creationId xmlns:p14="http://schemas.microsoft.com/office/powerpoint/2010/main" val="8628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184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 they can be more complex, combining several types of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MC Martin</cp:lastModifiedBy>
  <cp:revision>192</cp:revision>
  <cp:lastPrinted>2013-09-17T14:36:26Z</cp:lastPrinted>
  <dcterms:created xsi:type="dcterms:W3CDTF">2013-09-17T14:34:14Z</dcterms:created>
  <dcterms:modified xsi:type="dcterms:W3CDTF">2016-10-05T02:34:17Z</dcterms:modified>
</cp:coreProperties>
</file>