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321" r:id="rId3"/>
    <p:sldId id="291" r:id="rId4"/>
    <p:sldId id="305" r:id="rId5"/>
    <p:sldId id="292" r:id="rId6"/>
    <p:sldId id="295" r:id="rId7"/>
    <p:sldId id="296" r:id="rId8"/>
    <p:sldId id="297" r:id="rId9"/>
    <p:sldId id="322" r:id="rId10"/>
    <p:sldId id="323" r:id="rId11"/>
    <p:sldId id="298" r:id="rId12"/>
    <p:sldId id="336" r:id="rId13"/>
    <p:sldId id="328" r:id="rId14"/>
    <p:sldId id="329" r:id="rId15"/>
    <p:sldId id="332" r:id="rId16"/>
    <p:sldId id="333" r:id="rId17"/>
    <p:sldId id="300" r:id="rId18"/>
    <p:sldId id="325" r:id="rId19"/>
    <p:sldId id="326" r:id="rId20"/>
    <p:sldId id="320" r:id="rId21"/>
    <p:sldId id="314" r:id="rId22"/>
    <p:sldId id="307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7434" autoAdjust="0"/>
  </p:normalViewPr>
  <p:slideViewPr>
    <p:cSldViewPr>
      <p:cViewPr varScale="1">
        <p:scale>
          <a:sx n="76" d="100"/>
          <a:sy n="76" d="100"/>
        </p:scale>
        <p:origin x="-1488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087B-1079-CD49-95C1-7B6E1A931DE5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68C2-4BBA-F54B-BF8D-578F58770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E95D2-EE9C-470E-8270-905611FB2D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01CEF-E4A1-4082-AAAA-6F0CF06130D5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EA103-84B0-4438-8BC0-4475477B80EF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9085C-2C31-45D9-99A5-D73B5524B84A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5FA98-E5D0-480D-8EF3-3A7F593BDBF9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E864B-3E91-4D4B-A920-18E84A639B41}" type="slidenum">
              <a:rPr lang="en-US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3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9966B-F841-4CCC-A156-0B650773ADF2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E95D2-EE9C-470E-8270-905611FB2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6F30-B90C-4B8B-A9EC-5A92029B9428}" type="datetimeFigureOut">
              <a:rPr lang="en-US" smtClean="0"/>
              <a:pPr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floridatechonline.com/blog/information-technology/information-systems-vs-information-technolog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sjobindex.com/files/2016/06/ISJobIndex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Business%20analyst?oldid=63483149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ystems%20analyst?oldid=6414075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ommunity.mis.temple.edu/why-fox-mis/what-is-mi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uqZiIO0YI7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airmontstate.edu/files/u205/files/IS_CS_I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67" b="1" dirty="0">
                <a:solidFill>
                  <a:srgbClr val="FF0000"/>
                </a:solidFill>
              </a:rPr>
              <a:t>Information Systems in Organizations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1.1 Introduction to MIS</a:t>
            </a:r>
          </a:p>
        </p:txBody>
      </p:sp>
    </p:spTree>
    <p:extLst>
      <p:ext uri="{BB962C8B-B14F-4D97-AF65-F5344CB8AC3E}">
        <p14:creationId xmlns:p14="http://schemas.microsoft.com/office/powerpoint/2010/main" val="273658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07" y="527229"/>
            <a:ext cx="8567671" cy="46267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u="sng" dirty="0">
                <a:hlinkClick r:id="rId3"/>
              </a:rPr>
              <a:t>Information Systems vs. Information Technology</a:t>
            </a:r>
            <a:endParaRPr lang="en-US" sz="2800" u="sng" dirty="0"/>
          </a:p>
          <a:p>
            <a:pPr marL="4572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Information technology is a subset of  </a:t>
            </a:r>
            <a:r>
              <a:rPr lang="en-US" sz="2600" u="sng" dirty="0"/>
              <a:t>                                     .</a:t>
            </a:r>
            <a:endParaRPr lang="en-US" sz="2600" dirty="0"/>
          </a:p>
          <a:p>
            <a:pPr marL="4572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Information technology focuses on managing technology and improving its utilization to advance the overall </a:t>
            </a:r>
            <a:r>
              <a:rPr lang="en-US" sz="2600" u="sng" dirty="0"/>
              <a:t>                    </a:t>
            </a:r>
            <a:r>
              <a:rPr lang="en-US" sz="2600" dirty="0"/>
              <a:t> goals.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Although information systems are heavily reliant on computers and other technology-based tools, the term predates computers and can include ___________________ </a:t>
            </a:r>
            <a:r>
              <a:rPr lang="en-US" sz="2600" u="sng" dirty="0"/>
              <a:t>                                    </a:t>
            </a:r>
            <a:r>
              <a:rPr lang="en-US" sz="2600" dirty="0"/>
              <a:t> systems.  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 career in information technology often requires a degree in </a:t>
            </a:r>
            <a:r>
              <a:rPr lang="en-US" sz="2600" u="sng" dirty="0"/>
              <a:t>                        </a:t>
            </a:r>
            <a:r>
              <a:rPr lang="en-US" sz="2600" dirty="0"/>
              <a:t> or information science </a:t>
            </a:r>
          </a:p>
          <a:p>
            <a:pPr marL="457200" lvl="1" indent="-4572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Information System is the term for the systems, people and processes designed to create, store, manipulate, distribute and disseminate </a:t>
            </a:r>
            <a:r>
              <a:rPr lang="en-US" sz="2600" u="sng" dirty="0"/>
              <a:t>                                </a:t>
            </a:r>
            <a:r>
              <a:rPr lang="en-US" sz="2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8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Isn’t it just computer science?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94" y="1341438"/>
            <a:ext cx="5465727" cy="523220"/>
          </a:xfr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/>
              <a:t>Computer science is product-driven</a:t>
            </a:r>
          </a:p>
        </p:txBody>
      </p:sp>
      <p:pic>
        <p:nvPicPr>
          <p:cNvPr id="22532" name="Picture 7" descr="core2xe_d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1" y="1905001"/>
            <a:ext cx="1262063" cy="105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bd06929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3619500"/>
            <a:ext cx="5356225" cy="128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497878" y="3111501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MIS is solution-driven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06376" y="4945063"/>
            <a:ext cx="8537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Example: Create systems to deliver products to customers</a:t>
            </a:r>
          </a:p>
        </p:txBody>
      </p:sp>
    </p:spTree>
    <p:extLst>
      <p:ext uri="{BB962C8B-B14F-4D97-AF65-F5344CB8AC3E}">
        <p14:creationId xmlns:p14="http://schemas.microsoft.com/office/powerpoint/2010/main" val="253970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87" y="459615"/>
            <a:ext cx="8896082" cy="482957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u="sng" dirty="0">
                <a:hlinkClick r:id="rId2"/>
              </a:rPr>
              <a:t>AIS Information Systems Job Index </a:t>
            </a:r>
            <a:endParaRPr lang="en-US" sz="2400" u="sng" dirty="0"/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u="sng" dirty="0"/>
              <a:t>                                        </a:t>
            </a:r>
            <a:r>
              <a:rPr lang="en-US" sz="1600" dirty="0"/>
              <a:t> professionals apply and develop information systems (IT) in organizations and comprise a significant portion of the IT labor market.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There are an estimated </a:t>
            </a:r>
            <a:r>
              <a:rPr lang="en-US" sz="1600" u="sng" dirty="0"/>
              <a:t>                    </a:t>
            </a:r>
            <a:r>
              <a:rPr lang="en-US" sz="1600" dirty="0"/>
              <a:t> IS jobs in the U.S.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IS professionals work with other business professionals and rely on computer scientists and engineers to create platforms and focus on understanding requirements and integrating technologies to design solutions that _________________________ and increasingly, ________________________________.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About _______ educational programs produce IS professionals in the U.S. in Business Schools, as well as in a few standalone Information Schools or integrated with Computer Science. 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IS programs are classified as </a:t>
            </a:r>
            <a:r>
              <a:rPr lang="en-US" sz="1600" u="sng" dirty="0"/>
              <a:t>                    </a:t>
            </a:r>
            <a:r>
              <a:rPr lang="en-US" sz="1600" dirty="0"/>
              <a:t> and typically called Management Information Systems (MIS), Information Systems (IS) or Computer Information Systems (CIS).</a:t>
            </a:r>
          </a:p>
        </p:txBody>
      </p:sp>
    </p:spTree>
    <p:extLst>
      <p:ext uri="{BB962C8B-B14F-4D97-AF65-F5344CB8AC3E}">
        <p14:creationId xmlns:p14="http://schemas.microsoft.com/office/powerpoint/2010/main" val="409919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7" y="596183"/>
            <a:ext cx="7236628" cy="4046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271" y="4756986"/>
            <a:ext cx="7223459" cy="323165"/>
          </a:xfrm>
          <a:prstGeom prst="rect">
            <a:avLst/>
          </a:prstGeom>
          <a:solidFill>
            <a:srgbClr val="A30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Based on 1600+ recent graduates from 57 universities across the U.S.</a:t>
            </a:r>
          </a:p>
        </p:txBody>
      </p:sp>
    </p:spTree>
    <p:extLst>
      <p:ext uri="{BB962C8B-B14F-4D97-AF65-F5344CB8AC3E}">
        <p14:creationId xmlns:p14="http://schemas.microsoft.com/office/powerpoint/2010/main" val="245436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488" y="50300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90847B"/>
                </a:solidFill>
                <a:latin typeface="+mj-lt"/>
              </a:rPr>
              <a:t>Double the percentage of females as compared to Computer Science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14" y="3478124"/>
            <a:ext cx="3440750" cy="144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30" t="20485" r="3323" b="3032"/>
          <a:stretch/>
        </p:blipFill>
        <p:spPr>
          <a:xfrm>
            <a:off x="1028860" y="1044843"/>
            <a:ext cx="7069259" cy="21945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0138" y="391792"/>
            <a:ext cx="7886700" cy="4849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Information systems is open!</a:t>
            </a:r>
          </a:p>
        </p:txBody>
      </p:sp>
    </p:spTree>
    <p:extLst>
      <p:ext uri="{BB962C8B-B14F-4D97-AF65-F5344CB8AC3E}">
        <p14:creationId xmlns:p14="http://schemas.microsoft.com/office/powerpoint/2010/main" val="406329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8704" r="9048" b="77222"/>
          <a:stretch/>
        </p:blipFill>
        <p:spPr>
          <a:xfrm>
            <a:off x="1743016" y="1075208"/>
            <a:ext cx="6172200" cy="13364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90847B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12963" r="48606" b="71904"/>
          <a:stretch/>
        </p:blipFill>
        <p:spPr>
          <a:xfrm>
            <a:off x="126694" y="2530494"/>
            <a:ext cx="5247620" cy="267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54" y="2530494"/>
            <a:ext cx="3343274" cy="267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43016" y="434904"/>
            <a:ext cx="6172200" cy="396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Information systems is hot!</a:t>
            </a:r>
          </a:p>
        </p:txBody>
      </p:sp>
    </p:spTree>
    <p:extLst>
      <p:ext uri="{BB962C8B-B14F-4D97-AF65-F5344CB8AC3E}">
        <p14:creationId xmlns:p14="http://schemas.microsoft.com/office/powerpoint/2010/main" val="239931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4499" r="4029" b="3778"/>
          <a:stretch/>
        </p:blipFill>
        <p:spPr>
          <a:xfrm>
            <a:off x="226088" y="705896"/>
            <a:ext cx="4443457" cy="445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7639" r="2838" b="19797"/>
          <a:stretch/>
        </p:blipFill>
        <p:spPr>
          <a:xfrm>
            <a:off x="4883501" y="1544305"/>
            <a:ext cx="3997556" cy="260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325" y="1137347"/>
            <a:ext cx="402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0847B"/>
                </a:solidFill>
                <a:latin typeface="+mj-lt"/>
              </a:rPr>
              <a:t>THE THREE BEST PAYING JOBS IN IS</a:t>
            </a:r>
          </a:p>
        </p:txBody>
      </p:sp>
    </p:spTree>
    <p:extLst>
      <p:ext uri="{BB962C8B-B14F-4D97-AF65-F5344CB8AC3E}">
        <p14:creationId xmlns:p14="http://schemas.microsoft.com/office/powerpoint/2010/main" val="223813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MIS Career Paths</a:t>
            </a:r>
          </a:p>
        </p:txBody>
      </p:sp>
      <p:sp>
        <p:nvSpPr>
          <p:cNvPr id="24579" name="Rectangle 18"/>
          <p:cNvSpPr>
            <a:spLocks noChangeArrowheads="1"/>
          </p:cNvSpPr>
          <p:nvPr/>
        </p:nvSpPr>
        <p:spPr bwMode="auto">
          <a:xfrm>
            <a:off x="4419600" y="3553480"/>
            <a:ext cx="2901179" cy="52322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Arial" charset="0"/>
                <a:cs typeface="Times New Roman" pitchFamily="18" charset="0"/>
              </a:rPr>
              <a:t>Business Analyst</a:t>
            </a:r>
          </a:p>
        </p:txBody>
      </p:sp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457200" y="2095500"/>
            <a:ext cx="2506071" cy="4001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Programmer Analyst</a:t>
            </a:r>
          </a:p>
        </p:txBody>
      </p:sp>
      <p:sp>
        <p:nvSpPr>
          <p:cNvPr id="24581" name="Rectangle 20"/>
          <p:cNvSpPr>
            <a:spLocks noChangeArrowheads="1"/>
          </p:cNvSpPr>
          <p:nvPr/>
        </p:nvSpPr>
        <p:spPr bwMode="auto">
          <a:xfrm>
            <a:off x="5486400" y="2171700"/>
            <a:ext cx="1657826" cy="4616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cs typeface="Times New Roman" pitchFamily="18" charset="0"/>
              </a:rPr>
              <a:t>Consultant</a:t>
            </a:r>
          </a:p>
        </p:txBody>
      </p: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1066801" y="2705100"/>
            <a:ext cx="2906565" cy="40011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Application programmer</a:t>
            </a:r>
          </a:p>
        </p:txBody>
      </p:sp>
      <p:sp>
        <p:nvSpPr>
          <p:cNvPr id="24583" name="Rectangle 22"/>
          <p:cNvSpPr>
            <a:spLocks noChangeArrowheads="1"/>
          </p:cNvSpPr>
          <p:nvPr/>
        </p:nvSpPr>
        <p:spPr bwMode="auto">
          <a:xfrm>
            <a:off x="228600" y="3390900"/>
            <a:ext cx="2444900" cy="46166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Arial" charset="0"/>
                <a:cs typeface="Times New Roman" pitchFamily="18" charset="0"/>
              </a:rPr>
              <a:t>Project Manager</a:t>
            </a:r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6324600" y="2924970"/>
            <a:ext cx="2292872" cy="4001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Data Administrator</a:t>
            </a:r>
          </a:p>
        </p:txBody>
      </p:sp>
      <p:sp>
        <p:nvSpPr>
          <p:cNvPr id="24585" name="Rectangle 25"/>
          <p:cNvSpPr>
            <a:spLocks noChangeArrowheads="1"/>
          </p:cNvSpPr>
          <p:nvPr/>
        </p:nvSpPr>
        <p:spPr bwMode="auto">
          <a:xfrm>
            <a:off x="3429001" y="1562100"/>
            <a:ext cx="2180853" cy="40011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Technical support</a:t>
            </a:r>
          </a:p>
        </p:txBody>
      </p:sp>
      <p:sp>
        <p:nvSpPr>
          <p:cNvPr id="24586" name="Rectangle 26"/>
          <p:cNvSpPr>
            <a:spLocks noChangeArrowheads="1"/>
          </p:cNvSpPr>
          <p:nvPr/>
        </p:nvSpPr>
        <p:spPr bwMode="auto">
          <a:xfrm>
            <a:off x="5638800" y="4224635"/>
            <a:ext cx="2719014" cy="4616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cs typeface="Times New Roman" pitchFamily="18" charset="0"/>
              </a:rPr>
              <a:t>Software Designer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228600" y="5215235"/>
            <a:ext cx="8686800" cy="461665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Fox MIS Students 100% Placement</a:t>
            </a:r>
          </a:p>
        </p:txBody>
      </p:sp>
      <p:sp>
        <p:nvSpPr>
          <p:cNvPr id="24588" name="Rectangle 28"/>
          <p:cNvSpPr>
            <a:spLocks noChangeArrowheads="1"/>
          </p:cNvSpPr>
          <p:nvPr/>
        </p:nvSpPr>
        <p:spPr bwMode="auto">
          <a:xfrm>
            <a:off x="533400" y="1390590"/>
            <a:ext cx="639919" cy="40011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CIO</a:t>
            </a:r>
          </a:p>
        </p:txBody>
      </p:sp>
      <p:sp>
        <p:nvSpPr>
          <p:cNvPr id="24589" name="Rectangle 29"/>
          <p:cNvSpPr>
            <a:spLocks noChangeArrowheads="1"/>
          </p:cNvSpPr>
          <p:nvPr/>
        </p:nvSpPr>
        <p:spPr bwMode="auto">
          <a:xfrm>
            <a:off x="2438401" y="4131470"/>
            <a:ext cx="721864" cy="4001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CTO</a:t>
            </a:r>
          </a:p>
        </p:txBody>
      </p:sp>
      <p:pic>
        <p:nvPicPr>
          <p:cNvPr id="24590" name="Picture 31" descr="MCj038324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27000"/>
            <a:ext cx="1828800" cy="13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Rectangle 24"/>
          <p:cNvSpPr>
            <a:spLocks noChangeArrowheads="1"/>
          </p:cNvSpPr>
          <p:nvPr/>
        </p:nvSpPr>
        <p:spPr bwMode="auto">
          <a:xfrm>
            <a:off x="6858000" y="1714500"/>
            <a:ext cx="2018566" cy="3693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Times New Roman" pitchFamily="18" charset="0"/>
              </a:rPr>
              <a:t>Systems Architect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09574" y="4620280"/>
            <a:ext cx="2202270" cy="52322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Arial" charset="0"/>
                <a:cs typeface="Times New Roman" pitchFamily="18" charset="0"/>
              </a:rPr>
              <a:t>Data Analyst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371600" y="1104900"/>
            <a:ext cx="2375009" cy="4616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cs typeface="Times New Roman" pitchFamily="18" charset="0"/>
              </a:rPr>
              <a:t>Security Analyst</a:t>
            </a:r>
          </a:p>
        </p:txBody>
      </p:sp>
    </p:spTree>
    <p:extLst>
      <p:ext uri="{BB962C8B-B14F-4D97-AF65-F5344CB8AC3E}">
        <p14:creationId xmlns:p14="http://schemas.microsoft.com/office/powerpoint/2010/main" val="383132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74" y="575524"/>
            <a:ext cx="8586989" cy="464605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u="sng" dirty="0">
                <a:hlinkClick r:id="rId2"/>
              </a:rPr>
              <a:t>Wikipedia, Business Analyst</a:t>
            </a:r>
            <a:endParaRPr lang="en-US" sz="4400" dirty="0"/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000" dirty="0"/>
              <a:t>A Business Analyst works with </a:t>
            </a:r>
            <a:r>
              <a:rPr lang="en-US" sz="4000" b="1" u="sng" dirty="0"/>
              <a:t>                                             </a:t>
            </a:r>
            <a:r>
              <a:rPr lang="en-US" sz="4000" b="1" dirty="0"/>
              <a:t> </a:t>
            </a:r>
            <a:r>
              <a:rPr lang="en-US" sz="4000" dirty="0"/>
              <a:t>to improve the quality of the services being delivered, sometimes assisting in Integration and Testing of new solutions.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000" dirty="0"/>
              <a:t>Due to working on projects at a fairly </a:t>
            </a:r>
            <a:r>
              <a:rPr lang="en-US" sz="4000" b="1" u="sng" dirty="0"/>
              <a:t>               </a:t>
            </a:r>
            <a:r>
              <a:rPr lang="en-US" sz="4000" b="1" dirty="0"/>
              <a:t> </a:t>
            </a:r>
            <a:r>
              <a:rPr lang="en-US" sz="4000" dirty="0"/>
              <a:t>level of abstraction, BAs can switch between industries.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000" dirty="0"/>
              <a:t>The BA may also support the development of training material, participates in the implementation, and provides post-implementation support. This may involve the development of project plans and often requires </a:t>
            </a:r>
            <a:r>
              <a:rPr lang="en-US" sz="4000" b="1" u="sng" dirty="0"/>
              <a:t>                                           </a:t>
            </a:r>
            <a:r>
              <a:rPr lang="en-US" sz="4000" b="1" dirty="0"/>
              <a:t> </a:t>
            </a:r>
            <a:r>
              <a:rPr lang="en-US" sz="4000" dirty="0"/>
              <a:t>skills.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000" dirty="0"/>
              <a:t>A BA is a liaison among </a:t>
            </a:r>
            <a:r>
              <a:rPr lang="en-US" sz="4000" b="1" u="sng" dirty="0"/>
              <a:t>                                  </a:t>
            </a:r>
            <a:r>
              <a:rPr lang="en-US" sz="4000" dirty="0"/>
              <a:t> in order to understand the structure, policies, and operations of an organization, and to recommend solutions that enable the organization to achieve its goals.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994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52" y="498251"/>
            <a:ext cx="8500056" cy="46557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00" u="sng" dirty="0">
                <a:hlinkClick r:id="rId2"/>
              </a:rPr>
              <a:t>Wikipedia, Systems Analyst</a:t>
            </a:r>
            <a:endParaRPr lang="en-US" sz="2600" u="sng" dirty="0"/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System analysts assess the </a:t>
            </a:r>
            <a:r>
              <a:rPr lang="en-US" sz="1600" u="sng" dirty="0"/>
              <a:t>                       </a:t>
            </a:r>
            <a:r>
              <a:rPr lang="en-US" sz="1600" dirty="0"/>
              <a:t> of information systems in terms of their intended outcomes.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The main purpose of the </a:t>
            </a:r>
            <a:r>
              <a:rPr lang="en-US" sz="1600" u="sng" dirty="0"/>
              <a:t>                                   </a:t>
            </a:r>
            <a:r>
              <a:rPr lang="en-US" sz="1600" dirty="0"/>
              <a:t> stage is to gather information about the existing system in order to determine the requirements for an enhanced system or a new system.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A systems analyst is typically confined to an assigned or given system and will often work in conjunction with a </a:t>
            </a:r>
            <a:r>
              <a:rPr lang="en-US" sz="1600" u="sng" dirty="0"/>
              <a:t>                                     .</a:t>
            </a:r>
            <a:endParaRPr lang="en-US" sz="1600" dirty="0"/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1600" dirty="0"/>
              <a:t>A </a:t>
            </a:r>
            <a:r>
              <a:rPr lang="en-US" sz="1600" u="sng" dirty="0"/>
              <a:t>                                  </a:t>
            </a:r>
            <a:r>
              <a:rPr lang="en-US" sz="1600" dirty="0"/>
              <a:t> will often evaluate code, review scripting and, possibly, even modify such to some extent</a:t>
            </a:r>
          </a:p>
          <a:p>
            <a:pPr marL="171450" lvl="1">
              <a:spcBef>
                <a:spcPts val="750"/>
              </a:spcBef>
            </a:pPr>
            <a:endParaRPr lang="en-US" dirty="0"/>
          </a:p>
          <a:p>
            <a:pPr marL="171450" lvl="1">
              <a:spcBef>
                <a:spcPts val="750"/>
              </a:spcBef>
            </a:pPr>
            <a:endParaRPr lang="en-US" dirty="0"/>
          </a:p>
          <a:p>
            <a:pPr marL="171450" lvl="1">
              <a:spcBef>
                <a:spcPts val="75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06" y="382342"/>
            <a:ext cx="8789831" cy="49165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u="sng" dirty="0">
                <a:hlinkClick r:id="rId2"/>
              </a:rPr>
              <a:t>What is MIS? (read page contents and watch embedded videos)</a:t>
            </a:r>
            <a:endParaRPr lang="en-US" sz="3400" u="sng" dirty="0"/>
          </a:p>
          <a:p>
            <a:pPr>
              <a:lnSpc>
                <a:spcPct val="150000"/>
              </a:lnSpc>
            </a:pPr>
            <a:endParaRPr lang="en-US" u="sng" dirty="0"/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 professionals are business-oriented,</a:t>
            </a:r>
            <a:r>
              <a:rPr lang="en-US" u="sng" dirty="0">
                <a:solidFill>
                  <a:schemeClr val="tx1"/>
                </a:solidFill>
              </a:rPr>
              <a:t>                      </a:t>
            </a:r>
            <a:r>
              <a:rPr lang="en-US" dirty="0">
                <a:solidFill>
                  <a:schemeClr val="tx1"/>
                </a:solidFill>
              </a:rPr>
              <a:t> proficient individuals who are found in every type of industry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 systems gather, process, and manage  </a:t>
            </a:r>
            <a:r>
              <a:rPr lang="en-US" u="sng" dirty="0">
                <a:solidFill>
                  <a:schemeClr val="tx1"/>
                </a:solidFill>
              </a:rPr>
              <a:t>                         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u="sng" dirty="0">
              <a:solidFill>
                <a:schemeClr val="tx1"/>
              </a:solidFill>
            </a:endParaRP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 is short for Management Information Systems and is the name of an academic discipline and major which focuses on solving _________ </a:t>
            </a:r>
            <a:r>
              <a:rPr lang="en-US" u="sng" dirty="0">
                <a:solidFill>
                  <a:schemeClr val="tx1"/>
                </a:solidFill>
              </a:rPr>
              <a:t>                    </a:t>
            </a:r>
            <a:r>
              <a:rPr lang="en-US" dirty="0">
                <a:solidFill>
                  <a:schemeClr val="tx1"/>
                </a:solidFill>
              </a:rPr>
              <a:t>   problems and creating new opportunities with </a:t>
            </a:r>
            <a:r>
              <a:rPr lang="en-US" u="sng" dirty="0">
                <a:solidFill>
                  <a:schemeClr val="tx1"/>
                </a:solidFill>
              </a:rPr>
              <a:t>                       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57175" lvl="1" indent="-257175" algn="l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MIS professional will often </a:t>
            </a:r>
            <a:r>
              <a:rPr lang="en-US" sz="3200" u="sng" dirty="0">
                <a:solidFill>
                  <a:schemeClr val="tx1"/>
                </a:solidFill>
              </a:rPr>
              <a:t>              </a:t>
            </a:r>
            <a:r>
              <a:rPr lang="en-US" sz="3200" dirty="0">
                <a:solidFill>
                  <a:schemeClr val="tx1"/>
                </a:solidFill>
              </a:rPr>
              <a:t> computer programmers on what to build.</a:t>
            </a:r>
          </a:p>
          <a:p>
            <a:pPr algn="l"/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03418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Analytical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Decision-Making Skills</a:t>
            </a:r>
          </a:p>
          <a:p>
            <a:r>
              <a:rPr lang="en-US" dirty="0"/>
              <a:t>Leadership Skills</a:t>
            </a:r>
          </a:p>
          <a:p>
            <a:r>
              <a:rPr lang="en-US" dirty="0"/>
              <a:t>Organization Skills</a:t>
            </a:r>
          </a:p>
        </p:txBody>
      </p:sp>
    </p:spTree>
    <p:extLst>
      <p:ext uri="{BB962C8B-B14F-4D97-AF65-F5344CB8AC3E}">
        <p14:creationId xmlns:p14="http://schemas.microsoft.com/office/powerpoint/2010/main" val="75765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Learn IT! #1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Digital Identity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week 3</a:t>
            </a:r>
          </a:p>
          <a:p>
            <a:r>
              <a:rPr lang="en-US" dirty="0"/>
              <a:t>Create your e-Portfolio and connect it to Google Analytics</a:t>
            </a:r>
          </a:p>
        </p:txBody>
      </p:sp>
    </p:spTree>
    <p:extLst>
      <p:ext uri="{BB962C8B-B14F-4D97-AF65-F5344CB8AC3E}">
        <p14:creationId xmlns:p14="http://schemas.microsoft.com/office/powerpoint/2010/main" val="424959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8237"/>
            <a:ext cx="7772400" cy="113506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Did you know?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-190500"/>
            <a:ext cx="7772400" cy="12501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9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410276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476500"/>
            <a:ext cx="327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MIS?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8763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an MIS System?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4610100"/>
            <a:ext cx="213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works in MIS?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909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is MIS different from Computer Science?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5610" y="1421368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MIS people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447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type of programming do you do in MIS?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18" y="1964277"/>
            <a:ext cx="481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salary ranges for MIS professionals?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229100"/>
            <a:ext cx="42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prospects for women in MIS?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19050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current demand for MIS workers?</a:t>
            </a:r>
          </a:p>
        </p:txBody>
      </p:sp>
    </p:spTree>
    <p:extLst>
      <p:ext uri="{BB962C8B-B14F-4D97-AF65-F5344CB8AC3E}">
        <p14:creationId xmlns:p14="http://schemas.microsoft.com/office/powerpoint/2010/main" val="558279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441" t="14479" r="19818" b="53834"/>
          <a:stretch/>
        </p:blipFill>
        <p:spPr>
          <a:xfrm>
            <a:off x="762000" y="-38100"/>
            <a:ext cx="7162800" cy="56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is MIS?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/>
              <a:t>Using information technology (IT) to </a:t>
            </a:r>
            <a:br>
              <a:rPr lang="en-US"/>
            </a:br>
            <a:r>
              <a:rPr lang="en-US"/>
              <a:t>solve business problems</a:t>
            </a:r>
          </a:p>
        </p:txBody>
      </p:sp>
      <p:pic>
        <p:nvPicPr>
          <p:cNvPr id="15364" name="Picture 5" descr="MCj025118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48000"/>
            <a:ext cx="2514600" cy="18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MCj04122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794000"/>
            <a:ext cx="3048000" cy="226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4267200" y="37465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importance of MIS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87500"/>
            <a:ext cx="4648200" cy="16510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en-US"/>
              <a:t>	</a:t>
            </a:r>
            <a:r>
              <a:rPr lang="en-US" b="1"/>
              <a:t>Information technology drives all businesses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70000"/>
            <a:ext cx="3657600" cy="20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57200" y="4381500"/>
            <a:ext cx="8153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 who understand how information technology can improve business have a competitive edge</a:t>
            </a:r>
            <a:endParaRPr lang="en-US" sz="2400" b="1" i="1">
              <a:latin typeface="Arial" charset="0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5029200" y="3369469"/>
            <a:ext cx="3330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>
                <a:latin typeface="Arial" charset="0"/>
              </a:rPr>
              <a:t>Example: Customer Account</a:t>
            </a:r>
          </a:p>
        </p:txBody>
      </p:sp>
    </p:spTree>
    <p:extLst>
      <p:ext uri="{BB962C8B-B14F-4D97-AF65-F5344CB8AC3E}">
        <p14:creationId xmlns:p14="http://schemas.microsoft.com/office/powerpoint/2010/main" val="408366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Role of MIS</a:t>
            </a:r>
          </a:p>
        </p:txBody>
      </p:sp>
      <p:pic>
        <p:nvPicPr>
          <p:cNvPr id="19459" name="Picture 5" descr="MCj031062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4" y="1333500"/>
            <a:ext cx="11255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MCj039632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1397000"/>
            <a:ext cx="1219200" cy="100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MCj039622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1" y="1587501"/>
            <a:ext cx="900113" cy="7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MCBD19902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460500"/>
            <a:ext cx="1295400" cy="10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150315" y="2546615"/>
            <a:ext cx="1875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Accounting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2061047" y="2546615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Finance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3891577" y="2546615"/>
            <a:ext cx="989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Sales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5105400" y="25400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Human Resources</a:t>
            </a:r>
          </a:p>
        </p:txBody>
      </p:sp>
      <p:pic>
        <p:nvPicPr>
          <p:cNvPr id="19467" name="Picture 21" descr="MCBD20041_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2138" y="1460500"/>
            <a:ext cx="2049462" cy="11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22"/>
          <p:cNvSpPr txBox="1">
            <a:spLocks noChangeArrowheads="1"/>
          </p:cNvSpPr>
          <p:nvPr/>
        </p:nvSpPr>
        <p:spPr bwMode="auto">
          <a:xfrm>
            <a:off x="7218198" y="2610115"/>
            <a:ext cx="180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Production</a:t>
            </a:r>
          </a:p>
        </p:txBody>
      </p:sp>
      <p:pic>
        <p:nvPicPr>
          <p:cNvPr id="19469" name="Picture 25" descr="MCj0290933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1" y="3556000"/>
            <a:ext cx="695325" cy="96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AutoShape 26"/>
          <p:cNvSpPr>
            <a:spLocks/>
          </p:cNvSpPr>
          <p:nvPr/>
        </p:nvSpPr>
        <p:spPr bwMode="auto">
          <a:xfrm rot="-5400000">
            <a:off x="4559300" y="-723900"/>
            <a:ext cx="254000" cy="8305800"/>
          </a:xfrm>
          <a:prstGeom prst="leftBrace">
            <a:avLst>
              <a:gd name="adj1" fmla="val 22708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27"/>
          <p:cNvSpPr txBox="1">
            <a:spLocks noChangeArrowheads="1"/>
          </p:cNvSpPr>
          <p:nvPr/>
        </p:nvSpPr>
        <p:spPr bwMode="auto">
          <a:xfrm>
            <a:off x="228600" y="3543300"/>
            <a:ext cx="6324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MIS is the “glue” that ties businesses together…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…and uses the technology that makes business work.</a:t>
            </a:r>
          </a:p>
        </p:txBody>
      </p:sp>
      <p:pic>
        <p:nvPicPr>
          <p:cNvPr id="19472" name="Picture 29" descr="MCj0383952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9600" y="4635500"/>
            <a:ext cx="965200" cy="89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25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"/>
            <a:ext cx="8458200" cy="59398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What does an MIS professional do?</a:t>
            </a:r>
          </a:p>
        </p:txBody>
      </p:sp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5" y="1778000"/>
            <a:ext cx="2590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994054" y="800100"/>
            <a:ext cx="471154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Identify the technology needed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to automate routine tasks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336089" y="2465917"/>
            <a:ext cx="3198311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Create systems that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transform how a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business operates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57200" y="4619637"/>
            <a:ext cx="413606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Manage the systems for an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9657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43" y="440296"/>
            <a:ext cx="8838126" cy="48488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100" u="sng" dirty="0">
                <a:hlinkClick r:id="rId3"/>
              </a:rPr>
              <a:t>Difference between IS, CS, and IT</a:t>
            </a:r>
            <a:endParaRPr lang="en-US" sz="5100" u="sng" dirty="0"/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600" dirty="0"/>
              <a:t>Information Systems are concerned with the processes that an enterprise can implement and improve using</a:t>
            </a:r>
            <a:r>
              <a:rPr lang="en-US" sz="4600" b="1" dirty="0"/>
              <a:t> </a:t>
            </a:r>
            <a:r>
              <a:rPr lang="en-US" sz="4600" b="1" u="sng" dirty="0"/>
              <a:t>                                               </a:t>
            </a:r>
            <a:r>
              <a:rPr lang="en-US" sz="4600" b="1" dirty="0"/>
              <a:t>.</a:t>
            </a:r>
            <a:r>
              <a:rPr lang="en-US" sz="4600" u="sng" dirty="0"/>
              <a:t>                                  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600" dirty="0"/>
              <a:t>In common usage, the term “information technology” is often used to refer to all 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sz="4600" dirty="0"/>
              <a:t>    of  </a:t>
            </a:r>
            <a:r>
              <a:rPr lang="en-US" sz="4600" u="sng" dirty="0"/>
              <a:t>                     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600" dirty="0"/>
              <a:t>IS professionals bridge between the  </a:t>
            </a:r>
            <a:r>
              <a:rPr lang="en-US" sz="4600" u="sng" dirty="0"/>
              <a:t>                    </a:t>
            </a:r>
            <a:r>
              <a:rPr lang="en-US" sz="4600" dirty="0"/>
              <a:t>  and </a:t>
            </a:r>
            <a:r>
              <a:rPr lang="en-US" sz="4600" u="sng" dirty="0"/>
              <a:t>                              </a:t>
            </a:r>
            <a:r>
              <a:rPr lang="en-US" sz="4600" dirty="0"/>
              <a:t> communities within an organization.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r>
              <a:rPr lang="en-US" sz="4600" dirty="0"/>
              <a:t>The work of </a:t>
            </a:r>
            <a:r>
              <a:rPr lang="en-US" sz="4600" u="sng" dirty="0"/>
              <a:t>                                        </a:t>
            </a:r>
            <a:r>
              <a:rPr lang="en-US" sz="4600" dirty="0"/>
              <a:t> falls into three categories: 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sz="4600" dirty="0"/>
              <a:t>	</a:t>
            </a:r>
            <a:r>
              <a:rPr lang="en-US" sz="4600" b="1" dirty="0"/>
              <a:t>a) </a:t>
            </a:r>
            <a:r>
              <a:rPr lang="en-US" sz="4600" dirty="0"/>
              <a:t>designing and building software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sz="4600" dirty="0"/>
              <a:t>	</a:t>
            </a:r>
            <a:r>
              <a:rPr lang="en-US" sz="4600" b="1" dirty="0"/>
              <a:t>b) </a:t>
            </a:r>
            <a:r>
              <a:rPr lang="en-US" sz="4600" dirty="0"/>
              <a:t>developing effective ways to solve computing problems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sz="4600" dirty="0"/>
              <a:t>	</a:t>
            </a:r>
            <a:r>
              <a:rPr lang="en-US" sz="4600" b="1" dirty="0"/>
              <a:t>c) </a:t>
            </a:r>
            <a:r>
              <a:rPr lang="en-US" sz="4600" dirty="0"/>
              <a:t>devising new and better ways of using computers</a:t>
            </a:r>
          </a:p>
          <a:p>
            <a:pPr marL="171450" lvl="1">
              <a:lnSpc>
                <a:spcPct val="150000"/>
              </a:lnSpc>
              <a:spcBef>
                <a:spcPts val="750"/>
              </a:spcBef>
            </a:pPr>
            <a:endParaRPr lang="en-US" u="sng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9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1131</TotalTime>
  <Words>872</Words>
  <Application>Microsoft Macintosh PowerPoint</Application>
  <PresentationFormat>On-screen Show (16:10)</PresentationFormat>
  <Paragraphs>116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Information Systems in Organizations  1.1 Introduction to MIS</vt:lpstr>
      <vt:lpstr>PowerPoint Presentation</vt:lpstr>
      <vt:lpstr>PowerPoint Presentation</vt:lpstr>
      <vt:lpstr>PowerPoint Presentation</vt:lpstr>
      <vt:lpstr>What is MIS?</vt:lpstr>
      <vt:lpstr>The importance of MIS</vt:lpstr>
      <vt:lpstr>The Role of MIS</vt:lpstr>
      <vt:lpstr>What does an MIS professional do?</vt:lpstr>
      <vt:lpstr>PowerPoint Presentation</vt:lpstr>
      <vt:lpstr>PowerPoint Presentation</vt:lpstr>
      <vt:lpstr>Isn’t it just computer science?</vt:lpstr>
      <vt:lpstr>PowerPoint Presentation</vt:lpstr>
      <vt:lpstr>PowerPoint Presentation</vt:lpstr>
      <vt:lpstr>Information systems is open!</vt:lpstr>
      <vt:lpstr>Information systems is hot!</vt:lpstr>
      <vt:lpstr>PowerPoint Presentation</vt:lpstr>
      <vt:lpstr>MIS Career Paths</vt:lpstr>
      <vt:lpstr>PowerPoint Presentation</vt:lpstr>
      <vt:lpstr>PowerPoint Presentation</vt:lpstr>
      <vt:lpstr>Important Qualities</vt:lpstr>
      <vt:lpstr>Learn IT! #1 Digital Identity Management</vt:lpstr>
      <vt:lpstr>Did you know?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Varghese Thomas</cp:lastModifiedBy>
  <cp:revision>67</cp:revision>
  <dcterms:created xsi:type="dcterms:W3CDTF">2015-03-16T11:37:14Z</dcterms:created>
  <dcterms:modified xsi:type="dcterms:W3CDTF">2016-09-04T17:39:47Z</dcterms:modified>
</cp:coreProperties>
</file>