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78" r:id="rId3"/>
    <p:sldId id="283" r:id="rId4"/>
    <p:sldId id="259" r:id="rId5"/>
    <p:sldId id="262" r:id="rId6"/>
    <p:sldId id="280" r:id="rId7"/>
    <p:sldId id="269" r:id="rId8"/>
    <p:sldId id="279" r:id="rId9"/>
    <p:sldId id="284" r:id="rId10"/>
    <p:sldId id="258" r:id="rId11"/>
    <p:sldId id="257" r:id="rId12"/>
    <p:sldId id="264" r:id="rId13"/>
    <p:sldId id="287" r:id="rId14"/>
    <p:sldId id="265" r:id="rId15"/>
    <p:sldId id="281" r:id="rId16"/>
    <p:sldId id="288" r:id="rId17"/>
    <p:sldId id="282" r:id="rId18"/>
    <p:sldId id="285" r:id="rId19"/>
    <p:sldId id="261" r:id="rId20"/>
    <p:sldId id="286" r:id="rId21"/>
    <p:sldId id="263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95" autoAdjust="0"/>
  </p:normalViewPr>
  <p:slideViewPr>
    <p:cSldViewPr>
      <p:cViewPr varScale="1">
        <p:scale>
          <a:sx n="65" d="100"/>
          <a:sy n="65" d="100"/>
        </p:scale>
        <p:origin x="-21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A3BF2-DB1F-42CE-8912-A8D8402A0E4D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828AFC-3BC1-40CC-B40B-A774CB65CE7B}">
      <dgm:prSet phldrT="[Text]"/>
      <dgm:spPr/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DC56E00C-2E91-49B4-ADFA-61FE439F9393}" type="parTrans" cxnId="{E0036644-2A64-4E3F-B930-992810BE83D7}">
      <dgm:prSet/>
      <dgm:spPr/>
      <dgm:t>
        <a:bodyPr/>
        <a:lstStyle/>
        <a:p>
          <a:endParaRPr lang="en-US"/>
        </a:p>
      </dgm:t>
    </dgm:pt>
    <dgm:pt modelId="{AA983765-5BD3-4869-B991-CABA0B7E9863}" type="sibTrans" cxnId="{E0036644-2A64-4E3F-B930-992810BE83D7}">
      <dgm:prSet/>
      <dgm:spPr/>
      <dgm:t>
        <a:bodyPr/>
        <a:lstStyle/>
        <a:p>
          <a:endParaRPr lang="en-US"/>
        </a:p>
      </dgm:t>
    </dgm:pt>
    <dgm:pt modelId="{1E02FE47-0612-4145-95FC-ED141699B3AB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US" dirty="0"/>
        </a:p>
      </dgm:t>
    </dgm:pt>
    <dgm:pt modelId="{5CDFC66B-9F20-4486-987B-16243C6B5E19}" type="parTrans" cxnId="{D981F6F3-AF4A-47A7-9644-1F8B3454AD15}">
      <dgm:prSet/>
      <dgm:spPr/>
      <dgm:t>
        <a:bodyPr/>
        <a:lstStyle/>
        <a:p>
          <a:endParaRPr lang="en-US"/>
        </a:p>
      </dgm:t>
    </dgm:pt>
    <dgm:pt modelId="{F7135CB9-397C-4BF8-9285-17444BEEF32B}" type="sibTrans" cxnId="{D981F6F3-AF4A-47A7-9644-1F8B3454AD15}">
      <dgm:prSet/>
      <dgm:spPr/>
      <dgm:t>
        <a:bodyPr/>
        <a:lstStyle/>
        <a:p>
          <a:endParaRPr lang="en-US"/>
        </a:p>
      </dgm:t>
    </dgm:pt>
    <dgm:pt modelId="{9686B1D6-13DA-4C78-BA3F-8AD88AF11C93}">
      <dgm:prSet phldrT="[Text]"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81D58BAE-F904-4B10-86F6-14F3824913A8}" type="parTrans" cxnId="{E9747673-D385-46B7-AABE-A3B09F8E9863}">
      <dgm:prSet/>
      <dgm:spPr/>
      <dgm:t>
        <a:bodyPr/>
        <a:lstStyle/>
        <a:p>
          <a:endParaRPr lang="en-US"/>
        </a:p>
      </dgm:t>
    </dgm:pt>
    <dgm:pt modelId="{606DF96F-E866-471A-98B5-5AF2E738CF41}" type="sibTrans" cxnId="{E9747673-D385-46B7-AABE-A3B09F8E9863}">
      <dgm:prSet/>
      <dgm:spPr/>
      <dgm:t>
        <a:bodyPr/>
        <a:lstStyle/>
        <a:p>
          <a:endParaRPr lang="en-US"/>
        </a:p>
      </dgm:t>
    </dgm:pt>
    <dgm:pt modelId="{0D689F0B-E29E-45C5-9A1E-9F52A6051EE7}">
      <dgm:prSet phldrT="[Text]" custT="1"/>
      <dgm:spPr/>
      <dgm:t>
        <a:bodyPr/>
        <a:lstStyle/>
        <a:p>
          <a:r>
            <a:rPr lang="en-US" sz="4400" dirty="0" smtClean="0"/>
            <a:t>CRM</a:t>
          </a:r>
          <a:endParaRPr lang="en-US" sz="4400" dirty="0"/>
        </a:p>
      </dgm:t>
    </dgm:pt>
    <dgm:pt modelId="{EE2159C2-F696-4D3F-9621-F3B30CBF0EEB}" type="parTrans" cxnId="{44E9B2A0-5999-42D1-8BAB-CBE20B402FFF}">
      <dgm:prSet/>
      <dgm:spPr/>
      <dgm:t>
        <a:bodyPr/>
        <a:lstStyle/>
        <a:p>
          <a:endParaRPr lang="en-US"/>
        </a:p>
      </dgm:t>
    </dgm:pt>
    <dgm:pt modelId="{F86F8454-20DE-4653-B166-4B6F50FC27CA}" type="sibTrans" cxnId="{44E9B2A0-5999-42D1-8BAB-CBE20B402FFF}">
      <dgm:prSet/>
      <dgm:spPr/>
      <dgm:t>
        <a:bodyPr/>
        <a:lstStyle/>
        <a:p>
          <a:endParaRPr lang="en-US"/>
        </a:p>
      </dgm:t>
    </dgm:pt>
    <dgm:pt modelId="{5F4845CB-DABB-4E13-9866-05C654D23AA1}" type="pres">
      <dgm:prSet presAssocID="{C34A3BF2-DB1F-42CE-8912-A8D8402A0E4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D82F9-AB71-4FDE-B91C-7AE8FCA2DFAE}" type="pres">
      <dgm:prSet presAssocID="{C34A3BF2-DB1F-42CE-8912-A8D8402A0E4D}" presName="ellipse" presStyleLbl="trBgShp" presStyleIdx="0" presStyleCnt="1"/>
      <dgm:spPr/>
    </dgm:pt>
    <dgm:pt modelId="{A6AA6A0D-0F97-4583-8852-63199E273B6B}" type="pres">
      <dgm:prSet presAssocID="{C34A3BF2-DB1F-42CE-8912-A8D8402A0E4D}" presName="arrow1" presStyleLbl="fgShp" presStyleIdx="0" presStyleCnt="1"/>
      <dgm:spPr/>
    </dgm:pt>
    <dgm:pt modelId="{1190628B-DBC7-4BC9-BFCD-A4DDE9D73176}" type="pres">
      <dgm:prSet presAssocID="{C34A3BF2-DB1F-42CE-8912-A8D8402A0E4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DAE41-7CBA-44D6-A13A-11614E646321}" type="pres">
      <dgm:prSet presAssocID="{1E02FE47-0612-4145-95FC-ED141699B3A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A53B4-9680-4380-9D83-B6DADA2BFBEC}" type="pres">
      <dgm:prSet presAssocID="{9686B1D6-13DA-4C78-BA3F-8AD88AF11C9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CDB1-044D-4EE9-87B3-F944FB08DFEB}" type="pres">
      <dgm:prSet presAssocID="{0D689F0B-E29E-45C5-9A1E-9F52A6051EE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6890F-73CD-4815-B76D-C39180BC6A96}" type="pres">
      <dgm:prSet presAssocID="{C34A3BF2-DB1F-42CE-8912-A8D8402A0E4D}" presName="funnel" presStyleLbl="trAlignAcc1" presStyleIdx="0" presStyleCnt="1" custScaleX="115448" custScaleY="95314"/>
      <dgm:spPr/>
    </dgm:pt>
  </dgm:ptLst>
  <dgm:cxnLst>
    <dgm:cxn modelId="{A4777C1A-3008-40D5-8374-A8D9EF8E2DAB}" type="presOf" srcId="{1E02FE47-0612-4145-95FC-ED141699B3AB}" destId="{499A53B4-9680-4380-9D83-B6DADA2BFBEC}" srcOrd="0" destOrd="0" presId="urn:microsoft.com/office/officeart/2005/8/layout/funnel1"/>
    <dgm:cxn modelId="{E9747673-D385-46B7-AABE-A3B09F8E9863}" srcId="{C34A3BF2-DB1F-42CE-8912-A8D8402A0E4D}" destId="{9686B1D6-13DA-4C78-BA3F-8AD88AF11C93}" srcOrd="2" destOrd="0" parTransId="{81D58BAE-F904-4B10-86F6-14F3824913A8}" sibTransId="{606DF96F-E866-471A-98B5-5AF2E738CF41}"/>
    <dgm:cxn modelId="{0E78AD77-5F36-4079-924A-005ECD5DE563}" type="presOf" srcId="{9686B1D6-13DA-4C78-BA3F-8AD88AF11C93}" destId="{283DAE41-7CBA-44D6-A13A-11614E646321}" srcOrd="0" destOrd="0" presId="urn:microsoft.com/office/officeart/2005/8/layout/funnel1"/>
    <dgm:cxn modelId="{44E9B2A0-5999-42D1-8BAB-CBE20B402FFF}" srcId="{C34A3BF2-DB1F-42CE-8912-A8D8402A0E4D}" destId="{0D689F0B-E29E-45C5-9A1E-9F52A6051EE7}" srcOrd="3" destOrd="0" parTransId="{EE2159C2-F696-4D3F-9621-F3B30CBF0EEB}" sibTransId="{F86F8454-20DE-4653-B166-4B6F50FC27CA}"/>
    <dgm:cxn modelId="{056CAB86-D4C1-4B05-BA45-96418AFE02DF}" type="presOf" srcId="{0D689F0B-E29E-45C5-9A1E-9F52A6051EE7}" destId="{1190628B-DBC7-4BC9-BFCD-A4DDE9D73176}" srcOrd="0" destOrd="0" presId="urn:microsoft.com/office/officeart/2005/8/layout/funnel1"/>
    <dgm:cxn modelId="{8C9F3786-A214-486E-BA34-AD70FA361598}" type="presOf" srcId="{59828AFC-3BC1-40CC-B40B-A774CB65CE7B}" destId="{4B32CDB1-044D-4EE9-87B3-F944FB08DFEB}" srcOrd="0" destOrd="0" presId="urn:microsoft.com/office/officeart/2005/8/layout/funnel1"/>
    <dgm:cxn modelId="{D981F6F3-AF4A-47A7-9644-1F8B3454AD15}" srcId="{C34A3BF2-DB1F-42CE-8912-A8D8402A0E4D}" destId="{1E02FE47-0612-4145-95FC-ED141699B3AB}" srcOrd="1" destOrd="0" parTransId="{5CDFC66B-9F20-4486-987B-16243C6B5E19}" sibTransId="{F7135CB9-397C-4BF8-9285-17444BEEF32B}"/>
    <dgm:cxn modelId="{E0036644-2A64-4E3F-B930-992810BE83D7}" srcId="{C34A3BF2-DB1F-42CE-8912-A8D8402A0E4D}" destId="{59828AFC-3BC1-40CC-B40B-A774CB65CE7B}" srcOrd="0" destOrd="0" parTransId="{DC56E00C-2E91-49B4-ADFA-61FE439F9393}" sibTransId="{AA983765-5BD3-4869-B991-CABA0B7E9863}"/>
    <dgm:cxn modelId="{B960919F-5377-49AA-9A7A-56E21B427C40}" type="presOf" srcId="{C34A3BF2-DB1F-42CE-8912-A8D8402A0E4D}" destId="{5F4845CB-DABB-4E13-9866-05C654D23AA1}" srcOrd="0" destOrd="0" presId="urn:microsoft.com/office/officeart/2005/8/layout/funnel1"/>
    <dgm:cxn modelId="{198154D2-2863-41F6-B3BF-0B82D033A849}" type="presParOf" srcId="{5F4845CB-DABB-4E13-9866-05C654D23AA1}" destId="{ED0D82F9-AB71-4FDE-B91C-7AE8FCA2DFAE}" srcOrd="0" destOrd="0" presId="urn:microsoft.com/office/officeart/2005/8/layout/funnel1"/>
    <dgm:cxn modelId="{2CB95932-BF1F-4D22-A2A4-6DFD80F52B51}" type="presParOf" srcId="{5F4845CB-DABB-4E13-9866-05C654D23AA1}" destId="{A6AA6A0D-0F97-4583-8852-63199E273B6B}" srcOrd="1" destOrd="0" presId="urn:microsoft.com/office/officeart/2005/8/layout/funnel1"/>
    <dgm:cxn modelId="{60E72605-4AB2-441F-BB58-9D8EE4A8FC45}" type="presParOf" srcId="{5F4845CB-DABB-4E13-9866-05C654D23AA1}" destId="{1190628B-DBC7-4BC9-BFCD-A4DDE9D73176}" srcOrd="2" destOrd="0" presId="urn:microsoft.com/office/officeart/2005/8/layout/funnel1"/>
    <dgm:cxn modelId="{6D970715-5CE5-4CBA-99D0-430B7427780F}" type="presParOf" srcId="{5F4845CB-DABB-4E13-9866-05C654D23AA1}" destId="{283DAE41-7CBA-44D6-A13A-11614E646321}" srcOrd="3" destOrd="0" presId="urn:microsoft.com/office/officeart/2005/8/layout/funnel1"/>
    <dgm:cxn modelId="{8906B387-6F34-4996-BCAF-498A1BD91DAA}" type="presParOf" srcId="{5F4845CB-DABB-4E13-9866-05C654D23AA1}" destId="{499A53B4-9680-4380-9D83-B6DADA2BFBEC}" srcOrd="4" destOrd="0" presId="urn:microsoft.com/office/officeart/2005/8/layout/funnel1"/>
    <dgm:cxn modelId="{5A60DF56-72C9-49B6-960B-18401CE0DAE7}" type="presParOf" srcId="{5F4845CB-DABB-4E13-9866-05C654D23AA1}" destId="{4B32CDB1-044D-4EE9-87B3-F944FB08DFEB}" srcOrd="5" destOrd="0" presId="urn:microsoft.com/office/officeart/2005/8/layout/funnel1"/>
    <dgm:cxn modelId="{EE4D96AA-481D-4A20-8FB9-69E24E519592}" type="presParOf" srcId="{5F4845CB-DABB-4E13-9866-05C654D23AA1}" destId="{33F6890F-73CD-4815-B76D-C39180BC6A9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8C0D9-0067-44DE-8DF7-613F071980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E647651C-8056-4740-BF43-279355946B1C}">
      <dgm:prSet phldrT="[Text]"/>
      <dgm:spPr/>
      <dgm:t>
        <a:bodyPr/>
        <a:lstStyle/>
        <a:p>
          <a:r>
            <a:rPr lang="en-US" dirty="0" smtClean="0"/>
            <a:t>Lead Generation</a:t>
          </a:r>
          <a:endParaRPr lang="en-US" dirty="0"/>
        </a:p>
      </dgm:t>
    </dgm:pt>
    <dgm:pt modelId="{AF7BBC39-45A4-48A6-A60C-EE60CF4EE10E}" type="parTrans" cxnId="{9BC5C1EA-59DB-4FAB-A661-007952887975}">
      <dgm:prSet/>
      <dgm:spPr/>
      <dgm:t>
        <a:bodyPr/>
        <a:lstStyle/>
        <a:p>
          <a:endParaRPr lang="en-US"/>
        </a:p>
      </dgm:t>
    </dgm:pt>
    <dgm:pt modelId="{6B19E1F1-3F7E-4CC8-A3D3-9CBB18F17CDC}" type="sibTrans" cxnId="{9BC5C1EA-59DB-4FAB-A661-007952887975}">
      <dgm:prSet/>
      <dgm:spPr/>
      <dgm:t>
        <a:bodyPr/>
        <a:lstStyle/>
        <a:p>
          <a:endParaRPr lang="en-US"/>
        </a:p>
      </dgm:t>
    </dgm:pt>
    <dgm:pt modelId="{416FCD5E-D54C-4FA1-8EBB-826CE7AA1772}">
      <dgm:prSet phldrT="[Text]"/>
      <dgm:spPr/>
      <dgm:t>
        <a:bodyPr/>
        <a:lstStyle/>
        <a:p>
          <a:r>
            <a:rPr lang="en-US" dirty="0" smtClean="0"/>
            <a:t>Prospecting</a:t>
          </a:r>
          <a:endParaRPr lang="en-US" dirty="0"/>
        </a:p>
      </dgm:t>
    </dgm:pt>
    <dgm:pt modelId="{D18E5823-91A4-4F94-9E09-010A23DF36A5}" type="parTrans" cxnId="{B5C4C19A-9B7D-445C-8B79-E75DA39F28C5}">
      <dgm:prSet/>
      <dgm:spPr/>
      <dgm:t>
        <a:bodyPr/>
        <a:lstStyle/>
        <a:p>
          <a:endParaRPr lang="en-US"/>
        </a:p>
      </dgm:t>
    </dgm:pt>
    <dgm:pt modelId="{AF321F3F-3945-4FED-AEC4-8F94E664AF14}" type="sibTrans" cxnId="{B5C4C19A-9B7D-445C-8B79-E75DA39F28C5}">
      <dgm:prSet/>
      <dgm:spPr/>
      <dgm:t>
        <a:bodyPr/>
        <a:lstStyle/>
        <a:p>
          <a:endParaRPr lang="en-US"/>
        </a:p>
      </dgm:t>
    </dgm:pt>
    <dgm:pt modelId="{66D9F817-22DA-4C36-9D7F-EA93846BC5B8}">
      <dgm:prSet phldrT="[Text]"/>
      <dgm:spPr/>
      <dgm:t>
        <a:bodyPr/>
        <a:lstStyle/>
        <a:p>
          <a:r>
            <a:rPr lang="en-US" dirty="0" smtClean="0"/>
            <a:t>Lead Nurturing</a:t>
          </a:r>
          <a:endParaRPr lang="en-US" dirty="0"/>
        </a:p>
      </dgm:t>
    </dgm:pt>
    <dgm:pt modelId="{585AE2AC-33EC-43B6-B97F-838EB1CD71EE}" type="parTrans" cxnId="{910AF93A-87A1-4021-8CAE-1D8233F16B93}">
      <dgm:prSet/>
      <dgm:spPr/>
      <dgm:t>
        <a:bodyPr/>
        <a:lstStyle/>
        <a:p>
          <a:endParaRPr lang="en-US"/>
        </a:p>
      </dgm:t>
    </dgm:pt>
    <dgm:pt modelId="{6FEB2F1E-E4BA-4D07-AF95-05B11F4DA8D2}" type="sibTrans" cxnId="{910AF93A-87A1-4021-8CAE-1D8233F16B93}">
      <dgm:prSet/>
      <dgm:spPr/>
      <dgm:t>
        <a:bodyPr/>
        <a:lstStyle/>
        <a:p>
          <a:endParaRPr lang="en-US"/>
        </a:p>
      </dgm:t>
    </dgm:pt>
    <dgm:pt modelId="{E5740D90-3FA1-470F-B19B-F7E72C47B401}">
      <dgm:prSet/>
      <dgm:spPr/>
      <dgm:t>
        <a:bodyPr/>
        <a:lstStyle/>
        <a:p>
          <a:r>
            <a:rPr lang="en-US" dirty="0" smtClean="0"/>
            <a:t>Conversion</a:t>
          </a:r>
          <a:endParaRPr lang="en-US" dirty="0"/>
        </a:p>
      </dgm:t>
    </dgm:pt>
    <dgm:pt modelId="{A263578B-3E48-4CE1-9DA2-0D9BFF5BCAE7}" type="parTrans" cxnId="{86108BD7-B327-4CA9-A47B-6743F6AD32F7}">
      <dgm:prSet/>
      <dgm:spPr/>
      <dgm:t>
        <a:bodyPr/>
        <a:lstStyle/>
        <a:p>
          <a:endParaRPr lang="en-US"/>
        </a:p>
      </dgm:t>
    </dgm:pt>
    <dgm:pt modelId="{3A6A23CD-0252-4DB8-ADB8-715668D59A69}" type="sibTrans" cxnId="{86108BD7-B327-4CA9-A47B-6743F6AD32F7}">
      <dgm:prSet/>
      <dgm:spPr/>
      <dgm:t>
        <a:bodyPr/>
        <a:lstStyle/>
        <a:p>
          <a:endParaRPr lang="en-US"/>
        </a:p>
      </dgm:t>
    </dgm:pt>
    <dgm:pt modelId="{CAEB6FB3-C77D-41AA-AC46-ABB93AD5A662}">
      <dgm:prSet/>
      <dgm:spPr/>
      <dgm:t>
        <a:bodyPr/>
        <a:lstStyle/>
        <a:p>
          <a:r>
            <a:rPr lang="en-US" dirty="0" smtClean="0"/>
            <a:t>After Sales Support</a:t>
          </a:r>
          <a:endParaRPr lang="en-US" dirty="0"/>
        </a:p>
      </dgm:t>
    </dgm:pt>
    <dgm:pt modelId="{532B1EA5-F1CB-4D54-A8E2-6F5C2DFB1F85}" type="parTrans" cxnId="{A79C0059-F8C9-4B31-907C-ECB2ADB2273E}">
      <dgm:prSet/>
      <dgm:spPr/>
      <dgm:t>
        <a:bodyPr/>
        <a:lstStyle/>
        <a:p>
          <a:endParaRPr lang="en-US"/>
        </a:p>
      </dgm:t>
    </dgm:pt>
    <dgm:pt modelId="{7DE1F3B2-0FDE-4C88-9746-0F12E951D47B}" type="sibTrans" cxnId="{A79C0059-F8C9-4B31-907C-ECB2ADB2273E}">
      <dgm:prSet/>
      <dgm:spPr/>
      <dgm:t>
        <a:bodyPr/>
        <a:lstStyle/>
        <a:p>
          <a:endParaRPr lang="en-US"/>
        </a:p>
      </dgm:t>
    </dgm:pt>
    <dgm:pt modelId="{C172218B-AF96-487C-8E9D-1A5088DAA624}">
      <dgm:prSet/>
      <dgm:spPr/>
      <dgm:t>
        <a:bodyPr/>
        <a:lstStyle/>
        <a:p>
          <a:r>
            <a:rPr lang="en-US" dirty="0" smtClean="0"/>
            <a:t>Reengagement</a:t>
          </a:r>
          <a:endParaRPr lang="en-US" dirty="0"/>
        </a:p>
      </dgm:t>
    </dgm:pt>
    <dgm:pt modelId="{42EFA8B8-B36B-4EFB-AFD8-2FA18D355FAE}" type="parTrans" cxnId="{CB55B5D8-5982-4148-82C0-F694270A9BD1}">
      <dgm:prSet/>
      <dgm:spPr/>
      <dgm:t>
        <a:bodyPr/>
        <a:lstStyle/>
        <a:p>
          <a:endParaRPr lang="en-US"/>
        </a:p>
      </dgm:t>
    </dgm:pt>
    <dgm:pt modelId="{6956FB17-BF76-45C9-9245-4A77D199B075}" type="sibTrans" cxnId="{CB55B5D8-5982-4148-82C0-F694270A9BD1}">
      <dgm:prSet/>
      <dgm:spPr/>
      <dgm:t>
        <a:bodyPr/>
        <a:lstStyle/>
        <a:p>
          <a:endParaRPr lang="en-US"/>
        </a:p>
      </dgm:t>
    </dgm:pt>
    <dgm:pt modelId="{20A87DC6-3119-44D8-9CFB-693AD6C64A53}" type="pres">
      <dgm:prSet presAssocID="{D638C0D9-0067-44DE-8DF7-613F071980EA}" presName="rootnode" presStyleCnt="0">
        <dgm:presLayoutVars>
          <dgm:chMax/>
          <dgm:chPref/>
          <dgm:dir/>
          <dgm:animLvl val="lvl"/>
        </dgm:presLayoutVars>
      </dgm:prSet>
      <dgm:spPr/>
    </dgm:pt>
    <dgm:pt modelId="{F40C5DB8-C36C-49D8-B993-E687762EAB8B}" type="pres">
      <dgm:prSet presAssocID="{E647651C-8056-4740-BF43-279355946B1C}" presName="composite" presStyleCnt="0"/>
      <dgm:spPr/>
    </dgm:pt>
    <dgm:pt modelId="{3F10E053-23C7-416E-8255-0F86CD869E56}" type="pres">
      <dgm:prSet presAssocID="{E647651C-8056-4740-BF43-279355946B1C}" presName="bentUpArrow1" presStyleLbl="alignImgPlace1" presStyleIdx="0" presStyleCnt="5" custScaleX="73174"/>
      <dgm:spPr/>
    </dgm:pt>
    <dgm:pt modelId="{8DABFFEF-4BE6-49A9-9FC7-453A7A4C440A}" type="pres">
      <dgm:prSet presAssocID="{E647651C-8056-4740-BF43-279355946B1C}" presName="ParentText" presStyleLbl="node1" presStyleIdx="0" presStyleCnt="6" custScaleX="146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F9E9E-7584-4BB9-9831-C481D9BBDDA2}" type="pres">
      <dgm:prSet presAssocID="{E647651C-8056-4740-BF43-279355946B1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B0CFA85-31F8-4AC6-BF38-58C58E37BB4E}" type="pres">
      <dgm:prSet presAssocID="{6B19E1F1-3F7E-4CC8-A3D3-9CBB18F17CDC}" presName="sibTrans" presStyleCnt="0"/>
      <dgm:spPr/>
    </dgm:pt>
    <dgm:pt modelId="{ED5EDDCC-E3E3-4828-80A6-042F584F8B86}" type="pres">
      <dgm:prSet presAssocID="{416FCD5E-D54C-4FA1-8EBB-826CE7AA1772}" presName="composite" presStyleCnt="0"/>
      <dgm:spPr/>
    </dgm:pt>
    <dgm:pt modelId="{29406E9C-DAC8-46B2-8211-6BDC781947E4}" type="pres">
      <dgm:prSet presAssocID="{416FCD5E-D54C-4FA1-8EBB-826CE7AA1772}" presName="bentUpArrow1" presStyleLbl="alignImgPlace1" presStyleIdx="1" presStyleCnt="5" custScaleX="73174"/>
      <dgm:spPr/>
    </dgm:pt>
    <dgm:pt modelId="{68024466-D4FE-4475-87D4-8CA618A1C1F2}" type="pres">
      <dgm:prSet presAssocID="{416FCD5E-D54C-4FA1-8EBB-826CE7AA1772}" presName="ParentText" presStyleLbl="node1" presStyleIdx="1" presStyleCnt="6" custScaleX="146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B4BAA-6648-4DCF-9EF9-EAAB5AC9319F}" type="pres">
      <dgm:prSet presAssocID="{416FCD5E-D54C-4FA1-8EBB-826CE7AA1772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659314C-9C01-4C9B-9AAE-0F0B06A4C0FA}" type="pres">
      <dgm:prSet presAssocID="{AF321F3F-3945-4FED-AEC4-8F94E664AF14}" presName="sibTrans" presStyleCnt="0"/>
      <dgm:spPr/>
    </dgm:pt>
    <dgm:pt modelId="{4C2CA330-206A-43F8-8242-0A73E5588291}" type="pres">
      <dgm:prSet presAssocID="{66D9F817-22DA-4C36-9D7F-EA93846BC5B8}" presName="composite" presStyleCnt="0"/>
      <dgm:spPr/>
    </dgm:pt>
    <dgm:pt modelId="{830A98A7-CC35-455E-ACEB-B3587F5AB2B4}" type="pres">
      <dgm:prSet presAssocID="{66D9F817-22DA-4C36-9D7F-EA93846BC5B8}" presName="bentUpArrow1" presStyleLbl="alignImgPlace1" presStyleIdx="2" presStyleCnt="5" custScaleX="73174"/>
      <dgm:spPr/>
    </dgm:pt>
    <dgm:pt modelId="{3A097A84-ABF3-45E5-9244-DA432FD992D8}" type="pres">
      <dgm:prSet presAssocID="{66D9F817-22DA-4C36-9D7F-EA93846BC5B8}" presName="ParentText" presStyleLbl="node1" presStyleIdx="2" presStyleCnt="6" custScaleX="146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E8297-F9BC-418D-B7EC-AA85271879D9}" type="pres">
      <dgm:prSet presAssocID="{66D9F817-22DA-4C36-9D7F-EA93846BC5B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86E2612-DEB3-4224-AE73-A4B4A377F64D}" type="pres">
      <dgm:prSet presAssocID="{6FEB2F1E-E4BA-4D07-AF95-05B11F4DA8D2}" presName="sibTrans" presStyleCnt="0"/>
      <dgm:spPr/>
    </dgm:pt>
    <dgm:pt modelId="{4D003C70-20EE-4046-8D93-06778A8611D6}" type="pres">
      <dgm:prSet presAssocID="{E5740D90-3FA1-470F-B19B-F7E72C47B401}" presName="composite" presStyleCnt="0"/>
      <dgm:spPr/>
    </dgm:pt>
    <dgm:pt modelId="{8F3F2CA6-4A88-4EED-BC4D-D162FF7EB8A0}" type="pres">
      <dgm:prSet presAssocID="{E5740D90-3FA1-470F-B19B-F7E72C47B401}" presName="bentUpArrow1" presStyleLbl="alignImgPlace1" presStyleIdx="3" presStyleCnt="5" custScaleX="73174"/>
      <dgm:spPr/>
    </dgm:pt>
    <dgm:pt modelId="{7F3049E0-52AC-4775-A798-F186B7A3B6AD}" type="pres">
      <dgm:prSet presAssocID="{E5740D90-3FA1-470F-B19B-F7E72C47B401}" presName="ParentText" presStyleLbl="node1" presStyleIdx="3" presStyleCnt="6" custScaleX="146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9878E-708D-455D-87BB-570DF2BFA772}" type="pres">
      <dgm:prSet presAssocID="{E5740D90-3FA1-470F-B19B-F7E72C47B401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E271213-62AC-43F6-A164-2553DF194BD4}" type="pres">
      <dgm:prSet presAssocID="{3A6A23CD-0252-4DB8-ADB8-715668D59A69}" presName="sibTrans" presStyleCnt="0"/>
      <dgm:spPr/>
    </dgm:pt>
    <dgm:pt modelId="{0C3B334D-CF94-436C-965C-72B482FD3AEF}" type="pres">
      <dgm:prSet presAssocID="{CAEB6FB3-C77D-41AA-AC46-ABB93AD5A662}" presName="composite" presStyleCnt="0"/>
      <dgm:spPr/>
    </dgm:pt>
    <dgm:pt modelId="{4A1D7EAA-7E6A-4809-8E89-EB4FDAE6FE26}" type="pres">
      <dgm:prSet presAssocID="{CAEB6FB3-C77D-41AA-AC46-ABB93AD5A662}" presName="bentUpArrow1" presStyleLbl="alignImgPlace1" presStyleIdx="4" presStyleCnt="5" custScaleX="73174"/>
      <dgm:spPr/>
    </dgm:pt>
    <dgm:pt modelId="{2515819E-490A-44AD-8912-7E08E12720E8}" type="pres">
      <dgm:prSet presAssocID="{CAEB6FB3-C77D-41AA-AC46-ABB93AD5A662}" presName="ParentText" presStyleLbl="node1" presStyleIdx="4" presStyleCnt="6" custScaleX="146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1E7ED-16D2-4DA4-AB27-3878679194D8}" type="pres">
      <dgm:prSet presAssocID="{CAEB6FB3-C77D-41AA-AC46-ABB93AD5A662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FFBDEBC-D630-44AB-B2B3-2C03F140C295}" type="pres">
      <dgm:prSet presAssocID="{7DE1F3B2-0FDE-4C88-9746-0F12E951D47B}" presName="sibTrans" presStyleCnt="0"/>
      <dgm:spPr/>
    </dgm:pt>
    <dgm:pt modelId="{56ADCF92-5BA8-4612-BEFA-C44E3A131756}" type="pres">
      <dgm:prSet presAssocID="{C172218B-AF96-487C-8E9D-1A5088DAA624}" presName="composite" presStyleCnt="0"/>
      <dgm:spPr/>
    </dgm:pt>
    <dgm:pt modelId="{5F75EFA0-2467-46EA-8522-0346EF9B1982}" type="pres">
      <dgm:prSet presAssocID="{C172218B-AF96-487C-8E9D-1A5088DAA624}" presName="ParentText" presStyleLbl="node1" presStyleIdx="5" presStyleCnt="6" custScaleX="146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08BD7-B327-4CA9-A47B-6743F6AD32F7}" srcId="{D638C0D9-0067-44DE-8DF7-613F071980EA}" destId="{E5740D90-3FA1-470F-B19B-F7E72C47B401}" srcOrd="3" destOrd="0" parTransId="{A263578B-3E48-4CE1-9DA2-0D9BFF5BCAE7}" sibTransId="{3A6A23CD-0252-4DB8-ADB8-715668D59A69}"/>
    <dgm:cxn modelId="{B5C4C19A-9B7D-445C-8B79-E75DA39F28C5}" srcId="{D638C0D9-0067-44DE-8DF7-613F071980EA}" destId="{416FCD5E-D54C-4FA1-8EBB-826CE7AA1772}" srcOrd="1" destOrd="0" parTransId="{D18E5823-91A4-4F94-9E09-010A23DF36A5}" sibTransId="{AF321F3F-3945-4FED-AEC4-8F94E664AF14}"/>
    <dgm:cxn modelId="{7C433C83-37A0-4F36-9B13-B41A7B8E8058}" type="presOf" srcId="{C172218B-AF96-487C-8E9D-1A5088DAA624}" destId="{5F75EFA0-2467-46EA-8522-0346EF9B1982}" srcOrd="0" destOrd="0" presId="urn:microsoft.com/office/officeart/2005/8/layout/StepDownProcess"/>
    <dgm:cxn modelId="{A79C0059-F8C9-4B31-907C-ECB2ADB2273E}" srcId="{D638C0D9-0067-44DE-8DF7-613F071980EA}" destId="{CAEB6FB3-C77D-41AA-AC46-ABB93AD5A662}" srcOrd="4" destOrd="0" parTransId="{532B1EA5-F1CB-4D54-A8E2-6F5C2DFB1F85}" sibTransId="{7DE1F3B2-0FDE-4C88-9746-0F12E951D47B}"/>
    <dgm:cxn modelId="{B3F10AA7-F08D-4729-90A8-EEDA9B8887AB}" type="presOf" srcId="{E647651C-8056-4740-BF43-279355946B1C}" destId="{8DABFFEF-4BE6-49A9-9FC7-453A7A4C440A}" srcOrd="0" destOrd="0" presId="urn:microsoft.com/office/officeart/2005/8/layout/StepDownProcess"/>
    <dgm:cxn modelId="{6A1CA0B0-1CD7-42C4-811D-8FBC7E1502B3}" type="presOf" srcId="{66D9F817-22DA-4C36-9D7F-EA93846BC5B8}" destId="{3A097A84-ABF3-45E5-9244-DA432FD992D8}" srcOrd="0" destOrd="0" presId="urn:microsoft.com/office/officeart/2005/8/layout/StepDownProcess"/>
    <dgm:cxn modelId="{51CA8B3D-EE4C-4C07-AF5E-81896F95DCB2}" type="presOf" srcId="{CAEB6FB3-C77D-41AA-AC46-ABB93AD5A662}" destId="{2515819E-490A-44AD-8912-7E08E12720E8}" srcOrd="0" destOrd="0" presId="urn:microsoft.com/office/officeart/2005/8/layout/StepDownProcess"/>
    <dgm:cxn modelId="{910AF93A-87A1-4021-8CAE-1D8233F16B93}" srcId="{D638C0D9-0067-44DE-8DF7-613F071980EA}" destId="{66D9F817-22DA-4C36-9D7F-EA93846BC5B8}" srcOrd="2" destOrd="0" parTransId="{585AE2AC-33EC-43B6-B97F-838EB1CD71EE}" sibTransId="{6FEB2F1E-E4BA-4D07-AF95-05B11F4DA8D2}"/>
    <dgm:cxn modelId="{CB55B5D8-5982-4148-82C0-F694270A9BD1}" srcId="{D638C0D9-0067-44DE-8DF7-613F071980EA}" destId="{C172218B-AF96-487C-8E9D-1A5088DAA624}" srcOrd="5" destOrd="0" parTransId="{42EFA8B8-B36B-4EFB-AFD8-2FA18D355FAE}" sibTransId="{6956FB17-BF76-45C9-9245-4A77D199B075}"/>
    <dgm:cxn modelId="{CA715853-92B0-4FEA-9552-A297A7DEE496}" type="presOf" srcId="{D638C0D9-0067-44DE-8DF7-613F071980EA}" destId="{20A87DC6-3119-44D8-9CFB-693AD6C64A53}" srcOrd="0" destOrd="0" presId="urn:microsoft.com/office/officeart/2005/8/layout/StepDownProcess"/>
    <dgm:cxn modelId="{49AE988B-14A2-4D99-BCFA-41645F4452C2}" type="presOf" srcId="{E5740D90-3FA1-470F-B19B-F7E72C47B401}" destId="{7F3049E0-52AC-4775-A798-F186B7A3B6AD}" srcOrd="0" destOrd="0" presId="urn:microsoft.com/office/officeart/2005/8/layout/StepDownProcess"/>
    <dgm:cxn modelId="{663021FC-FBBF-4430-8B53-EA3718235659}" type="presOf" srcId="{416FCD5E-D54C-4FA1-8EBB-826CE7AA1772}" destId="{68024466-D4FE-4475-87D4-8CA618A1C1F2}" srcOrd="0" destOrd="0" presId="urn:microsoft.com/office/officeart/2005/8/layout/StepDownProcess"/>
    <dgm:cxn modelId="{9BC5C1EA-59DB-4FAB-A661-007952887975}" srcId="{D638C0D9-0067-44DE-8DF7-613F071980EA}" destId="{E647651C-8056-4740-BF43-279355946B1C}" srcOrd="0" destOrd="0" parTransId="{AF7BBC39-45A4-48A6-A60C-EE60CF4EE10E}" sibTransId="{6B19E1F1-3F7E-4CC8-A3D3-9CBB18F17CDC}"/>
    <dgm:cxn modelId="{59B9B2E6-6462-48DF-A24B-8DD6CD001482}" type="presParOf" srcId="{20A87DC6-3119-44D8-9CFB-693AD6C64A53}" destId="{F40C5DB8-C36C-49D8-B993-E687762EAB8B}" srcOrd="0" destOrd="0" presId="urn:microsoft.com/office/officeart/2005/8/layout/StepDownProcess"/>
    <dgm:cxn modelId="{E851B037-D1A5-463D-8363-940F33E56D8D}" type="presParOf" srcId="{F40C5DB8-C36C-49D8-B993-E687762EAB8B}" destId="{3F10E053-23C7-416E-8255-0F86CD869E56}" srcOrd="0" destOrd="0" presId="urn:microsoft.com/office/officeart/2005/8/layout/StepDownProcess"/>
    <dgm:cxn modelId="{472A7CBD-D350-4F0A-A9FB-4194DC00A7C4}" type="presParOf" srcId="{F40C5DB8-C36C-49D8-B993-E687762EAB8B}" destId="{8DABFFEF-4BE6-49A9-9FC7-453A7A4C440A}" srcOrd="1" destOrd="0" presId="urn:microsoft.com/office/officeart/2005/8/layout/StepDownProcess"/>
    <dgm:cxn modelId="{FC602821-6FE4-4CCB-9B72-AF9AD5AB548C}" type="presParOf" srcId="{F40C5DB8-C36C-49D8-B993-E687762EAB8B}" destId="{436F9E9E-7584-4BB9-9831-C481D9BBDDA2}" srcOrd="2" destOrd="0" presId="urn:microsoft.com/office/officeart/2005/8/layout/StepDownProcess"/>
    <dgm:cxn modelId="{33F1B921-BE9B-42AE-97B1-21D7C46BFF89}" type="presParOf" srcId="{20A87DC6-3119-44D8-9CFB-693AD6C64A53}" destId="{1B0CFA85-31F8-4AC6-BF38-58C58E37BB4E}" srcOrd="1" destOrd="0" presId="urn:microsoft.com/office/officeart/2005/8/layout/StepDownProcess"/>
    <dgm:cxn modelId="{9FA954F0-D1C6-4A9A-991F-C72F97C5D9CD}" type="presParOf" srcId="{20A87DC6-3119-44D8-9CFB-693AD6C64A53}" destId="{ED5EDDCC-E3E3-4828-80A6-042F584F8B86}" srcOrd="2" destOrd="0" presId="urn:microsoft.com/office/officeart/2005/8/layout/StepDownProcess"/>
    <dgm:cxn modelId="{C2F79CBF-B0F4-4E01-81C1-4850072CF916}" type="presParOf" srcId="{ED5EDDCC-E3E3-4828-80A6-042F584F8B86}" destId="{29406E9C-DAC8-46B2-8211-6BDC781947E4}" srcOrd="0" destOrd="0" presId="urn:microsoft.com/office/officeart/2005/8/layout/StepDownProcess"/>
    <dgm:cxn modelId="{78978542-9FC2-4C6D-8D26-DA727AB9ACF7}" type="presParOf" srcId="{ED5EDDCC-E3E3-4828-80A6-042F584F8B86}" destId="{68024466-D4FE-4475-87D4-8CA618A1C1F2}" srcOrd="1" destOrd="0" presId="urn:microsoft.com/office/officeart/2005/8/layout/StepDownProcess"/>
    <dgm:cxn modelId="{784D94D3-083C-411C-9E24-FAE900BD6AFC}" type="presParOf" srcId="{ED5EDDCC-E3E3-4828-80A6-042F584F8B86}" destId="{839B4BAA-6648-4DCF-9EF9-EAAB5AC9319F}" srcOrd="2" destOrd="0" presId="urn:microsoft.com/office/officeart/2005/8/layout/StepDownProcess"/>
    <dgm:cxn modelId="{529FA2D7-9E0D-4DAC-B715-8C243404B75E}" type="presParOf" srcId="{20A87DC6-3119-44D8-9CFB-693AD6C64A53}" destId="{A659314C-9C01-4C9B-9AAE-0F0B06A4C0FA}" srcOrd="3" destOrd="0" presId="urn:microsoft.com/office/officeart/2005/8/layout/StepDownProcess"/>
    <dgm:cxn modelId="{F6BF8FAD-2A90-4B07-81B4-67D3AFB19DD5}" type="presParOf" srcId="{20A87DC6-3119-44D8-9CFB-693AD6C64A53}" destId="{4C2CA330-206A-43F8-8242-0A73E5588291}" srcOrd="4" destOrd="0" presId="urn:microsoft.com/office/officeart/2005/8/layout/StepDownProcess"/>
    <dgm:cxn modelId="{1DABE29D-F981-48E5-B664-1CE5950FBAAA}" type="presParOf" srcId="{4C2CA330-206A-43F8-8242-0A73E5588291}" destId="{830A98A7-CC35-455E-ACEB-B3587F5AB2B4}" srcOrd="0" destOrd="0" presId="urn:microsoft.com/office/officeart/2005/8/layout/StepDownProcess"/>
    <dgm:cxn modelId="{E3E1D45B-F05D-43BA-9CE0-719ED515C2E7}" type="presParOf" srcId="{4C2CA330-206A-43F8-8242-0A73E5588291}" destId="{3A097A84-ABF3-45E5-9244-DA432FD992D8}" srcOrd="1" destOrd="0" presId="urn:microsoft.com/office/officeart/2005/8/layout/StepDownProcess"/>
    <dgm:cxn modelId="{2C57C0A4-A38F-4EBD-BBFC-51A2ED285536}" type="presParOf" srcId="{4C2CA330-206A-43F8-8242-0A73E5588291}" destId="{836E8297-F9BC-418D-B7EC-AA85271879D9}" srcOrd="2" destOrd="0" presId="urn:microsoft.com/office/officeart/2005/8/layout/StepDownProcess"/>
    <dgm:cxn modelId="{03198EF2-7502-496F-B357-84FB43F1224D}" type="presParOf" srcId="{20A87DC6-3119-44D8-9CFB-693AD6C64A53}" destId="{C86E2612-DEB3-4224-AE73-A4B4A377F64D}" srcOrd="5" destOrd="0" presId="urn:microsoft.com/office/officeart/2005/8/layout/StepDownProcess"/>
    <dgm:cxn modelId="{3C2BD141-89F9-42A2-AAE8-871F0459AE5C}" type="presParOf" srcId="{20A87DC6-3119-44D8-9CFB-693AD6C64A53}" destId="{4D003C70-20EE-4046-8D93-06778A8611D6}" srcOrd="6" destOrd="0" presId="urn:microsoft.com/office/officeart/2005/8/layout/StepDownProcess"/>
    <dgm:cxn modelId="{BB90B29C-F3E1-48B6-8DEE-6517D9C1257F}" type="presParOf" srcId="{4D003C70-20EE-4046-8D93-06778A8611D6}" destId="{8F3F2CA6-4A88-4EED-BC4D-D162FF7EB8A0}" srcOrd="0" destOrd="0" presId="urn:microsoft.com/office/officeart/2005/8/layout/StepDownProcess"/>
    <dgm:cxn modelId="{A876AC07-90CF-466B-9798-BAD22D035BCB}" type="presParOf" srcId="{4D003C70-20EE-4046-8D93-06778A8611D6}" destId="{7F3049E0-52AC-4775-A798-F186B7A3B6AD}" srcOrd="1" destOrd="0" presId="urn:microsoft.com/office/officeart/2005/8/layout/StepDownProcess"/>
    <dgm:cxn modelId="{698E4656-8037-4217-A298-5D81C6FF75D7}" type="presParOf" srcId="{4D003C70-20EE-4046-8D93-06778A8611D6}" destId="{01D9878E-708D-455D-87BB-570DF2BFA772}" srcOrd="2" destOrd="0" presId="urn:microsoft.com/office/officeart/2005/8/layout/StepDownProcess"/>
    <dgm:cxn modelId="{AA6740A5-5D2A-403B-8F0D-687EC77D99E1}" type="presParOf" srcId="{20A87DC6-3119-44D8-9CFB-693AD6C64A53}" destId="{EE271213-62AC-43F6-A164-2553DF194BD4}" srcOrd="7" destOrd="0" presId="urn:microsoft.com/office/officeart/2005/8/layout/StepDownProcess"/>
    <dgm:cxn modelId="{3017AA5D-781F-41EF-B7EC-FBCA78155DB4}" type="presParOf" srcId="{20A87DC6-3119-44D8-9CFB-693AD6C64A53}" destId="{0C3B334D-CF94-436C-965C-72B482FD3AEF}" srcOrd="8" destOrd="0" presId="urn:microsoft.com/office/officeart/2005/8/layout/StepDownProcess"/>
    <dgm:cxn modelId="{54FC2C8D-E32D-4DC9-800C-991F9888E391}" type="presParOf" srcId="{0C3B334D-CF94-436C-965C-72B482FD3AEF}" destId="{4A1D7EAA-7E6A-4809-8E89-EB4FDAE6FE26}" srcOrd="0" destOrd="0" presId="urn:microsoft.com/office/officeart/2005/8/layout/StepDownProcess"/>
    <dgm:cxn modelId="{341CD156-DE4D-41CB-899A-7E7F5E6846F5}" type="presParOf" srcId="{0C3B334D-CF94-436C-965C-72B482FD3AEF}" destId="{2515819E-490A-44AD-8912-7E08E12720E8}" srcOrd="1" destOrd="0" presId="urn:microsoft.com/office/officeart/2005/8/layout/StepDownProcess"/>
    <dgm:cxn modelId="{F207243E-A211-4325-AB82-5A3CD5209CC6}" type="presParOf" srcId="{0C3B334D-CF94-436C-965C-72B482FD3AEF}" destId="{5801E7ED-16D2-4DA4-AB27-3878679194D8}" srcOrd="2" destOrd="0" presId="urn:microsoft.com/office/officeart/2005/8/layout/StepDownProcess"/>
    <dgm:cxn modelId="{D93D29D9-FE8F-41D2-9A20-8CAA7EFBB3A5}" type="presParOf" srcId="{20A87DC6-3119-44D8-9CFB-693AD6C64A53}" destId="{6FFBDEBC-D630-44AB-B2B3-2C03F140C295}" srcOrd="9" destOrd="0" presId="urn:microsoft.com/office/officeart/2005/8/layout/StepDownProcess"/>
    <dgm:cxn modelId="{F7A9E75B-5811-4518-8C0D-AF50C86D0158}" type="presParOf" srcId="{20A87DC6-3119-44D8-9CFB-693AD6C64A53}" destId="{56ADCF92-5BA8-4612-BEFA-C44E3A131756}" srcOrd="10" destOrd="0" presId="urn:microsoft.com/office/officeart/2005/8/layout/StepDownProcess"/>
    <dgm:cxn modelId="{BCC1B4A7-0147-49FF-9ABE-D1453A4977AE}" type="presParOf" srcId="{56ADCF92-5BA8-4612-BEFA-C44E3A131756}" destId="{5F75EFA0-2467-46EA-8522-0346EF9B198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D82F9-AB71-4FDE-B91C-7AE8FCA2DFAE}">
      <dsp:nvSpPr>
        <dsp:cNvPr id="0" name=""/>
        <dsp:cNvSpPr/>
      </dsp:nvSpPr>
      <dsp:spPr>
        <a:xfrm>
          <a:off x="1934336" y="177893"/>
          <a:ext cx="4423410" cy="153619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A6A0D-0F97-4583-8852-63199E273B6B}">
      <dsp:nvSpPr>
        <dsp:cNvPr id="0" name=""/>
        <dsp:cNvSpPr/>
      </dsp:nvSpPr>
      <dsp:spPr>
        <a:xfrm>
          <a:off x="3724274" y="3939506"/>
          <a:ext cx="857250" cy="548640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0628B-DBC7-4BC9-BFCD-A4DDE9D73176}">
      <dsp:nvSpPr>
        <dsp:cNvPr id="0" name=""/>
        <dsp:cNvSpPr/>
      </dsp:nvSpPr>
      <dsp:spPr>
        <a:xfrm>
          <a:off x="2095499" y="4378418"/>
          <a:ext cx="4114800" cy="10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CRM</a:t>
          </a:r>
          <a:endParaRPr lang="en-US" sz="4400" kern="1200" dirty="0"/>
        </a:p>
      </dsp:txBody>
      <dsp:txXfrm>
        <a:off x="2095499" y="4378418"/>
        <a:ext cx="4114800" cy="1028700"/>
      </dsp:txXfrm>
    </dsp:sp>
    <dsp:sp modelId="{283DAE41-7CBA-44D6-A13A-11614E646321}">
      <dsp:nvSpPr>
        <dsp:cNvPr id="0" name=""/>
        <dsp:cNvSpPr/>
      </dsp:nvSpPr>
      <dsp:spPr>
        <a:xfrm>
          <a:off x="3542537" y="1832729"/>
          <a:ext cx="1543050" cy="1543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Procedures</a:t>
          </a:r>
          <a:endParaRPr lang="en-US" sz="1700" kern="1200" dirty="0"/>
        </a:p>
      </dsp:txBody>
      <dsp:txXfrm>
        <a:off x="3768511" y="2058703"/>
        <a:ext cx="1091102" cy="1091102"/>
      </dsp:txXfrm>
    </dsp:sp>
    <dsp:sp modelId="{499A53B4-9680-4380-9D83-B6DADA2BFBEC}">
      <dsp:nvSpPr>
        <dsp:cNvPr id="0" name=""/>
        <dsp:cNvSpPr/>
      </dsp:nvSpPr>
      <dsp:spPr>
        <a:xfrm>
          <a:off x="2438399" y="675098"/>
          <a:ext cx="1543050" cy="1543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Processes</a:t>
          </a:r>
          <a:endParaRPr lang="en-US" sz="1700" kern="1200" dirty="0"/>
        </a:p>
      </dsp:txBody>
      <dsp:txXfrm>
        <a:off x="2664373" y="901072"/>
        <a:ext cx="1091102" cy="1091102"/>
      </dsp:txXfrm>
    </dsp:sp>
    <dsp:sp modelId="{4B32CDB1-044D-4EE9-87B3-F944FB08DFEB}">
      <dsp:nvSpPr>
        <dsp:cNvPr id="0" name=""/>
        <dsp:cNvSpPr/>
      </dsp:nvSpPr>
      <dsp:spPr>
        <a:xfrm>
          <a:off x="4015739" y="302023"/>
          <a:ext cx="1543050" cy="1543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Strategy</a:t>
          </a:r>
          <a:endParaRPr lang="en-US" sz="1700" kern="1200" dirty="0"/>
        </a:p>
      </dsp:txBody>
      <dsp:txXfrm>
        <a:off x="4241713" y="527997"/>
        <a:ext cx="1091102" cy="1091102"/>
      </dsp:txXfrm>
    </dsp:sp>
    <dsp:sp modelId="{33F6890F-73CD-4815-B76D-C39180BC6A96}">
      <dsp:nvSpPr>
        <dsp:cNvPr id="0" name=""/>
        <dsp:cNvSpPr/>
      </dsp:nvSpPr>
      <dsp:spPr>
        <a:xfrm>
          <a:off x="1381801" y="79281"/>
          <a:ext cx="5542196" cy="36605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0E053-23C7-416E-8255-0F86CD869E56}">
      <dsp:nvSpPr>
        <dsp:cNvPr id="0" name=""/>
        <dsp:cNvSpPr/>
      </dsp:nvSpPr>
      <dsp:spPr>
        <a:xfrm rot="5400000">
          <a:off x="750150" y="887155"/>
          <a:ext cx="674928" cy="562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FFEF-4BE6-49A9-9FC7-453A7A4C440A}">
      <dsp:nvSpPr>
        <dsp:cNvPr id="0" name=""/>
        <dsp:cNvSpPr/>
      </dsp:nvSpPr>
      <dsp:spPr>
        <a:xfrm>
          <a:off x="308388" y="35921"/>
          <a:ext cx="1662074" cy="7952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 Generation</a:t>
          </a:r>
          <a:endParaRPr lang="en-US" sz="1800" kern="1200" dirty="0"/>
        </a:p>
      </dsp:txBody>
      <dsp:txXfrm>
        <a:off x="347218" y="74751"/>
        <a:ext cx="1584414" cy="717630"/>
      </dsp:txXfrm>
    </dsp:sp>
    <dsp:sp modelId="{436F9E9E-7584-4BB9-9831-C481D9BBDDA2}">
      <dsp:nvSpPr>
        <dsp:cNvPr id="0" name=""/>
        <dsp:cNvSpPr/>
      </dsp:nvSpPr>
      <dsp:spPr>
        <a:xfrm>
          <a:off x="1707516" y="111770"/>
          <a:ext cx="826350" cy="64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06E9C-DAC8-46B2-8211-6BDC781947E4}">
      <dsp:nvSpPr>
        <dsp:cNvPr id="0" name=""/>
        <dsp:cNvSpPr/>
      </dsp:nvSpPr>
      <dsp:spPr>
        <a:xfrm rot="5400000">
          <a:off x="1818379" y="1780529"/>
          <a:ext cx="674928" cy="562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24466-D4FE-4475-87D4-8CA618A1C1F2}">
      <dsp:nvSpPr>
        <dsp:cNvPr id="0" name=""/>
        <dsp:cNvSpPr/>
      </dsp:nvSpPr>
      <dsp:spPr>
        <a:xfrm>
          <a:off x="1376618" y="929294"/>
          <a:ext cx="1662074" cy="7952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Prospecting</a:t>
          </a:r>
          <a:endParaRPr lang="en-US" sz="1800" kern="1200" dirty="0"/>
        </a:p>
      </dsp:txBody>
      <dsp:txXfrm>
        <a:off x="1415448" y="968124"/>
        <a:ext cx="1584414" cy="717630"/>
      </dsp:txXfrm>
    </dsp:sp>
    <dsp:sp modelId="{839B4BAA-6648-4DCF-9EF9-EAAB5AC9319F}">
      <dsp:nvSpPr>
        <dsp:cNvPr id="0" name=""/>
        <dsp:cNvSpPr/>
      </dsp:nvSpPr>
      <dsp:spPr>
        <a:xfrm>
          <a:off x="2775746" y="1005143"/>
          <a:ext cx="826350" cy="64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A98A7-CC35-455E-ACEB-B3587F5AB2B4}">
      <dsp:nvSpPr>
        <dsp:cNvPr id="0" name=""/>
        <dsp:cNvSpPr/>
      </dsp:nvSpPr>
      <dsp:spPr>
        <a:xfrm rot="5400000">
          <a:off x="2886609" y="2673902"/>
          <a:ext cx="674928" cy="562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97A84-ABF3-45E5-9244-DA432FD992D8}">
      <dsp:nvSpPr>
        <dsp:cNvPr id="0" name=""/>
        <dsp:cNvSpPr/>
      </dsp:nvSpPr>
      <dsp:spPr>
        <a:xfrm>
          <a:off x="2444847" y="1822668"/>
          <a:ext cx="1662074" cy="7952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 Nurturing</a:t>
          </a:r>
          <a:endParaRPr lang="en-US" sz="1800" kern="1200" dirty="0"/>
        </a:p>
      </dsp:txBody>
      <dsp:txXfrm>
        <a:off x="2483677" y="1861498"/>
        <a:ext cx="1584414" cy="717630"/>
      </dsp:txXfrm>
    </dsp:sp>
    <dsp:sp modelId="{836E8297-F9BC-418D-B7EC-AA85271879D9}">
      <dsp:nvSpPr>
        <dsp:cNvPr id="0" name=""/>
        <dsp:cNvSpPr/>
      </dsp:nvSpPr>
      <dsp:spPr>
        <a:xfrm>
          <a:off x="3843975" y="1898517"/>
          <a:ext cx="826350" cy="64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F2CA6-4A88-4EED-BC4D-D162FF7EB8A0}">
      <dsp:nvSpPr>
        <dsp:cNvPr id="0" name=""/>
        <dsp:cNvSpPr/>
      </dsp:nvSpPr>
      <dsp:spPr>
        <a:xfrm rot="5400000">
          <a:off x="3954838" y="3567275"/>
          <a:ext cx="674928" cy="562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049E0-52AC-4775-A798-F186B7A3B6AD}">
      <dsp:nvSpPr>
        <dsp:cNvPr id="0" name=""/>
        <dsp:cNvSpPr/>
      </dsp:nvSpPr>
      <dsp:spPr>
        <a:xfrm>
          <a:off x="3513077" y="2716041"/>
          <a:ext cx="1662074" cy="7952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Conversion</a:t>
          </a:r>
          <a:endParaRPr lang="en-US" sz="1800" kern="1200" dirty="0"/>
        </a:p>
      </dsp:txBody>
      <dsp:txXfrm>
        <a:off x="3551907" y="2754871"/>
        <a:ext cx="1584414" cy="717630"/>
      </dsp:txXfrm>
    </dsp:sp>
    <dsp:sp modelId="{01D9878E-708D-455D-87BB-570DF2BFA772}">
      <dsp:nvSpPr>
        <dsp:cNvPr id="0" name=""/>
        <dsp:cNvSpPr/>
      </dsp:nvSpPr>
      <dsp:spPr>
        <a:xfrm>
          <a:off x="4912205" y="2791890"/>
          <a:ext cx="826350" cy="64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D7EAA-7E6A-4809-8E89-EB4FDAE6FE26}">
      <dsp:nvSpPr>
        <dsp:cNvPr id="0" name=""/>
        <dsp:cNvSpPr/>
      </dsp:nvSpPr>
      <dsp:spPr>
        <a:xfrm rot="5400000">
          <a:off x="5023068" y="4460649"/>
          <a:ext cx="674928" cy="562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5819E-490A-44AD-8912-7E08E12720E8}">
      <dsp:nvSpPr>
        <dsp:cNvPr id="0" name=""/>
        <dsp:cNvSpPr/>
      </dsp:nvSpPr>
      <dsp:spPr>
        <a:xfrm>
          <a:off x="4581307" y="3609414"/>
          <a:ext cx="1662074" cy="7952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 Sales Support</a:t>
          </a:r>
          <a:endParaRPr lang="en-US" sz="1800" kern="1200" dirty="0"/>
        </a:p>
      </dsp:txBody>
      <dsp:txXfrm>
        <a:off x="4620137" y="3648244"/>
        <a:ext cx="1584414" cy="717630"/>
      </dsp:txXfrm>
    </dsp:sp>
    <dsp:sp modelId="{5801E7ED-16D2-4DA4-AB27-3878679194D8}">
      <dsp:nvSpPr>
        <dsp:cNvPr id="0" name=""/>
        <dsp:cNvSpPr/>
      </dsp:nvSpPr>
      <dsp:spPr>
        <a:xfrm>
          <a:off x="5980435" y="3685264"/>
          <a:ext cx="826350" cy="64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5EFA0-2467-46EA-8522-0346EF9B1982}">
      <dsp:nvSpPr>
        <dsp:cNvPr id="0" name=""/>
        <dsp:cNvSpPr/>
      </dsp:nvSpPr>
      <dsp:spPr>
        <a:xfrm>
          <a:off x="5649536" y="4502788"/>
          <a:ext cx="1662074" cy="7952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Reengagement</a:t>
          </a:r>
          <a:endParaRPr lang="en-US" sz="1800" kern="1200" dirty="0"/>
        </a:p>
      </dsp:txBody>
      <dsp:txXfrm>
        <a:off x="5688366" y="4541618"/>
        <a:ext cx="1584414" cy="717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AF971-FD93-4833-B622-8F03AC8215D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BD5BA-17AC-4FF7-9595-50F16C69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4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7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2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6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7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6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9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7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4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8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3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1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9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A1C6-94EE-4DAD-A850-4CBF407D0ED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3630-AA92-4165-B6F5-23A65D23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rmswitch.com/crm-value/understanding-crm-erp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keydifferences.com/difference-between-crm-and-erp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blog.getbase.com/18-surprising-crm-statistic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crmswitch.com/implementing-crm/six-crm-dashboard-example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harepointcrmtemplate.com/blog/why-does-my-business-need-a-crm-syste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businessnewsdaily.com/7838-choosing-crm-softwa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19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67" b="1" dirty="0" smtClean="0">
                <a:solidFill>
                  <a:srgbClr val="FF0000"/>
                </a:solidFill>
              </a:rPr>
              <a:t>Information Systems in Organizations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>4.2 Customer Relationship Management Systems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1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Relationship Management</a:t>
            </a:r>
          </a:p>
          <a:p>
            <a:pPr lvl="1"/>
            <a:r>
              <a:rPr lang="en-US" b="1" dirty="0" smtClean="0"/>
              <a:t>Early Goal:</a:t>
            </a:r>
            <a:r>
              <a:rPr lang="en-US" dirty="0" smtClean="0"/>
              <a:t> </a:t>
            </a:r>
            <a:r>
              <a:rPr lang="en-US" dirty="0"/>
              <a:t>help businesses build and maintain relationships with new and existing </a:t>
            </a:r>
            <a:r>
              <a:rPr lang="en-US" dirty="0" smtClean="0"/>
              <a:t>customers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New Goal</a:t>
            </a:r>
            <a:r>
              <a:rPr lang="en-US" dirty="0" smtClean="0"/>
              <a:t>: </a:t>
            </a:r>
            <a:r>
              <a:rPr lang="en-US" dirty="0"/>
              <a:t>manage sales, marketing, point-of-sale (POS), accounting, vendor and other types of operational data, </a:t>
            </a:r>
            <a:r>
              <a:rPr lang="en-US" dirty="0" smtClean="0"/>
              <a:t>all </a:t>
            </a:r>
            <a:r>
              <a:rPr lang="en-US" dirty="0"/>
              <a:t>in one easily accessible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CRM</a:t>
            </a:r>
            <a:endParaRPr lang="en-US" dirty="0"/>
          </a:p>
        </p:txBody>
      </p:sp>
      <p:pic>
        <p:nvPicPr>
          <p:cNvPr id="1026" name="Picture 2" descr="Choosing a CRM Software: 2015 Buyer's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35514" cy="50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4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410277" y="-3200176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423161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why can’t I just use my ERP to do this?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84812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11976"/>
            <a:ext cx="8503920" cy="46046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hlinkClick r:id="rId3"/>
              </a:rPr>
              <a:t>CRM &amp; ERP – What’s the difference?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1600" dirty="0"/>
              <a:t>ERP and CRM are similar in many ways, as they are both used to increase the overall </a:t>
            </a:r>
            <a:r>
              <a:rPr lang="en-US" sz="1600" dirty="0" smtClean="0"/>
              <a:t>_____________</a:t>
            </a:r>
            <a:r>
              <a:rPr lang="en-US" sz="1600" u="sng" dirty="0" smtClean="0"/>
              <a:t>   </a:t>
            </a:r>
            <a:r>
              <a:rPr lang="en-US" sz="1600" dirty="0" smtClean="0"/>
              <a:t> </a:t>
            </a:r>
            <a:r>
              <a:rPr lang="en-US" sz="1600" dirty="0"/>
              <a:t>of a business.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Where CRM is focused on the customer, ERP focuses on the </a:t>
            </a:r>
            <a:r>
              <a:rPr lang="en-US" sz="1600" u="sng" dirty="0"/>
              <a:t>                 .</a:t>
            </a:r>
          </a:p>
          <a:p>
            <a:pPr>
              <a:lnSpc>
                <a:spcPct val="150000"/>
              </a:lnSpc>
            </a:pPr>
            <a:r>
              <a:rPr lang="en-US" sz="1600" u="sng" dirty="0"/>
              <a:t>           </a:t>
            </a:r>
            <a:r>
              <a:rPr lang="en-US" sz="1600" dirty="0"/>
              <a:t> focuses on reducing overhead and cutting costs.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CRM is often the best bet for a business’s first </a:t>
            </a:r>
            <a:r>
              <a:rPr lang="en-US" sz="1600" u="sng" dirty="0"/>
              <a:t>                       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ERP and CRM working together make it much easier for a business to increase profits while </a:t>
            </a:r>
            <a:r>
              <a:rPr lang="en-US" sz="1600" u="sng" dirty="0"/>
              <a:t>                             </a:t>
            </a:r>
            <a:r>
              <a:rPr lang="en-US" sz="1600" u="sng" dirty="0" smtClean="0"/>
              <a:t>_______________.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12292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051"/>
            <a:ext cx="7391400" cy="634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6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and ERP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“Deciding </a:t>
            </a:r>
            <a:r>
              <a:rPr lang="en-US" sz="2400" dirty="0"/>
              <a:t>which system is more important is like deciding between having an engine or having a steering wheel in a car. CRM is the engine that drives a business. It improves sales and increases profits. ERP is the steering wheel—it allows a business to be guided with precision, and to steer around obstacles well in advance. ERP and CRM working together make it much easier for a business to increase profits while reducing costs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5" name="Up Arrow 4"/>
          <p:cNvSpPr/>
          <p:nvPr/>
        </p:nvSpPr>
        <p:spPr>
          <a:xfrm>
            <a:off x="3352800" y="4577677"/>
            <a:ext cx="865632" cy="174759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966716" y="4665736"/>
            <a:ext cx="838200" cy="169221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0589" y="5327177"/>
            <a:ext cx="103092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TOP 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7897" y="5327177"/>
            <a:ext cx="14959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26" y="1121773"/>
            <a:ext cx="8641080" cy="45752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dirty="0">
                <a:hlinkClick r:id="rId3"/>
              </a:rPr>
              <a:t>Key differences between CRM &amp; ERP: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1700" dirty="0"/>
              <a:t>The CRM is mainly utilized in </a:t>
            </a:r>
            <a:r>
              <a:rPr lang="en-US" sz="1700" u="sng" dirty="0"/>
              <a:t>                       </a:t>
            </a:r>
            <a:r>
              <a:rPr lang="en-US" sz="1700" dirty="0"/>
              <a:t> back office activities.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ERP is used in </a:t>
            </a:r>
            <a:r>
              <a:rPr lang="en-US" sz="1700" u="sng" dirty="0"/>
              <a:t> </a:t>
            </a:r>
            <a:r>
              <a:rPr lang="en-US" sz="1700" u="sng" dirty="0" smtClean="0"/>
              <a:t>                           </a:t>
            </a:r>
            <a:r>
              <a:rPr lang="en-US" sz="1700" dirty="0" smtClean="0"/>
              <a:t> </a:t>
            </a:r>
            <a:r>
              <a:rPr lang="en-US" sz="1700" dirty="0"/>
              <a:t>back office activities.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CRM focuses on increasing </a:t>
            </a:r>
            <a:r>
              <a:rPr lang="en-US" sz="1700" u="sng" dirty="0"/>
              <a:t> </a:t>
            </a:r>
            <a:r>
              <a:rPr lang="en-US" sz="1700" u="sng" dirty="0" smtClean="0"/>
              <a:t>             </a:t>
            </a:r>
            <a:r>
              <a:rPr lang="en-US" sz="1700" dirty="0" smtClean="0"/>
              <a:t>, </a:t>
            </a:r>
            <a:r>
              <a:rPr lang="en-US" sz="1700" dirty="0"/>
              <a:t>but ERP gives emphasis on reducing costs.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ERP is mainly concerned with planning the </a:t>
            </a:r>
            <a:r>
              <a:rPr lang="en-US" sz="1700" u="sng" dirty="0"/>
              <a:t> </a:t>
            </a:r>
            <a:r>
              <a:rPr lang="en-US" sz="1700" u="sng" dirty="0" smtClean="0"/>
              <a:t>                    </a:t>
            </a:r>
            <a:r>
              <a:rPr lang="en-US" sz="1700" dirty="0" smtClean="0"/>
              <a:t> </a:t>
            </a:r>
            <a:r>
              <a:rPr lang="en-US" sz="1700" dirty="0"/>
              <a:t>of the organization to ensure its best possible use.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CRM is defined as a software that lets the organization to trace every </a:t>
            </a:r>
            <a:r>
              <a:rPr lang="en-US" sz="1700" u="sng" dirty="0"/>
              <a:t>                       </a:t>
            </a:r>
            <a:r>
              <a:rPr lang="en-US" sz="1700" dirty="0"/>
              <a:t> with the clients and customers.</a:t>
            </a:r>
          </a:p>
        </p:txBody>
      </p:sp>
    </p:spTree>
    <p:extLst>
      <p:ext uri="{BB962C8B-B14F-4D97-AF65-F5344CB8AC3E}">
        <p14:creationId xmlns:p14="http://schemas.microsoft.com/office/powerpoint/2010/main" val="366379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793395" cy="4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18" y="1092382"/>
            <a:ext cx="8611688" cy="46438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hlinkClick r:id="rId3"/>
              </a:rPr>
              <a:t>18 Surprising CRM Statistics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1600" dirty="0"/>
              <a:t>15% of organizations have replaced all or most of their on premise customer service applications with </a:t>
            </a:r>
            <a:r>
              <a:rPr lang="en-US" sz="1600" u="sng" dirty="0"/>
              <a:t>                                          </a:t>
            </a:r>
            <a:r>
              <a:rPr lang="en-US" sz="1600" dirty="0"/>
              <a:t> solutions.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Between 25 and 60% of CRM projects fail to meet </a:t>
            </a:r>
            <a:r>
              <a:rPr lang="en-US" sz="1600" u="sng" dirty="0"/>
              <a:t>                          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Sales reps saw </a:t>
            </a:r>
            <a:r>
              <a:rPr lang="en-US" sz="1600" u="sng" dirty="0"/>
              <a:t> </a:t>
            </a:r>
            <a:r>
              <a:rPr lang="en-US" sz="1600" u="sng" dirty="0" smtClean="0"/>
              <a:t>                          </a:t>
            </a:r>
            <a:r>
              <a:rPr lang="en-US" sz="1600" dirty="0" smtClean="0"/>
              <a:t> </a:t>
            </a:r>
            <a:r>
              <a:rPr lang="en-US" sz="1600" dirty="0"/>
              <a:t>increased by 15% when they had mobile access to CRM applications.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CRM offers an average return of $5.60 for every $</a:t>
            </a:r>
            <a:r>
              <a:rPr lang="en-US" sz="1600" u="sng" dirty="0"/>
              <a:t>       </a:t>
            </a:r>
            <a:r>
              <a:rPr lang="en-US" sz="1600" dirty="0"/>
              <a:t> spent.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91% of companies with more than 11 </a:t>
            </a:r>
            <a:r>
              <a:rPr lang="en-US" sz="1600" u="sng" dirty="0"/>
              <a:t>                      </a:t>
            </a:r>
            <a:r>
              <a:rPr lang="en-US" sz="1600" dirty="0"/>
              <a:t> use a CRM system.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74855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Forecasts from Gartner anticipate that the customer relationship management market will be worth </a:t>
            </a:r>
            <a:r>
              <a:rPr lang="en-US" dirty="0">
                <a:solidFill>
                  <a:srgbClr val="FF0000"/>
                </a:solidFill>
              </a:rPr>
              <a:t>$36.4 billion worldwide by 2017</a:t>
            </a:r>
            <a:r>
              <a:rPr lang="en-US" dirty="0" smtClean="0"/>
              <a:t>.</a:t>
            </a:r>
          </a:p>
          <a:p>
            <a:r>
              <a:rPr lang="en-US" dirty="0"/>
              <a:t>CRM offers an average return of </a:t>
            </a:r>
            <a:r>
              <a:rPr lang="en-US" dirty="0">
                <a:solidFill>
                  <a:srgbClr val="FF0000"/>
                </a:solidFill>
              </a:rPr>
              <a:t>$5.60 for every $1 </a:t>
            </a:r>
            <a:r>
              <a:rPr lang="en-US" dirty="0" smtClean="0">
                <a:solidFill>
                  <a:srgbClr val="FF0000"/>
                </a:solidFill>
              </a:rPr>
              <a:t>spent</a:t>
            </a:r>
          </a:p>
          <a:p>
            <a:r>
              <a:rPr lang="en-US" dirty="0" smtClean="0"/>
              <a:t>Productivity </a:t>
            </a:r>
            <a:r>
              <a:rPr lang="en-US" dirty="0">
                <a:solidFill>
                  <a:srgbClr val="FF0000"/>
                </a:solidFill>
              </a:rPr>
              <a:t>increased by 15% </a:t>
            </a:r>
            <a:r>
              <a:rPr lang="en-US" dirty="0"/>
              <a:t>when they had mobile access to CRM applications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30% of marketers </a:t>
            </a:r>
            <a:r>
              <a:rPr lang="en-US" dirty="0"/>
              <a:t>say having disparate data sources is a main reason why they can’t glean useful insights from customer data</a:t>
            </a:r>
          </a:p>
        </p:txBody>
      </p:sp>
    </p:spTree>
    <p:extLst>
      <p:ext uri="{BB962C8B-B14F-4D97-AF65-F5344CB8AC3E}">
        <p14:creationId xmlns:p14="http://schemas.microsoft.com/office/powerpoint/2010/main" val="140678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 IT Assignment #5 : </a:t>
            </a:r>
            <a:br>
              <a:rPr lang="en-US" dirty="0" smtClean="0"/>
            </a:br>
            <a:r>
              <a:rPr lang="en-US" dirty="0" smtClean="0"/>
              <a:t>Digital Identity Management (part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19300"/>
            <a:ext cx="8458200" cy="4381500"/>
          </a:xfrm>
        </p:spPr>
        <p:txBody>
          <a:bodyPr>
            <a:normAutofit/>
          </a:bodyPr>
          <a:lstStyle/>
          <a:p>
            <a:r>
              <a:rPr lang="en-US" dirty="0" smtClean="0"/>
              <a:t>Analyze the data collected by Google Analytics </a:t>
            </a:r>
          </a:p>
          <a:p>
            <a:r>
              <a:rPr lang="en-US" dirty="0" smtClean="0"/>
              <a:t>Report on key metrics</a:t>
            </a:r>
          </a:p>
          <a:p>
            <a:r>
              <a:rPr lang="en-US" dirty="0" smtClean="0"/>
              <a:t>Explain what you would do to influence traffic to your site</a:t>
            </a:r>
          </a:p>
          <a:p>
            <a:r>
              <a:rPr lang="en-US" dirty="0" smtClean="0"/>
              <a:t>Due in week </a:t>
            </a:r>
            <a:r>
              <a:rPr lang="en-US" dirty="0" smtClean="0"/>
              <a:t>13 </a:t>
            </a:r>
            <a:r>
              <a:rPr lang="mr-IN" dirty="0" smtClean="0"/>
              <a:t>–</a:t>
            </a:r>
            <a:r>
              <a:rPr lang="en-US" dirty="0" smtClean="0"/>
              <a:t> Nov 30th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18" y="1160962"/>
            <a:ext cx="8562703" cy="45066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dirty="0">
                <a:hlinkClick r:id="rId3"/>
              </a:rPr>
              <a:t>CRM dashboard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1700" dirty="0"/>
              <a:t>All major enterprise CRM vendors offer </a:t>
            </a:r>
            <a:r>
              <a:rPr lang="en-US" sz="1700" u="sng" dirty="0"/>
              <a:t>                        </a:t>
            </a:r>
            <a:r>
              <a:rPr lang="en-US" sz="1700" dirty="0"/>
              <a:t> of some type.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CRM dashboards serve the same general purpose: to quickly provide a user, manager, or administrator with a quick </a:t>
            </a:r>
            <a:r>
              <a:rPr lang="en-US" sz="1700" u="sng" dirty="0"/>
              <a:t> </a:t>
            </a:r>
            <a:r>
              <a:rPr lang="en-US" sz="1700" u="sng" dirty="0" smtClean="0"/>
              <a:t>                                </a:t>
            </a:r>
            <a:r>
              <a:rPr lang="en-US" sz="1700" dirty="0" smtClean="0"/>
              <a:t> related </a:t>
            </a:r>
            <a:r>
              <a:rPr lang="en-US" sz="1700" dirty="0"/>
              <a:t>to a particular job function or department.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 Dashboards serve a valuable purpose in giving system users visibility into both overall system health and </a:t>
            </a:r>
            <a:r>
              <a:rPr lang="en-US" sz="1700" u="sng" dirty="0"/>
              <a:t>                           </a:t>
            </a:r>
            <a:r>
              <a:rPr lang="en-US" sz="1700" dirty="0"/>
              <a:t> performance measurement.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CRM dashboard functions: Sales, Marketing, and </a:t>
            </a:r>
            <a:r>
              <a:rPr lang="en-US" sz="1700" u="sng" dirty="0"/>
              <a:t>                      </a:t>
            </a:r>
            <a:r>
              <a:rPr lang="en-US" sz="1700" dirty="0"/>
              <a:t>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1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zmind.com/wp-content/uploads/2014/11/blankon-bootstrap-admin-t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19200"/>
            <a:ext cx="841248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is this better than….</a:t>
            </a:r>
            <a:endParaRPr lang="en-US" dirty="0"/>
          </a:p>
        </p:txBody>
      </p:sp>
      <p:pic>
        <p:nvPicPr>
          <p:cNvPr id="4" name="Picture 2" descr="http://bashooka.com/wp-content/uploads/2014/02/flat-admin-templates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1653"/>
            <a:ext cx="7543800" cy="55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6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3076" name="Picture 4" descr="http://steps-ventures.com/wp-content/uploads/2015/06/example-pic-of-excel-spread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7" y="1260575"/>
            <a:ext cx="8293613" cy="48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6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11976"/>
            <a:ext cx="8582297" cy="45850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hlinkClick r:id="rId3"/>
              </a:rPr>
              <a:t>Why does my business need a CRM system?</a:t>
            </a:r>
            <a:endParaRPr lang="en-US" sz="2800" dirty="0"/>
          </a:p>
          <a:p>
            <a:pPr marL="228600" lvl="1" indent="-3429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The process of CRM is conducted naturally by </a:t>
            </a:r>
            <a:r>
              <a:rPr lang="en-US" sz="2100" u="sng" dirty="0"/>
              <a:t> </a:t>
            </a:r>
            <a:r>
              <a:rPr lang="en-US" sz="2100" u="sng" dirty="0" smtClean="0"/>
              <a:t>                </a:t>
            </a:r>
            <a:r>
              <a:rPr lang="en-US" sz="2100" dirty="0" smtClean="0"/>
              <a:t> business</a:t>
            </a:r>
            <a:r>
              <a:rPr lang="en-US" sz="2100" dirty="0"/>
              <a:t>.</a:t>
            </a:r>
          </a:p>
          <a:p>
            <a:pPr marL="228600" lvl="1" indent="-3429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 formal CRM tool provides a central </a:t>
            </a:r>
            <a:r>
              <a:rPr lang="en-US" sz="2100" u="sng" dirty="0" smtClean="0"/>
              <a:t>                     </a:t>
            </a:r>
            <a:r>
              <a:rPr lang="en-US" sz="2100" dirty="0" smtClean="0"/>
              <a:t> for </a:t>
            </a:r>
            <a:r>
              <a:rPr lang="en-US" sz="2100" dirty="0"/>
              <a:t>the evolution of internal processes that ensure the business operates at optimum efficiency.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CRM software is a tool that should provide the structure necessary to connect the majority of customer “</a:t>
            </a:r>
            <a:r>
              <a:rPr lang="en-US" sz="2100" u="sng" dirty="0"/>
              <a:t>                           .</a:t>
            </a:r>
            <a:r>
              <a:rPr lang="en-US" sz="21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Every organization can take advantage of a CRM software solution in order to enhance their </a:t>
            </a:r>
            <a:r>
              <a:rPr lang="en-US" sz="2100" u="sng" dirty="0"/>
              <a:t>                   </a:t>
            </a:r>
            <a:r>
              <a:rPr lang="en-US" sz="2100" dirty="0"/>
              <a:t> position.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Reasons to invest in CRM software will vary depending on the specific needs, size and type of </a:t>
            </a:r>
            <a:r>
              <a:rPr lang="en-US" sz="2100" u="sng" dirty="0"/>
              <a:t>                    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76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Just a System?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311864"/>
              </p:ext>
            </p:extLst>
          </p:nvPr>
        </p:nvGraphicFramePr>
        <p:xfrm>
          <a:off x="228600" y="1371600"/>
          <a:ext cx="8305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503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410277" y="-3200176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423161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kind of information is tracked in a CRM?  How do companies use this data?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0903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Processes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918815"/>
              </p:ext>
            </p:extLst>
          </p:nvPr>
        </p:nvGraphicFramePr>
        <p:xfrm>
          <a:off x="762000" y="12192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49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382000" cy="63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07" y="4188940"/>
            <a:ext cx="1853993" cy="2562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of a CRM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" b="17177"/>
          <a:stretch/>
        </p:blipFill>
        <p:spPr>
          <a:xfrm>
            <a:off x="6257590" y="895356"/>
            <a:ext cx="1742444" cy="1294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1" y="1481845"/>
            <a:ext cx="1950565" cy="230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68" y="1998151"/>
            <a:ext cx="857724" cy="857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56" y="4348776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13" y="2240985"/>
            <a:ext cx="2101564" cy="1541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24" y="2335776"/>
            <a:ext cx="2333557" cy="22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102178"/>
            <a:ext cx="8601891" cy="457526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800" dirty="0">
                <a:hlinkClick r:id="rId3"/>
              </a:rPr>
              <a:t>Choosing a CRM Software: 2015 Buyer’s Guide</a:t>
            </a:r>
            <a:endParaRPr lang="en-US" sz="3800" dirty="0"/>
          </a:p>
          <a:p>
            <a:pPr marL="3429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CRM software has evolved from a simple contact management system into a robust tool that lets </a:t>
            </a:r>
            <a:r>
              <a:rPr lang="en-US" sz="2600" dirty="0" smtClean="0"/>
              <a:t>your </a:t>
            </a:r>
            <a:r>
              <a:rPr lang="en-US" sz="2600" u="sng" dirty="0"/>
              <a:t> </a:t>
            </a:r>
            <a:r>
              <a:rPr lang="en-US" sz="2600" u="sng" dirty="0" smtClean="0"/>
              <a:t>                       </a:t>
            </a:r>
            <a:r>
              <a:rPr lang="en-US" sz="2600" dirty="0" smtClean="0"/>
              <a:t> data </a:t>
            </a:r>
            <a:r>
              <a:rPr lang="en-US" sz="2600" dirty="0"/>
              <a:t>all in one easily accessible solution.  </a:t>
            </a:r>
            <a:endParaRPr lang="en-US" sz="2600" dirty="0" smtClean="0"/>
          </a:p>
          <a:p>
            <a:pPr marL="3429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Benefits of using CRM software: Save time, Save money, Better</a:t>
            </a:r>
            <a:r>
              <a:rPr lang="en-US" sz="2600" b="1" dirty="0"/>
              <a:t> </a:t>
            </a:r>
            <a:r>
              <a:rPr lang="en-US" sz="2600" b="1" u="sng" dirty="0"/>
              <a:t> </a:t>
            </a:r>
            <a:r>
              <a:rPr lang="en-US" sz="2600" b="1" u="sng" dirty="0" smtClean="0"/>
              <a:t>             </a:t>
            </a:r>
            <a:r>
              <a:rPr lang="en-US" sz="2600" b="1" dirty="0" smtClean="0"/>
              <a:t> </a:t>
            </a:r>
            <a:r>
              <a:rPr lang="en-US" sz="2600" dirty="0" smtClean="0"/>
              <a:t>marketing</a:t>
            </a:r>
            <a:r>
              <a:rPr lang="en-US" sz="2600" dirty="0"/>
              <a:t>, Extra functionalities, and Help sales team reach their goals. </a:t>
            </a:r>
          </a:p>
          <a:p>
            <a:pPr marL="3429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As a whole, CRM software gives you and your sales teams all the tools necessary to grow your business in a </a:t>
            </a:r>
            <a:r>
              <a:rPr lang="en-US" sz="2600" u="sng" dirty="0"/>
              <a:t> </a:t>
            </a:r>
            <a:r>
              <a:rPr lang="en-US" sz="2600" u="sng" dirty="0" smtClean="0"/>
              <a:t>               </a:t>
            </a:r>
            <a:r>
              <a:rPr lang="en-US" sz="2600" dirty="0" smtClean="0"/>
              <a:t> hub </a:t>
            </a:r>
            <a:r>
              <a:rPr lang="en-US" sz="2600" dirty="0"/>
              <a:t>with the least amount of work possible</a:t>
            </a:r>
            <a:r>
              <a:rPr lang="en-US" sz="2600" dirty="0" smtClean="0"/>
              <a:t>.</a:t>
            </a:r>
          </a:p>
          <a:p>
            <a:pPr marL="3429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CRM acts as an entire </a:t>
            </a:r>
            <a:r>
              <a:rPr lang="en-US" sz="2600" u="sng" dirty="0"/>
              <a:t> </a:t>
            </a:r>
            <a:r>
              <a:rPr lang="en-US" sz="2600" u="sng" dirty="0" smtClean="0"/>
              <a:t>                      </a:t>
            </a:r>
            <a:r>
              <a:rPr lang="en-US" sz="2600" dirty="0" smtClean="0"/>
              <a:t> </a:t>
            </a:r>
            <a:r>
              <a:rPr lang="en-US" sz="2600" dirty="0"/>
              <a:t>for all types of insights on </a:t>
            </a:r>
            <a:r>
              <a:rPr lang="en-US" sz="2600" dirty="0" smtClean="0"/>
              <a:t>customers.</a:t>
            </a:r>
          </a:p>
          <a:p>
            <a:pPr marL="3429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Pricing for CRM software for the most part, you can expect to pay on a </a:t>
            </a:r>
            <a:r>
              <a:rPr lang="en-US" sz="2600" u="sng" dirty="0"/>
              <a:t> </a:t>
            </a:r>
            <a:r>
              <a:rPr lang="en-US" sz="2600" u="sng" dirty="0" smtClean="0"/>
              <a:t>                 </a:t>
            </a:r>
            <a:r>
              <a:rPr lang="en-US" sz="2600" dirty="0" smtClean="0"/>
              <a:t>, </a:t>
            </a:r>
            <a:r>
              <a:rPr lang="en-US" sz="2600" dirty="0"/>
              <a:t>per-month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851</Words>
  <Application>Microsoft Macintosh PowerPoint</Application>
  <PresentationFormat>On-screen Show (4:3)</PresentationFormat>
  <Paragraphs>80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Information Systems in Organizations  4.2 Customer Relationship Management Systems </vt:lpstr>
      <vt:lpstr>Learn IT Assignment #5 :  Digital Identity Management (part 2)</vt:lpstr>
      <vt:lpstr>PowerPoint Presentation</vt:lpstr>
      <vt:lpstr>Just a System?</vt:lpstr>
      <vt:lpstr>PowerPoint Presentation</vt:lpstr>
      <vt:lpstr>CRM Processes</vt:lpstr>
      <vt:lpstr>PowerPoint Presentation</vt:lpstr>
      <vt:lpstr>Benefits of a CRM</vt:lpstr>
      <vt:lpstr>PowerPoint Presentation</vt:lpstr>
      <vt:lpstr>Evolution of CRM</vt:lpstr>
      <vt:lpstr>Evolution of CRM</vt:lpstr>
      <vt:lpstr>PowerPoint Presentation</vt:lpstr>
      <vt:lpstr>PowerPoint Presentation</vt:lpstr>
      <vt:lpstr>PowerPoint Presentation</vt:lpstr>
      <vt:lpstr>CRM and ERP</vt:lpstr>
      <vt:lpstr>PowerPoint Presentation</vt:lpstr>
      <vt:lpstr>PowerPoint Presentation</vt:lpstr>
      <vt:lpstr>PowerPoint Presentation</vt:lpstr>
      <vt:lpstr>By the numbers…</vt:lpstr>
      <vt:lpstr>PowerPoint Presentation</vt:lpstr>
      <vt:lpstr>Dashboards</vt:lpstr>
      <vt:lpstr>Why is this better than….</vt:lpstr>
      <vt:lpstr>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Lavin</dc:creator>
  <cp:lastModifiedBy>Varghese Thomas</cp:lastModifiedBy>
  <cp:revision>29</cp:revision>
  <dcterms:created xsi:type="dcterms:W3CDTF">2015-11-24T05:39:32Z</dcterms:created>
  <dcterms:modified xsi:type="dcterms:W3CDTF">2016-11-07T15:06:16Z</dcterms:modified>
</cp:coreProperties>
</file>