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320" r:id="rId2"/>
    <p:sldId id="321" r:id="rId3"/>
    <p:sldId id="311" r:id="rId4"/>
    <p:sldId id="324" r:id="rId5"/>
    <p:sldId id="337" r:id="rId6"/>
    <p:sldId id="290" r:id="rId7"/>
    <p:sldId id="305" r:id="rId8"/>
    <p:sldId id="339" r:id="rId9"/>
    <p:sldId id="329" r:id="rId10"/>
    <p:sldId id="330" r:id="rId11"/>
    <p:sldId id="340" r:id="rId12"/>
    <p:sldId id="332" r:id="rId13"/>
    <p:sldId id="318" r:id="rId14"/>
    <p:sldId id="336" r:id="rId15"/>
    <p:sldId id="307" r:id="rId16"/>
    <p:sldId id="310" r:id="rId17"/>
    <p:sldId id="335" r:id="rId18"/>
    <p:sldId id="308" r:id="rId19"/>
    <p:sldId id="338" r:id="rId20"/>
    <p:sldId id="341" r:id="rId21"/>
    <p:sldId id="342" r:id="rId22"/>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8" autoAdjust="0"/>
    <p:restoredTop sz="95509" autoAdjust="0"/>
  </p:normalViewPr>
  <p:slideViewPr>
    <p:cSldViewPr>
      <p:cViewPr varScale="1">
        <p:scale>
          <a:sx n="85" d="100"/>
          <a:sy n="85" d="100"/>
        </p:scale>
        <p:origin x="870" y="90"/>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8/29/2017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pPr eaLnBrk="1" hangingPunct="1"/>
            <a:endParaRPr lang="en-US" dirty="0"/>
          </a:p>
        </p:txBody>
      </p:sp>
      <p:sp>
        <p:nvSpPr>
          <p:cNvPr id="27652" name="Slide Number Placeholder 3"/>
          <p:cNvSpPr>
            <a:spLocks noGrp="1"/>
          </p:cNvSpPr>
          <p:nvPr>
            <p:ph type="sldNum" sz="quarter" idx="5"/>
          </p:nvPr>
        </p:nvSpPr>
        <p:spPr>
          <a:noFill/>
        </p:spPr>
        <p:txBody>
          <a:bodyPr/>
          <a:lstStyle/>
          <a:p>
            <a:fld id="{7F8B2D4D-1606-4188-A3DB-179068CB34AA}" type="slidenum">
              <a:rPr lang="en-US" smtClean="0"/>
              <a:pPr/>
              <a:t>2</a:t>
            </a:fld>
            <a:endParaRPr lang="en-US" dirty="0"/>
          </a:p>
        </p:txBody>
      </p:sp>
    </p:spTree>
    <p:extLst>
      <p:ext uri="{BB962C8B-B14F-4D97-AF65-F5344CB8AC3E}">
        <p14:creationId xmlns:p14="http://schemas.microsoft.com/office/powerpoint/2010/main" val="220392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9</a:t>
            </a:fld>
            <a:endParaRPr lang="en-US" dirty="0"/>
          </a:p>
        </p:txBody>
      </p:sp>
    </p:spTree>
    <p:extLst>
      <p:ext uri="{BB962C8B-B14F-4D97-AF65-F5344CB8AC3E}">
        <p14:creationId xmlns:p14="http://schemas.microsoft.com/office/powerpoint/2010/main" val="350624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10</a:t>
            </a:fld>
            <a:endParaRPr lang="en-US" dirty="0"/>
          </a:p>
        </p:txBody>
      </p:sp>
    </p:spTree>
    <p:extLst>
      <p:ext uri="{BB962C8B-B14F-4D97-AF65-F5344CB8AC3E}">
        <p14:creationId xmlns:p14="http://schemas.microsoft.com/office/powerpoint/2010/main" val="200830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11</a:t>
            </a:fld>
            <a:endParaRPr lang="en-US" dirty="0"/>
          </a:p>
        </p:txBody>
      </p:sp>
    </p:spTree>
    <p:extLst>
      <p:ext uri="{BB962C8B-B14F-4D97-AF65-F5344CB8AC3E}">
        <p14:creationId xmlns:p14="http://schemas.microsoft.com/office/powerpoint/2010/main" val="277539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12</a:t>
            </a:fld>
            <a:endParaRPr lang="en-US" dirty="0"/>
          </a:p>
        </p:txBody>
      </p:sp>
    </p:spTree>
    <p:extLst>
      <p:ext uri="{BB962C8B-B14F-4D97-AF65-F5344CB8AC3E}">
        <p14:creationId xmlns:p14="http://schemas.microsoft.com/office/powerpoint/2010/main" val="343422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8/29/2017</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mmunity.mis.temple.edu/mis2101sec005f17/" TargetMode="External"/><Relationship Id="rId2" Type="http://schemas.openxmlformats.org/officeDocument/2006/relationships/hyperlink" Target="https://community.mis.temple.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uh49240@temple.edu" TargetMode="External"/><Relationship Id="rId2" Type="http://schemas.openxmlformats.org/officeDocument/2006/relationships/hyperlink" Target="mailto:tue54402@temple.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uh49240@templ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2628900"/>
            <a:ext cx="7866696" cy="1524001"/>
          </a:xfrm>
        </p:spPr>
        <p:txBody>
          <a:bodyPr>
            <a:noAutofit/>
          </a:bodyPr>
          <a:lstStyle/>
          <a:p>
            <a:r>
              <a:rPr lang="en-US" sz="6000" b="1" dirty="0">
                <a:solidFill>
                  <a:srgbClr val="FF0000"/>
                </a:solidFill>
                <a:effectLst>
                  <a:outerShdw blurRad="38100" dist="38100" dir="2700000" algn="tl">
                    <a:srgbClr val="000000">
                      <a:alpha val="43137"/>
                    </a:srgbClr>
                  </a:outerShdw>
                </a:effectLst>
              </a:rPr>
              <a:t>Information Systems in Organizations</a:t>
            </a:r>
            <a:r>
              <a:rPr lang="en-US" sz="2400" dirty="0">
                <a:solidFill>
                  <a:srgbClr val="000000"/>
                </a:solidFill>
                <a:effectLst>
                  <a:outerShdw blurRad="38100" dist="38100" dir="2700000" algn="tl">
                    <a:srgbClr val="000000">
                      <a:alpha val="43137"/>
                    </a:srgbClr>
                  </a:outerShdw>
                </a:effectLst>
              </a:rPr>
              <a:t/>
            </a:r>
            <a:br>
              <a:rPr lang="en-US" sz="2400" dirty="0">
                <a:solidFill>
                  <a:srgbClr val="000000"/>
                </a:solidFill>
                <a:effectLst>
                  <a:outerShdw blurRad="38100" dist="38100" dir="2700000" algn="tl">
                    <a:srgbClr val="000000">
                      <a:alpha val="43137"/>
                    </a:srgbClr>
                  </a:outerShdw>
                </a:effectLst>
              </a:rPr>
            </a:br>
            <a:r>
              <a:rPr lang="en-US" sz="2400" dirty="0">
                <a:solidFill>
                  <a:srgbClr val="000000"/>
                </a:solidFill>
                <a:effectLst>
                  <a:outerShdw blurRad="38100" dist="38100" dir="2700000" algn="tl">
                    <a:srgbClr val="000000">
                      <a:alpha val="43137"/>
                    </a:srgbClr>
                  </a:outerShdw>
                </a:effectLst>
              </a:rPr>
              <a:t/>
            </a:r>
            <a:br>
              <a:rPr lang="en-US" sz="2400" dirty="0">
                <a:solidFill>
                  <a:srgbClr val="000000"/>
                </a:solidFill>
                <a:effectLst>
                  <a:outerShdw blurRad="38100" dist="38100" dir="2700000" algn="tl">
                    <a:srgbClr val="000000">
                      <a:alpha val="43137"/>
                    </a:srgbClr>
                  </a:outerShdw>
                </a:effectLst>
              </a:rPr>
            </a:br>
            <a:r>
              <a:rPr lang="en-US" sz="2800" dirty="0">
                <a:solidFill>
                  <a:srgbClr val="000000"/>
                </a:solidFill>
                <a:effectLst>
                  <a:outerShdw blurRad="38100" dist="38100" dir="2700000" algn="tl">
                    <a:srgbClr val="000000">
                      <a:alpha val="43137"/>
                    </a:srgbClr>
                  </a:outerShdw>
                </a:effectLst>
              </a:rPr>
              <a:t>Introduction</a:t>
            </a:r>
            <a:br>
              <a:rPr lang="en-US" sz="2800" dirty="0">
                <a:solidFill>
                  <a:srgbClr val="000000"/>
                </a:solidFill>
                <a:effectLst>
                  <a:outerShdw blurRad="38100" dist="38100" dir="2700000" algn="tl">
                    <a:srgbClr val="000000">
                      <a:alpha val="43137"/>
                    </a:srgbClr>
                  </a:outerShdw>
                </a:effectLst>
              </a:rPr>
            </a:br>
            <a:r>
              <a:rPr lang="en-US" sz="2800" i="1" dirty="0" smtClean="0">
                <a:solidFill>
                  <a:srgbClr val="000000"/>
                </a:solidFill>
                <a:effectLst>
                  <a:outerShdw blurRad="38100" dist="38100" dir="2700000" algn="tl">
                    <a:srgbClr val="000000">
                      <a:alpha val="43137"/>
                    </a:srgbClr>
                  </a:outerShdw>
                </a:effectLst>
              </a:rPr>
              <a:t/>
            </a:r>
            <a:br>
              <a:rPr lang="en-US" sz="2800" i="1" dirty="0" smtClean="0">
                <a:solidFill>
                  <a:srgbClr val="000000"/>
                </a:solidFill>
                <a:effectLst>
                  <a:outerShdw blurRad="38100" dist="38100" dir="2700000" algn="tl">
                    <a:srgbClr val="000000">
                      <a:alpha val="43137"/>
                    </a:srgbClr>
                  </a:outerShdw>
                </a:effectLst>
              </a:rPr>
            </a:br>
            <a:r>
              <a:rPr lang="en-US" sz="2800" i="1" dirty="0">
                <a:solidFill>
                  <a:srgbClr val="000000"/>
                </a:solidFill>
                <a:effectLst>
                  <a:outerShdw blurRad="38100" dist="38100" dir="2700000" algn="tl">
                    <a:srgbClr val="000000">
                      <a:alpha val="43137"/>
                    </a:srgbClr>
                  </a:outerShdw>
                </a:effectLst>
              </a:rPr>
              <a:t>C</a:t>
            </a:r>
            <a:r>
              <a:rPr lang="en-US" sz="2800" i="1" dirty="0" smtClean="0">
                <a:solidFill>
                  <a:srgbClr val="000000"/>
                </a:solidFill>
                <a:effectLst>
                  <a:outerShdw blurRad="38100" dist="38100" dir="2700000" algn="tl">
                    <a:srgbClr val="000000">
                      <a:alpha val="43137"/>
                    </a:srgbClr>
                  </a:outerShdw>
                </a:effectLst>
              </a:rPr>
              <a:t>hristine Dzwill</a:t>
            </a:r>
            <a:endParaRPr lang="en-US" sz="2800"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4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19" name="Freeform 7"/>
          <p:cNvSpPr>
            <a:spLocks/>
          </p:cNvSpPr>
          <p:nvPr/>
        </p:nvSpPr>
        <p:spPr bwMode="auto">
          <a:xfrm rot="20512991" flipV="1">
            <a:off x="1703729" y="1287718"/>
            <a:ext cx="2455158" cy="2113889"/>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rot lat="21301143" lon="20101125" rev="21573786"/>
            </a:camera>
            <a:lightRig rig="threePt" dir="t"/>
          </a:scene3d>
          <a:sp3d extrusionH="254000">
            <a:extrusionClr>
              <a:schemeClr val="tx2"/>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0" name="Freeform 7"/>
          <p:cNvSpPr>
            <a:spLocks/>
          </p:cNvSpPr>
          <p:nvPr/>
        </p:nvSpPr>
        <p:spPr bwMode="auto">
          <a:xfrm rot="7201049" flipV="1">
            <a:off x="5467894" y="1203967"/>
            <a:ext cx="2645250" cy="212539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rgbClr val="92D050"/>
            </a:solidFill>
          </a:ln>
          <a:effectLst/>
          <a:scene3d>
            <a:camera prst="orthographicFront">
              <a:rot lat="21300000" lon="20100000" rev="21540000"/>
            </a:camera>
            <a:lightRig rig="threePt" dir="t"/>
          </a:scene3d>
          <a:sp3d extrusionH="254000">
            <a:extrusionClr>
              <a:srgbClr val="FFC000"/>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1" name="Freeform 20"/>
          <p:cNvSpPr>
            <a:spLocks/>
          </p:cNvSpPr>
          <p:nvPr/>
        </p:nvSpPr>
        <p:spPr bwMode="auto">
          <a:xfrm flipV="1">
            <a:off x="3596299" y="3314150"/>
            <a:ext cx="2742418" cy="186551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rot lat="21300000" lon="20100000" rev="21540000"/>
            </a:camera>
            <a:lightRig rig="threePt" dir="t"/>
          </a:scene3d>
          <a:sp3d extrusionH="254000">
            <a:extrusionClr>
              <a:schemeClr val="accent2">
                <a:lumMod val="50000"/>
              </a:schemeClr>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2" name="TextBox 21"/>
          <p:cNvSpPr txBox="1"/>
          <p:nvPr/>
        </p:nvSpPr>
        <p:spPr>
          <a:xfrm rot="20645184">
            <a:off x="2278216" y="2098055"/>
            <a:ext cx="1257797" cy="630942"/>
          </a:xfrm>
          <a:prstGeom prst="rect">
            <a:avLst/>
          </a:prstGeom>
          <a:noFill/>
        </p:spPr>
        <p:txBody>
          <a:bodyPr wrap="square" rtlCol="0">
            <a:spAutoFit/>
          </a:bodyPr>
          <a:lstStyle/>
          <a:p>
            <a:r>
              <a:rPr lang="en-US" sz="1500" dirty="0">
                <a:solidFill>
                  <a:schemeClr val="bg1"/>
                </a:solidFill>
              </a:rPr>
              <a:t>Engagement</a:t>
            </a:r>
            <a:r>
              <a:rPr lang="en-US" sz="2000" dirty="0">
                <a:solidFill>
                  <a:schemeClr val="bg1"/>
                </a:solidFill>
              </a:rPr>
              <a:t>	</a:t>
            </a:r>
          </a:p>
        </p:txBody>
      </p:sp>
      <p:sp>
        <p:nvSpPr>
          <p:cNvPr id="24" name="TextBox 23"/>
          <p:cNvSpPr txBox="1"/>
          <p:nvPr/>
        </p:nvSpPr>
        <p:spPr>
          <a:xfrm>
            <a:off x="4386100" y="3973456"/>
            <a:ext cx="1952616" cy="400110"/>
          </a:xfrm>
          <a:prstGeom prst="rect">
            <a:avLst/>
          </a:prstGeom>
          <a:noFill/>
        </p:spPr>
        <p:txBody>
          <a:bodyPr wrap="square" rtlCol="0">
            <a:spAutoFit/>
          </a:bodyPr>
          <a:lstStyle/>
          <a:p>
            <a:r>
              <a:rPr lang="en-US" sz="2000" dirty="0">
                <a:solidFill>
                  <a:schemeClr val="bg1"/>
                </a:solidFill>
              </a:rPr>
              <a:t>Synthesis</a:t>
            </a:r>
          </a:p>
        </p:txBody>
      </p:sp>
      <p:sp>
        <p:nvSpPr>
          <p:cNvPr id="25" name="TextBox 24"/>
          <p:cNvSpPr txBox="1"/>
          <p:nvPr/>
        </p:nvSpPr>
        <p:spPr>
          <a:xfrm rot="1614452">
            <a:off x="6458316" y="1850293"/>
            <a:ext cx="957825" cy="656655"/>
          </a:xfrm>
          <a:prstGeom prst="rect">
            <a:avLst/>
          </a:prstGeom>
          <a:noFill/>
        </p:spPr>
        <p:txBody>
          <a:bodyPr wrap="square" rtlCol="0">
            <a:spAutoFit/>
          </a:bodyPr>
          <a:lstStyle/>
          <a:p>
            <a:r>
              <a:rPr lang="en-US" sz="1667" dirty="0">
                <a:solidFill>
                  <a:schemeClr val="bg1"/>
                </a:solidFill>
              </a:rPr>
              <a:t>Analysis</a:t>
            </a:r>
            <a:r>
              <a:rPr lang="en-US" sz="2000" dirty="0">
                <a:solidFill>
                  <a:schemeClr val="bg1"/>
                </a:solidFill>
              </a:rPr>
              <a: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8" name="Pictur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319209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8" name="TextBox 7"/>
          <p:cNvSpPr txBox="1"/>
          <p:nvPr/>
        </p:nvSpPr>
        <p:spPr>
          <a:xfrm>
            <a:off x="1344084" y="1270654"/>
            <a:ext cx="8231715" cy="523220"/>
          </a:xfrm>
          <a:prstGeom prst="rect">
            <a:avLst/>
          </a:prstGeom>
          <a:noFill/>
        </p:spPr>
        <p:txBody>
          <a:bodyPr wrap="square" rtlCol="0">
            <a:spAutoFit/>
          </a:bodyPr>
          <a:lstStyle/>
          <a:p>
            <a:r>
              <a:rPr lang="en-US" sz="2800" b="1" dirty="0"/>
              <a:t>Solving business problems through Active Learning</a:t>
            </a:r>
          </a:p>
        </p:txBody>
      </p:sp>
      <p:grpSp>
        <p:nvGrpSpPr>
          <p:cNvPr id="3" name="Group 2">
            <a:extLst>
              <a:ext uri="{FF2B5EF4-FFF2-40B4-BE49-F238E27FC236}">
                <a16:creationId xmlns:a16="http://schemas.microsoft.com/office/drawing/2014/main" xmlns="" id="{AE10558F-3106-4403-9EDD-2F67F0EE827C}"/>
              </a:ext>
            </a:extLst>
          </p:cNvPr>
          <p:cNvGrpSpPr/>
          <p:nvPr/>
        </p:nvGrpSpPr>
        <p:grpSpPr>
          <a:xfrm>
            <a:off x="856887" y="1867685"/>
            <a:ext cx="8159737" cy="2946918"/>
            <a:chOff x="856887" y="1867685"/>
            <a:chExt cx="8159737" cy="2946918"/>
          </a:xfrm>
        </p:grpSpPr>
        <p:sp>
          <p:nvSpPr>
            <p:cNvPr id="15" name="Freeform 7"/>
            <p:cNvSpPr>
              <a:spLocks/>
            </p:cNvSpPr>
            <p:nvPr/>
          </p:nvSpPr>
          <p:spPr bwMode="auto">
            <a:xfrm flipV="1">
              <a:off x="856887" y="2301819"/>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6" name="Freeform 7"/>
            <p:cNvSpPr>
              <a:spLocks/>
            </p:cNvSpPr>
            <p:nvPr/>
          </p:nvSpPr>
          <p:spPr bwMode="auto">
            <a:xfrm flipV="1">
              <a:off x="5363446" y="2321653"/>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8" name="Freeform 7"/>
            <p:cNvSpPr>
              <a:spLocks/>
            </p:cNvSpPr>
            <p:nvPr/>
          </p:nvSpPr>
          <p:spPr bwMode="auto">
            <a:xfrm rot="5400000" flipV="1">
              <a:off x="3457891" y="2064260"/>
              <a:ext cx="2946918" cy="2553768"/>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9" name="Rectangle 8"/>
            <p:cNvSpPr/>
            <p:nvPr/>
          </p:nvSpPr>
          <p:spPr>
            <a:xfrm>
              <a:off x="2032509" y="3130553"/>
              <a:ext cx="1537152" cy="400110"/>
            </a:xfrm>
            <a:prstGeom prst="rect">
              <a:avLst/>
            </a:prstGeom>
          </p:spPr>
          <p:txBody>
            <a:bodyPr wrap="none">
              <a:spAutoFit/>
            </a:bodyPr>
            <a:lstStyle/>
            <a:p>
              <a:r>
                <a:rPr lang="en-US" sz="2000" dirty="0">
                  <a:solidFill>
                    <a:schemeClr val="bg1"/>
                  </a:solidFill>
                </a:rPr>
                <a:t>Engagement</a:t>
              </a:r>
              <a:endParaRPr lang="en-US" sz="1500" dirty="0"/>
            </a:p>
          </p:txBody>
        </p:sp>
        <p:sp>
          <p:nvSpPr>
            <p:cNvPr id="19" name="Rectangle 18"/>
            <p:cNvSpPr/>
            <p:nvPr/>
          </p:nvSpPr>
          <p:spPr>
            <a:xfrm>
              <a:off x="4379841" y="3141089"/>
              <a:ext cx="1113831" cy="400110"/>
            </a:xfrm>
            <a:prstGeom prst="rect">
              <a:avLst/>
            </a:prstGeom>
          </p:spPr>
          <p:txBody>
            <a:bodyPr wrap="none">
              <a:spAutoFit/>
            </a:bodyPr>
            <a:lstStyle/>
            <a:p>
              <a:r>
                <a:rPr lang="en-US" sz="2000" dirty="0">
                  <a:solidFill>
                    <a:schemeClr val="bg1"/>
                  </a:solidFill>
                </a:rPr>
                <a:t>Analysis</a:t>
              </a:r>
              <a:endParaRPr lang="en-US" sz="2000" dirty="0"/>
            </a:p>
          </p:txBody>
        </p:sp>
        <p:sp>
          <p:nvSpPr>
            <p:cNvPr id="20" name="TextBox 19"/>
            <p:cNvSpPr txBox="1"/>
            <p:nvPr/>
          </p:nvSpPr>
          <p:spPr>
            <a:xfrm>
              <a:off x="6655850" y="3141089"/>
              <a:ext cx="1952616" cy="400110"/>
            </a:xfrm>
            <a:prstGeom prst="rect">
              <a:avLst/>
            </a:prstGeom>
            <a:noFill/>
          </p:spPr>
          <p:txBody>
            <a:bodyPr wrap="square" rtlCol="0">
              <a:spAutoFit/>
            </a:bodyPr>
            <a:lstStyle/>
            <a:p>
              <a:r>
                <a:rPr lang="en-US" sz="2000" dirty="0">
                  <a:solidFill>
                    <a:schemeClr val="bg1"/>
                  </a:solidFill>
                </a:rPr>
                <a:t>Synthesis</a:t>
              </a: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199454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9" name="Rectangle 8"/>
          <p:cNvSpPr/>
          <p:nvPr/>
        </p:nvSpPr>
        <p:spPr>
          <a:xfrm>
            <a:off x="2500518" y="3207498"/>
            <a:ext cx="1201483" cy="323165"/>
          </a:xfrm>
          <a:prstGeom prst="rect">
            <a:avLst/>
          </a:prstGeom>
        </p:spPr>
        <p:txBody>
          <a:bodyPr wrap="none">
            <a:spAutoFit/>
          </a:bodyPr>
          <a:lstStyle/>
          <a:p>
            <a:r>
              <a:rPr lang="en-US" sz="1500" dirty="0">
                <a:solidFill>
                  <a:schemeClr val="bg1"/>
                </a:solidFill>
              </a:rPr>
              <a:t>Engagement</a:t>
            </a:r>
            <a:endParaRPr lang="en-US" sz="1500" dirty="0"/>
          </a:p>
        </p:txBody>
      </p:sp>
      <p:sp>
        <p:nvSpPr>
          <p:cNvPr id="19" name="Rectangle 18"/>
          <p:cNvSpPr/>
          <p:nvPr/>
        </p:nvSpPr>
        <p:spPr>
          <a:xfrm>
            <a:off x="4610787" y="3207498"/>
            <a:ext cx="882742" cy="323165"/>
          </a:xfrm>
          <a:prstGeom prst="rect">
            <a:avLst/>
          </a:prstGeom>
        </p:spPr>
        <p:txBody>
          <a:bodyPr wrap="none">
            <a:spAutoFit/>
          </a:bodyPr>
          <a:lstStyle/>
          <a:p>
            <a:r>
              <a:rPr lang="en-US" sz="1500" dirty="0">
                <a:solidFill>
                  <a:schemeClr val="bg1"/>
                </a:solidFill>
              </a:rPr>
              <a:t>Analysis</a:t>
            </a:r>
            <a:endParaRPr lang="en-US" sz="1500" dirty="0"/>
          </a:p>
        </p:txBody>
      </p:sp>
      <p:sp>
        <p:nvSpPr>
          <p:cNvPr id="20" name="TextBox 19"/>
          <p:cNvSpPr txBox="1"/>
          <p:nvPr/>
        </p:nvSpPr>
        <p:spPr>
          <a:xfrm>
            <a:off x="6374915" y="3125034"/>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descr="https://www.edrawsoft.com/images/examples/software-service-cross-function-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2335323" y="1270696"/>
            <a:ext cx="5264020" cy="3615613"/>
          </a:xfrm>
          <a:prstGeom prst="rect">
            <a:avLst/>
          </a:prstGeom>
          <a:noFill/>
          <a:ln>
            <a:noFill/>
          </a:ln>
        </p:spPr>
      </p:pic>
      <p:sp>
        <p:nvSpPr>
          <p:cNvPr id="3" name="TextBox 2"/>
          <p:cNvSpPr txBox="1"/>
          <p:nvPr/>
        </p:nvSpPr>
        <p:spPr>
          <a:xfrm>
            <a:off x="7429807" y="4386170"/>
            <a:ext cx="1157778"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Learning to synthesize issues!</a:t>
            </a:r>
          </a:p>
        </p:txBody>
      </p:sp>
      <p:sp>
        <p:nvSpPr>
          <p:cNvPr id="21" name="TextBox 20"/>
          <p:cNvSpPr txBox="1"/>
          <p:nvPr/>
        </p:nvSpPr>
        <p:spPr>
          <a:xfrm>
            <a:off x="1794030" y="981558"/>
            <a:ext cx="1583093"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Students are creating these</a:t>
            </a:r>
          </a:p>
        </p:txBody>
      </p:sp>
      <p:sp>
        <p:nvSpPr>
          <p:cNvPr id="22" name="TextBox 21"/>
          <p:cNvSpPr txBox="1"/>
          <p:nvPr/>
        </p:nvSpPr>
        <p:spPr>
          <a:xfrm>
            <a:off x="7384549" y="2440647"/>
            <a:ext cx="1370435"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Applying knowledge!</a:t>
            </a:r>
          </a:p>
        </p:txBody>
      </p:sp>
      <p:sp>
        <p:nvSpPr>
          <p:cNvPr id="23" name="TextBox 22"/>
          <p:cNvSpPr txBox="1"/>
          <p:nvPr/>
        </p:nvSpPr>
        <p:spPr>
          <a:xfrm>
            <a:off x="1860266" y="4597767"/>
            <a:ext cx="1583093"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Real life, relatable examples!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249503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1277"/>
            <a:ext cx="8628136" cy="808708"/>
          </a:xfrm>
        </p:spPr>
        <p:txBody>
          <a:bodyPr>
            <a:normAutofit/>
          </a:bodyPr>
          <a:lstStyle/>
          <a:p>
            <a:r>
              <a:rPr lang="en-US" dirty="0"/>
              <a:t>Wikipedia (and other questionable sources)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7800" y="1485900"/>
            <a:ext cx="3312616" cy="3382962"/>
          </a:xfrm>
        </p:spPr>
      </p:pic>
      <p:sp>
        <p:nvSpPr>
          <p:cNvPr id="7" name="TextBox 6"/>
          <p:cNvSpPr txBox="1"/>
          <p:nvPr/>
        </p:nvSpPr>
        <p:spPr>
          <a:xfrm>
            <a:off x="965200" y="1053722"/>
            <a:ext cx="5029200" cy="4247317"/>
          </a:xfrm>
          <a:prstGeom prst="rect">
            <a:avLst/>
          </a:prstGeom>
          <a:noFill/>
        </p:spPr>
        <p:txBody>
          <a:bodyPr wrap="square" rtlCol="0">
            <a:spAutoFit/>
          </a:bodyPr>
          <a:lstStyle/>
          <a:p>
            <a:r>
              <a:rPr lang="en-US" dirty="0"/>
              <a:t>Is there any value to sources like Wikipedia in an academic environment?</a:t>
            </a:r>
          </a:p>
          <a:p>
            <a:endParaRPr lang="en-US" dirty="0"/>
          </a:p>
          <a:p>
            <a:r>
              <a:rPr lang="en-US" dirty="0"/>
              <a:t>What are the risks?</a:t>
            </a:r>
          </a:p>
          <a:p>
            <a:endParaRPr lang="en-US" dirty="0"/>
          </a:p>
          <a:p>
            <a:r>
              <a:rPr lang="en-US" dirty="0"/>
              <a:t>How timely and relevant can Wikipedia articles be?</a:t>
            </a:r>
          </a:p>
          <a:p>
            <a:endParaRPr lang="en-US" dirty="0"/>
          </a:p>
          <a:p>
            <a:r>
              <a:rPr lang="en-US" dirty="0"/>
              <a:t>What is the value of crowdsourcing information?</a:t>
            </a:r>
          </a:p>
          <a:p>
            <a:endParaRPr lang="en-US" dirty="0"/>
          </a:p>
          <a:p>
            <a:r>
              <a:rPr lang="en-US" dirty="0"/>
              <a:t>What is the role information technology plays in crowdsourcing of information?</a:t>
            </a:r>
          </a:p>
          <a:p>
            <a:endParaRPr lang="en-US" dirty="0"/>
          </a:p>
          <a:p>
            <a:r>
              <a:rPr lang="en-US" dirty="0"/>
              <a:t>Can the benefits outweigh the risks if you understand them?</a:t>
            </a:r>
          </a:p>
        </p:txBody>
      </p:sp>
    </p:spTree>
    <p:extLst>
      <p:ext uri="{BB962C8B-B14F-4D97-AF65-F5344CB8AC3E}">
        <p14:creationId xmlns:p14="http://schemas.microsoft.com/office/powerpoint/2010/main" val="18600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89000" y="1714501"/>
            <a:ext cx="6019801" cy="2554545"/>
          </a:xfrm>
          <a:prstGeom prst="rect">
            <a:avLst/>
          </a:prstGeom>
          <a:noFill/>
        </p:spPr>
        <p:txBody>
          <a:bodyPr wrap="square" rtlCol="0">
            <a:spAutoFit/>
          </a:bodyPr>
          <a:lstStyle/>
          <a:p>
            <a:r>
              <a:rPr lang="en-US" sz="4000" dirty="0"/>
              <a:t>What is going to be so special about this class? </a:t>
            </a:r>
          </a:p>
          <a:p>
            <a:endParaRPr lang="en-US" sz="4000" dirty="0"/>
          </a:p>
          <a:p>
            <a:r>
              <a:rPr lang="en-US" sz="4000" dirty="0"/>
              <a:t>It’s just another intro class?</a:t>
            </a:r>
          </a:p>
        </p:txBody>
      </p:sp>
      <p:sp>
        <p:nvSpPr>
          <p:cNvPr id="2" name="TextBox 1"/>
          <p:cNvSpPr txBox="1"/>
          <p:nvPr/>
        </p:nvSpPr>
        <p:spPr>
          <a:xfrm>
            <a:off x="1041400" y="495300"/>
            <a:ext cx="3557064" cy="369332"/>
          </a:xfrm>
          <a:prstGeom prst="rect">
            <a:avLst/>
          </a:prstGeom>
          <a:noFill/>
        </p:spPr>
        <p:txBody>
          <a:bodyPr wrap="none" rtlCol="0">
            <a:spAutoFit/>
          </a:bodyPr>
          <a:lstStyle/>
          <a:p>
            <a:r>
              <a:rPr lang="en-US" dirty="0"/>
              <a:t>No overpriced, outdated textbooks</a:t>
            </a:r>
          </a:p>
        </p:txBody>
      </p:sp>
      <p:sp>
        <p:nvSpPr>
          <p:cNvPr id="9" name="TextBox 8"/>
          <p:cNvSpPr txBox="1"/>
          <p:nvPr/>
        </p:nvSpPr>
        <p:spPr>
          <a:xfrm>
            <a:off x="5785759" y="5307568"/>
            <a:ext cx="1671996" cy="369332"/>
          </a:xfrm>
          <a:prstGeom prst="rect">
            <a:avLst/>
          </a:prstGeom>
          <a:noFill/>
        </p:spPr>
        <p:txBody>
          <a:bodyPr wrap="none" rtlCol="0">
            <a:spAutoFit/>
          </a:bodyPr>
          <a:lstStyle/>
          <a:p>
            <a:r>
              <a:rPr lang="en-US" dirty="0"/>
              <a:t>Active learning</a:t>
            </a:r>
          </a:p>
        </p:txBody>
      </p:sp>
      <p:sp>
        <p:nvSpPr>
          <p:cNvPr id="13" name="TextBox 12"/>
          <p:cNvSpPr txBox="1"/>
          <p:nvPr/>
        </p:nvSpPr>
        <p:spPr>
          <a:xfrm>
            <a:off x="1618496" y="1116568"/>
            <a:ext cx="4813625" cy="369332"/>
          </a:xfrm>
          <a:prstGeom prst="rect">
            <a:avLst/>
          </a:prstGeom>
          <a:noFill/>
        </p:spPr>
        <p:txBody>
          <a:bodyPr wrap="none" rtlCol="0">
            <a:spAutoFit/>
          </a:bodyPr>
          <a:lstStyle/>
          <a:p>
            <a:r>
              <a:rPr lang="en-US" dirty="0"/>
              <a:t>Superficial knowledge vs. deeper understanding</a:t>
            </a:r>
          </a:p>
        </p:txBody>
      </p:sp>
      <p:sp>
        <p:nvSpPr>
          <p:cNvPr id="14" name="TextBox 13"/>
          <p:cNvSpPr txBox="1"/>
          <p:nvPr/>
        </p:nvSpPr>
        <p:spPr>
          <a:xfrm>
            <a:off x="736600" y="4610100"/>
            <a:ext cx="6477992" cy="369332"/>
          </a:xfrm>
          <a:prstGeom prst="rect">
            <a:avLst/>
          </a:prstGeom>
          <a:noFill/>
        </p:spPr>
        <p:txBody>
          <a:bodyPr wrap="none" rtlCol="0">
            <a:spAutoFit/>
          </a:bodyPr>
          <a:lstStyle/>
          <a:p>
            <a:r>
              <a:rPr lang="en-US" dirty="0"/>
              <a:t>Use these techniques to look like a rock-star in your other classes</a:t>
            </a:r>
          </a:p>
        </p:txBody>
      </p:sp>
      <p:sp>
        <p:nvSpPr>
          <p:cNvPr id="15" name="TextBox 14"/>
          <p:cNvSpPr txBox="1"/>
          <p:nvPr/>
        </p:nvSpPr>
        <p:spPr>
          <a:xfrm>
            <a:off x="6908800" y="2951827"/>
            <a:ext cx="1460656" cy="369332"/>
          </a:xfrm>
          <a:prstGeom prst="rect">
            <a:avLst/>
          </a:prstGeom>
          <a:noFill/>
        </p:spPr>
        <p:txBody>
          <a:bodyPr wrap="none" rtlCol="0">
            <a:spAutoFit/>
          </a:bodyPr>
          <a:lstStyle/>
          <a:p>
            <a:r>
              <a:rPr lang="en-US" dirty="0"/>
              <a:t>Less is more!</a:t>
            </a:r>
          </a:p>
        </p:txBody>
      </p:sp>
      <p:sp>
        <p:nvSpPr>
          <p:cNvPr id="16" name="TextBox 15"/>
          <p:cNvSpPr txBox="1"/>
          <p:nvPr/>
        </p:nvSpPr>
        <p:spPr>
          <a:xfrm>
            <a:off x="584201" y="5143500"/>
            <a:ext cx="2865977" cy="369332"/>
          </a:xfrm>
          <a:prstGeom prst="rect">
            <a:avLst/>
          </a:prstGeom>
          <a:noFill/>
        </p:spPr>
        <p:txBody>
          <a:bodyPr wrap="none" rtlCol="0">
            <a:spAutoFit/>
          </a:bodyPr>
          <a:lstStyle/>
          <a:p>
            <a:r>
              <a:rPr lang="en-US" dirty="0"/>
              <a:t>Less lecture, more activities</a:t>
            </a:r>
          </a:p>
        </p:txBody>
      </p:sp>
    </p:spTree>
    <p:extLst>
      <p:ext uri="{BB962C8B-B14F-4D97-AF65-F5344CB8AC3E}">
        <p14:creationId xmlns:p14="http://schemas.microsoft.com/office/powerpoint/2010/main" val="177408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Site Review</a:t>
            </a:r>
          </a:p>
        </p:txBody>
      </p:sp>
      <p:sp>
        <p:nvSpPr>
          <p:cNvPr id="3" name="Content Placeholder 2"/>
          <p:cNvSpPr>
            <a:spLocks noGrp="1"/>
          </p:cNvSpPr>
          <p:nvPr>
            <p:ph idx="1"/>
          </p:nvPr>
        </p:nvSpPr>
        <p:spPr>
          <a:effectLst/>
        </p:spPr>
        <p:txBody>
          <a:bodyPr/>
          <a:lstStyle/>
          <a:p>
            <a:r>
              <a:rPr lang="en-US" sz="2400" dirty="0"/>
              <a:t> No Blackboard</a:t>
            </a:r>
          </a:p>
          <a:p>
            <a:r>
              <a:rPr lang="en-US" sz="2400" dirty="0">
                <a:hlinkClick r:id="rId2"/>
              </a:rPr>
              <a:t> </a:t>
            </a:r>
            <a:r>
              <a:rPr lang="en-US" sz="2400" dirty="0">
                <a:hlinkClick r:id="rId3"/>
              </a:rPr>
              <a:t>https://</a:t>
            </a:r>
            <a:r>
              <a:rPr lang="en-US" sz="2400" dirty="0" smtClean="0">
                <a:hlinkClick r:id="rId3"/>
              </a:rPr>
              <a:t>community.mis.temple.edu/</a:t>
            </a:r>
            <a:r>
              <a:rPr lang="en-US" sz="2400" dirty="0">
                <a:hlinkClick r:id="rId3"/>
              </a:rPr>
              <a:t>mis2101sec005f17</a:t>
            </a:r>
            <a:r>
              <a:rPr lang="en-US" sz="2400" dirty="0" smtClean="0">
                <a:hlinkClick r:id="rId3"/>
              </a:rPr>
              <a:t>/</a:t>
            </a:r>
            <a:r>
              <a:rPr lang="en-US" sz="2400" dirty="0" smtClean="0"/>
              <a:t> </a:t>
            </a:r>
            <a:endParaRPr lang="en-US" sz="2400" dirty="0"/>
          </a:p>
          <a:p>
            <a:endParaRPr lang="en-US" dirty="0"/>
          </a:p>
        </p:txBody>
      </p:sp>
    </p:spTree>
    <p:extLst>
      <p:ext uri="{BB962C8B-B14F-4D97-AF65-F5344CB8AC3E}">
        <p14:creationId xmlns:p14="http://schemas.microsoft.com/office/powerpoint/2010/main" val="39581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Support</a:t>
            </a:r>
          </a:p>
        </p:txBody>
      </p:sp>
      <p:sp>
        <p:nvSpPr>
          <p:cNvPr id="3" name="Content Placeholder 2"/>
          <p:cNvSpPr>
            <a:spLocks noGrp="1"/>
          </p:cNvSpPr>
          <p:nvPr>
            <p:ph idx="1"/>
          </p:nvPr>
        </p:nvSpPr>
        <p:spPr>
          <a:effectLst/>
        </p:spPr>
        <p:txBody>
          <a:bodyPr/>
          <a:lstStyle/>
          <a:p>
            <a:r>
              <a:rPr lang="en-US" dirty="0"/>
              <a:t> My </a:t>
            </a:r>
            <a:r>
              <a:rPr lang="en-US" dirty="0" smtClean="0"/>
              <a:t>ITA: Emily </a:t>
            </a:r>
            <a:r>
              <a:rPr lang="en-US" dirty="0" err="1" smtClean="0"/>
              <a:t>Schucker</a:t>
            </a:r>
            <a:r>
              <a:rPr lang="en-US" dirty="0" smtClean="0"/>
              <a:t>, </a:t>
            </a:r>
            <a:r>
              <a:rPr lang="en-US" dirty="0" smtClean="0">
                <a:hlinkClick r:id="rId2"/>
              </a:rPr>
              <a:t>tue54402@temple.edu</a:t>
            </a:r>
            <a:r>
              <a:rPr lang="en-US" dirty="0" smtClean="0"/>
              <a:t> </a:t>
            </a:r>
            <a:endParaRPr lang="en-US" dirty="0"/>
          </a:p>
          <a:p>
            <a:r>
              <a:rPr lang="en-US" dirty="0"/>
              <a:t> My Office </a:t>
            </a:r>
            <a:r>
              <a:rPr lang="en-US" dirty="0" smtClean="0"/>
              <a:t>Hours:  </a:t>
            </a:r>
            <a:r>
              <a:rPr lang="en-US" dirty="0" smtClean="0"/>
              <a:t>By appointment only.</a:t>
            </a:r>
            <a:endParaRPr lang="en-US" dirty="0"/>
          </a:p>
          <a:p>
            <a:r>
              <a:rPr lang="en-US" dirty="0"/>
              <a:t> My </a:t>
            </a:r>
            <a:r>
              <a:rPr lang="en-US" dirty="0" smtClean="0"/>
              <a:t>Email:  </a:t>
            </a:r>
            <a:r>
              <a:rPr lang="en-US" dirty="0" smtClean="0">
                <a:hlinkClick r:id="rId3"/>
              </a:rPr>
              <a:t>tuh49240@temple.edu</a:t>
            </a:r>
            <a:r>
              <a:rPr lang="en-US" dirty="0" smtClean="0"/>
              <a:t> </a:t>
            </a:r>
            <a:endParaRPr lang="en-US" dirty="0"/>
          </a:p>
          <a:p>
            <a:pPr marL="20175" indent="0">
              <a:buNone/>
            </a:pPr>
            <a:endParaRPr lang="en-US" dirty="0"/>
          </a:p>
        </p:txBody>
      </p:sp>
    </p:spTree>
    <p:extLst>
      <p:ext uri="{BB962C8B-B14F-4D97-AF65-F5344CB8AC3E}">
        <p14:creationId xmlns:p14="http://schemas.microsoft.com/office/powerpoint/2010/main" val="669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6" y="508000"/>
            <a:ext cx="4997467" cy="808708"/>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5182" y="1502323"/>
            <a:ext cx="5941430" cy="3382293"/>
          </a:xfrm>
          <a:effectLst/>
        </p:spPr>
        <p:txBody>
          <a:bodyPr>
            <a:normAutofit fontScale="85000" lnSpcReduction="20000"/>
          </a:bodyPr>
          <a:lstStyle/>
          <a:p>
            <a:r>
              <a:rPr lang="en-US" dirty="0"/>
              <a:t>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Feel free to </a:t>
            </a:r>
            <a:r>
              <a:rPr lang="en-US" b="1" dirty="0">
                <a:solidFill>
                  <a:srgbClr val="FF0000"/>
                </a:solidFill>
              </a:rPr>
              <a:t>take pictures of your worksheets </a:t>
            </a:r>
            <a:r>
              <a:rPr lang="en-US" dirty="0"/>
              <a:t>if you’d like</a:t>
            </a:r>
          </a:p>
          <a:p>
            <a:pPr marL="18158"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11873" y="714375"/>
            <a:ext cx="5715000" cy="4286250"/>
          </a:xfrm>
          <a:prstGeom prst="rect">
            <a:avLst/>
          </a:prstGeom>
        </p:spPr>
      </p:pic>
    </p:spTree>
    <p:extLst>
      <p:ext uri="{BB962C8B-B14F-4D97-AF65-F5344CB8AC3E}">
        <p14:creationId xmlns:p14="http://schemas.microsoft.com/office/powerpoint/2010/main" val="24348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Introduction </a:t>
            </a:r>
            <a:r>
              <a:rPr lang="en-US" dirty="0"/>
              <a:t>to </a:t>
            </a:r>
            <a:r>
              <a:rPr lang="en-US" dirty="0" smtClean="0"/>
              <a:t>Instructor</a:t>
            </a:r>
            <a:endParaRPr lang="en-US" dirty="0"/>
          </a:p>
        </p:txBody>
      </p:sp>
      <p:sp>
        <p:nvSpPr>
          <p:cNvPr id="6147" name="Rectangle 3"/>
          <p:cNvSpPr>
            <a:spLocks noGrp="1" noChangeArrowheads="1"/>
          </p:cNvSpPr>
          <p:nvPr>
            <p:ph idx="1"/>
          </p:nvPr>
        </p:nvSpPr>
        <p:spPr>
          <a:xfrm>
            <a:off x="1117600" y="1270000"/>
            <a:ext cx="8382000" cy="3556000"/>
          </a:xfrm>
          <a:effectLst/>
        </p:spPr>
        <p:txBody>
          <a:bodyPr>
            <a:normAutofit/>
          </a:bodyPr>
          <a:lstStyle/>
          <a:p>
            <a:pPr eaLnBrk="1" hangingPunct="1"/>
            <a:r>
              <a:rPr lang="en-US" dirty="0"/>
              <a:t> </a:t>
            </a:r>
            <a:r>
              <a:rPr lang="en-US" dirty="0" smtClean="0"/>
              <a:t>Name:  Christine Dzwill</a:t>
            </a:r>
          </a:p>
          <a:p>
            <a:pPr eaLnBrk="1" hangingPunct="1"/>
            <a:r>
              <a:rPr lang="en-US" dirty="0" smtClean="0"/>
              <a:t> Email:  </a:t>
            </a:r>
            <a:r>
              <a:rPr lang="en-US" dirty="0" smtClean="0">
                <a:hlinkClick r:id="rId3"/>
              </a:rPr>
              <a:t>tuh49240@temple.edu</a:t>
            </a:r>
            <a:endParaRPr lang="en-US" dirty="0" smtClean="0"/>
          </a:p>
          <a:p>
            <a:pPr eaLnBrk="1" hangingPunct="1"/>
            <a:r>
              <a:rPr lang="en-US" dirty="0"/>
              <a:t> </a:t>
            </a:r>
            <a:r>
              <a:rPr lang="en-US" dirty="0" smtClean="0"/>
              <a:t>Experience:  Manager in Risk Advisory Services at EY</a:t>
            </a:r>
          </a:p>
          <a:p>
            <a:pPr eaLnBrk="1" hangingPunct="1"/>
            <a:r>
              <a:rPr lang="en-US" dirty="0"/>
              <a:t> </a:t>
            </a:r>
            <a:r>
              <a:rPr lang="en-US" dirty="0" smtClean="0"/>
              <a:t>Education:  Univ. of Massachusetts – Amherst; CIPP/US</a:t>
            </a:r>
          </a:p>
          <a:p>
            <a:pPr eaLnBrk="1" hangingPunct="1"/>
            <a:r>
              <a:rPr lang="en-US" dirty="0"/>
              <a:t> </a:t>
            </a:r>
            <a:r>
              <a:rPr lang="en-US" dirty="0" smtClean="0"/>
              <a:t>Hometown:  Medford Lakes, NJ</a:t>
            </a:r>
          </a:p>
          <a:p>
            <a:pPr eaLnBrk="1" hangingPunct="1"/>
            <a:r>
              <a:rPr lang="en-US" dirty="0" smtClean="0"/>
              <a:t> Two truths and a lie… </a:t>
            </a:r>
            <a:endParaRPr lang="en-US" dirty="0"/>
          </a:p>
        </p:txBody>
      </p:sp>
    </p:spTree>
    <p:extLst>
      <p:ext uri="{BB962C8B-B14F-4D97-AF65-F5344CB8AC3E}">
        <p14:creationId xmlns:p14="http://schemas.microsoft.com/office/powerpoint/2010/main" val="19703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600" y="495300"/>
            <a:ext cx="7772400" cy="1250156"/>
          </a:xfrm>
        </p:spPr>
        <p:txBody>
          <a:bodyPr>
            <a:normAutofit fontScale="92500"/>
          </a:bodyPr>
          <a:lstStyle/>
          <a:p>
            <a:r>
              <a:rPr lang="en-US" sz="6000" dirty="0">
                <a:solidFill>
                  <a:srgbClr val="FF0000"/>
                </a:solidFill>
              </a:rPr>
              <a:t>First In-Class Activity…</a:t>
            </a:r>
            <a:endParaRPr lang="en-US" sz="3200" dirty="0">
              <a:solidFill>
                <a:srgbClr val="FF0000"/>
              </a:solidFill>
            </a:endParaRPr>
          </a:p>
        </p:txBody>
      </p:sp>
      <p:sp>
        <p:nvSpPr>
          <p:cNvPr id="5" name="Content Placeholder 2"/>
          <p:cNvSpPr txBox="1">
            <a:spLocks/>
          </p:cNvSpPr>
          <p:nvPr/>
        </p:nvSpPr>
        <p:spPr>
          <a:xfrm>
            <a:off x="1204913" y="1834356"/>
            <a:ext cx="8229600" cy="27048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chemeClr val="tx1"/>
                </a:solidFill>
              </a:rPr>
              <a:t>Learn more about the course and instructor</a:t>
            </a:r>
          </a:p>
          <a:p>
            <a:pPr marL="342900" indent="-342900">
              <a:buFont typeface="Arial" panose="020B0604020202020204" pitchFamily="34" charset="0"/>
              <a:buChar char="•"/>
            </a:pPr>
            <a:r>
              <a:rPr lang="en-US" sz="3200" dirty="0">
                <a:solidFill>
                  <a:schemeClr val="tx1"/>
                </a:solidFill>
              </a:rPr>
              <a:t>Must complete individual worksheet for all activities (even if working in a group)</a:t>
            </a:r>
          </a:p>
          <a:p>
            <a:pPr marL="342900" indent="-342900">
              <a:buFont typeface="Arial" panose="020B0604020202020204" pitchFamily="34" charset="0"/>
              <a:buChar char="•"/>
            </a:pPr>
            <a:r>
              <a:rPr lang="en-US" sz="3200" dirty="0">
                <a:solidFill>
                  <a:schemeClr val="tx1"/>
                </a:solidFill>
              </a:rPr>
              <a:t>All activities are graded </a:t>
            </a:r>
            <a:r>
              <a:rPr lang="en-US" sz="3200" b="1" u="sng" dirty="0">
                <a:solidFill>
                  <a:schemeClr val="tx1"/>
                </a:solidFill>
              </a:rPr>
              <a:t>pass/fail</a:t>
            </a:r>
            <a:r>
              <a:rPr lang="en-US" sz="3200" dirty="0">
                <a:solidFill>
                  <a:schemeClr val="tx1"/>
                </a:solidFill>
              </a:rPr>
              <a:t> based on doing your due diligence </a:t>
            </a:r>
          </a:p>
        </p:txBody>
      </p:sp>
    </p:spTree>
    <p:extLst>
      <p:ext uri="{BB962C8B-B14F-4D97-AF65-F5344CB8AC3E}">
        <p14:creationId xmlns:p14="http://schemas.microsoft.com/office/powerpoint/2010/main" val="31999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2297276"/>
          </a:xfrm>
        </p:spPr>
        <p:txBody>
          <a:bodyPr>
            <a:normAutofit/>
          </a:bodyPr>
          <a:lstStyle/>
          <a:p>
            <a:r>
              <a:rPr lang="en-US" dirty="0"/>
              <a:t>On to Unit 1!</a:t>
            </a:r>
            <a:br>
              <a:rPr lang="en-US" dirty="0"/>
            </a:br>
            <a:r>
              <a:rPr lang="en-US" dirty="0"/>
              <a:t/>
            </a:r>
            <a:br>
              <a:rPr lang="en-US" dirty="0"/>
            </a:br>
            <a:r>
              <a:rPr lang="en-US" dirty="0"/>
              <a:t>Prepare with Readings &amp; Videos before our next Class!</a:t>
            </a:r>
          </a:p>
        </p:txBody>
      </p:sp>
    </p:spTree>
    <p:extLst>
      <p:ext uri="{BB962C8B-B14F-4D97-AF65-F5344CB8AC3E}">
        <p14:creationId xmlns:p14="http://schemas.microsoft.com/office/powerpoint/2010/main" val="592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Objectives</a:t>
            </a:r>
          </a:p>
        </p:txBody>
      </p:sp>
      <p:sp>
        <p:nvSpPr>
          <p:cNvPr id="3" name="Content Placeholder 2"/>
          <p:cNvSpPr>
            <a:spLocks noGrp="1"/>
          </p:cNvSpPr>
          <p:nvPr>
            <p:ph idx="1"/>
          </p:nvPr>
        </p:nvSpPr>
        <p:spPr>
          <a:xfrm>
            <a:off x="761495" y="1562100"/>
            <a:ext cx="8628136" cy="3382293"/>
          </a:xfrm>
          <a:effectLst/>
        </p:spPr>
        <p:txBody>
          <a:bodyPr>
            <a:normAutofit lnSpcReduction="10000"/>
          </a:bodyPr>
          <a:lstStyle/>
          <a:p>
            <a:r>
              <a:rPr lang="en-US" dirty="0"/>
              <a:t> Understand core MIS concepts</a:t>
            </a:r>
          </a:p>
          <a:p>
            <a:r>
              <a:rPr lang="en-US" dirty="0"/>
              <a:t> Learn and practice how to Analyze Organizational Systems &amp; Processes</a:t>
            </a:r>
          </a:p>
          <a:p>
            <a:r>
              <a:rPr lang="en-US" dirty="0"/>
              <a:t> Gain experience in identifying and using multiple types of systems used by organizations ranging from start-ups to global enterprises</a:t>
            </a:r>
          </a:p>
          <a:p>
            <a:r>
              <a:rPr lang="en-US" dirty="0"/>
              <a:t> Learn the basics of cloud computing and Artificial Intelligence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dirty="0"/>
          </a:p>
        </p:txBody>
      </p:sp>
    </p:spTree>
    <p:extLst>
      <p:ext uri="{BB962C8B-B14F-4D97-AF65-F5344CB8AC3E}">
        <p14:creationId xmlns:p14="http://schemas.microsoft.com/office/powerpoint/2010/main" val="38267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lstStyle/>
          <a:p>
            <a:r>
              <a:rPr lang="en-US"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2001152655"/>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xmlns="" val="20000"/>
                    </a:ext>
                  </a:extLst>
                </a:gridCol>
                <a:gridCol w="1186962">
                  <a:extLst>
                    <a:ext uri="{9D8B030D-6E8A-4147-A177-3AD203B41FA5}">
                      <a16:colId xmlns:a16="http://schemas.microsoft.com/office/drawing/2014/main" xmlns=""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xmlns=""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xmlns=""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25%</a:t>
                      </a:r>
                    </a:p>
                  </a:txBody>
                  <a:tcPr/>
                </a:tc>
                <a:extLst>
                  <a:ext uri="{0D108BD9-81ED-4DB2-BD59-A6C34878D82A}">
                    <a16:rowId xmlns:a16="http://schemas.microsoft.com/office/drawing/2014/main" xmlns="" val="10002"/>
                  </a:ext>
                </a:extLst>
              </a:tr>
              <a:tr h="401263">
                <a:tc>
                  <a:txBody>
                    <a:bodyPr/>
                    <a:lstStyle/>
                    <a:p>
                      <a:r>
                        <a:rPr lang="en-US" sz="2000" dirty="0"/>
                        <a:t>Midterm Exam #1 </a:t>
                      </a:r>
                    </a:p>
                  </a:txBody>
                  <a:tcPr/>
                </a:tc>
                <a:tc>
                  <a:txBody>
                    <a:bodyPr/>
                    <a:lstStyle/>
                    <a:p>
                      <a:r>
                        <a:rPr lang="en-US" sz="2000" dirty="0"/>
                        <a:t>20%</a:t>
                      </a:r>
                    </a:p>
                  </a:txBody>
                  <a:tcPr/>
                </a:tc>
                <a:extLst>
                  <a:ext uri="{0D108BD9-81ED-4DB2-BD59-A6C34878D82A}">
                    <a16:rowId xmlns:a16="http://schemas.microsoft.com/office/drawing/2014/main" xmlns="" val="10003"/>
                  </a:ext>
                </a:extLst>
              </a:tr>
              <a:tr h="401263">
                <a:tc>
                  <a:txBody>
                    <a:bodyPr/>
                    <a:lstStyle/>
                    <a:p>
                      <a:r>
                        <a:rPr lang="en-US" sz="2000" dirty="0"/>
                        <a:t>Midterm Exam #2</a:t>
                      </a:r>
                    </a:p>
                  </a:txBody>
                  <a:tcPr/>
                </a:tc>
                <a:tc>
                  <a:txBody>
                    <a:bodyPr/>
                    <a:lstStyle/>
                    <a:p>
                      <a:r>
                        <a:rPr lang="en-US" sz="2000" dirty="0"/>
                        <a:t>20%</a:t>
                      </a:r>
                    </a:p>
                  </a:txBody>
                  <a:tcPr/>
                </a:tc>
                <a:extLst>
                  <a:ext uri="{0D108BD9-81ED-4DB2-BD59-A6C34878D82A}">
                    <a16:rowId xmlns:a16="http://schemas.microsoft.com/office/drawing/2014/main" xmlns=""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20%</a:t>
                      </a:r>
                    </a:p>
                  </a:txBody>
                  <a:tcPr/>
                </a:tc>
                <a:extLst>
                  <a:ext uri="{0D108BD9-81ED-4DB2-BD59-A6C34878D82A}">
                    <a16:rowId xmlns:a16="http://schemas.microsoft.com/office/drawing/2014/main" xmlns=""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Required Textbooks!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5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2" y="113308"/>
            <a:ext cx="8229600" cy="952500"/>
          </a:xfrm>
        </p:spPr>
        <p:txBody>
          <a:bodyPr>
            <a:normAutofit/>
          </a:bodyPr>
          <a:lstStyle/>
          <a:p>
            <a:r>
              <a:rPr lang="en-US" sz="3600"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660132"/>
            <a:ext cx="4040188" cy="2590800"/>
          </a:xfrm>
          <a:effectLst/>
        </p:spPr>
        <p:txBody>
          <a:bodyPr>
            <a:normAutofit/>
          </a:bodyPr>
          <a:lstStyle/>
          <a:p>
            <a:r>
              <a:rPr lang="en-US" sz="2000" dirty="0"/>
              <a:t>How much does the typical textbook cost?</a:t>
            </a:r>
          </a:p>
          <a:p>
            <a:r>
              <a:rPr lang="en-US" sz="2000" dirty="0"/>
              <a:t>No publisher that constantly changes editions so you can’t sell your old textbook</a:t>
            </a:r>
          </a:p>
          <a:p>
            <a:r>
              <a:rPr lang="en-US" sz="20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may dislike!</a:t>
            </a:r>
          </a:p>
        </p:txBody>
      </p:sp>
      <p:sp>
        <p:nvSpPr>
          <p:cNvPr id="6" name="Content Placeholder 5"/>
          <p:cNvSpPr>
            <a:spLocks noGrp="1"/>
          </p:cNvSpPr>
          <p:nvPr>
            <p:ph sz="quarter" idx="4"/>
          </p:nvPr>
        </p:nvSpPr>
        <p:spPr>
          <a:xfrm>
            <a:off x="5153027" y="1746320"/>
            <a:ext cx="4041775" cy="3292740"/>
          </a:xfrm>
          <a:effectLst/>
        </p:spPr>
        <p:txBody>
          <a:bodyPr>
            <a:normAutofit/>
          </a:bodyPr>
          <a:lstStyle/>
          <a:p>
            <a:r>
              <a:rPr lang="en-US" sz="2000" dirty="0"/>
              <a:t>Lots of different articles from:</a:t>
            </a:r>
          </a:p>
          <a:p>
            <a:pPr lvl="1">
              <a:buFont typeface="Wingdings" panose="05000000000000000000" pitchFamily="2" charset="2"/>
              <a:buChar char="Ø"/>
            </a:pPr>
            <a:r>
              <a:rPr lang="en-US" sz="1800" dirty="0"/>
              <a:t>Different authors</a:t>
            </a:r>
          </a:p>
          <a:p>
            <a:pPr lvl="1">
              <a:buFont typeface="Wingdings" panose="05000000000000000000" pitchFamily="2" charset="2"/>
              <a:buChar char="Ø"/>
            </a:pPr>
            <a:r>
              <a:rPr lang="en-US" sz="1800" dirty="0"/>
              <a:t>Different audiences</a:t>
            </a:r>
          </a:p>
          <a:p>
            <a:pPr lvl="1">
              <a:buFont typeface="Wingdings" panose="05000000000000000000" pitchFamily="2" charset="2"/>
              <a:buChar char="Ø"/>
            </a:pPr>
            <a:r>
              <a:rPr lang="en-US" sz="1800" dirty="0"/>
              <a:t>Different formats</a:t>
            </a:r>
          </a:p>
          <a:p>
            <a:r>
              <a:rPr lang="en-US" sz="2000" dirty="0"/>
              <a:t>No author, editors &amp; reviewers making the connections for you </a:t>
            </a:r>
          </a:p>
          <a:p>
            <a:pPr lvl="1"/>
            <a:endParaRPr lang="en-US" sz="2000" dirty="0"/>
          </a:p>
        </p:txBody>
      </p:sp>
      <p:sp>
        <p:nvSpPr>
          <p:cNvPr id="7" name="TextBox 6"/>
          <p:cNvSpPr txBox="1"/>
          <p:nvPr/>
        </p:nvSpPr>
        <p:spPr>
          <a:xfrm>
            <a:off x="508000" y="4408028"/>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2482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1402</TotalTime>
  <Words>998</Words>
  <Application>Microsoft Office PowerPoint</Application>
  <PresentationFormat>Custom</PresentationFormat>
  <Paragraphs>182</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Calisto MT</vt:lpstr>
      <vt:lpstr>Helvetica</vt:lpstr>
      <vt:lpstr>Trebuchet MS</vt:lpstr>
      <vt:lpstr>Wingdings</vt:lpstr>
      <vt:lpstr>Wingdings 2</vt:lpstr>
      <vt:lpstr>MIS2101</vt:lpstr>
      <vt:lpstr>Information Systems in Organizations  Introduction  Christine Dzwill</vt:lpstr>
      <vt:lpstr>Introduction to Instructor</vt:lpstr>
      <vt:lpstr>Managing Expectations</vt:lpstr>
      <vt:lpstr>Course Description</vt:lpstr>
      <vt:lpstr>Course Objectives</vt:lpstr>
      <vt:lpstr>Graded Components</vt:lpstr>
      <vt:lpstr>No Required Textbooks!</vt:lpstr>
      <vt:lpstr>No Required Textbook!</vt:lpstr>
      <vt:lpstr>Lecture vs. Activities</vt:lpstr>
      <vt:lpstr>Active Learning</vt:lpstr>
      <vt:lpstr>Active Learning</vt:lpstr>
      <vt:lpstr>Active Learning</vt:lpstr>
      <vt:lpstr>Wikipedia (and other questionable sources)</vt:lpstr>
      <vt:lpstr>Roadmap</vt:lpstr>
      <vt:lpstr>PowerPoint Presentation</vt:lpstr>
      <vt:lpstr>Class Site Review</vt:lpstr>
      <vt:lpstr>Course Support</vt:lpstr>
      <vt:lpstr>PowerPoint Presentation</vt:lpstr>
      <vt:lpstr>Worksheets will not be returned </vt:lpstr>
      <vt:lpstr>PowerPoint Presentation</vt:lpstr>
      <vt:lpstr>On to Unit 1!  Prepare with Readings &amp; Videos before our next Class!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Christine E Dzwill</cp:lastModifiedBy>
  <cp:revision>116</cp:revision>
  <dcterms:created xsi:type="dcterms:W3CDTF">2015-03-16T11:37:14Z</dcterms:created>
  <dcterms:modified xsi:type="dcterms:W3CDTF">2017-08-29T18:38:56Z</dcterms:modified>
</cp:coreProperties>
</file>