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8"/>
  </p:notesMasterIdLst>
  <p:sldIdLst>
    <p:sldId id="256" r:id="rId2"/>
    <p:sldId id="397" r:id="rId3"/>
    <p:sldId id="400" r:id="rId4"/>
    <p:sldId id="403" r:id="rId5"/>
    <p:sldId id="319" r:id="rId6"/>
    <p:sldId id="389" r:id="rId7"/>
    <p:sldId id="395" r:id="rId8"/>
    <p:sldId id="385" r:id="rId9"/>
    <p:sldId id="291" r:id="rId10"/>
    <p:sldId id="362" r:id="rId11"/>
    <p:sldId id="321" r:id="rId12"/>
    <p:sldId id="390" r:id="rId13"/>
    <p:sldId id="386" r:id="rId14"/>
    <p:sldId id="365" r:id="rId15"/>
    <p:sldId id="366" r:id="rId16"/>
    <p:sldId id="367" r:id="rId17"/>
    <p:sldId id="368" r:id="rId18"/>
    <p:sldId id="369" r:id="rId19"/>
    <p:sldId id="398" r:id="rId20"/>
    <p:sldId id="402" r:id="rId21"/>
    <p:sldId id="387" r:id="rId22"/>
    <p:sldId id="334" r:id="rId23"/>
    <p:sldId id="394" r:id="rId24"/>
    <p:sldId id="335" r:id="rId25"/>
    <p:sldId id="336" r:id="rId26"/>
    <p:sldId id="337" r:id="rId27"/>
    <p:sldId id="340" r:id="rId28"/>
    <p:sldId id="393" r:id="rId29"/>
    <p:sldId id="377" r:id="rId30"/>
    <p:sldId id="378" r:id="rId31"/>
    <p:sldId id="379" r:id="rId32"/>
    <p:sldId id="380" r:id="rId33"/>
    <p:sldId id="381" r:id="rId34"/>
    <p:sldId id="391" r:id="rId35"/>
    <p:sldId id="355" r:id="rId36"/>
    <p:sldId id="392" r:id="rId37"/>
    <p:sldId id="388" r:id="rId38"/>
    <p:sldId id="359" r:id="rId39"/>
    <p:sldId id="360" r:id="rId40"/>
    <p:sldId id="361" r:id="rId41"/>
    <p:sldId id="399" r:id="rId42"/>
    <p:sldId id="404" r:id="rId43"/>
    <p:sldId id="405" r:id="rId44"/>
    <p:sldId id="406" r:id="rId45"/>
    <p:sldId id="407" r:id="rId46"/>
    <p:sldId id="408" r:id="rId47"/>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3" autoAdjust="0"/>
    <p:restoredTop sz="94731" autoAdjust="0"/>
  </p:normalViewPr>
  <p:slideViewPr>
    <p:cSldViewPr>
      <p:cViewPr varScale="1">
        <p:scale>
          <a:sx n="90" d="100"/>
          <a:sy n="90" d="100"/>
        </p:scale>
        <p:origin x="702" y="90"/>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rgbClr val="00B050"/>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rgbClr val="00B050"/>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rgbClr val="00B050"/>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rgbClr val="00B050"/>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rgbClr val="00B050"/>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rgbClr val="00B050"/>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rgbClr val="00B050"/>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rgbClr val="00B050"/>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rgbClr val="00B050"/>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F50733C5-F2CA-4F99-A879-269FEEADF372}" type="presOf" srcId="{607B0D6C-CDF1-4BC0-9F01-4FF119A199A1}" destId="{21CA60FB-1126-4E99-A2F1-68263F5EE148}"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10/21/2017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a:t>
            </a:fld>
            <a:endParaRPr lang="en-US"/>
          </a:p>
        </p:txBody>
      </p:sp>
    </p:spTree>
    <p:extLst>
      <p:ext uri="{BB962C8B-B14F-4D97-AF65-F5344CB8AC3E}">
        <p14:creationId xmlns:p14="http://schemas.microsoft.com/office/powerpoint/2010/main" val="17450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28</a:t>
            </a:fld>
            <a:endParaRPr lang="en-US"/>
          </a:p>
        </p:txBody>
      </p:sp>
    </p:spTree>
    <p:extLst>
      <p:ext uri="{BB962C8B-B14F-4D97-AF65-F5344CB8AC3E}">
        <p14:creationId xmlns:p14="http://schemas.microsoft.com/office/powerpoint/2010/main" val="396545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29</a:t>
            </a:fld>
            <a:endParaRPr lang="en-US"/>
          </a:p>
        </p:txBody>
      </p:sp>
    </p:spTree>
    <p:extLst>
      <p:ext uri="{BB962C8B-B14F-4D97-AF65-F5344CB8AC3E}">
        <p14:creationId xmlns:p14="http://schemas.microsoft.com/office/powerpoint/2010/main" val="207752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30</a:t>
            </a:fld>
            <a:endParaRPr lang="en-US"/>
          </a:p>
        </p:txBody>
      </p:sp>
    </p:spTree>
    <p:extLst>
      <p:ext uri="{BB962C8B-B14F-4D97-AF65-F5344CB8AC3E}">
        <p14:creationId xmlns:p14="http://schemas.microsoft.com/office/powerpoint/2010/main" val="263300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31</a:t>
            </a:fld>
            <a:endParaRPr lang="en-US"/>
          </a:p>
        </p:txBody>
      </p:sp>
    </p:spTree>
    <p:extLst>
      <p:ext uri="{BB962C8B-B14F-4D97-AF65-F5344CB8AC3E}">
        <p14:creationId xmlns:p14="http://schemas.microsoft.com/office/powerpoint/2010/main" val="399127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B968C2-4BBA-F54B-BF8D-578F58770B7E}" type="slidenum">
              <a:rPr lang="en-US" smtClean="0"/>
              <a:pPr/>
              <a:t>32</a:t>
            </a:fld>
            <a:endParaRPr lang="en-US"/>
          </a:p>
        </p:txBody>
      </p:sp>
    </p:spTree>
    <p:extLst>
      <p:ext uri="{BB962C8B-B14F-4D97-AF65-F5344CB8AC3E}">
        <p14:creationId xmlns:p14="http://schemas.microsoft.com/office/powerpoint/2010/main" val="2900931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33</a:t>
            </a:fld>
            <a:endParaRPr lang="en-US"/>
          </a:p>
        </p:txBody>
      </p:sp>
    </p:spTree>
    <p:extLst>
      <p:ext uri="{BB962C8B-B14F-4D97-AF65-F5344CB8AC3E}">
        <p14:creationId xmlns:p14="http://schemas.microsoft.com/office/powerpoint/2010/main" val="355472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34</a:t>
            </a:fld>
            <a:endParaRPr lang="en-US"/>
          </a:p>
        </p:txBody>
      </p:sp>
    </p:spTree>
    <p:extLst>
      <p:ext uri="{BB962C8B-B14F-4D97-AF65-F5344CB8AC3E}">
        <p14:creationId xmlns:p14="http://schemas.microsoft.com/office/powerpoint/2010/main" val="4169777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36</a:t>
            </a:fld>
            <a:endParaRPr lang="en-US"/>
          </a:p>
        </p:txBody>
      </p:sp>
    </p:spTree>
    <p:extLst>
      <p:ext uri="{BB962C8B-B14F-4D97-AF65-F5344CB8AC3E}">
        <p14:creationId xmlns:p14="http://schemas.microsoft.com/office/powerpoint/2010/main" val="3812151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38</a:t>
            </a:fld>
            <a:endParaRPr lang="en-US"/>
          </a:p>
        </p:txBody>
      </p:sp>
    </p:spTree>
    <p:extLst>
      <p:ext uri="{BB962C8B-B14F-4D97-AF65-F5344CB8AC3E}">
        <p14:creationId xmlns:p14="http://schemas.microsoft.com/office/powerpoint/2010/main" val="6579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7</a:t>
            </a:fld>
            <a:endParaRPr lang="en-US"/>
          </a:p>
        </p:txBody>
      </p:sp>
    </p:spTree>
    <p:extLst>
      <p:ext uri="{BB962C8B-B14F-4D97-AF65-F5344CB8AC3E}">
        <p14:creationId xmlns:p14="http://schemas.microsoft.com/office/powerpoint/2010/main" val="262117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19594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10</a:t>
            </a:fld>
            <a:endParaRPr lang="en-US"/>
          </a:p>
        </p:txBody>
      </p:sp>
    </p:spTree>
    <p:extLst>
      <p:ext uri="{BB962C8B-B14F-4D97-AF65-F5344CB8AC3E}">
        <p14:creationId xmlns:p14="http://schemas.microsoft.com/office/powerpoint/2010/main" val="44330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11</a:t>
            </a:fld>
            <a:endParaRPr lang="en-US"/>
          </a:p>
        </p:txBody>
      </p:sp>
    </p:spTree>
    <p:extLst>
      <p:ext uri="{BB962C8B-B14F-4D97-AF65-F5344CB8AC3E}">
        <p14:creationId xmlns:p14="http://schemas.microsoft.com/office/powerpoint/2010/main" val="258242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12</a:t>
            </a:fld>
            <a:endParaRPr lang="en-US"/>
          </a:p>
        </p:txBody>
      </p:sp>
    </p:spTree>
    <p:extLst>
      <p:ext uri="{BB962C8B-B14F-4D97-AF65-F5344CB8AC3E}">
        <p14:creationId xmlns:p14="http://schemas.microsoft.com/office/powerpoint/2010/main" val="391610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 NOTES</a:t>
            </a:r>
          </a:p>
        </p:txBody>
      </p:sp>
      <p:sp>
        <p:nvSpPr>
          <p:cNvPr id="4" name="Slide Number Placeholder 3"/>
          <p:cNvSpPr>
            <a:spLocks noGrp="1"/>
          </p:cNvSpPr>
          <p:nvPr>
            <p:ph type="sldNum" sz="quarter" idx="10"/>
          </p:nvPr>
        </p:nvSpPr>
        <p:spPr/>
        <p:txBody>
          <a:bodyPr/>
          <a:lstStyle/>
          <a:p>
            <a:fld id="{27B968C2-4BBA-F54B-BF8D-578F58770B7E}" type="slidenum">
              <a:rPr lang="en-US" smtClean="0"/>
              <a:pPr/>
              <a:t>14</a:t>
            </a:fld>
            <a:endParaRPr lang="en-US"/>
          </a:p>
        </p:txBody>
      </p:sp>
    </p:spTree>
    <p:extLst>
      <p:ext uri="{BB962C8B-B14F-4D97-AF65-F5344CB8AC3E}">
        <p14:creationId xmlns:p14="http://schemas.microsoft.com/office/powerpoint/2010/main" val="3527279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23</a:t>
            </a:fld>
            <a:endParaRPr lang="en-US"/>
          </a:p>
        </p:txBody>
      </p:sp>
    </p:spTree>
    <p:extLst>
      <p:ext uri="{BB962C8B-B14F-4D97-AF65-F5344CB8AC3E}">
        <p14:creationId xmlns:p14="http://schemas.microsoft.com/office/powerpoint/2010/main" val="250245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27</a:t>
            </a:fld>
            <a:endParaRPr lang="en-US"/>
          </a:p>
        </p:txBody>
      </p:sp>
    </p:spTree>
    <p:extLst>
      <p:ext uri="{BB962C8B-B14F-4D97-AF65-F5344CB8AC3E}">
        <p14:creationId xmlns:p14="http://schemas.microsoft.com/office/powerpoint/2010/main" val="595815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8787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77181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37366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408188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58506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632553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39442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9783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16439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84233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79395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1216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78069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80517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9253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74649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04490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10/21/2017</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166704808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forbes.com/sites/chuckcohn/2014/09/15/build-vs-buy-how-to-know-when-you-should-build-custom-software-over-canned-solutions/#51628b59484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hbr.org/2015/01/what-we-know-now-about-the-internets-disruptive-powe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hbr.org/2015/02/where-the-digital-economy-is-moving-the-fastes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http://www.marketwatch.com/story/the-5-tech-trends-that-will-dominate-ces-and-2017-2016-12-29"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usatoday.com/story/sports/2015/01/01/daily-fantasy-sports-gambling-fanduel-draftkings-nba-nfl-mlb-nhl/21165279/"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conomist.com/news/finance-and-economics/21638142-consumers-reap-benefits-e-commerce-surprising-ways-hidden-lon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ystems_development_life_cycl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2705099"/>
            <a:ext cx="7866696" cy="1524001"/>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3.2 Systems Management</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3.3 Digital Business Innovation</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5670563"/>
            <a:ext cx="10160000" cy="400110"/>
          </a:xfrm>
          <a:prstGeom prst="rect">
            <a:avLst/>
          </a:prstGeom>
          <a:solidFill>
            <a:schemeClr val="bg1"/>
          </a:solidFill>
        </p:spPr>
        <p:txBody>
          <a:bodyPr wrap="square" rtlCol="0">
            <a:spAutoFit/>
          </a:bodyPr>
          <a:lstStyle/>
          <a:p>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7230"/>
            <a:ext cx="10160000" cy="5119688"/>
          </a:xfrm>
          <a:prstGeom prst="rect">
            <a:avLst/>
          </a:prstGeom>
        </p:spPr>
      </p:pic>
      <p:sp>
        <p:nvSpPr>
          <p:cNvPr id="3" name="TextBox 2"/>
          <p:cNvSpPr txBox="1"/>
          <p:nvPr/>
        </p:nvSpPr>
        <p:spPr>
          <a:xfrm>
            <a:off x="2201334" y="777052"/>
            <a:ext cx="3882666" cy="365934"/>
          </a:xfrm>
          <a:prstGeom prst="rect">
            <a:avLst/>
          </a:prstGeom>
          <a:noFill/>
        </p:spPr>
        <p:txBody>
          <a:bodyPr wrap="none" rtlCol="0">
            <a:spAutoFit/>
          </a:bodyPr>
          <a:lstStyle/>
          <a:p>
            <a:r>
              <a:rPr lang="en-US" sz="1778" dirty="0">
                <a:solidFill>
                  <a:srgbClr val="FF0000"/>
                </a:solidFill>
              </a:rPr>
              <a:t>Requirements Gathering and the BRD</a:t>
            </a:r>
          </a:p>
        </p:txBody>
      </p:sp>
      <p:sp>
        <p:nvSpPr>
          <p:cNvPr id="4" name="TextBox 3"/>
          <p:cNvSpPr txBox="1"/>
          <p:nvPr/>
        </p:nvSpPr>
        <p:spPr>
          <a:xfrm>
            <a:off x="3604879" y="1661585"/>
            <a:ext cx="6858000" cy="365934"/>
          </a:xfrm>
          <a:prstGeom prst="rect">
            <a:avLst/>
          </a:prstGeom>
          <a:noFill/>
        </p:spPr>
        <p:txBody>
          <a:bodyPr wrap="square" rtlCol="0">
            <a:spAutoFit/>
          </a:bodyPr>
          <a:lstStyle/>
          <a:p>
            <a:r>
              <a:rPr lang="en-US" sz="1778" dirty="0" err="1">
                <a:solidFill>
                  <a:srgbClr val="FF0000"/>
                </a:solidFill>
              </a:rPr>
              <a:t>Conept</a:t>
            </a:r>
            <a:r>
              <a:rPr lang="en-US" sz="1778" dirty="0">
                <a:solidFill>
                  <a:srgbClr val="FF0000"/>
                </a:solidFill>
              </a:rPr>
              <a:t> Map &amp; Architecture Diagram; Build vs. Buy Decision</a:t>
            </a:r>
          </a:p>
        </p:txBody>
      </p:sp>
      <p:sp>
        <p:nvSpPr>
          <p:cNvPr id="5" name="TextBox 4"/>
          <p:cNvSpPr txBox="1"/>
          <p:nvPr/>
        </p:nvSpPr>
        <p:spPr>
          <a:xfrm>
            <a:off x="8173422" y="4838700"/>
            <a:ext cx="2286000" cy="365934"/>
          </a:xfrm>
          <a:prstGeom prst="rect">
            <a:avLst/>
          </a:prstGeom>
          <a:noFill/>
        </p:spPr>
        <p:txBody>
          <a:bodyPr wrap="square" rtlCol="0">
            <a:spAutoFit/>
          </a:bodyPr>
          <a:lstStyle/>
          <a:p>
            <a:r>
              <a:rPr lang="en-US" sz="1778" dirty="0">
                <a:solidFill>
                  <a:srgbClr val="FF0000"/>
                </a:solidFill>
              </a:rPr>
              <a:t>Go Live</a:t>
            </a:r>
          </a:p>
        </p:txBody>
      </p:sp>
      <p:sp>
        <p:nvSpPr>
          <p:cNvPr id="6" name="TextBox 5"/>
          <p:cNvSpPr txBox="1"/>
          <p:nvPr/>
        </p:nvSpPr>
        <p:spPr>
          <a:xfrm>
            <a:off x="6180667" y="3366888"/>
            <a:ext cx="5503333" cy="365934"/>
          </a:xfrm>
          <a:prstGeom prst="rect">
            <a:avLst/>
          </a:prstGeom>
          <a:noFill/>
        </p:spPr>
        <p:txBody>
          <a:bodyPr wrap="square" rtlCol="0">
            <a:spAutoFit/>
          </a:bodyPr>
          <a:lstStyle/>
          <a:p>
            <a:r>
              <a:rPr lang="en-US" sz="1778" dirty="0">
                <a:solidFill>
                  <a:srgbClr val="FF0000"/>
                </a:solidFill>
              </a:rPr>
              <a:t>Engineering &amp; Implementation</a:t>
            </a:r>
          </a:p>
        </p:txBody>
      </p:sp>
      <p:sp>
        <p:nvSpPr>
          <p:cNvPr id="7" name="TextBox 6"/>
          <p:cNvSpPr txBox="1"/>
          <p:nvPr/>
        </p:nvSpPr>
        <p:spPr>
          <a:xfrm>
            <a:off x="8169103" y="5151230"/>
            <a:ext cx="2207879" cy="639534"/>
          </a:xfrm>
          <a:prstGeom prst="rect">
            <a:avLst/>
          </a:prstGeom>
          <a:noFill/>
        </p:spPr>
        <p:txBody>
          <a:bodyPr wrap="square" rtlCol="0">
            <a:spAutoFit/>
          </a:bodyPr>
          <a:lstStyle/>
          <a:p>
            <a:r>
              <a:rPr lang="en-US" sz="1778" dirty="0">
                <a:solidFill>
                  <a:srgbClr val="FF0000"/>
                </a:solidFill>
              </a:rPr>
              <a:t>Maintenance, Upgrade &amp; Support</a:t>
            </a:r>
          </a:p>
        </p:txBody>
      </p:sp>
      <p:sp>
        <p:nvSpPr>
          <p:cNvPr id="9" name="TextBox 8"/>
          <p:cNvSpPr txBox="1"/>
          <p:nvPr/>
        </p:nvSpPr>
        <p:spPr>
          <a:xfrm>
            <a:off x="7239000" y="4192636"/>
            <a:ext cx="2921000" cy="639534"/>
          </a:xfrm>
          <a:prstGeom prst="rect">
            <a:avLst/>
          </a:prstGeom>
          <a:noFill/>
        </p:spPr>
        <p:txBody>
          <a:bodyPr wrap="square" rtlCol="0">
            <a:spAutoFit/>
          </a:bodyPr>
          <a:lstStyle/>
          <a:p>
            <a:r>
              <a:rPr lang="en-US" sz="1778" dirty="0">
                <a:solidFill>
                  <a:srgbClr val="FF0000"/>
                </a:solidFill>
              </a:rPr>
              <a:t>Acceptance Testing, Training</a:t>
            </a:r>
          </a:p>
        </p:txBody>
      </p:sp>
      <p:sp>
        <p:nvSpPr>
          <p:cNvPr id="10" name="TextBox 9"/>
          <p:cNvSpPr txBox="1"/>
          <p:nvPr/>
        </p:nvSpPr>
        <p:spPr>
          <a:xfrm>
            <a:off x="4826000" y="2485664"/>
            <a:ext cx="6350000" cy="365934"/>
          </a:xfrm>
          <a:prstGeom prst="rect">
            <a:avLst/>
          </a:prstGeom>
          <a:noFill/>
        </p:spPr>
        <p:txBody>
          <a:bodyPr wrap="square" rtlCol="0">
            <a:spAutoFit/>
          </a:bodyPr>
          <a:lstStyle/>
          <a:p>
            <a:r>
              <a:rPr lang="en-US" sz="1778" dirty="0">
                <a:solidFill>
                  <a:srgbClr val="FF0000"/>
                </a:solidFill>
              </a:rPr>
              <a:t>Modeling: Swim Lanes &amp; Entity Relationship Diagrams</a:t>
            </a:r>
          </a:p>
        </p:txBody>
      </p:sp>
      <p:sp>
        <p:nvSpPr>
          <p:cNvPr id="11" name="TextBox 10"/>
          <p:cNvSpPr txBox="1"/>
          <p:nvPr/>
        </p:nvSpPr>
        <p:spPr>
          <a:xfrm>
            <a:off x="1879600" y="446"/>
            <a:ext cx="9736667" cy="571054"/>
          </a:xfrm>
          <a:prstGeom prst="rect">
            <a:avLst/>
          </a:prstGeom>
          <a:noFill/>
        </p:spPr>
        <p:txBody>
          <a:bodyPr wrap="square" rtlCol="0">
            <a:spAutoFit/>
          </a:bodyPr>
          <a:lstStyle/>
          <a:p>
            <a:r>
              <a:rPr lang="en-US" sz="3111" dirty="0"/>
              <a:t>SDLC Phases: Waterfall Methodology</a:t>
            </a:r>
          </a:p>
        </p:txBody>
      </p:sp>
    </p:spTree>
    <p:extLst>
      <p:ext uri="{BB962C8B-B14F-4D97-AF65-F5344CB8AC3E}">
        <p14:creationId xmlns:p14="http://schemas.microsoft.com/office/powerpoint/2010/main" val="263762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0" y="-1409700"/>
            <a:ext cx="6248400" cy="8086164"/>
          </a:xfrm>
          <a:prstGeom prst="rect">
            <a:avLst/>
          </a:prstGeom>
        </p:spPr>
      </p:pic>
    </p:spTree>
    <p:extLst>
      <p:ext uri="{BB962C8B-B14F-4D97-AF65-F5344CB8AC3E}">
        <p14:creationId xmlns:p14="http://schemas.microsoft.com/office/powerpoint/2010/main" val="110945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143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Build vs. Buy: Hot to Know When You Should Build Custom Software Over Canned Solutions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453670"/>
            <a:ext cx="8610599"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Sometimes it </a:t>
            </a:r>
            <a:r>
              <a:rPr lang="en-US" sz="2250" b="1" dirty="0">
                <a:solidFill>
                  <a:schemeClr val="bg1"/>
                </a:solidFill>
                <a:effectLst>
                  <a:outerShdw blurRad="38100" dist="38100" dir="2700000" algn="tl">
                    <a:srgbClr val="000000">
                      <a:alpha val="43137"/>
                    </a:srgbClr>
                  </a:outerShdw>
                </a:effectLst>
              </a:rPr>
              <a:t>is better to buy a system than build it </a:t>
            </a:r>
            <a:r>
              <a:rPr lang="en-US" sz="2250" dirty="0">
                <a:solidFill>
                  <a:schemeClr val="bg1"/>
                </a:solidFill>
                <a:effectLst>
                  <a:outerShdw blurRad="38100" dist="38100" dir="2700000" algn="tl">
                    <a:srgbClr val="000000">
                      <a:alpha val="43137"/>
                    </a:srgbClr>
                  </a:outerShdw>
                </a:effectLst>
              </a:rPr>
              <a:t>yourself.  Sometimes it </a:t>
            </a:r>
            <a:r>
              <a:rPr lang="en-US" sz="2250" b="1" dirty="0">
                <a:solidFill>
                  <a:schemeClr val="bg1"/>
                </a:solidFill>
                <a:effectLst>
                  <a:outerShdw blurRad="38100" dist="38100" dir="2700000" algn="tl">
                    <a:srgbClr val="000000">
                      <a:alpha val="43137"/>
                    </a:srgbClr>
                  </a:outerShdw>
                </a:effectLst>
              </a:rPr>
              <a:t>is better to build a system than buy it </a:t>
            </a:r>
            <a:r>
              <a:rPr lang="en-US" sz="2250" dirty="0">
                <a:solidFill>
                  <a:schemeClr val="bg1"/>
                </a:solidFill>
                <a:effectLst>
                  <a:outerShdw blurRad="38100" dist="38100" dir="2700000" algn="tl">
                    <a:srgbClr val="000000">
                      <a:alpha val="43137"/>
                    </a:srgbClr>
                  </a:outerShdw>
                </a:effectLst>
              </a:rPr>
              <a:t>off the shelf.  This article explains why you might make one choice over another.</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24300"/>
            <a:ext cx="8686800"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Regardless of your major, as a business person working in an organization, </a:t>
            </a:r>
            <a:r>
              <a:rPr lang="en-US" sz="2250" b="1" dirty="0">
                <a:solidFill>
                  <a:schemeClr val="bg1"/>
                </a:solidFill>
                <a:effectLst>
                  <a:outerShdw blurRad="38100" dist="38100" dir="2700000" algn="tl">
                    <a:srgbClr val="000000">
                      <a:alpha val="43137"/>
                    </a:srgbClr>
                  </a:outerShdw>
                </a:effectLst>
              </a:rPr>
              <a:t>you will be involved </a:t>
            </a:r>
            <a:r>
              <a:rPr lang="en-US" sz="2250" dirty="0">
                <a:solidFill>
                  <a:schemeClr val="bg1"/>
                </a:solidFill>
                <a:effectLst>
                  <a:outerShdw blurRad="38100" dist="38100" dir="2700000" algn="tl">
                    <a:srgbClr val="000000">
                      <a:alpha val="43137"/>
                    </a:srgbClr>
                  </a:outerShdw>
                </a:effectLst>
              </a:rPr>
              <a:t>in the envisioning, planning and deployment of systems for your organizations.  When you must make the “build vs. buy” choice, you need to make the right choice for the right reason.</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25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790700"/>
            <a:ext cx="5413248" cy="3044952"/>
          </a:xfrm>
          <a:prstGeom prst="rect">
            <a:avLst/>
          </a:prstGeom>
        </p:spPr>
      </p:pic>
    </p:spTree>
    <p:extLst>
      <p:ext uri="{BB962C8B-B14F-4D97-AF65-F5344CB8AC3E}">
        <p14:creationId xmlns:p14="http://schemas.microsoft.com/office/powerpoint/2010/main" val="338568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Considerations</a:t>
            </a:r>
          </a:p>
        </p:txBody>
      </p:sp>
      <p:sp>
        <p:nvSpPr>
          <p:cNvPr id="3" name="Content Placeholder 2"/>
          <p:cNvSpPr>
            <a:spLocks noGrp="1"/>
          </p:cNvSpPr>
          <p:nvPr>
            <p:ph idx="1"/>
          </p:nvPr>
        </p:nvSpPr>
        <p:spPr/>
        <p:txBody>
          <a:bodyPr/>
          <a:lstStyle/>
          <a:p>
            <a:r>
              <a:rPr lang="en-US" dirty="0"/>
              <a:t> Sarbanes-Oxley</a:t>
            </a:r>
          </a:p>
          <a:p>
            <a:r>
              <a:rPr lang="en-US" dirty="0"/>
              <a:t> HIPAA</a:t>
            </a:r>
          </a:p>
          <a:p>
            <a:r>
              <a:rPr lang="en-US" dirty="0"/>
              <a:t> HITECH</a:t>
            </a:r>
          </a:p>
          <a:p>
            <a:r>
              <a:rPr lang="en-US" dirty="0"/>
              <a:t> FDA</a:t>
            </a:r>
          </a:p>
          <a:p>
            <a:r>
              <a:rPr lang="en-US" dirty="0"/>
              <a:t> CMS</a:t>
            </a:r>
          </a:p>
          <a:p>
            <a:r>
              <a:rPr lang="en-US" dirty="0"/>
              <a:t> Safe Harbor Agreement</a:t>
            </a:r>
          </a:p>
          <a:p>
            <a:endParaRPr lang="en-US" dirty="0"/>
          </a:p>
          <a:p>
            <a:endParaRPr lang="en-US" dirty="0"/>
          </a:p>
        </p:txBody>
      </p:sp>
    </p:spTree>
    <p:extLst>
      <p:ext uri="{BB962C8B-B14F-4D97-AF65-F5344CB8AC3E}">
        <p14:creationId xmlns:p14="http://schemas.microsoft.com/office/powerpoint/2010/main" val="407650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Sarbanes-Oxley (2002) </a:t>
            </a:r>
          </a:p>
        </p:txBody>
      </p:sp>
      <p:sp>
        <p:nvSpPr>
          <p:cNvPr id="3" name="Content Placeholder 2"/>
          <p:cNvSpPr>
            <a:spLocks noGrp="1"/>
          </p:cNvSpPr>
          <p:nvPr>
            <p:ph idx="1"/>
          </p:nvPr>
        </p:nvSpPr>
        <p:spPr>
          <a:effectLst/>
        </p:spPr>
        <p:txBody>
          <a:bodyPr>
            <a:normAutofit/>
          </a:bodyPr>
          <a:lstStyle/>
          <a:p>
            <a:r>
              <a:rPr lang="en-US" dirty="0"/>
              <a:t> Enacted in response to major accounting scandals involving Enron and WorldCom</a:t>
            </a:r>
          </a:p>
          <a:p>
            <a:r>
              <a:rPr lang="en-US" dirty="0"/>
              <a:t> Designed to prevent accounting fraud, increase corporate transparency, eliminate conflicts of interest, and protect whistle-blowers</a:t>
            </a:r>
          </a:p>
          <a:p>
            <a:r>
              <a:rPr lang="en-US" b="1" u="sng" dirty="0"/>
              <a:t> Has major impact on ERP systems and business software</a:t>
            </a:r>
          </a:p>
        </p:txBody>
      </p:sp>
    </p:spTree>
    <p:extLst>
      <p:ext uri="{BB962C8B-B14F-4D97-AF65-F5344CB8AC3E}">
        <p14:creationId xmlns:p14="http://schemas.microsoft.com/office/powerpoint/2010/main" val="16556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Sarbanes-Oxley (2002)</a:t>
            </a:r>
          </a:p>
        </p:txBody>
      </p:sp>
      <p:sp>
        <p:nvSpPr>
          <p:cNvPr id="3" name="Content Placeholder 2"/>
          <p:cNvSpPr>
            <a:spLocks noGrp="1"/>
          </p:cNvSpPr>
          <p:nvPr>
            <p:ph idx="1"/>
          </p:nvPr>
        </p:nvSpPr>
        <p:spPr/>
        <p:txBody>
          <a:bodyPr>
            <a:normAutofit fontScale="77500" lnSpcReduction="20000"/>
          </a:bodyPr>
          <a:lstStyle/>
          <a:p>
            <a:r>
              <a:rPr lang="en-US" dirty="0"/>
              <a:t> Public Company Accounting Oversight Board (PCAOB)</a:t>
            </a:r>
          </a:p>
          <a:p>
            <a:r>
              <a:rPr lang="en-US" dirty="0"/>
              <a:t> Auditor Independence</a:t>
            </a:r>
          </a:p>
          <a:p>
            <a:r>
              <a:rPr lang="en-US" dirty="0"/>
              <a:t> Corporate Responsibility</a:t>
            </a:r>
          </a:p>
          <a:p>
            <a:r>
              <a:rPr lang="en-US" dirty="0"/>
              <a:t> Enhanced Financial Disclosures</a:t>
            </a:r>
          </a:p>
          <a:p>
            <a:r>
              <a:rPr lang="en-US" dirty="0"/>
              <a:t> Analyst Conflicts of Interest</a:t>
            </a:r>
          </a:p>
          <a:p>
            <a:r>
              <a:rPr lang="en-US" dirty="0"/>
              <a:t> Studies and Reports</a:t>
            </a:r>
          </a:p>
          <a:p>
            <a:r>
              <a:rPr lang="en-US" dirty="0"/>
              <a:t> Corporate and Criminal Fraud Accountability</a:t>
            </a:r>
          </a:p>
          <a:p>
            <a:r>
              <a:rPr lang="en-US" dirty="0"/>
              <a:t> White Collar Crime Penalty Enhancement</a:t>
            </a:r>
          </a:p>
          <a:p>
            <a:r>
              <a:rPr lang="en-US" dirty="0"/>
              <a:t> Corporate Tax Returns (CEO)</a:t>
            </a:r>
          </a:p>
          <a:p>
            <a:r>
              <a:rPr lang="en-US" dirty="0"/>
              <a:t> Corporate Fraud Accountability</a:t>
            </a:r>
          </a:p>
        </p:txBody>
      </p:sp>
    </p:spTree>
    <p:extLst>
      <p:ext uri="{BB962C8B-B14F-4D97-AF65-F5344CB8AC3E}">
        <p14:creationId xmlns:p14="http://schemas.microsoft.com/office/powerpoint/2010/main" val="261050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HIPAA </a:t>
            </a:r>
            <a:r>
              <a:rPr lang="en-US" dirty="0"/>
              <a:t>(1996)</a:t>
            </a:r>
          </a:p>
        </p:txBody>
      </p:sp>
      <p:sp>
        <p:nvSpPr>
          <p:cNvPr id="3" name="Content Placeholder 2"/>
          <p:cNvSpPr>
            <a:spLocks noGrp="1"/>
          </p:cNvSpPr>
          <p:nvPr>
            <p:ph idx="1"/>
          </p:nvPr>
        </p:nvSpPr>
        <p:spPr>
          <a:effectLst/>
        </p:spPr>
        <p:txBody>
          <a:bodyPr>
            <a:normAutofit fontScale="92500" lnSpcReduction="10000"/>
          </a:bodyPr>
          <a:lstStyle/>
          <a:p>
            <a:r>
              <a:rPr lang="en-US" dirty="0"/>
              <a:t> Title I: Health Care Access, Portability, and Renewability</a:t>
            </a:r>
          </a:p>
          <a:p>
            <a:r>
              <a:rPr lang="en-US" dirty="0"/>
              <a:t> Title II: Preventing Health Care Fraud and Abuse; Administrative Simplification; Medical Liability Reform</a:t>
            </a:r>
          </a:p>
          <a:p>
            <a:r>
              <a:rPr lang="en-US" dirty="0"/>
              <a:t> HIPAA Privacy Rule (2003)</a:t>
            </a:r>
          </a:p>
          <a:p>
            <a:r>
              <a:rPr lang="en-US" dirty="0"/>
              <a:t> Transactions and Code Sets Rule</a:t>
            </a:r>
          </a:p>
          <a:p>
            <a:r>
              <a:rPr lang="en-US" dirty="0"/>
              <a:t> Security Rule</a:t>
            </a:r>
          </a:p>
          <a:p>
            <a:r>
              <a:rPr lang="en-US" dirty="0"/>
              <a:t> Unique Identifiers Rule (National Provider Identifier)</a:t>
            </a:r>
          </a:p>
          <a:p>
            <a:r>
              <a:rPr lang="en-US" dirty="0"/>
              <a:t> Enforcement Rule</a:t>
            </a:r>
          </a:p>
        </p:txBody>
      </p:sp>
    </p:spTree>
    <p:extLst>
      <p:ext uri="{BB962C8B-B14F-4D97-AF65-F5344CB8AC3E}">
        <p14:creationId xmlns:p14="http://schemas.microsoft.com/office/powerpoint/2010/main" val="36270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HITECH Act (2009)</a:t>
            </a:r>
          </a:p>
        </p:txBody>
      </p:sp>
      <p:sp>
        <p:nvSpPr>
          <p:cNvPr id="3" name="Content Placeholder 2"/>
          <p:cNvSpPr>
            <a:spLocks noGrp="1"/>
          </p:cNvSpPr>
          <p:nvPr>
            <p:ph idx="1"/>
          </p:nvPr>
        </p:nvSpPr>
        <p:spPr>
          <a:effectLst/>
        </p:spPr>
        <p:txBody>
          <a:bodyPr>
            <a:normAutofit/>
          </a:bodyPr>
          <a:lstStyle/>
          <a:p>
            <a:r>
              <a:rPr lang="en-US" dirty="0"/>
              <a:t> Health Information Technology for Economic and Clinical Health Act</a:t>
            </a:r>
          </a:p>
          <a:p>
            <a:r>
              <a:rPr lang="en-US" dirty="0"/>
              <a:t> "the most important piece of health care legislation to be passed in the last 20 to 30 years”</a:t>
            </a:r>
          </a:p>
          <a:p>
            <a:r>
              <a:rPr lang="en-US" dirty="0"/>
              <a:t> "foundation for health care reform”</a:t>
            </a:r>
          </a:p>
          <a:p>
            <a:r>
              <a:rPr lang="en-US" dirty="0"/>
              <a:t> Electronic Health Record (EHR)</a:t>
            </a:r>
          </a:p>
        </p:txBody>
      </p:sp>
    </p:spTree>
    <p:extLst>
      <p:ext uri="{BB962C8B-B14F-4D97-AF65-F5344CB8AC3E}">
        <p14:creationId xmlns:p14="http://schemas.microsoft.com/office/powerpoint/2010/main" val="15294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75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12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Creating Systems for a Business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3.1 Types of Systems in Organizations</a:t>
            </a:r>
          </a:p>
          <a:p>
            <a:pPr marL="0" indent="0">
              <a:buNone/>
            </a:pPr>
            <a:r>
              <a:rPr lang="en-US" dirty="0">
                <a:solidFill>
                  <a:schemeClr val="bg2">
                    <a:lumMod val="10000"/>
                    <a:lumOff val="90000"/>
                  </a:schemeClr>
                </a:solidFill>
              </a:rPr>
              <a:t>3.1.1 Enterprise Systems (ERP)</a:t>
            </a:r>
          </a:p>
          <a:p>
            <a:pPr marL="0" indent="0">
              <a:buNone/>
            </a:pPr>
            <a:r>
              <a:rPr lang="en-US" dirty="0">
                <a:solidFill>
                  <a:schemeClr val="bg2">
                    <a:lumMod val="10000"/>
                    <a:lumOff val="90000"/>
                  </a:schemeClr>
                </a:solidFill>
              </a:rPr>
              <a:t>3.1.2 Decision Support</a:t>
            </a:r>
          </a:p>
          <a:p>
            <a:pPr marL="0" indent="0">
              <a:buNone/>
            </a:pPr>
            <a:r>
              <a:rPr lang="en-US" dirty="0">
                <a:solidFill>
                  <a:schemeClr val="bg2">
                    <a:lumMod val="10000"/>
                    <a:lumOff val="90000"/>
                  </a:schemeClr>
                </a:solidFill>
              </a:rPr>
              <a:t>3.1.3 Knowledge management, R&amp;D, and social business</a:t>
            </a:r>
          </a:p>
          <a:p>
            <a:pPr marL="0" indent="0">
              <a:buNone/>
            </a:pPr>
            <a:r>
              <a:rPr lang="en-US" dirty="0">
                <a:solidFill>
                  <a:schemeClr val="bg2">
                    <a:lumMod val="10000"/>
                    <a:lumOff val="90000"/>
                  </a:schemeClr>
                </a:solidFill>
              </a:rPr>
              <a:t>3.2 Systems Management</a:t>
            </a:r>
          </a:p>
          <a:p>
            <a:pPr marL="0" indent="0">
              <a:buNone/>
            </a:pPr>
            <a:r>
              <a:rPr lang="en-US" dirty="0"/>
              <a:t>3.3 Digital Business Innovation</a:t>
            </a:r>
          </a:p>
          <a:p>
            <a:pPr marL="0" indent="0">
              <a:buNone/>
            </a:pPr>
            <a:endParaRPr lang="en-US" dirty="0"/>
          </a:p>
        </p:txBody>
      </p:sp>
    </p:spTree>
    <p:extLst>
      <p:ext uri="{BB962C8B-B14F-4D97-AF65-F5344CB8AC3E}">
        <p14:creationId xmlns:p14="http://schemas.microsoft.com/office/powerpoint/2010/main" val="332879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3/4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866900"/>
            <a:ext cx="5413248" cy="3044952"/>
          </a:xfrm>
          <a:prstGeom prst="rect">
            <a:avLst/>
          </a:prstGeom>
        </p:spPr>
      </p:pic>
    </p:spTree>
    <p:extLst>
      <p:ext uri="{BB962C8B-B14F-4D97-AF65-F5344CB8AC3E}">
        <p14:creationId xmlns:p14="http://schemas.microsoft.com/office/powerpoint/2010/main" val="317487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647700"/>
            <a:ext cx="7866696" cy="1524001"/>
          </a:xfrm>
        </p:spPr>
        <p:txBody>
          <a:bodyPr/>
          <a:lstStyle/>
          <a:p>
            <a:r>
              <a:rPr lang="en-US" dirty="0"/>
              <a:t>The Information Age</a:t>
            </a:r>
          </a:p>
        </p:txBody>
      </p:sp>
      <p:sp>
        <p:nvSpPr>
          <p:cNvPr id="3" name="Subtitle 2"/>
          <p:cNvSpPr>
            <a:spLocks noGrp="1"/>
          </p:cNvSpPr>
          <p:nvPr>
            <p:ph type="subTitle" idx="1"/>
          </p:nvPr>
        </p:nvSpPr>
        <p:spPr>
          <a:xfrm>
            <a:off x="1142244" y="876300"/>
            <a:ext cx="7866696" cy="874889"/>
          </a:xfrm>
        </p:spPr>
        <p:txBody>
          <a:bodyPr/>
          <a:lstStyle/>
          <a:p>
            <a:r>
              <a:rPr lang="en-US" dirty="0">
                <a:solidFill>
                  <a:srgbClr val="FF0000"/>
                </a:solidFill>
              </a:rPr>
              <a:t>Redefining the Rules of Business</a:t>
            </a:r>
          </a:p>
        </p:txBody>
      </p:sp>
      <p:sp>
        <p:nvSpPr>
          <p:cNvPr id="4" name="TextBox 3"/>
          <p:cNvSpPr txBox="1"/>
          <p:nvPr/>
        </p:nvSpPr>
        <p:spPr>
          <a:xfrm>
            <a:off x="50800" y="2019300"/>
            <a:ext cx="9753600" cy="3170099"/>
          </a:xfrm>
          <a:prstGeom prst="rect">
            <a:avLst/>
          </a:prstGeom>
          <a:noFill/>
        </p:spPr>
        <p:txBody>
          <a:bodyPr wrap="square" rtlCol="0">
            <a:spAutoFit/>
          </a:bodyPr>
          <a:lstStyle/>
          <a:p>
            <a:r>
              <a:rPr lang="en-US" sz="2000" dirty="0"/>
              <a:t>“Digital innovators are marked by their ability to join two things together –</a:t>
            </a:r>
          </a:p>
          <a:p>
            <a:pPr marL="342900" indent="-342900">
              <a:buFont typeface="+mj-lt"/>
              <a:buAutoNum type="arabicPeriod"/>
            </a:pPr>
            <a:r>
              <a:rPr lang="en-US" sz="2000" dirty="0"/>
              <a:t>An understanding of what has become possible due to advances in technology and,</a:t>
            </a:r>
          </a:p>
          <a:p>
            <a:pPr marL="342900" indent="-342900">
              <a:buFont typeface="+mj-lt"/>
              <a:buAutoNum type="arabicPeriod"/>
            </a:pPr>
            <a:r>
              <a:rPr lang="en-US" sz="2000" dirty="0"/>
              <a:t>An astute insight into some unmet organizational of societal need</a:t>
            </a:r>
          </a:p>
          <a:p>
            <a:r>
              <a:rPr lang="en-US" sz="2000" dirty="0"/>
              <a:t>In order to create something new and valuable with digital technology…</a:t>
            </a:r>
          </a:p>
          <a:p>
            <a:endParaRPr lang="en-US" sz="2000" dirty="0"/>
          </a:p>
          <a:p>
            <a:r>
              <a:rPr lang="en-US" sz="2000" dirty="0"/>
              <a:t>This means that just about every business professional today has the opportunity-or even the obligation, given the growing importance of digital technology to organizational success- to become, in some form, a digital innovator.”  </a:t>
            </a:r>
          </a:p>
          <a:p>
            <a:endParaRPr lang="en-US" sz="2000" dirty="0"/>
          </a:p>
          <a:p>
            <a:r>
              <a:rPr lang="en-US" sz="2000" dirty="0"/>
              <a:t>                                                                               - </a:t>
            </a:r>
            <a:r>
              <a:rPr lang="en-US" sz="2000" dirty="0" err="1"/>
              <a:t>Fichman</a:t>
            </a:r>
            <a:r>
              <a:rPr lang="en-US" sz="2000" dirty="0"/>
              <a:t>, Dos Santos and Zheng</a:t>
            </a:r>
          </a:p>
        </p:txBody>
      </p:sp>
    </p:spTree>
    <p:extLst>
      <p:ext uri="{BB962C8B-B14F-4D97-AF65-F5344CB8AC3E}">
        <p14:creationId xmlns:p14="http://schemas.microsoft.com/office/powerpoint/2010/main" val="212357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143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We Know, Now, About the Internet’s Disruptive Power</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9431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discusses not just the </a:t>
            </a:r>
            <a:r>
              <a:rPr lang="en-US" sz="2250" b="1" dirty="0">
                <a:solidFill>
                  <a:schemeClr val="bg1"/>
                </a:solidFill>
                <a:effectLst>
                  <a:outerShdw blurRad="38100" dist="38100" dir="2700000" algn="tl">
                    <a:srgbClr val="000000">
                      <a:alpha val="43137"/>
                    </a:srgbClr>
                  </a:outerShdw>
                </a:effectLst>
              </a:rPr>
              <a:t>accelerating pace of change </a:t>
            </a:r>
            <a:r>
              <a:rPr lang="en-US" sz="2250" dirty="0">
                <a:solidFill>
                  <a:schemeClr val="bg1"/>
                </a:solidFill>
                <a:effectLst>
                  <a:outerShdw blurRad="38100" dist="38100" dir="2700000" algn="tl">
                    <a:srgbClr val="000000">
                      <a:alpha val="43137"/>
                    </a:srgbClr>
                  </a:outerShdw>
                </a:effectLst>
              </a:rPr>
              <a:t>introduced by technology but the </a:t>
            </a:r>
            <a:r>
              <a:rPr lang="en-US" sz="2250" b="1" dirty="0">
                <a:solidFill>
                  <a:schemeClr val="bg1"/>
                </a:solidFill>
                <a:effectLst>
                  <a:outerShdw blurRad="38100" dist="38100" dir="2700000" algn="tl">
                    <a:srgbClr val="000000">
                      <a:alpha val="43137"/>
                    </a:srgbClr>
                  </a:outerShdw>
                </a:effectLst>
              </a:rPr>
              <a:t>widening of scale </a:t>
            </a:r>
            <a:r>
              <a:rPr lang="en-US" sz="2250" dirty="0">
                <a:solidFill>
                  <a:schemeClr val="bg1"/>
                </a:solidFill>
                <a:effectLst>
                  <a:outerShdw blurRad="38100" dist="38100" dir="2700000" algn="tl">
                    <a:srgbClr val="000000">
                      <a:alpha val="43137"/>
                    </a:srgbClr>
                  </a:outerShdw>
                </a:effectLst>
              </a:rPr>
              <a:t>that technology has impacted.</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64225"/>
            <a:ext cx="8027831"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 </a:t>
            </a:r>
            <a:r>
              <a:rPr lang="en-US" sz="2250" b="1" dirty="0">
                <a:solidFill>
                  <a:schemeClr val="bg1"/>
                </a:solidFill>
                <a:effectLst>
                  <a:outerShdw blurRad="38100" dist="38100" dir="2700000" algn="tl">
                    <a:srgbClr val="000000">
                      <a:alpha val="43137"/>
                    </a:srgbClr>
                  </a:outerShdw>
                </a:effectLst>
              </a:rPr>
              <a:t>impact of technology is far more than Facebook and Uber</a:t>
            </a:r>
            <a:r>
              <a:rPr lang="en-US" sz="2250" dirty="0">
                <a:solidFill>
                  <a:schemeClr val="bg1"/>
                </a:solidFill>
                <a:effectLst>
                  <a:outerShdw blurRad="38100" dist="38100" dir="2700000" algn="tl">
                    <a:srgbClr val="000000">
                      <a:alpha val="43137"/>
                    </a:srgbClr>
                  </a:outerShdw>
                </a:effectLst>
              </a:rPr>
              <a:t>.  Understand the changes in technology over the past 30 years, understand your business and position your business to be successful in this chaotic new world or be decimated by your competitors.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disruptive Power of the Internet</a:t>
            </a:r>
          </a:p>
        </p:txBody>
      </p:sp>
      <p:sp>
        <p:nvSpPr>
          <p:cNvPr id="3" name="Content Placeholder 2"/>
          <p:cNvSpPr>
            <a:spLocks noGrp="1"/>
          </p:cNvSpPr>
          <p:nvPr>
            <p:ph idx="1"/>
          </p:nvPr>
        </p:nvSpPr>
        <p:spPr>
          <a:effectLst/>
        </p:spPr>
        <p:txBody>
          <a:bodyPr/>
          <a:lstStyle/>
          <a:p>
            <a:pPr marL="0" indent="0">
              <a:buNone/>
            </a:pPr>
            <a:r>
              <a:rPr lang="en-US" sz="2667" dirty="0"/>
              <a:t>How has the internet changed the way business operates?</a:t>
            </a:r>
          </a:p>
          <a:p>
            <a:pPr lvl="1"/>
            <a:r>
              <a:rPr lang="en-US" sz="2333" dirty="0"/>
              <a:t> How we market products and services</a:t>
            </a:r>
          </a:p>
          <a:p>
            <a:pPr lvl="1"/>
            <a:r>
              <a:rPr lang="en-US" sz="2333" dirty="0"/>
              <a:t> How we process payment</a:t>
            </a:r>
          </a:p>
          <a:p>
            <a:pPr lvl="1"/>
            <a:r>
              <a:rPr lang="en-US" sz="2333" dirty="0"/>
              <a:t> How we discover new prospects</a:t>
            </a:r>
          </a:p>
          <a:p>
            <a:pPr lvl="1"/>
            <a:r>
              <a:rPr lang="en-US" sz="2333" dirty="0"/>
              <a:t> Virtual reality driven businesses</a:t>
            </a:r>
          </a:p>
          <a:p>
            <a:pPr lvl="1"/>
            <a:r>
              <a:rPr lang="en-US" sz="2333" dirty="0"/>
              <a:t> New opportunities for crime</a:t>
            </a:r>
          </a:p>
        </p:txBody>
      </p:sp>
    </p:spTree>
    <p:extLst>
      <p:ext uri="{BB962C8B-B14F-4D97-AF65-F5344CB8AC3E}">
        <p14:creationId xmlns:p14="http://schemas.microsoft.com/office/powerpoint/2010/main" val="3297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095" y="1976438"/>
            <a:ext cx="1801812" cy="1762126"/>
          </a:xfrm>
          <a:prstGeom prst="rect">
            <a:avLst/>
          </a:prstGeom>
        </p:spPr>
      </p:pic>
      <p:sp>
        <p:nvSpPr>
          <p:cNvPr id="3" name="Title 2"/>
          <p:cNvSpPr>
            <a:spLocks noGrp="1"/>
          </p:cNvSpPr>
          <p:nvPr>
            <p:ph type="title"/>
          </p:nvPr>
        </p:nvSpPr>
        <p:spPr/>
        <p:txBody>
          <a:bodyPr>
            <a:normAutofit fontScale="90000"/>
          </a:bodyPr>
          <a:lstStyle/>
          <a:p>
            <a:r>
              <a:rPr lang="en-US" dirty="0"/>
              <a:t>How has the photographic equipment industry been disrupted?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95" y="1533180"/>
            <a:ext cx="2940511" cy="22053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294" y="1746252"/>
            <a:ext cx="1595438" cy="1992312"/>
          </a:xfrm>
          <a:prstGeom prst="rect">
            <a:avLst/>
          </a:prstGeom>
        </p:spPr>
      </p:pic>
      <p:sp>
        <p:nvSpPr>
          <p:cNvPr id="6" name="Rectangle 5"/>
          <p:cNvSpPr/>
          <p:nvPr/>
        </p:nvSpPr>
        <p:spPr>
          <a:xfrm>
            <a:off x="8647825" y="2203476"/>
            <a:ext cx="840295" cy="1323439"/>
          </a:xfrm>
          <a:prstGeom prst="rect">
            <a:avLst/>
          </a:prstGeom>
        </p:spPr>
        <p:txBody>
          <a:bodyPr wrap="none">
            <a:spAutoFit/>
          </a:bodyPr>
          <a:lstStyle/>
          <a:p>
            <a:r>
              <a:rPr lang="en-US" sz="8000" dirty="0"/>
              <a:t>? </a:t>
            </a:r>
          </a:p>
        </p:txBody>
      </p:sp>
    </p:spTree>
    <p:extLst>
      <p:ext uri="{BB962C8B-B14F-4D97-AF65-F5344CB8AC3E}">
        <p14:creationId xmlns:p14="http://schemas.microsoft.com/office/powerpoint/2010/main" val="3302251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the Internet</a:t>
            </a:r>
          </a:p>
        </p:txBody>
      </p:sp>
      <p:sp>
        <p:nvSpPr>
          <p:cNvPr id="3" name="Content Placeholder 2"/>
          <p:cNvSpPr>
            <a:spLocks noGrp="1"/>
          </p:cNvSpPr>
          <p:nvPr>
            <p:ph idx="1"/>
          </p:nvPr>
        </p:nvSpPr>
        <p:spPr>
          <a:xfrm>
            <a:off x="508000" y="1672167"/>
            <a:ext cx="9144000" cy="2878667"/>
          </a:xfrm>
          <a:effectLst/>
        </p:spPr>
        <p:txBody>
          <a:bodyPr/>
          <a:lstStyle/>
          <a:p>
            <a:r>
              <a:rPr lang="en-US" dirty="0"/>
              <a:t> Increase in competition</a:t>
            </a:r>
          </a:p>
          <a:p>
            <a:r>
              <a:rPr lang="en-US" dirty="0"/>
              <a:t> Decrease in margins</a:t>
            </a:r>
          </a:p>
          <a:p>
            <a:r>
              <a:rPr lang="en-US" dirty="0"/>
              <a:t> Increase in caliber and quality</a:t>
            </a:r>
          </a:p>
          <a:p>
            <a:r>
              <a:rPr lang="en-US" dirty="0"/>
              <a:t> Increase in rate of change</a:t>
            </a:r>
          </a:p>
        </p:txBody>
      </p:sp>
    </p:spTree>
    <p:extLst>
      <p:ext uri="{BB962C8B-B14F-4D97-AF65-F5344CB8AC3E}">
        <p14:creationId xmlns:p14="http://schemas.microsoft.com/office/powerpoint/2010/main" val="14231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600" y="22365"/>
            <a:ext cx="6104467" cy="580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117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143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The 5 Tech Trends that will Dominate CES and 2017</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9431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highlights the </a:t>
            </a:r>
            <a:r>
              <a:rPr lang="en-US" sz="2250" b="1" dirty="0">
                <a:solidFill>
                  <a:schemeClr val="bg1"/>
                </a:solidFill>
                <a:effectLst>
                  <a:outerShdw blurRad="38100" dist="38100" dir="2700000" algn="tl">
                    <a:srgbClr val="000000">
                      <a:alpha val="43137"/>
                    </a:srgbClr>
                  </a:outerShdw>
                </a:effectLst>
              </a:rPr>
              <a:t>five hottest tech trends </a:t>
            </a:r>
            <a:r>
              <a:rPr lang="en-US" sz="2250" dirty="0">
                <a:solidFill>
                  <a:schemeClr val="bg1"/>
                </a:solidFill>
                <a:effectLst>
                  <a:outerShdw blurRad="38100" dist="38100" dir="2700000" algn="tl">
                    <a:srgbClr val="000000">
                      <a:alpha val="43137"/>
                    </a:srgbClr>
                  </a:outerShdw>
                </a:effectLst>
              </a:rPr>
              <a:t>from the Consumer Electronic Show</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390900"/>
            <a:ext cx="8027831" cy="1823576"/>
          </a:xfrm>
          <a:prstGeom prst="rect">
            <a:avLst/>
          </a:prstGeom>
          <a:noFill/>
        </p:spPr>
        <p:txBody>
          <a:bodyPr wrap="square" rtlCol="0">
            <a:spAutoFit/>
          </a:bodyPr>
          <a:lstStyle/>
          <a:p>
            <a:r>
              <a:rPr lang="en-US" sz="2250" b="1" dirty="0">
                <a:solidFill>
                  <a:schemeClr val="bg1"/>
                </a:solidFill>
                <a:effectLst>
                  <a:outerShdw blurRad="38100" dist="38100" dir="2700000" algn="tl">
                    <a:srgbClr val="000000">
                      <a:alpha val="43137"/>
                    </a:srgbClr>
                  </a:outerShdw>
                </a:effectLst>
              </a:rPr>
              <a:t>Consumer electronics often impact businesses </a:t>
            </a:r>
            <a:r>
              <a:rPr lang="en-US" sz="2250" dirty="0">
                <a:solidFill>
                  <a:schemeClr val="bg1"/>
                </a:solidFill>
                <a:effectLst>
                  <a:outerShdw blurRad="38100" dist="38100" dir="2700000" algn="tl">
                    <a:srgbClr val="000000">
                      <a:alpha val="43137"/>
                    </a:srgbClr>
                  </a:outerShdw>
                </a:effectLst>
              </a:rPr>
              <a:t>enabling them to transform existing business models or create new business models.  Organizations need to keep an eye on these trends to remain competitive in the marketplace.</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14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8608"/>
            <a:ext cx="8628136" cy="808708"/>
          </a:xfrm>
        </p:spPr>
        <p:txBody>
          <a:bodyPr/>
          <a:lstStyle/>
          <a:p>
            <a:r>
              <a:rPr lang="en-US" dirty="0"/>
              <a:t>Different Realities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4874"/>
            <a:ext cx="8551333" cy="4810126"/>
          </a:xfrm>
          <a:prstGeom prst="rect">
            <a:avLst/>
          </a:prstGeom>
        </p:spPr>
      </p:pic>
    </p:spTree>
    <p:extLst>
      <p:ext uri="{BB962C8B-B14F-4D97-AF65-F5344CB8AC3E}">
        <p14:creationId xmlns:p14="http://schemas.microsoft.com/office/powerpoint/2010/main" val="316534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2a &amp; 2b</a:t>
            </a:r>
          </a:p>
        </p:txBody>
      </p:sp>
      <p:sp>
        <p:nvSpPr>
          <p:cNvPr id="3" name="TextBox 2"/>
          <p:cNvSpPr txBox="1"/>
          <p:nvPr/>
        </p:nvSpPr>
        <p:spPr>
          <a:xfrm>
            <a:off x="474869" y="1562100"/>
            <a:ext cx="9296400" cy="2708434"/>
          </a:xfrm>
          <a:prstGeom prst="rect">
            <a:avLst/>
          </a:prstGeom>
          <a:noFill/>
        </p:spPr>
        <p:txBody>
          <a:bodyPr wrap="square" rtlCol="0">
            <a:spAutoFit/>
          </a:bodyPr>
          <a:lstStyle/>
          <a:p>
            <a:r>
              <a:rPr lang="en-US" sz="2000" dirty="0"/>
              <a:t>Due week 10 – Each part will take about an </a:t>
            </a:r>
            <a:r>
              <a:rPr lang="en-US" sz="2000" dirty="0">
                <a:solidFill>
                  <a:srgbClr val="FF0000"/>
                </a:solidFill>
              </a:rPr>
              <a:t>hour</a:t>
            </a:r>
            <a:endParaRPr lang="en-US" sz="2000" dirty="0"/>
          </a:p>
          <a:p>
            <a:pPr marL="380985" indent="-380985">
              <a:buFont typeface="Wingdings 2" panose="05020102010507070707" pitchFamily="18" charset="2"/>
              <a:buChar char=""/>
            </a:pPr>
            <a:r>
              <a:rPr lang="en-US" sz="2000" dirty="0"/>
              <a:t>Max Labs 2a</a:t>
            </a:r>
          </a:p>
          <a:p>
            <a:pPr marL="761970" lvl="1" indent="-380985">
              <a:buFont typeface="Wingdings" panose="05000000000000000000" pitchFamily="2" charset="2"/>
              <a:buChar char="Ø"/>
            </a:pPr>
            <a:r>
              <a:rPr lang="en-US" sz="1500" dirty="0"/>
              <a:t>3 Screenshots</a:t>
            </a:r>
          </a:p>
          <a:p>
            <a:pPr marL="761970" lvl="1" indent="-380985">
              <a:buFont typeface="Wingdings" panose="05000000000000000000" pitchFamily="2" charset="2"/>
              <a:buChar char="Ø"/>
            </a:pPr>
            <a:r>
              <a:rPr lang="en-US" sz="1500" dirty="0"/>
              <a:t>Learn about how to fix &amp; prevent errors in data</a:t>
            </a:r>
          </a:p>
          <a:p>
            <a:pPr marL="761970" lvl="1" indent="-380985">
              <a:buFont typeface="Wingdings" panose="05000000000000000000" pitchFamily="2" charset="2"/>
              <a:buChar char="Ø"/>
            </a:pPr>
            <a:r>
              <a:rPr lang="en-US" sz="1500" dirty="0"/>
              <a:t>Build to the user’s need</a:t>
            </a:r>
          </a:p>
          <a:p>
            <a:endParaRPr lang="en-US" sz="2000" dirty="0"/>
          </a:p>
          <a:p>
            <a:pPr marL="285739" indent="-285739">
              <a:buFont typeface="Wingdings 2" panose="05020102010507070707" pitchFamily="18" charset="2"/>
              <a:buChar char=""/>
            </a:pPr>
            <a:r>
              <a:rPr lang="en-US" sz="2000" dirty="0"/>
              <a:t>Max Labs 2b</a:t>
            </a:r>
          </a:p>
          <a:p>
            <a:pPr marL="666723" lvl="1" indent="-285739">
              <a:buFont typeface="Wingdings" panose="05000000000000000000" pitchFamily="2" charset="2"/>
              <a:buChar char="Ø"/>
            </a:pPr>
            <a:r>
              <a:rPr lang="en-US" sz="1500" dirty="0"/>
              <a:t>2 Screenshots</a:t>
            </a:r>
          </a:p>
          <a:p>
            <a:pPr marL="666723" lvl="1" indent="-285739">
              <a:buFont typeface="Wingdings" panose="05000000000000000000" pitchFamily="2" charset="2"/>
              <a:buChar char="Ø"/>
            </a:pPr>
            <a:r>
              <a:rPr lang="en-US" sz="1500" dirty="0"/>
              <a:t>Protect the integrity of your data</a:t>
            </a:r>
          </a:p>
          <a:p>
            <a:pPr marL="666723" lvl="1" indent="-285739">
              <a:buFont typeface="Wingdings" panose="05000000000000000000" pitchFamily="2" charset="2"/>
              <a:buChar char="Ø"/>
            </a:pPr>
            <a:r>
              <a:rPr lang="en-US" sz="1500" dirty="0"/>
              <a:t>Create a big, beautiful data “map”</a:t>
            </a:r>
          </a:p>
        </p:txBody>
      </p:sp>
      <p:pic>
        <p:nvPicPr>
          <p:cNvPr id="3074" name="Picture 2" descr="http://1.bp.blogspot.com/-6XRhxsInH7g/VO-LA_m0GrI/AAAAAAAACGI/UuyNnk2tEk0/s1600/vrule%2Bmess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1042" y="2177057"/>
            <a:ext cx="4425880" cy="21550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4.bp.blogspot.com/-G-jAWObS5EU/VP_16jePsfI/AAAAAAAACP4/1O3yShuTN9E/s1600/4-entity%2BE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2373">
            <a:off x="5849888" y="1884318"/>
            <a:ext cx="3748188" cy="325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2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114300"/>
            <a:ext cx="8628136" cy="808708"/>
          </a:xfrm>
        </p:spPr>
        <p:txBody>
          <a:bodyPr/>
          <a:lstStyle/>
          <a:p>
            <a:r>
              <a:rPr lang="en-US" dirty="0"/>
              <a:t>Driverless Cars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29" y="923008"/>
            <a:ext cx="7958667" cy="4480103"/>
          </a:xfrm>
          <a:prstGeom prst="rect">
            <a:avLst/>
          </a:prstGeom>
        </p:spPr>
      </p:pic>
    </p:spTree>
    <p:extLst>
      <p:ext uri="{BB962C8B-B14F-4D97-AF65-F5344CB8AC3E}">
        <p14:creationId xmlns:p14="http://schemas.microsoft.com/office/powerpoint/2010/main" val="4040039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lstStyle/>
          <a:p>
            <a:r>
              <a:rPr lang="en-US" dirty="0"/>
              <a:t>Wearables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495" y="780133"/>
            <a:ext cx="8636000" cy="4861389"/>
          </a:xfrm>
          <a:prstGeom prst="rect">
            <a:avLst/>
          </a:prstGeom>
        </p:spPr>
      </p:pic>
    </p:spTree>
    <p:extLst>
      <p:ext uri="{BB962C8B-B14F-4D97-AF65-F5344CB8AC3E}">
        <p14:creationId xmlns:p14="http://schemas.microsoft.com/office/powerpoint/2010/main" val="2470619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114300"/>
            <a:ext cx="8628136" cy="808708"/>
          </a:xfrm>
        </p:spPr>
        <p:txBody>
          <a:bodyPr/>
          <a:lstStyle/>
          <a:p>
            <a:r>
              <a:rPr lang="en-US" dirty="0"/>
              <a:t>Artificial Intelligence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96" y="901272"/>
            <a:ext cx="8551333" cy="4813728"/>
          </a:xfrm>
          <a:prstGeom prst="rect">
            <a:avLst/>
          </a:prstGeom>
        </p:spPr>
      </p:pic>
    </p:spTree>
    <p:extLst>
      <p:ext uri="{BB962C8B-B14F-4D97-AF65-F5344CB8AC3E}">
        <p14:creationId xmlns:p14="http://schemas.microsoft.com/office/powerpoint/2010/main" val="1671963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190500"/>
            <a:ext cx="8628136" cy="808708"/>
          </a:xfrm>
        </p:spPr>
        <p:txBody>
          <a:bodyPr/>
          <a:lstStyle/>
          <a:p>
            <a:r>
              <a:rPr lang="en-US" dirty="0"/>
              <a:t>The Cloud and </a:t>
            </a:r>
            <a:r>
              <a:rPr lang="en-US" dirty="0" err="1"/>
              <a:t>IoT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96" y="999208"/>
            <a:ext cx="8551333" cy="4813728"/>
          </a:xfrm>
          <a:prstGeom prst="rect">
            <a:avLst/>
          </a:prstGeom>
        </p:spPr>
      </p:pic>
    </p:spTree>
    <p:extLst>
      <p:ext uri="{BB962C8B-B14F-4D97-AF65-F5344CB8AC3E}">
        <p14:creationId xmlns:p14="http://schemas.microsoft.com/office/powerpoint/2010/main" val="1123428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1143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Leagues See Real Benefits in Daily Fantasy Sports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9431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is a great overview of </a:t>
            </a:r>
            <a:r>
              <a:rPr lang="en-US" sz="2250" b="1" dirty="0">
                <a:solidFill>
                  <a:schemeClr val="bg1"/>
                </a:solidFill>
                <a:effectLst>
                  <a:outerShdw blurRad="38100" dist="38100" dir="2700000" algn="tl">
                    <a:srgbClr val="000000">
                      <a:alpha val="43137"/>
                    </a:srgbClr>
                  </a:outerShdw>
                </a:effectLst>
              </a:rPr>
              <a:t>fantasy sports leagues </a:t>
            </a:r>
            <a:r>
              <a:rPr lang="en-US" sz="2250" dirty="0">
                <a:solidFill>
                  <a:schemeClr val="bg1"/>
                </a:solidFill>
                <a:effectLst>
                  <a:outerShdw blurRad="38100" dist="38100" dir="2700000" algn="tl">
                    <a:srgbClr val="000000">
                      <a:alpha val="43137"/>
                    </a:srgbClr>
                  </a:outerShdw>
                </a:effectLst>
              </a:rPr>
              <a:t>and how people are </a:t>
            </a:r>
            <a:r>
              <a:rPr lang="en-US" sz="2250" b="1" dirty="0">
                <a:solidFill>
                  <a:schemeClr val="bg1"/>
                </a:solidFill>
                <a:effectLst>
                  <a:outerShdw blurRad="38100" dist="38100" dir="2700000" algn="tl">
                    <a:srgbClr val="000000">
                      <a:alpha val="43137"/>
                    </a:srgbClr>
                  </a:outerShdw>
                </a:effectLst>
              </a:rPr>
              <a:t>making money</a:t>
            </a:r>
            <a:r>
              <a:rPr lang="en-US" sz="2250" dirty="0">
                <a:solidFill>
                  <a:schemeClr val="bg1"/>
                </a:solidFill>
                <a:effectLst>
                  <a:outerShdw blurRad="38100" dist="38100" dir="2700000" algn="tl">
                    <a:srgbClr val="000000">
                      <a:alpha val="43137"/>
                    </a:srgbClr>
                  </a:outerShdw>
                </a:effectLst>
              </a:rPr>
              <a:t> from this.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64225"/>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This is just another great example of how technology has been leveraged to </a:t>
            </a:r>
            <a:r>
              <a:rPr lang="en-US" sz="2250" b="1" dirty="0">
                <a:solidFill>
                  <a:schemeClr val="bg1"/>
                </a:solidFill>
                <a:effectLst>
                  <a:outerShdw blurRad="38100" dist="38100" dir="2700000" algn="tl">
                    <a:srgbClr val="000000">
                      <a:alpha val="43137"/>
                    </a:srgbClr>
                  </a:outerShdw>
                </a:effectLst>
              </a:rPr>
              <a:t>change existing business models and create entirely new business models </a:t>
            </a:r>
            <a:r>
              <a:rPr lang="en-US" sz="2250" dirty="0">
                <a:solidFill>
                  <a:schemeClr val="bg1"/>
                </a:solidFill>
                <a:effectLst>
                  <a:outerShdw blurRad="38100" dist="38100" dir="2700000" algn="tl">
                    <a:srgbClr val="000000">
                      <a:alpha val="43137"/>
                    </a:srgbClr>
                  </a:outerShdw>
                </a:effectLst>
              </a:rPr>
              <a:t>for those with vision and an understanding of technology.</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34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Fantasy Sports</a:t>
            </a:r>
          </a:p>
        </p:txBody>
      </p:sp>
      <p:sp>
        <p:nvSpPr>
          <p:cNvPr id="3" name="Content Placeholder 2"/>
          <p:cNvSpPr>
            <a:spLocks noGrp="1"/>
          </p:cNvSpPr>
          <p:nvPr>
            <p:ph idx="1"/>
          </p:nvPr>
        </p:nvSpPr>
        <p:spPr>
          <a:xfrm>
            <a:off x="658193" y="1527980"/>
            <a:ext cx="4960730" cy="3626116"/>
          </a:xfrm>
        </p:spPr>
        <p:txBody>
          <a:bodyPr>
            <a:normAutofit/>
          </a:bodyPr>
          <a:lstStyle/>
          <a:p>
            <a:pPr marL="0" indent="0">
              <a:buNone/>
            </a:pPr>
            <a:r>
              <a:rPr lang="en-US" dirty="0"/>
              <a:t>Great for:</a:t>
            </a:r>
          </a:p>
          <a:p>
            <a:r>
              <a:rPr lang="en-US" dirty="0"/>
              <a:t> Live viewership</a:t>
            </a:r>
          </a:p>
          <a:p>
            <a:r>
              <a:rPr lang="en-US" dirty="0"/>
              <a:t> Advertising</a:t>
            </a:r>
          </a:p>
          <a:p>
            <a:r>
              <a:rPr lang="en-US" dirty="0"/>
              <a:t> Content Providers</a:t>
            </a:r>
          </a:p>
          <a:p>
            <a:r>
              <a:rPr lang="en-US" dirty="0"/>
              <a:t> Real money in imaginary games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313" y="2434167"/>
            <a:ext cx="2579688" cy="2063750"/>
          </a:xfrm>
          <a:prstGeom prst="rect">
            <a:avLst/>
          </a:prstGeom>
        </p:spPr>
      </p:pic>
    </p:spTree>
    <p:extLst>
      <p:ext uri="{BB962C8B-B14F-4D97-AF65-F5344CB8AC3E}">
        <p14:creationId xmlns:p14="http://schemas.microsoft.com/office/powerpoint/2010/main" val="2357921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Hidden in the Long Tail</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0" y="17145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describes how the internet has created </a:t>
            </a:r>
            <a:r>
              <a:rPr lang="en-US" sz="2250" b="1" dirty="0">
                <a:solidFill>
                  <a:schemeClr val="bg1"/>
                </a:solidFill>
                <a:effectLst>
                  <a:outerShdw blurRad="38100" dist="38100" dir="2700000" algn="tl">
                    <a:srgbClr val="000000">
                      <a:alpha val="43137"/>
                    </a:srgbClr>
                  </a:outerShdw>
                </a:effectLst>
              </a:rPr>
              <a:t>new, lucrative  markets for obscure products</a:t>
            </a:r>
            <a:r>
              <a:rPr lang="en-US" sz="2250" dirty="0">
                <a:solidFill>
                  <a:schemeClr val="bg1"/>
                </a:solidFill>
                <a:effectLst>
                  <a:outerShdw blurRad="38100" dist="38100" dir="2700000" algn="tl">
                    <a:srgbClr val="000000">
                      <a:alpha val="43137"/>
                    </a:srgbClr>
                  </a:outerShdw>
                </a:effectLst>
              </a:rPr>
              <a:t> that might not be practical to deliver through traditional channels.  This is especially true for digital products.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This is just another great example of how technology has been leveraged to </a:t>
            </a:r>
            <a:r>
              <a:rPr lang="en-US" sz="2250" b="1" dirty="0">
                <a:solidFill>
                  <a:schemeClr val="bg1"/>
                </a:solidFill>
                <a:effectLst>
                  <a:outerShdw blurRad="38100" dist="38100" dir="2700000" algn="tl">
                    <a:srgbClr val="000000">
                      <a:alpha val="43137"/>
                    </a:srgbClr>
                  </a:outerShdw>
                </a:effectLst>
              </a:rPr>
              <a:t>change existing business models and create entirely new business models </a:t>
            </a:r>
            <a:r>
              <a:rPr lang="en-US" sz="2250" dirty="0">
                <a:solidFill>
                  <a:schemeClr val="bg1"/>
                </a:solidFill>
                <a:effectLst>
                  <a:outerShdw blurRad="38100" dist="38100" dir="2700000" algn="tl">
                    <a:srgbClr val="000000">
                      <a:alpha val="43137"/>
                    </a:srgbClr>
                  </a:outerShdw>
                </a:effectLst>
              </a:rPr>
              <a:t>for those with vision and an understanding of technology.</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45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4/4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790700"/>
            <a:ext cx="5413248" cy="3044952"/>
          </a:xfrm>
          <a:prstGeom prst="rect">
            <a:avLst/>
          </a:prstGeom>
        </p:spPr>
      </p:pic>
    </p:spTree>
    <p:extLst>
      <p:ext uri="{BB962C8B-B14F-4D97-AF65-F5344CB8AC3E}">
        <p14:creationId xmlns:p14="http://schemas.microsoft.com/office/powerpoint/2010/main" val="3736953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Distribution</a:t>
            </a:r>
          </a:p>
        </p:txBody>
      </p:sp>
      <p:sp>
        <p:nvSpPr>
          <p:cNvPr id="5" name="Content Placeholder 2"/>
          <p:cNvSpPr>
            <a:spLocks noGrp="1"/>
          </p:cNvSpPr>
          <p:nvPr>
            <p:ph idx="1"/>
          </p:nvPr>
        </p:nvSpPr>
        <p:spPr>
          <a:xfrm>
            <a:off x="698499" y="1521354"/>
            <a:ext cx="4721640" cy="3474716"/>
          </a:xfrm>
          <a:effectLst/>
        </p:spPr>
        <p:txBody>
          <a:bodyPr>
            <a:normAutofit/>
          </a:bodyPr>
          <a:lstStyle/>
          <a:p>
            <a:r>
              <a:rPr lang="en-US" dirty="0"/>
              <a:t> J. C. F. Gauss</a:t>
            </a:r>
          </a:p>
          <a:p>
            <a:r>
              <a:rPr lang="en-US" dirty="0"/>
              <a:t> Central Limit Theorem</a:t>
            </a:r>
          </a:p>
          <a:p>
            <a:r>
              <a:rPr lang="en-US" dirty="0"/>
              <a:t> Symmetry around </a:t>
            </a:r>
            <a:r>
              <a:rPr lang="el-GR" i="1" dirty="0"/>
              <a:t>μ</a:t>
            </a:r>
            <a:endParaRPr lang="en-US" i="1" dirty="0"/>
          </a:p>
          <a:p>
            <a:r>
              <a:rPr lang="en-US" i="1" dirty="0"/>
              <a:t> </a:t>
            </a:r>
            <a:r>
              <a:rPr lang="el-GR" i="1" dirty="0"/>
              <a:t>μ</a:t>
            </a:r>
            <a:r>
              <a:rPr lang="en-US" i="1" dirty="0"/>
              <a:t> </a:t>
            </a:r>
            <a:r>
              <a:rPr lang="en-US" dirty="0"/>
              <a:t>is the confluence of the mean, median, and mode of the data </a:t>
            </a:r>
          </a:p>
          <a:p>
            <a:r>
              <a:rPr lang="en-US" i="1" dirty="0"/>
              <a:t> </a:t>
            </a:r>
            <a:r>
              <a:rPr lang="el-GR" i="1" dirty="0"/>
              <a:t>μ </a:t>
            </a:r>
            <a:r>
              <a:rPr lang="en-US" dirty="0"/>
              <a:t>splits the data in half</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918" y="2068087"/>
            <a:ext cx="3349626" cy="2381250"/>
          </a:xfrm>
          <a:prstGeom prst="rect">
            <a:avLst/>
          </a:prstGeom>
        </p:spPr>
      </p:pic>
    </p:spTree>
    <p:extLst>
      <p:ext uri="{BB962C8B-B14F-4D97-AF65-F5344CB8AC3E}">
        <p14:creationId xmlns:p14="http://schemas.microsoft.com/office/powerpoint/2010/main" val="8776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Tail Distribution</a:t>
            </a:r>
          </a:p>
        </p:txBody>
      </p:sp>
      <p:sp>
        <p:nvSpPr>
          <p:cNvPr id="3" name="Content Placeholder 2"/>
          <p:cNvSpPr>
            <a:spLocks noGrp="1"/>
          </p:cNvSpPr>
          <p:nvPr>
            <p:ph idx="1"/>
          </p:nvPr>
        </p:nvSpPr>
        <p:spPr>
          <a:effectLst/>
        </p:spPr>
        <p:txBody>
          <a:bodyPr>
            <a:normAutofit fontScale="92500" lnSpcReduction="20000"/>
          </a:bodyPr>
          <a:lstStyle/>
          <a:p>
            <a:r>
              <a:rPr lang="en-US" dirty="0"/>
              <a:t> Variety &gt; bestsellers</a:t>
            </a:r>
          </a:p>
          <a:p>
            <a:pPr lvl="1"/>
            <a:r>
              <a:rPr lang="en-US" dirty="0"/>
              <a:t> Netflix</a:t>
            </a:r>
          </a:p>
          <a:p>
            <a:pPr lvl="1"/>
            <a:r>
              <a:rPr lang="en-US" dirty="0"/>
              <a:t> Amazon</a:t>
            </a:r>
          </a:p>
          <a:p>
            <a:pPr lvl="1"/>
            <a:r>
              <a:rPr lang="en-US" dirty="0"/>
              <a:t> iTunes</a:t>
            </a:r>
          </a:p>
          <a:p>
            <a:r>
              <a:rPr lang="en-US" dirty="0"/>
              <a:t> There’s money in the tail</a:t>
            </a:r>
          </a:p>
          <a:p>
            <a:pPr lvl="1"/>
            <a:r>
              <a:rPr lang="en-US" dirty="0"/>
              <a:t> Advertising products</a:t>
            </a:r>
          </a:p>
          <a:p>
            <a:pPr lvl="2"/>
            <a:r>
              <a:rPr lang="en-US" dirty="0"/>
              <a:t> Google</a:t>
            </a:r>
          </a:p>
          <a:p>
            <a:pPr lvl="2"/>
            <a:r>
              <a:rPr lang="en-US" dirty="0"/>
              <a:t> Yahoo</a:t>
            </a:r>
          </a:p>
          <a:p>
            <a:pPr lvl="2"/>
            <a:r>
              <a:rPr lang="en-US" dirty="0"/>
              <a:t> Bing</a:t>
            </a:r>
          </a:p>
          <a:p>
            <a:pPr lvl="1"/>
            <a:r>
              <a:rPr lang="en-US" dirty="0"/>
              <a:t> Travel bookings</a:t>
            </a:r>
          </a:p>
          <a:p>
            <a:r>
              <a:rPr lang="en-US" dirty="0"/>
              <a:t> How does a company “fatten the tail?”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646" y="1746911"/>
            <a:ext cx="3498713" cy="2332476"/>
          </a:xfrm>
          <a:prstGeom prst="rect">
            <a:avLst/>
          </a:prstGeom>
        </p:spPr>
      </p:pic>
    </p:spTree>
    <p:extLst>
      <p:ext uri="{BB962C8B-B14F-4D97-AF65-F5344CB8AC3E}">
        <p14:creationId xmlns:p14="http://schemas.microsoft.com/office/powerpoint/2010/main" val="16144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Creating Systems for a Business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3.1 Types of Systems in Organizations</a:t>
            </a:r>
          </a:p>
          <a:p>
            <a:pPr marL="0" indent="0">
              <a:buNone/>
            </a:pPr>
            <a:r>
              <a:rPr lang="en-US" dirty="0">
                <a:solidFill>
                  <a:schemeClr val="bg2">
                    <a:lumMod val="10000"/>
                    <a:lumOff val="90000"/>
                  </a:schemeClr>
                </a:solidFill>
              </a:rPr>
              <a:t>3.1.1 Enterprise Systems (ERP)</a:t>
            </a:r>
          </a:p>
          <a:p>
            <a:pPr marL="0" indent="0">
              <a:buNone/>
            </a:pPr>
            <a:r>
              <a:rPr lang="en-US" dirty="0">
                <a:solidFill>
                  <a:schemeClr val="bg2">
                    <a:lumMod val="10000"/>
                    <a:lumOff val="90000"/>
                  </a:schemeClr>
                </a:solidFill>
              </a:rPr>
              <a:t>3.1.2 Decision Support</a:t>
            </a:r>
          </a:p>
          <a:p>
            <a:pPr marL="0" indent="0">
              <a:buNone/>
            </a:pPr>
            <a:r>
              <a:rPr lang="en-US" dirty="0">
                <a:solidFill>
                  <a:schemeClr val="bg2">
                    <a:lumMod val="10000"/>
                    <a:lumOff val="90000"/>
                  </a:schemeClr>
                </a:solidFill>
              </a:rPr>
              <a:t>3.1.3 Knowledge management, R&amp;D, and social business</a:t>
            </a:r>
          </a:p>
          <a:p>
            <a:pPr marL="0" indent="0">
              <a:buNone/>
            </a:pPr>
            <a:r>
              <a:rPr lang="en-US" dirty="0"/>
              <a:t>3.2 Systems Management</a:t>
            </a:r>
          </a:p>
          <a:p>
            <a:pPr marL="0" indent="0">
              <a:buNone/>
            </a:pPr>
            <a:r>
              <a:rPr lang="en-US" dirty="0">
                <a:solidFill>
                  <a:schemeClr val="bg2">
                    <a:lumMod val="10000"/>
                    <a:lumOff val="90000"/>
                  </a:schemeClr>
                </a:solidFill>
              </a:rPr>
              <a:t>3.3 Digital Business Innovation</a:t>
            </a:r>
          </a:p>
          <a:p>
            <a:pPr marL="0" indent="0">
              <a:buNone/>
            </a:pPr>
            <a:endParaRPr lang="en-US" dirty="0"/>
          </a:p>
        </p:txBody>
      </p:sp>
    </p:spTree>
    <p:extLst>
      <p:ext uri="{BB962C8B-B14F-4D97-AF65-F5344CB8AC3E}">
        <p14:creationId xmlns:p14="http://schemas.microsoft.com/office/powerpoint/2010/main" val="2340223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98500" y="304271"/>
            <a:ext cx="8763000" cy="1104636"/>
          </a:xfrm>
        </p:spPr>
        <p:txBody>
          <a:bodyPr/>
          <a:lstStyle/>
          <a:p>
            <a:r>
              <a:rPr lang="en-US" dirty="0"/>
              <a:t>Netflix Long Tail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782" y="1587010"/>
            <a:ext cx="5080000" cy="2976562"/>
          </a:xfrm>
          <a:prstGeom prst="rect">
            <a:avLst/>
          </a:prstGeom>
        </p:spPr>
      </p:pic>
      <p:sp>
        <p:nvSpPr>
          <p:cNvPr id="7" name="Rectangle 6"/>
          <p:cNvSpPr/>
          <p:nvPr/>
        </p:nvSpPr>
        <p:spPr>
          <a:xfrm>
            <a:off x="698501" y="1587008"/>
            <a:ext cx="2660926" cy="1246495"/>
          </a:xfrm>
          <a:prstGeom prst="rect">
            <a:avLst/>
          </a:prstGeom>
        </p:spPr>
        <p:txBody>
          <a:bodyPr wrap="square">
            <a:spAutoFit/>
          </a:bodyPr>
          <a:lstStyle/>
          <a:p>
            <a:r>
              <a:rPr lang="en-US" sz="1500" dirty="0">
                <a:solidFill>
                  <a:srgbClr val="000000"/>
                </a:solidFill>
                <a:latin typeface="PTSansRegular"/>
              </a:rPr>
              <a:t>“…gets most of its profits from a large number of infrequently requested movies rather than from few large and profitable movies.”</a:t>
            </a:r>
            <a:endParaRPr lang="en-US" sz="1500" dirty="0"/>
          </a:p>
        </p:txBody>
      </p:sp>
    </p:spTree>
    <p:extLst>
      <p:ext uri="{BB962C8B-B14F-4D97-AF65-F5344CB8AC3E}">
        <p14:creationId xmlns:p14="http://schemas.microsoft.com/office/powerpoint/2010/main" val="963415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035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570" y="2358321"/>
            <a:ext cx="8636000" cy="1261181"/>
          </a:xfrm>
        </p:spPr>
        <p:txBody>
          <a:bodyPr>
            <a:normAutofit/>
          </a:bodyPr>
          <a:lstStyle/>
          <a:p>
            <a:r>
              <a:rPr lang="en-US" sz="3333" dirty="0"/>
              <a:t>Gathering Systems Requirements</a:t>
            </a:r>
          </a:p>
        </p:txBody>
      </p:sp>
      <p:sp>
        <p:nvSpPr>
          <p:cNvPr id="3" name="Text Placeholder 2"/>
          <p:cNvSpPr>
            <a:spLocks noGrp="1"/>
          </p:cNvSpPr>
          <p:nvPr>
            <p:ph type="body" idx="1"/>
          </p:nvPr>
        </p:nvSpPr>
        <p:spPr>
          <a:xfrm>
            <a:off x="592667" y="477838"/>
            <a:ext cx="8636000" cy="1389062"/>
          </a:xfrm>
        </p:spPr>
        <p:txBody>
          <a:bodyPr>
            <a:normAutofit/>
          </a:bodyPr>
          <a:lstStyle/>
          <a:p>
            <a:r>
              <a:rPr lang="en-US" sz="6666" dirty="0">
                <a:solidFill>
                  <a:srgbClr val="FF0000"/>
                </a:solidFill>
              </a:rPr>
              <a:t>In-Class Activity…</a:t>
            </a:r>
            <a:endParaRPr lang="en-US" sz="3556"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61641068"/>
              </p:ext>
            </p:extLst>
          </p:nvPr>
        </p:nvGraphicFramePr>
        <p:xfrm>
          <a:off x="4663370" y="4092316"/>
          <a:ext cx="914400" cy="771525"/>
        </p:xfrm>
        <a:graphic>
          <a:graphicData uri="http://schemas.openxmlformats.org/presentationml/2006/ole">
            <mc:AlternateContent xmlns:mc="http://schemas.openxmlformats.org/markup-compatibility/2006">
              <mc:Choice xmlns:v="urn:schemas-microsoft-com:vml" Requires="v">
                <p:oleObj spid="_x0000_s1026" name="Acrobat Document" showAsIcon="1" r:id="rId3" imgW="914400" imgH="771480" progId="Acrobat.Document.11">
                  <p:embed/>
                </p:oleObj>
              </mc:Choice>
              <mc:Fallback>
                <p:oleObj name="Acrobat Document" showAsIcon="1" r:id="rId3" imgW="914400" imgH="771480" progId="Acrobat.Document.11">
                  <p:embed/>
                  <p:pic>
                    <p:nvPicPr>
                      <p:cNvPr id="0" name=""/>
                      <p:cNvPicPr/>
                      <p:nvPr/>
                    </p:nvPicPr>
                    <p:blipFill>
                      <a:blip r:embed="rId4"/>
                      <a:stretch>
                        <a:fillRect/>
                      </a:stretch>
                    </p:blipFill>
                    <p:spPr>
                      <a:xfrm>
                        <a:off x="4663370" y="409231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29355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570" y="2358321"/>
            <a:ext cx="8636000" cy="1261181"/>
          </a:xfrm>
        </p:spPr>
        <p:txBody>
          <a:bodyPr>
            <a:normAutofit/>
          </a:bodyPr>
          <a:lstStyle/>
          <a:p>
            <a:r>
              <a:rPr lang="en-US" sz="4000" dirty="0"/>
              <a:t>The Long Tail</a:t>
            </a:r>
          </a:p>
        </p:txBody>
      </p:sp>
      <p:sp>
        <p:nvSpPr>
          <p:cNvPr id="3" name="Text Placeholder 2"/>
          <p:cNvSpPr>
            <a:spLocks noGrp="1"/>
          </p:cNvSpPr>
          <p:nvPr>
            <p:ph type="body" idx="1"/>
          </p:nvPr>
        </p:nvSpPr>
        <p:spPr>
          <a:xfrm>
            <a:off x="592667" y="477838"/>
            <a:ext cx="8636000" cy="1389062"/>
          </a:xfrm>
        </p:spPr>
        <p:txBody>
          <a:bodyPr>
            <a:normAutofit/>
          </a:bodyPr>
          <a:lstStyle/>
          <a:p>
            <a:r>
              <a:rPr lang="en-US" sz="6666" dirty="0">
                <a:solidFill>
                  <a:srgbClr val="FF0000"/>
                </a:solidFill>
              </a:rPr>
              <a:t>In-Class Activity…</a:t>
            </a:r>
            <a:endParaRPr lang="en-US" sz="3556" dirty="0">
              <a:solidFill>
                <a:srgbClr val="FF0000"/>
              </a:solidFill>
            </a:endParaRPr>
          </a:p>
        </p:txBody>
      </p:sp>
    </p:spTree>
    <p:extLst>
      <p:ext uri="{BB962C8B-B14F-4D97-AF65-F5344CB8AC3E}">
        <p14:creationId xmlns:p14="http://schemas.microsoft.com/office/powerpoint/2010/main" val="4207944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211" y="158459"/>
            <a:ext cx="8628136" cy="808708"/>
          </a:xfrm>
        </p:spPr>
        <p:txBody>
          <a:bodyPr/>
          <a:lstStyle/>
          <a:p>
            <a:r>
              <a:rPr lang="en-US" dirty="0"/>
              <a:t>Solution : step 1</a:t>
            </a:r>
          </a:p>
        </p:txBody>
      </p:sp>
      <p:graphicFrame>
        <p:nvGraphicFramePr>
          <p:cNvPr id="3" name="Table 2">
            <a:extLst>
              <a:ext uri="{FF2B5EF4-FFF2-40B4-BE49-F238E27FC236}">
                <a16:creationId xmlns:a16="http://schemas.microsoft.com/office/drawing/2014/main" xmlns="" id="{1502DE11-0795-41D4-B170-97C48F34AD96}"/>
              </a:ext>
            </a:extLst>
          </p:cNvPr>
          <p:cNvGraphicFramePr>
            <a:graphicFrameLocks noGrp="1"/>
          </p:cNvGraphicFramePr>
          <p:nvPr>
            <p:extLst/>
          </p:nvPr>
        </p:nvGraphicFramePr>
        <p:xfrm>
          <a:off x="2544660" y="1209413"/>
          <a:ext cx="5145247" cy="3858944"/>
        </p:xfrm>
        <a:graphic>
          <a:graphicData uri="http://schemas.openxmlformats.org/drawingml/2006/table">
            <a:tbl>
              <a:tblPr>
                <a:tableStyleId>{5C22544A-7EE6-4342-B048-85BDC9FD1C3A}</a:tableStyleId>
              </a:tblPr>
              <a:tblGrid>
                <a:gridCol w="834364">
                  <a:extLst>
                    <a:ext uri="{9D8B030D-6E8A-4147-A177-3AD203B41FA5}">
                      <a16:colId xmlns:a16="http://schemas.microsoft.com/office/drawing/2014/main" xmlns="" val="3185139200"/>
                    </a:ext>
                  </a:extLst>
                </a:gridCol>
                <a:gridCol w="3146249">
                  <a:extLst>
                    <a:ext uri="{9D8B030D-6E8A-4147-A177-3AD203B41FA5}">
                      <a16:colId xmlns:a16="http://schemas.microsoft.com/office/drawing/2014/main" xmlns="" val="2072712596"/>
                    </a:ext>
                  </a:extLst>
                </a:gridCol>
                <a:gridCol w="1164634">
                  <a:extLst>
                    <a:ext uri="{9D8B030D-6E8A-4147-A177-3AD203B41FA5}">
                      <a16:colId xmlns:a16="http://schemas.microsoft.com/office/drawing/2014/main" xmlns="" val="3525326762"/>
                    </a:ext>
                  </a:extLst>
                </a:gridCol>
              </a:tblGrid>
              <a:tr h="586340">
                <a:tc>
                  <a:txBody>
                    <a:bodyPr/>
                    <a:lstStyle/>
                    <a:p>
                      <a:pPr algn="ctr" fontAlgn="b"/>
                      <a:r>
                        <a:rPr lang="en-US" sz="1200" b="1" u="none" strike="noStrike" dirty="0">
                          <a:effectLst/>
                        </a:rPr>
                        <a:t>Rank</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b="1" u="none" strike="noStrike" dirty="0">
                          <a:effectLst/>
                        </a:rPr>
                        <a:t>Movie Title</a:t>
                      </a:r>
                      <a:endParaRPr lang="en-US" sz="12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200" b="1" u="none" strike="noStrike" dirty="0">
                          <a:effectLst/>
                        </a:rPr>
                        <a:t>Gross Sales </a:t>
                      </a:r>
                    </a:p>
                    <a:p>
                      <a:pPr algn="ctr" fontAlgn="b"/>
                      <a:r>
                        <a:rPr lang="en-US" sz="1200" b="1" u="none" strike="noStrike" dirty="0">
                          <a:effectLst/>
                        </a:rPr>
                        <a:t>(Theaters)</a:t>
                      </a:r>
                      <a:endParaRPr lang="en-US" sz="12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006297529"/>
                  </a:ext>
                </a:extLst>
              </a:tr>
              <a:tr h="272717">
                <a:tc>
                  <a:txBody>
                    <a:bodyPr/>
                    <a:lstStyle/>
                    <a:p>
                      <a:pPr algn="ctr"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Rogue One: A Star Wars Story</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$532,177,324</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8367411"/>
                  </a:ext>
                </a:extLst>
              </a:tr>
              <a:tr h="272717">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Sing</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$270,329,045</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11085931"/>
                  </a:ext>
                </a:extLst>
              </a:tr>
              <a:tr h="272717">
                <a:tc>
                  <a:txBody>
                    <a:bodyPr/>
                    <a:lstStyle/>
                    <a:p>
                      <a:pPr algn="ctr" fontAlgn="b"/>
                      <a:r>
                        <a:rPr lang="en-US" sz="1200" u="none" strike="noStrike" dirty="0">
                          <a:effectLst/>
                        </a:rPr>
                        <a:t>25</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Bad Moms</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$113,257,297</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69771733"/>
                  </a:ext>
                </a:extLst>
              </a:tr>
              <a:tr h="272717">
                <a:tc>
                  <a:txBody>
                    <a:bodyPr/>
                    <a:lstStyle/>
                    <a:p>
                      <a:pPr algn="ctr" fontAlgn="b"/>
                      <a:r>
                        <a:rPr lang="en-US" sz="1200" u="none" strike="noStrike" dirty="0">
                          <a:effectLst/>
                        </a:rPr>
                        <a:t>50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The Boss</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$63,285,885</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679122685"/>
                  </a:ext>
                </a:extLst>
              </a:tr>
              <a:tr h="272717">
                <a:tc>
                  <a:txBody>
                    <a:bodyPr/>
                    <a:lstStyle/>
                    <a:p>
                      <a:pPr algn="ctr" fontAlgn="b"/>
                      <a:r>
                        <a:rPr lang="en-US" sz="1200" u="none" strike="noStrike" dirty="0">
                          <a:effectLst/>
                        </a:rPr>
                        <a:t>75</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Money Monster</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$41,012,075</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958704329"/>
                  </a:ext>
                </a:extLst>
              </a:tr>
              <a:tr h="272717">
                <a:tc>
                  <a:txBody>
                    <a:bodyPr/>
                    <a:lstStyle/>
                    <a:p>
                      <a:pPr algn="ctr" fontAlgn="b"/>
                      <a:r>
                        <a:rPr lang="en-US" sz="1200" u="none" strike="noStrike" dirty="0">
                          <a:effectLst/>
                        </a:rPr>
                        <a:t>150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Southside with You</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$6,304,223</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69303311"/>
                  </a:ext>
                </a:extLst>
              </a:tr>
              <a:tr h="272717">
                <a:tc>
                  <a:txBody>
                    <a:bodyPr/>
                    <a:lstStyle/>
                    <a:p>
                      <a:pPr algn="ctr" fontAlgn="b"/>
                      <a:r>
                        <a:rPr lang="en-US" sz="1200" u="none" strike="noStrike" dirty="0">
                          <a:effectLst/>
                        </a:rPr>
                        <a:t>225</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The Neon Demon</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$1,333,124</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474389091"/>
                  </a:ext>
                </a:extLst>
              </a:tr>
              <a:tr h="272717">
                <a:tc>
                  <a:txBody>
                    <a:bodyPr/>
                    <a:lstStyle/>
                    <a:p>
                      <a:pPr algn="ctr" fontAlgn="b"/>
                      <a:r>
                        <a:rPr lang="en-US" sz="1200" u="none" strike="noStrike" dirty="0">
                          <a:effectLst/>
                        </a:rPr>
                        <a:t>300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The Lobster (Canada release)</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$376,871</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210037614"/>
                  </a:ext>
                </a:extLst>
              </a:tr>
              <a:tr h="272717">
                <a:tc>
                  <a:txBody>
                    <a:bodyPr/>
                    <a:lstStyle/>
                    <a:p>
                      <a:pPr algn="ctr" fontAlgn="b"/>
                      <a:r>
                        <a:rPr lang="en-US" sz="1200" u="none" strike="noStrike" dirty="0">
                          <a:effectLst/>
                        </a:rPr>
                        <a:t>375</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Fire at Sea</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$120,933</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581992886"/>
                  </a:ext>
                </a:extLst>
              </a:tr>
              <a:tr h="272717">
                <a:tc>
                  <a:txBody>
                    <a:bodyPr/>
                    <a:lstStyle/>
                    <a:p>
                      <a:pPr algn="ctr" fontAlgn="b"/>
                      <a:r>
                        <a:rPr lang="en-US" sz="1200" u="none" strike="noStrike" dirty="0">
                          <a:effectLst/>
                        </a:rPr>
                        <a:t>450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The Lovers and the Despot</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$55,511</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77013195"/>
                  </a:ext>
                </a:extLst>
              </a:tr>
              <a:tr h="272717">
                <a:tc>
                  <a:txBody>
                    <a:bodyPr/>
                    <a:lstStyle/>
                    <a:p>
                      <a:pPr algn="ctr" fontAlgn="b"/>
                      <a:r>
                        <a:rPr lang="en-US" sz="1200" u="none" strike="noStrike" dirty="0">
                          <a:effectLst/>
                        </a:rPr>
                        <a:t>525</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The Seventh Fire</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$30,112</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645182754"/>
                  </a:ext>
                </a:extLst>
              </a:tr>
              <a:tr h="272717">
                <a:tc>
                  <a:txBody>
                    <a:bodyPr/>
                    <a:lstStyle/>
                    <a:p>
                      <a:pPr algn="ctr" fontAlgn="b"/>
                      <a:r>
                        <a:rPr lang="en-US" sz="1200" u="none" strike="noStrike" dirty="0">
                          <a:effectLst/>
                        </a:rPr>
                        <a:t>600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Always Shine</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$17,102</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610106113"/>
                  </a:ext>
                </a:extLst>
              </a:tr>
            </a:tbl>
          </a:graphicData>
        </a:graphic>
      </p:graphicFrame>
    </p:spTree>
    <p:extLst>
      <p:ext uri="{BB962C8B-B14F-4D97-AF65-F5344CB8AC3E}">
        <p14:creationId xmlns:p14="http://schemas.microsoft.com/office/powerpoint/2010/main" val="3832965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211" y="158459"/>
            <a:ext cx="8628136" cy="808708"/>
          </a:xfrm>
        </p:spPr>
        <p:txBody>
          <a:bodyPr/>
          <a:lstStyle/>
          <a:p>
            <a:r>
              <a:rPr lang="en-US" dirty="0"/>
              <a:t>Solution : step 2 a</a:t>
            </a:r>
          </a:p>
        </p:txBody>
      </p:sp>
      <p:pic>
        <p:nvPicPr>
          <p:cNvPr id="4" name="Picture 3">
            <a:extLst>
              <a:ext uri="{FF2B5EF4-FFF2-40B4-BE49-F238E27FC236}">
                <a16:creationId xmlns:a16="http://schemas.microsoft.com/office/drawing/2014/main" xmlns="" id="{DD1AE616-D697-4B92-BFC7-614BFA2ECC53}"/>
              </a:ext>
            </a:extLst>
          </p:cNvPr>
          <p:cNvPicPr>
            <a:picLocks noChangeAspect="1"/>
          </p:cNvPicPr>
          <p:nvPr/>
        </p:nvPicPr>
        <p:blipFill>
          <a:blip r:embed="rId2"/>
          <a:stretch>
            <a:fillRect/>
          </a:stretch>
        </p:blipFill>
        <p:spPr>
          <a:xfrm>
            <a:off x="1932434" y="1166009"/>
            <a:ext cx="6358686" cy="4084103"/>
          </a:xfrm>
          <a:prstGeom prst="rect">
            <a:avLst/>
          </a:prstGeom>
        </p:spPr>
      </p:pic>
    </p:spTree>
    <p:extLst>
      <p:ext uri="{BB962C8B-B14F-4D97-AF65-F5344CB8AC3E}">
        <p14:creationId xmlns:p14="http://schemas.microsoft.com/office/powerpoint/2010/main" val="1675777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 step 2 b</a:t>
            </a:r>
          </a:p>
        </p:txBody>
      </p:sp>
      <p:graphicFrame>
        <p:nvGraphicFramePr>
          <p:cNvPr id="5" name="Table 4"/>
          <p:cNvGraphicFramePr>
            <a:graphicFrameLocks noGrp="1"/>
          </p:cNvGraphicFramePr>
          <p:nvPr>
            <p:extLst/>
          </p:nvPr>
        </p:nvGraphicFramePr>
        <p:xfrm>
          <a:off x="1983950" y="1553766"/>
          <a:ext cx="6370590" cy="938473"/>
        </p:xfrm>
        <a:graphic>
          <a:graphicData uri="http://schemas.openxmlformats.org/drawingml/2006/table">
            <a:tbl>
              <a:tblPr>
                <a:tableStyleId>{5C22544A-7EE6-4342-B048-85BDC9FD1C3A}</a:tableStyleId>
              </a:tblPr>
              <a:tblGrid>
                <a:gridCol w="2242185">
                  <a:extLst>
                    <a:ext uri="{9D8B030D-6E8A-4147-A177-3AD203B41FA5}">
                      <a16:colId xmlns:a16="http://schemas.microsoft.com/office/drawing/2014/main" xmlns="" val="20000"/>
                    </a:ext>
                  </a:extLst>
                </a:gridCol>
                <a:gridCol w="4128405">
                  <a:extLst>
                    <a:ext uri="{9D8B030D-6E8A-4147-A177-3AD203B41FA5}">
                      <a16:colId xmlns:a16="http://schemas.microsoft.com/office/drawing/2014/main" xmlns="" val="20001"/>
                    </a:ext>
                  </a:extLst>
                </a:gridCol>
              </a:tblGrid>
              <a:tr h="312824">
                <a:tc>
                  <a:txBody>
                    <a:bodyPr/>
                    <a:lstStyle/>
                    <a:p>
                      <a:pPr algn="l" fontAlgn="b"/>
                      <a:r>
                        <a:rPr lang="en-US" sz="1700" u="none" strike="noStrike" dirty="0">
                          <a:effectLst/>
                        </a:rPr>
                        <a:t>Average</a:t>
                      </a:r>
                      <a:endParaRPr lang="en-US" sz="1700" b="0" i="0" u="none" strike="noStrike" dirty="0">
                        <a:solidFill>
                          <a:srgbClr val="000000"/>
                        </a:solidFill>
                        <a:effectLst/>
                        <a:latin typeface="Calibri" panose="020F0502020204030204" pitchFamily="34" charset="0"/>
                      </a:endParaRPr>
                    </a:p>
                  </a:txBody>
                  <a:tcPr marL="10940" marR="10940" marT="10940" marB="0" anchor="b"/>
                </a:tc>
                <a:tc>
                  <a:txBody>
                    <a:bodyPr/>
                    <a:lstStyle/>
                    <a:p>
                      <a:pPr algn="r" fontAlgn="b"/>
                      <a:r>
                        <a:rPr lang="en-US" sz="1700" b="0" i="0" u="none" strike="noStrike" dirty="0">
                          <a:solidFill>
                            <a:srgbClr val="000000"/>
                          </a:solidFill>
                          <a:effectLst/>
                          <a:latin typeface="+mn-lt"/>
                        </a:rPr>
                        <a:t>$85,691,625</a:t>
                      </a:r>
                    </a:p>
                  </a:txBody>
                  <a:tcPr marL="7938" marR="7938" marT="7938" marB="0" anchor="b"/>
                </a:tc>
                <a:extLst>
                  <a:ext uri="{0D108BD9-81ED-4DB2-BD59-A6C34878D82A}">
                    <a16:rowId xmlns:a16="http://schemas.microsoft.com/office/drawing/2014/main" xmlns="" val="10000"/>
                  </a:ext>
                </a:extLst>
              </a:tr>
              <a:tr h="312824">
                <a:tc>
                  <a:txBody>
                    <a:bodyPr/>
                    <a:lstStyle/>
                    <a:p>
                      <a:pPr algn="l" fontAlgn="b"/>
                      <a:r>
                        <a:rPr lang="en-US" sz="1700" u="none" strike="noStrike" dirty="0">
                          <a:effectLst/>
                        </a:rPr>
                        <a:t>Median</a:t>
                      </a:r>
                      <a:endParaRPr lang="en-US" sz="1700" b="0" i="0" u="none" strike="noStrike" dirty="0">
                        <a:solidFill>
                          <a:srgbClr val="000000"/>
                        </a:solidFill>
                        <a:effectLst/>
                        <a:latin typeface="Calibri" panose="020F0502020204030204" pitchFamily="34" charset="0"/>
                      </a:endParaRPr>
                    </a:p>
                  </a:txBody>
                  <a:tcPr marL="10940" marR="10940" marT="10940" marB="0" anchor="b"/>
                </a:tc>
                <a:tc>
                  <a:txBody>
                    <a:bodyPr/>
                    <a:lstStyle/>
                    <a:p>
                      <a:pPr algn="r" fontAlgn="b"/>
                      <a:r>
                        <a:rPr lang="en-US" sz="1700" b="0" i="0" u="none" strike="noStrike" dirty="0">
                          <a:solidFill>
                            <a:srgbClr val="000000"/>
                          </a:solidFill>
                          <a:effectLst/>
                          <a:latin typeface="+mn-lt"/>
                        </a:rPr>
                        <a:t>$3,818,674</a:t>
                      </a:r>
                    </a:p>
                  </a:txBody>
                  <a:tcPr marL="7938" marR="7938" marT="7938" marB="0" anchor="b"/>
                </a:tc>
                <a:extLst>
                  <a:ext uri="{0D108BD9-81ED-4DB2-BD59-A6C34878D82A}">
                    <a16:rowId xmlns:a16="http://schemas.microsoft.com/office/drawing/2014/main" xmlns="" val="10001"/>
                  </a:ext>
                </a:extLst>
              </a:tr>
              <a:tr h="312824">
                <a:tc>
                  <a:txBody>
                    <a:bodyPr/>
                    <a:lstStyle/>
                    <a:p>
                      <a:pPr algn="l" fontAlgn="b"/>
                      <a:r>
                        <a:rPr lang="en-US" sz="1700" u="none" strike="noStrike" dirty="0">
                          <a:effectLst/>
                        </a:rPr>
                        <a:t>Mode</a:t>
                      </a:r>
                      <a:endParaRPr lang="en-US" sz="1700" b="0" i="0" u="none" strike="noStrike" dirty="0">
                        <a:solidFill>
                          <a:srgbClr val="000000"/>
                        </a:solidFill>
                        <a:effectLst/>
                        <a:latin typeface="Calibri" panose="020F0502020204030204" pitchFamily="34" charset="0"/>
                      </a:endParaRPr>
                    </a:p>
                  </a:txBody>
                  <a:tcPr marL="10940" marR="10940" marT="10940" marB="0" anchor="b"/>
                </a:tc>
                <a:tc>
                  <a:txBody>
                    <a:bodyPr/>
                    <a:lstStyle/>
                    <a:p>
                      <a:pPr algn="r" fontAlgn="b"/>
                      <a:r>
                        <a:rPr lang="en-US" sz="1700" u="none" strike="noStrike" dirty="0">
                          <a:effectLst/>
                        </a:rPr>
                        <a:t> n/a</a:t>
                      </a:r>
                      <a:endParaRPr lang="en-US" sz="1700" b="0" i="0" u="none" strike="noStrike" dirty="0">
                        <a:solidFill>
                          <a:srgbClr val="000000"/>
                        </a:solidFill>
                        <a:effectLst/>
                        <a:latin typeface="Calibri" panose="020F0502020204030204" pitchFamily="34" charset="0"/>
                      </a:endParaRPr>
                    </a:p>
                  </a:txBody>
                  <a:tcPr marL="10940" marR="10940" marT="10940" marB="0" anchor="b"/>
                </a:tc>
                <a:extLst>
                  <a:ext uri="{0D108BD9-81ED-4DB2-BD59-A6C34878D82A}">
                    <a16:rowId xmlns:a16="http://schemas.microsoft.com/office/drawing/2014/main" xmlns="" val="10002"/>
                  </a:ext>
                </a:extLst>
              </a:tr>
            </a:tbl>
          </a:graphicData>
        </a:graphic>
      </p:graphicFrame>
      <p:graphicFrame>
        <p:nvGraphicFramePr>
          <p:cNvPr id="7" name="Table 6"/>
          <p:cNvGraphicFramePr>
            <a:graphicFrameLocks noGrp="1"/>
          </p:cNvGraphicFramePr>
          <p:nvPr>
            <p:extLst/>
          </p:nvPr>
        </p:nvGraphicFramePr>
        <p:xfrm>
          <a:off x="1983950" y="2978320"/>
          <a:ext cx="6370591" cy="1470800"/>
        </p:xfrm>
        <a:graphic>
          <a:graphicData uri="http://schemas.openxmlformats.org/drawingml/2006/table">
            <a:tbl>
              <a:tblPr>
                <a:tableStyleId>{5C22544A-7EE6-4342-B048-85BDC9FD1C3A}</a:tableStyleId>
              </a:tblPr>
              <a:tblGrid>
                <a:gridCol w="4531499">
                  <a:extLst>
                    <a:ext uri="{9D8B030D-6E8A-4147-A177-3AD203B41FA5}">
                      <a16:colId xmlns:a16="http://schemas.microsoft.com/office/drawing/2014/main" xmlns="" val="20000"/>
                    </a:ext>
                  </a:extLst>
                </a:gridCol>
                <a:gridCol w="1839092">
                  <a:extLst>
                    <a:ext uri="{9D8B030D-6E8A-4147-A177-3AD203B41FA5}">
                      <a16:colId xmlns:a16="http://schemas.microsoft.com/office/drawing/2014/main" xmlns="" val="20001"/>
                    </a:ext>
                  </a:extLst>
                </a:gridCol>
              </a:tblGrid>
              <a:tr h="311100">
                <a:tc>
                  <a:txBody>
                    <a:bodyPr/>
                    <a:lstStyle/>
                    <a:p>
                      <a:pPr algn="l" fontAlgn="b"/>
                      <a:r>
                        <a:rPr lang="en-US" sz="1700" u="none" strike="noStrike" dirty="0">
                          <a:effectLst/>
                          <a:latin typeface="+mn-lt"/>
                        </a:rPr>
                        <a:t>Top Movie</a:t>
                      </a:r>
                      <a:endParaRPr lang="en-US" sz="1700" b="0" i="0" u="none" strike="noStrike" dirty="0">
                        <a:solidFill>
                          <a:srgbClr val="000000"/>
                        </a:solidFill>
                        <a:effectLst/>
                        <a:latin typeface="+mn-lt"/>
                      </a:endParaRPr>
                    </a:p>
                  </a:txBody>
                  <a:tcPr marL="11720" marR="11720" marT="11720" marB="0" anchor="b"/>
                </a:tc>
                <a:tc>
                  <a:txBody>
                    <a:bodyPr/>
                    <a:lstStyle/>
                    <a:p>
                      <a:pPr algn="r" fontAlgn="b"/>
                      <a:r>
                        <a:rPr lang="en-US" sz="1700" u="none" strike="noStrike" dirty="0">
                          <a:effectLst/>
                          <a:latin typeface="+mn-lt"/>
                        </a:rPr>
                        <a:t> $</a:t>
                      </a:r>
                      <a:r>
                        <a:rPr lang="en-US" sz="1700" u="none" strike="noStrike" dirty="0">
                          <a:effectLst/>
                        </a:rPr>
                        <a:t>532,177,324</a:t>
                      </a:r>
                      <a:endParaRPr lang="en-US" sz="1700" u="none" strike="noStrike" dirty="0">
                        <a:effectLst/>
                        <a:latin typeface="+mn-lt"/>
                      </a:endParaRPr>
                    </a:p>
                  </a:txBody>
                  <a:tcPr marL="11720" marR="11720" marT="11720" marB="0" anchor="b"/>
                </a:tc>
                <a:extLst>
                  <a:ext uri="{0D108BD9-81ED-4DB2-BD59-A6C34878D82A}">
                    <a16:rowId xmlns:a16="http://schemas.microsoft.com/office/drawing/2014/main" xmlns="" val="10000"/>
                  </a:ext>
                </a:extLst>
              </a:tr>
              <a:tr h="311100">
                <a:tc>
                  <a:txBody>
                    <a:bodyPr/>
                    <a:lstStyle/>
                    <a:p>
                      <a:pPr algn="l" fontAlgn="b"/>
                      <a:endParaRPr lang="en-US" sz="1700" b="0" i="0" u="none" strike="noStrike" dirty="0">
                        <a:solidFill>
                          <a:srgbClr val="000000"/>
                        </a:solidFill>
                        <a:effectLst/>
                        <a:latin typeface="+mn-lt"/>
                      </a:endParaRPr>
                    </a:p>
                  </a:txBody>
                  <a:tcPr marL="11720" marR="11720" marT="11720" marB="0" anchor="b"/>
                </a:tc>
                <a:tc>
                  <a:txBody>
                    <a:bodyPr/>
                    <a:lstStyle/>
                    <a:p>
                      <a:pPr algn="r" fontAlgn="b"/>
                      <a:endParaRPr lang="en-US" sz="1700" b="0" i="0" u="none" strike="noStrike" dirty="0">
                        <a:solidFill>
                          <a:srgbClr val="000000"/>
                        </a:solidFill>
                        <a:effectLst/>
                        <a:latin typeface="+mn-lt"/>
                      </a:endParaRPr>
                    </a:p>
                  </a:txBody>
                  <a:tcPr marL="11720" marR="11720" marT="11720" marB="0" anchor="b"/>
                </a:tc>
                <a:extLst>
                  <a:ext uri="{0D108BD9-81ED-4DB2-BD59-A6C34878D82A}">
                    <a16:rowId xmlns:a16="http://schemas.microsoft.com/office/drawing/2014/main" xmlns="" val="10001"/>
                  </a:ext>
                </a:extLst>
              </a:tr>
              <a:tr h="537500">
                <a:tc>
                  <a:txBody>
                    <a:bodyPr/>
                    <a:lstStyle/>
                    <a:p>
                      <a:pPr algn="l" fontAlgn="b"/>
                      <a:r>
                        <a:rPr lang="en-US" sz="1700" b="0" i="0" u="none" strike="noStrike" dirty="0">
                          <a:solidFill>
                            <a:srgbClr val="000000"/>
                          </a:solidFill>
                          <a:effectLst/>
                          <a:latin typeface="+mn-lt"/>
                        </a:rPr>
                        <a:t>Movies #127 to 735 </a:t>
                      </a:r>
                    </a:p>
                    <a:p>
                      <a:pPr algn="l" fontAlgn="b"/>
                      <a:r>
                        <a:rPr lang="en-US" sz="1700" b="0" i="0" u="none" strike="noStrike" dirty="0">
                          <a:solidFill>
                            <a:srgbClr val="000000"/>
                          </a:solidFill>
                          <a:effectLst/>
                          <a:latin typeface="+mn-lt"/>
                        </a:rPr>
                        <a:t>(</a:t>
                      </a:r>
                      <a:r>
                        <a:rPr lang="en-US" sz="1700" b="0" i="0" u="none" strike="noStrike" dirty="0" err="1">
                          <a:solidFill>
                            <a:srgbClr val="000000"/>
                          </a:solidFill>
                          <a:effectLst/>
                          <a:latin typeface="+mn-lt"/>
                        </a:rPr>
                        <a:t>ie</a:t>
                      </a:r>
                      <a:r>
                        <a:rPr lang="en-US" sz="1700" b="0" i="0" u="none" strike="noStrike" dirty="0">
                          <a:solidFill>
                            <a:srgbClr val="000000"/>
                          </a:solidFill>
                          <a:effectLst/>
                          <a:latin typeface="+mn-lt"/>
                        </a:rPr>
                        <a:t> : 608 bottom movies to match the top</a:t>
                      </a:r>
                      <a:r>
                        <a:rPr lang="en-US" sz="1700" b="0" i="0" u="none" strike="noStrike" baseline="0" dirty="0">
                          <a:solidFill>
                            <a:srgbClr val="000000"/>
                          </a:solidFill>
                          <a:effectLst/>
                          <a:latin typeface="+mn-lt"/>
                        </a:rPr>
                        <a:t> movie)</a:t>
                      </a:r>
                      <a:endParaRPr lang="en-US" sz="1700" b="0" i="0" u="none" strike="noStrike" dirty="0">
                        <a:solidFill>
                          <a:srgbClr val="000000"/>
                        </a:solidFill>
                        <a:effectLst/>
                        <a:latin typeface="+mn-lt"/>
                      </a:endParaRPr>
                    </a:p>
                  </a:txBody>
                  <a:tcPr marL="11720" marR="11720" marT="11720" marB="0" anchor="b"/>
                </a:tc>
                <a:tc>
                  <a:txBody>
                    <a:bodyPr/>
                    <a:lstStyle/>
                    <a:p>
                      <a:pPr algn="r" fontAlgn="b"/>
                      <a:r>
                        <a:rPr lang="en-US" sz="1700" b="0" i="0" u="none" strike="noStrike" dirty="0">
                          <a:solidFill>
                            <a:srgbClr val="000000"/>
                          </a:solidFill>
                          <a:effectLst/>
                          <a:latin typeface="+mn-lt"/>
                        </a:rPr>
                        <a:t>$531,680,105 </a:t>
                      </a:r>
                    </a:p>
                    <a:p>
                      <a:pPr algn="r" fontAlgn="b"/>
                      <a:endParaRPr lang="en-US" sz="17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0002"/>
                  </a:ext>
                </a:extLst>
              </a:tr>
              <a:tr h="311100">
                <a:tc>
                  <a:txBody>
                    <a:bodyPr/>
                    <a:lstStyle/>
                    <a:p>
                      <a:pPr algn="l" fontAlgn="b"/>
                      <a:endParaRPr lang="en-US" sz="1700" b="0" i="0" u="none" strike="noStrike" dirty="0">
                        <a:solidFill>
                          <a:srgbClr val="000000"/>
                        </a:solidFill>
                        <a:effectLst/>
                        <a:latin typeface="Calibri" panose="020F0502020204030204" pitchFamily="34" charset="0"/>
                      </a:endParaRPr>
                    </a:p>
                  </a:txBody>
                  <a:tcPr marL="11720" marR="11720" marT="11720" marB="0" anchor="b"/>
                </a:tc>
                <a:tc>
                  <a:txBody>
                    <a:bodyPr/>
                    <a:lstStyle/>
                    <a:p>
                      <a:pPr algn="r" fontAlgn="b"/>
                      <a:endParaRPr lang="en-US" sz="1700" b="0" i="0" u="none" strike="noStrike" dirty="0">
                        <a:solidFill>
                          <a:srgbClr val="000000"/>
                        </a:solidFill>
                        <a:effectLst/>
                        <a:latin typeface="Calibri" panose="020F0502020204030204" pitchFamily="34" charset="0"/>
                      </a:endParaRPr>
                    </a:p>
                  </a:txBody>
                  <a:tcPr marL="11720" marR="11720" marT="11720" marB="0" anchor="b"/>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74672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999" y="-105350"/>
            <a:ext cx="8382001" cy="5925701"/>
          </a:xfrm>
          <a:prstGeom prst="rect">
            <a:avLst/>
          </a:prstGeom>
        </p:spPr>
      </p:pic>
    </p:spTree>
    <p:extLst>
      <p:ext uri="{BB962C8B-B14F-4D97-AF65-F5344CB8AC3E}">
        <p14:creationId xmlns:p14="http://schemas.microsoft.com/office/powerpoint/2010/main" val="59727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Wikipedia, System Development Lifecycle</a:t>
            </a:r>
          </a:p>
          <a:p>
            <a:r>
              <a:rPr lang="en-US" sz="2000" dirty="0">
                <a:solidFill>
                  <a:schemeClr val="bg1"/>
                </a:solidFill>
              </a:rPr>
              <a:t> Build vs. Buy: How to Know When You Should Build Custom Software Over Canned Solutions</a:t>
            </a:r>
          </a:p>
          <a:p>
            <a:r>
              <a:rPr lang="en-US" sz="2000" dirty="0">
                <a:solidFill>
                  <a:schemeClr val="bg1"/>
                </a:solidFill>
              </a:rPr>
              <a:t> What We Know About the Internet’s Disruptive Power</a:t>
            </a:r>
          </a:p>
          <a:p>
            <a:r>
              <a:rPr lang="en-US" sz="2000" dirty="0">
                <a:solidFill>
                  <a:schemeClr val="bg1"/>
                </a:solidFill>
              </a:rPr>
              <a:t> The 5 Tech Trends that will Dominate CES and 2017</a:t>
            </a:r>
          </a:p>
          <a:p>
            <a:r>
              <a:rPr lang="en-US" sz="2000" dirty="0">
                <a:solidFill>
                  <a:schemeClr val="bg1"/>
                </a:solidFill>
              </a:rPr>
              <a:t> Leagues Sees Real Benefits in Daily Fantasy Sports</a:t>
            </a:r>
          </a:p>
          <a:p>
            <a:r>
              <a:rPr lang="en-US" sz="2000" dirty="0">
                <a:solidFill>
                  <a:schemeClr val="bg1"/>
                </a:solidFill>
              </a:rPr>
              <a:t> Hidden in the Long Tail</a:t>
            </a:r>
          </a:p>
        </p:txBody>
      </p:sp>
    </p:spTree>
    <p:extLst>
      <p:ext uri="{BB962C8B-B14F-4D97-AF65-F5344CB8AC3E}">
        <p14:creationId xmlns:p14="http://schemas.microsoft.com/office/powerpoint/2010/main" val="7246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Systems Development Lifecycle</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14500"/>
            <a:ext cx="8610599"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Working as part of the business, IT people create system that provide value to the organization.  This article describes </a:t>
            </a:r>
            <a:r>
              <a:rPr lang="en-US" sz="2250" b="1" dirty="0">
                <a:solidFill>
                  <a:schemeClr val="bg1"/>
                </a:solidFill>
                <a:effectLst>
                  <a:outerShdw blurRad="38100" dist="38100" dir="2700000" algn="tl">
                    <a:srgbClr val="000000">
                      <a:alpha val="43137"/>
                    </a:srgbClr>
                  </a:outerShdw>
                </a:effectLst>
              </a:rPr>
              <a:t>the processes followed by the IT organizations when they create systems</a:t>
            </a:r>
            <a:r>
              <a:rPr lang="en-US" sz="2250" dirty="0">
                <a:solidFill>
                  <a:schemeClr val="bg1"/>
                </a:solidFill>
                <a:effectLst>
                  <a:outerShdw blurRad="38100" dist="38100" dir="2700000" algn="tl">
                    <a:srgbClr val="000000">
                      <a:alpha val="43137"/>
                    </a:srgbClr>
                  </a:outerShdw>
                </a:effectLst>
              </a:rPr>
              <a: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610600"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Regardless of your major, as a business person working in an organization, </a:t>
            </a:r>
            <a:r>
              <a:rPr lang="en-US" sz="2250" b="1" dirty="0">
                <a:solidFill>
                  <a:schemeClr val="bg1"/>
                </a:solidFill>
                <a:effectLst>
                  <a:outerShdw blurRad="38100" dist="38100" dir="2700000" algn="tl">
                    <a:srgbClr val="000000">
                      <a:alpha val="43137"/>
                    </a:srgbClr>
                  </a:outerShdw>
                </a:effectLst>
              </a:rPr>
              <a:t>you will be involved </a:t>
            </a:r>
            <a:r>
              <a:rPr lang="en-US" sz="2250" dirty="0">
                <a:solidFill>
                  <a:schemeClr val="bg1"/>
                </a:solidFill>
                <a:effectLst>
                  <a:outerShdw blurRad="38100" dist="38100" dir="2700000" algn="tl">
                    <a:srgbClr val="000000">
                      <a:alpha val="43137"/>
                    </a:srgbClr>
                  </a:outerShdw>
                </a:effectLst>
              </a:rPr>
              <a:t>in the envisioning, planning and deployment of systems for your organizations.  The better you understand how the IT people create system, the more you can contribute to the process and the more successful you all will be.</a:t>
            </a:r>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94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638300"/>
            <a:ext cx="5413248" cy="3044952"/>
          </a:xfrm>
          <a:prstGeom prst="rect">
            <a:avLst/>
          </a:prstGeom>
        </p:spPr>
      </p:pic>
    </p:spTree>
    <p:extLst>
      <p:ext uri="{BB962C8B-B14F-4D97-AF65-F5344CB8AC3E}">
        <p14:creationId xmlns:p14="http://schemas.microsoft.com/office/powerpoint/2010/main" val="375481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6011418" y="-3280626"/>
            <a:ext cx="3640088" cy="13781397"/>
          </a:xfrm>
          <a:prstGeom prst="rect">
            <a:avLst/>
          </a:prstGeom>
          <a:noFill/>
          <a:ln w="9525">
            <a:noFill/>
            <a:miter lim="800000"/>
            <a:headEnd/>
            <a:tailEnd/>
          </a:ln>
        </p:spPr>
        <p:txBody>
          <a:bodyPr lIns="101594" tIns="50798" rIns="101594" bIns="50798">
            <a:prstTxWarp prst="textNoShape">
              <a:avLst/>
            </a:prstTxWarp>
            <a:spAutoFit/>
          </a:bodyPr>
          <a:lstStyle/>
          <a:p>
            <a:r>
              <a:rPr lang="en-US" sz="88888" dirty="0">
                <a:solidFill>
                  <a:srgbClr val="FF0000"/>
                </a:solidFill>
                <a:latin typeface="Helvetica" charset="0"/>
              </a:rPr>
              <a:t>?</a:t>
            </a:r>
          </a:p>
        </p:txBody>
      </p:sp>
      <p:sp>
        <p:nvSpPr>
          <p:cNvPr id="3" name="TextBox 2"/>
          <p:cNvSpPr txBox="1"/>
          <p:nvPr/>
        </p:nvSpPr>
        <p:spPr>
          <a:xfrm>
            <a:off x="762000" y="2434166"/>
            <a:ext cx="7789333" cy="2144048"/>
          </a:xfrm>
          <a:prstGeom prst="rect">
            <a:avLst/>
          </a:prstGeom>
          <a:noFill/>
        </p:spPr>
        <p:txBody>
          <a:bodyPr wrap="square" rtlCol="0">
            <a:spAutoFit/>
          </a:bodyPr>
          <a:lstStyle/>
          <a:p>
            <a:r>
              <a:rPr lang="en-US" sz="4444" dirty="0"/>
              <a:t>What is the Systems Development Life Cycle (SDLC)?</a:t>
            </a:r>
          </a:p>
        </p:txBody>
      </p:sp>
      <p:sp>
        <p:nvSpPr>
          <p:cNvPr id="4" name="TextBox 3"/>
          <p:cNvSpPr txBox="1"/>
          <p:nvPr/>
        </p:nvSpPr>
        <p:spPr>
          <a:xfrm>
            <a:off x="592667" y="317500"/>
            <a:ext cx="1184170" cy="400110"/>
          </a:xfrm>
          <a:prstGeom prst="rect">
            <a:avLst/>
          </a:prstGeom>
          <a:noFill/>
        </p:spPr>
        <p:txBody>
          <a:bodyPr wrap="none" rtlCol="0">
            <a:spAutoFit/>
          </a:bodyPr>
          <a:lstStyle/>
          <a:p>
            <a:r>
              <a:rPr lang="en-US" sz="2000" dirty="0"/>
              <a:t>Waterfall</a:t>
            </a:r>
          </a:p>
        </p:txBody>
      </p:sp>
      <p:sp>
        <p:nvSpPr>
          <p:cNvPr id="5" name="TextBox 4"/>
          <p:cNvSpPr txBox="1"/>
          <p:nvPr/>
        </p:nvSpPr>
        <p:spPr>
          <a:xfrm>
            <a:off x="5842000" y="5228167"/>
            <a:ext cx="764953" cy="400110"/>
          </a:xfrm>
          <a:prstGeom prst="rect">
            <a:avLst/>
          </a:prstGeom>
          <a:noFill/>
        </p:spPr>
        <p:txBody>
          <a:bodyPr wrap="none" rtlCol="0">
            <a:spAutoFit/>
          </a:bodyPr>
          <a:lstStyle/>
          <a:p>
            <a:r>
              <a:rPr lang="en-US" sz="2000" dirty="0"/>
              <a:t>Agile</a:t>
            </a:r>
          </a:p>
        </p:txBody>
      </p:sp>
      <p:sp>
        <p:nvSpPr>
          <p:cNvPr id="6" name="TextBox 5"/>
          <p:cNvSpPr txBox="1"/>
          <p:nvPr/>
        </p:nvSpPr>
        <p:spPr>
          <a:xfrm>
            <a:off x="4064001" y="1756833"/>
            <a:ext cx="1684115" cy="400110"/>
          </a:xfrm>
          <a:prstGeom prst="rect">
            <a:avLst/>
          </a:prstGeom>
          <a:noFill/>
        </p:spPr>
        <p:txBody>
          <a:bodyPr wrap="none" rtlCol="0">
            <a:spAutoFit/>
          </a:bodyPr>
          <a:lstStyle/>
          <a:p>
            <a:r>
              <a:rPr lang="en-US" sz="2000" dirty="0"/>
              <a:t>Requirements</a:t>
            </a:r>
          </a:p>
        </p:txBody>
      </p:sp>
      <p:sp>
        <p:nvSpPr>
          <p:cNvPr id="7" name="TextBox 6"/>
          <p:cNvSpPr txBox="1"/>
          <p:nvPr/>
        </p:nvSpPr>
        <p:spPr>
          <a:xfrm>
            <a:off x="1270001" y="4381500"/>
            <a:ext cx="1113831" cy="400110"/>
          </a:xfrm>
          <a:prstGeom prst="rect">
            <a:avLst/>
          </a:prstGeom>
          <a:noFill/>
        </p:spPr>
        <p:txBody>
          <a:bodyPr wrap="none" rtlCol="0">
            <a:spAutoFit/>
          </a:bodyPr>
          <a:lstStyle/>
          <a:p>
            <a:r>
              <a:rPr lang="en-US" sz="2000" dirty="0"/>
              <a:t>Analysis</a:t>
            </a:r>
          </a:p>
        </p:txBody>
      </p:sp>
      <p:sp>
        <p:nvSpPr>
          <p:cNvPr id="8" name="TextBox 7"/>
          <p:cNvSpPr txBox="1"/>
          <p:nvPr/>
        </p:nvSpPr>
        <p:spPr>
          <a:xfrm>
            <a:off x="1608667" y="1248833"/>
            <a:ext cx="947695" cy="400110"/>
          </a:xfrm>
          <a:prstGeom prst="rect">
            <a:avLst/>
          </a:prstGeom>
          <a:noFill/>
        </p:spPr>
        <p:txBody>
          <a:bodyPr wrap="none" rtlCol="0">
            <a:spAutoFit/>
          </a:bodyPr>
          <a:lstStyle/>
          <a:p>
            <a:r>
              <a:rPr lang="en-US" sz="2000" dirty="0"/>
              <a:t>Design</a:t>
            </a:r>
          </a:p>
        </p:txBody>
      </p:sp>
      <p:sp>
        <p:nvSpPr>
          <p:cNvPr id="9" name="TextBox 8"/>
          <p:cNvSpPr txBox="1"/>
          <p:nvPr/>
        </p:nvSpPr>
        <p:spPr>
          <a:xfrm>
            <a:off x="423334" y="5219700"/>
            <a:ext cx="986167" cy="400110"/>
          </a:xfrm>
          <a:prstGeom prst="rect">
            <a:avLst/>
          </a:prstGeom>
          <a:noFill/>
        </p:spPr>
        <p:txBody>
          <a:bodyPr wrap="none" rtlCol="0">
            <a:spAutoFit/>
          </a:bodyPr>
          <a:lstStyle/>
          <a:p>
            <a:r>
              <a:rPr lang="en-US" sz="2000" dirty="0"/>
              <a:t>Coding</a:t>
            </a:r>
          </a:p>
        </p:txBody>
      </p:sp>
      <p:sp>
        <p:nvSpPr>
          <p:cNvPr id="10" name="TextBox 9"/>
          <p:cNvSpPr txBox="1"/>
          <p:nvPr/>
        </p:nvSpPr>
        <p:spPr>
          <a:xfrm>
            <a:off x="4318000" y="63500"/>
            <a:ext cx="960776" cy="400110"/>
          </a:xfrm>
          <a:prstGeom prst="rect">
            <a:avLst/>
          </a:prstGeom>
          <a:noFill/>
        </p:spPr>
        <p:txBody>
          <a:bodyPr wrap="none" rtlCol="0">
            <a:spAutoFit/>
          </a:bodyPr>
          <a:lstStyle/>
          <a:p>
            <a:r>
              <a:rPr lang="en-US" sz="2000" dirty="0"/>
              <a:t>Testing</a:t>
            </a:r>
          </a:p>
        </p:txBody>
      </p:sp>
      <p:sp>
        <p:nvSpPr>
          <p:cNvPr id="11" name="TextBox 10"/>
          <p:cNvSpPr txBox="1"/>
          <p:nvPr/>
        </p:nvSpPr>
        <p:spPr>
          <a:xfrm>
            <a:off x="4064000" y="4586684"/>
            <a:ext cx="1111523" cy="400110"/>
          </a:xfrm>
          <a:prstGeom prst="rect">
            <a:avLst/>
          </a:prstGeom>
          <a:noFill/>
        </p:spPr>
        <p:txBody>
          <a:bodyPr wrap="none" rtlCol="0">
            <a:spAutoFit/>
          </a:bodyPr>
          <a:lstStyle/>
          <a:p>
            <a:r>
              <a:rPr lang="en-US" sz="2000" dirty="0"/>
              <a:t>Training</a:t>
            </a:r>
          </a:p>
        </p:txBody>
      </p:sp>
      <p:sp>
        <p:nvSpPr>
          <p:cNvPr id="12" name="TextBox 11"/>
          <p:cNvSpPr txBox="1"/>
          <p:nvPr/>
        </p:nvSpPr>
        <p:spPr>
          <a:xfrm>
            <a:off x="254000" y="1841500"/>
            <a:ext cx="1075872" cy="400110"/>
          </a:xfrm>
          <a:prstGeom prst="rect">
            <a:avLst/>
          </a:prstGeom>
          <a:noFill/>
        </p:spPr>
        <p:txBody>
          <a:bodyPr wrap="none" rtlCol="0">
            <a:spAutoFit/>
          </a:bodyPr>
          <a:lstStyle/>
          <a:p>
            <a:r>
              <a:rPr lang="en-US" sz="2000" dirty="0"/>
              <a:t>Go Live</a:t>
            </a:r>
          </a:p>
        </p:txBody>
      </p:sp>
      <p:sp>
        <p:nvSpPr>
          <p:cNvPr id="13" name="TextBox 12"/>
          <p:cNvSpPr txBox="1"/>
          <p:nvPr/>
        </p:nvSpPr>
        <p:spPr>
          <a:xfrm>
            <a:off x="4064001" y="910167"/>
            <a:ext cx="1604927" cy="400110"/>
          </a:xfrm>
          <a:prstGeom prst="rect">
            <a:avLst/>
          </a:prstGeom>
          <a:noFill/>
        </p:spPr>
        <p:txBody>
          <a:bodyPr wrap="none" rtlCol="0">
            <a:spAutoFit/>
          </a:bodyPr>
          <a:lstStyle/>
          <a:p>
            <a:r>
              <a:rPr lang="en-US" sz="2000" dirty="0"/>
              <a:t>Maintenance</a:t>
            </a:r>
          </a:p>
        </p:txBody>
      </p:sp>
      <p:sp>
        <p:nvSpPr>
          <p:cNvPr id="2" name="TextBox 1"/>
          <p:cNvSpPr txBox="1"/>
          <p:nvPr/>
        </p:nvSpPr>
        <p:spPr>
          <a:xfrm>
            <a:off x="6011418" y="4212167"/>
            <a:ext cx="2285916" cy="400110"/>
          </a:xfrm>
          <a:prstGeom prst="rect">
            <a:avLst/>
          </a:prstGeom>
          <a:noFill/>
        </p:spPr>
        <p:txBody>
          <a:bodyPr wrap="square" rtlCol="0">
            <a:spAutoFit/>
          </a:bodyPr>
          <a:lstStyle/>
          <a:p>
            <a:r>
              <a:rPr lang="en-US" sz="2000" dirty="0"/>
              <a:t>Buy vs. Build</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21000"/>
                            </p:stCondLst>
                            <p:childTnLst>
                              <p:par>
                                <p:cTn id="35" presetID="2" presetClass="entr" presetSubtype="4" fill="hold" grpId="0" nodeType="afterEffect">
                                  <p:stCondLst>
                                    <p:cond delay="3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24500"/>
                            </p:stCondLst>
                            <p:childTnLst>
                              <p:par>
                                <p:cTn id="40" presetID="2" presetClass="entr" presetSubtype="4" fill="hold" grpId="0" nodeType="afterEffect">
                                  <p:stCondLst>
                                    <p:cond delay="30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28000"/>
                            </p:stCondLst>
                            <p:childTnLst>
                              <p:par>
                                <p:cTn id="45" presetID="2" presetClass="entr" presetSubtype="4" fill="hold" grpId="0" nodeType="afterEffect">
                                  <p:stCondLst>
                                    <p:cond delay="30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31500"/>
                            </p:stCondLst>
                            <p:childTnLst>
                              <p:par>
                                <p:cTn id="50" presetID="2" presetClass="entr" presetSubtype="4" fill="hold" grpId="0" nodeType="afterEffect">
                                  <p:stCondLst>
                                    <p:cond delay="3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35000"/>
                            </p:stCondLst>
                            <p:childTnLst>
                              <p:par>
                                <p:cTn id="55" presetID="2" presetClass="entr" presetSubtype="4" fill="hold" grpId="0" nodeType="afterEffect">
                                  <p:stCondLst>
                                    <p:cond delay="300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8602</TotalTime>
  <Words>1917</Words>
  <Application>Microsoft Office PowerPoint</Application>
  <PresentationFormat>Custom</PresentationFormat>
  <Paragraphs>400</Paragraphs>
  <Slides>46</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Calibri</vt:lpstr>
      <vt:lpstr>Calisto MT</vt:lpstr>
      <vt:lpstr>Helvetica</vt:lpstr>
      <vt:lpstr>PTSansRegular</vt:lpstr>
      <vt:lpstr>Trebuchet MS</vt:lpstr>
      <vt:lpstr>Wingdings</vt:lpstr>
      <vt:lpstr>Wingdings 2</vt:lpstr>
      <vt:lpstr>MIS2101</vt:lpstr>
      <vt:lpstr>Adobe Acrobat Document</vt:lpstr>
      <vt:lpstr>Information Systems in Organizations  3.2 Systems Management 3.3 Digital Business Innovation</vt:lpstr>
      <vt:lpstr>Roadmap</vt:lpstr>
      <vt:lpstr>Max Labs 2a &amp; 2b</vt:lpstr>
      <vt:lpstr>Creating Systems for a Business </vt:lpstr>
      <vt:lpstr>PowerPoint Presentation</vt:lpstr>
      <vt:lpstr>Required Reading</vt:lpstr>
      <vt:lpstr>PowerPoint Presentation</vt:lpstr>
      <vt:lpstr>Required Viewing 1/4</vt:lpstr>
      <vt:lpstr>PowerPoint Presentation</vt:lpstr>
      <vt:lpstr>PowerPoint Presentation</vt:lpstr>
      <vt:lpstr>PowerPoint Presentation</vt:lpstr>
      <vt:lpstr>PowerPoint Presentation</vt:lpstr>
      <vt:lpstr>Required Viewing 2/4</vt:lpstr>
      <vt:lpstr>Compliance Considerations</vt:lpstr>
      <vt:lpstr>Sarbanes-Oxley (2002) </vt:lpstr>
      <vt:lpstr>Sarbanes-Oxley (2002)</vt:lpstr>
      <vt:lpstr>HIPAA (1996)</vt:lpstr>
      <vt:lpstr>HITECH Act (2009)</vt:lpstr>
      <vt:lpstr>Roadmap</vt:lpstr>
      <vt:lpstr>Creating Systems for a Business </vt:lpstr>
      <vt:lpstr>Required Viewing 3/4</vt:lpstr>
      <vt:lpstr>The Information Age</vt:lpstr>
      <vt:lpstr>PowerPoint Presentation</vt:lpstr>
      <vt:lpstr>The disruptive Power of the Internet</vt:lpstr>
      <vt:lpstr>How has the photographic equipment industry been disrupted? </vt:lpstr>
      <vt:lpstr>Effects of the Internet</vt:lpstr>
      <vt:lpstr>PowerPoint Presentation</vt:lpstr>
      <vt:lpstr>PowerPoint Presentation</vt:lpstr>
      <vt:lpstr>Different Realities</vt:lpstr>
      <vt:lpstr>Driverless Cars</vt:lpstr>
      <vt:lpstr>Wearables</vt:lpstr>
      <vt:lpstr>Artificial Intelligence</vt:lpstr>
      <vt:lpstr>The Cloud and IoT</vt:lpstr>
      <vt:lpstr>PowerPoint Presentation</vt:lpstr>
      <vt:lpstr>Fantasy Sports</vt:lpstr>
      <vt:lpstr>PowerPoint Presentation</vt:lpstr>
      <vt:lpstr>Required Viewing 4/4</vt:lpstr>
      <vt:lpstr>Normal Distribution</vt:lpstr>
      <vt:lpstr>Long Tail Distribution</vt:lpstr>
      <vt:lpstr>Netflix Long Tail</vt:lpstr>
      <vt:lpstr>Roadmap</vt:lpstr>
      <vt:lpstr>Gathering Systems Requirements</vt:lpstr>
      <vt:lpstr>The Long Tail</vt:lpstr>
      <vt:lpstr>Solution : step 1</vt:lpstr>
      <vt:lpstr>Solution : step 2 a</vt:lpstr>
      <vt:lpstr>Solution : step 2 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Christine E Dzwill</cp:lastModifiedBy>
  <cp:revision>147</cp:revision>
  <dcterms:created xsi:type="dcterms:W3CDTF">2015-03-16T11:37:14Z</dcterms:created>
  <dcterms:modified xsi:type="dcterms:W3CDTF">2017-10-21T16:12:35Z</dcterms:modified>
</cp:coreProperties>
</file>