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8"/>
  </p:notesMasterIdLst>
  <p:sldIdLst>
    <p:sldId id="256" r:id="rId2"/>
    <p:sldId id="393" r:id="rId3"/>
    <p:sldId id="386" r:id="rId4"/>
    <p:sldId id="388" r:id="rId5"/>
    <p:sldId id="390" r:id="rId6"/>
    <p:sldId id="375" r:id="rId7"/>
    <p:sldId id="382" r:id="rId8"/>
    <p:sldId id="376" r:id="rId9"/>
    <p:sldId id="378" r:id="rId10"/>
    <p:sldId id="371" r:id="rId11"/>
    <p:sldId id="336" r:id="rId12"/>
    <p:sldId id="377" r:id="rId13"/>
    <p:sldId id="339" r:id="rId14"/>
    <p:sldId id="341" r:id="rId15"/>
    <p:sldId id="333" r:id="rId16"/>
    <p:sldId id="326" r:id="rId17"/>
    <p:sldId id="334" r:id="rId18"/>
    <p:sldId id="335" r:id="rId19"/>
    <p:sldId id="345" r:id="rId20"/>
    <p:sldId id="340" r:id="rId21"/>
    <p:sldId id="379" r:id="rId22"/>
    <p:sldId id="372" r:id="rId23"/>
    <p:sldId id="337" r:id="rId24"/>
    <p:sldId id="342" r:id="rId25"/>
    <p:sldId id="338" r:id="rId26"/>
    <p:sldId id="373" r:id="rId27"/>
    <p:sldId id="380" r:id="rId28"/>
    <p:sldId id="343" r:id="rId29"/>
    <p:sldId id="344" r:id="rId30"/>
    <p:sldId id="391" r:id="rId31"/>
    <p:sldId id="392" r:id="rId32"/>
    <p:sldId id="381" r:id="rId33"/>
    <p:sldId id="374" r:id="rId34"/>
    <p:sldId id="346" r:id="rId35"/>
    <p:sldId id="347" r:id="rId36"/>
    <p:sldId id="394" r:id="rId37"/>
  </p:sldIdLst>
  <p:sldSz cx="1016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2" autoAdjust="0"/>
    <p:restoredTop sz="79218" autoAdjust="0"/>
  </p:normalViewPr>
  <p:slideViewPr>
    <p:cSldViewPr>
      <p:cViewPr varScale="1">
        <p:scale>
          <a:sx n="109" d="100"/>
          <a:sy n="109" d="100"/>
        </p:scale>
        <p:origin x="1074" y="9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Mgmt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5631111-D77C-465F-B809-887E709DD47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  <a:endParaRPr lang="en-US" sz="1300" dirty="0"/>
        </a:p>
      </dgm:t>
    </dgm:pt>
    <dgm:pt modelId="{8EE42693-A022-41C0-AA85-8CBE4D9BE688}" type="parTrans" cxnId="{BC4B7BCB-DC2B-4FC6-91D1-7470154C2B41}">
      <dgm:prSet/>
      <dgm:spPr/>
      <dgm:t>
        <a:bodyPr/>
        <a:lstStyle/>
        <a:p>
          <a:endParaRPr lang="en-US"/>
        </a:p>
      </dgm:t>
    </dgm:pt>
    <dgm:pt modelId="{0306A4AE-2C41-4230-AFC9-1D8A5C5FFC61}" type="sibTrans" cxnId="{BC4B7BCB-DC2B-4FC6-91D1-7470154C2B41}">
      <dgm:prSet/>
      <dgm:spPr/>
      <dgm:t>
        <a:bodyPr/>
        <a:lstStyle/>
        <a:p>
          <a:endParaRPr lang="en-US"/>
        </a:p>
      </dgm:t>
    </dgm:pt>
    <dgm:pt modelId="{FAD41478-360E-40A9-9028-28FC63ADFE7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/>
        </a:p>
      </dgm:t>
    </dgm:pt>
    <dgm:pt modelId="{8FCE3DBD-189C-4B59-9E12-72FFA4BC2A16}" type="parTrans" cxnId="{3C93FCA5-0185-4F5E-BC02-73819BFA340A}">
      <dgm:prSet/>
      <dgm:spPr/>
      <dgm:t>
        <a:bodyPr/>
        <a:lstStyle/>
        <a:p>
          <a:endParaRPr lang="en-US"/>
        </a:p>
      </dgm:t>
    </dgm:pt>
    <dgm:pt modelId="{48E8A0E3-63E1-4C0A-8915-ADBB513F60D0}" type="sibTrans" cxnId="{3C93FCA5-0185-4F5E-BC02-73819BFA340A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4B7BCB-DC2B-4FC6-91D1-7470154C2B41}" srcId="{A9DE9D0D-DFAA-49FD-A829-3381979D5070}" destId="{05631111-D77C-465F-B809-887E709DD474}" srcOrd="1" destOrd="0" parTransId="{8EE42693-A022-41C0-AA85-8CBE4D9BE688}" sibTransId="{0306A4AE-2C41-4230-AFC9-1D8A5C5FFC61}"/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8D32CE-7773-45F8-9CB4-9F5728552D39}" type="presOf" srcId="{FAD41478-360E-40A9-9028-28FC63ADFE70}" destId="{0796F863-AAC4-457F-AA12-27633CB3CA3D}" srcOrd="0" destOrd="3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D90013F6-0C2E-441D-9180-DA4901171322}" type="presOf" srcId="{05631111-D77C-465F-B809-887E709DD474}" destId="{29247854-EFE0-4D34-9523-8E348332FB1F}" srcOrd="0" destOrd="2" presId="urn:microsoft.com/office/officeart/2005/8/layout/default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3C93FCA5-0185-4F5E-BC02-73819BFA340A}" srcId="{B55AE6D0-2961-479F-9101-C678A3352F6F}" destId="{FAD41478-360E-40A9-9028-28FC63ADFE70}" srcOrd="2" destOrd="0" parTransId="{8FCE3DBD-189C-4B59-9E12-72FFA4BC2A16}" sibTransId="{48E8A0E3-63E1-4C0A-8915-ADBB513F60D0}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Mgmt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5631111-D77C-465F-B809-887E709DD47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  <a:endParaRPr lang="en-US" sz="1300" dirty="0"/>
        </a:p>
      </dgm:t>
    </dgm:pt>
    <dgm:pt modelId="{8EE42693-A022-41C0-AA85-8CBE4D9BE688}" type="parTrans" cxnId="{BC4B7BCB-DC2B-4FC6-91D1-7470154C2B41}">
      <dgm:prSet/>
      <dgm:spPr/>
      <dgm:t>
        <a:bodyPr/>
        <a:lstStyle/>
        <a:p>
          <a:endParaRPr lang="en-US"/>
        </a:p>
      </dgm:t>
    </dgm:pt>
    <dgm:pt modelId="{0306A4AE-2C41-4230-AFC9-1D8A5C5FFC61}" type="sibTrans" cxnId="{BC4B7BCB-DC2B-4FC6-91D1-7470154C2B41}">
      <dgm:prSet/>
      <dgm:spPr/>
      <dgm:t>
        <a:bodyPr/>
        <a:lstStyle/>
        <a:p>
          <a:endParaRPr lang="en-US"/>
        </a:p>
      </dgm:t>
    </dgm:pt>
    <dgm:pt modelId="{FAD41478-360E-40A9-9028-28FC63ADFE7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/>
        </a:p>
      </dgm:t>
    </dgm:pt>
    <dgm:pt modelId="{8FCE3DBD-189C-4B59-9E12-72FFA4BC2A16}" type="parTrans" cxnId="{3C93FCA5-0185-4F5E-BC02-73819BFA340A}">
      <dgm:prSet/>
      <dgm:spPr/>
      <dgm:t>
        <a:bodyPr/>
        <a:lstStyle/>
        <a:p>
          <a:endParaRPr lang="en-US"/>
        </a:p>
      </dgm:t>
    </dgm:pt>
    <dgm:pt modelId="{48E8A0E3-63E1-4C0A-8915-ADBB513F60D0}" type="sibTrans" cxnId="{3C93FCA5-0185-4F5E-BC02-73819BFA340A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4B7BCB-DC2B-4FC6-91D1-7470154C2B41}" srcId="{A9DE9D0D-DFAA-49FD-A829-3381979D5070}" destId="{05631111-D77C-465F-B809-887E709DD474}" srcOrd="1" destOrd="0" parTransId="{8EE42693-A022-41C0-AA85-8CBE4D9BE688}" sibTransId="{0306A4AE-2C41-4230-AFC9-1D8A5C5FFC61}"/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8D32CE-7773-45F8-9CB4-9F5728552D39}" type="presOf" srcId="{FAD41478-360E-40A9-9028-28FC63ADFE70}" destId="{0796F863-AAC4-457F-AA12-27633CB3CA3D}" srcOrd="0" destOrd="3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D90013F6-0C2E-441D-9180-DA4901171322}" type="presOf" srcId="{05631111-D77C-465F-B809-887E709DD474}" destId="{29247854-EFE0-4D34-9523-8E348332FB1F}" srcOrd="0" destOrd="2" presId="urn:microsoft.com/office/officeart/2005/8/layout/default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3C93FCA5-0185-4F5E-BC02-73819BFA340A}" srcId="{B55AE6D0-2961-479F-9101-C678A3352F6F}" destId="{FAD41478-360E-40A9-9028-28FC63ADFE70}" srcOrd="2" destOrd="0" parTransId="{8FCE3DBD-189C-4B59-9E12-72FFA4BC2A16}" sibTransId="{48E8A0E3-63E1-4C0A-8915-ADBB513F60D0}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What is MIS?</a:t>
          </a:r>
        </a:p>
      </dsp:txBody>
      <dsp:txXfrm>
        <a:off x="0" y="22859"/>
        <a:ext cx="1874519" cy="1463040"/>
      </dsp:txXfrm>
    </dsp:sp>
    <dsp:sp modelId="{0AA5EE87-A426-4820-84A9-11CAEB6D2720}">
      <dsp:nvSpPr>
        <dsp:cNvPr id="0" name=""/>
        <dsp:cNvSpPr/>
      </dsp:nvSpPr>
      <dsp:spPr>
        <a:xfrm>
          <a:off x="1969769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Swimlanes</a:t>
          </a:r>
        </a:p>
      </dsp:txBody>
      <dsp:txXfrm>
        <a:off x="1969769" y="22859"/>
        <a:ext cx="1874519" cy="1463040"/>
      </dsp:txXfrm>
    </dsp:sp>
    <dsp:sp modelId="{72316C7D-1DCA-48D0-B7A5-E788D4F384A4}">
      <dsp:nvSpPr>
        <dsp:cNvPr id="0" name=""/>
        <dsp:cNvSpPr/>
      </dsp:nvSpPr>
      <dsp:spPr>
        <a:xfrm>
          <a:off x="3939539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ERDs</a:t>
          </a:r>
        </a:p>
      </dsp:txBody>
      <dsp:txXfrm>
        <a:off x="3939539" y="22859"/>
        <a:ext cx="1874519" cy="1463040"/>
      </dsp:txXfrm>
    </dsp:sp>
    <dsp:sp modelId="{5D32F783-3446-4B2C-94A8-0CB20ABBBB42}">
      <dsp:nvSpPr>
        <dsp:cNvPr id="0" name=""/>
        <dsp:cNvSpPr/>
      </dsp:nvSpPr>
      <dsp:spPr>
        <a:xfrm>
          <a:off x="590931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5909310" y="22859"/>
        <a:ext cx="1874519" cy="1463040"/>
      </dsp:txXfrm>
    </dsp:sp>
    <dsp:sp modelId="{F284DE59-DCC2-4FB0-9983-E52AD31606F4}">
      <dsp:nvSpPr>
        <dsp:cNvPr id="0" name=""/>
        <dsp:cNvSpPr/>
      </dsp:nvSpPr>
      <dsp:spPr>
        <a:xfrm>
          <a:off x="787908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879080" y="22859"/>
        <a:ext cx="1874519" cy="1463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366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  <a:endParaRPr lang="en-US" sz="1300" kern="1200" dirty="0"/>
        </a:p>
      </dsp:txBody>
      <dsp:txXfrm>
        <a:off x="2366" y="22305"/>
        <a:ext cx="1877317" cy="1463046"/>
      </dsp:txXfrm>
    </dsp:sp>
    <dsp:sp modelId="{0796F863-AAC4-457F-AA12-27633CB3CA3D}">
      <dsp:nvSpPr>
        <dsp:cNvPr id="0" name=""/>
        <dsp:cNvSpPr/>
      </dsp:nvSpPr>
      <dsp:spPr>
        <a:xfrm>
          <a:off x="2067415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Knowledge Mgmt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2067415" y="22305"/>
        <a:ext cx="1877317" cy="1463046"/>
      </dsp:txXfrm>
    </dsp:sp>
    <dsp:sp modelId="{21CA60FB-1126-4E99-A2F1-68263F5EE148}">
      <dsp:nvSpPr>
        <dsp:cNvPr id="0" name=""/>
        <dsp:cNvSpPr/>
      </dsp:nvSpPr>
      <dsp:spPr>
        <a:xfrm>
          <a:off x="4132465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4132465" y="22305"/>
        <a:ext cx="1877317" cy="1463046"/>
      </dsp:txXfrm>
    </dsp:sp>
    <dsp:sp modelId="{89E88587-83D1-475D-A7E7-CCB8A9F91855}">
      <dsp:nvSpPr>
        <dsp:cNvPr id="0" name=""/>
        <dsp:cNvSpPr/>
      </dsp:nvSpPr>
      <dsp:spPr>
        <a:xfrm>
          <a:off x="6199881" y="26968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6199881" y="26968"/>
        <a:ext cx="1877317" cy="1463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81" y="30481"/>
          <a:ext cx="1874523" cy="1463037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81" y="30481"/>
        <a:ext cx="1874523" cy="1463037"/>
      </dsp:txXfrm>
    </dsp:sp>
    <dsp:sp modelId="{81046186-72C3-4DF3-B652-35FFEAC438F4}">
      <dsp:nvSpPr>
        <dsp:cNvPr id="0" name=""/>
        <dsp:cNvSpPr/>
      </dsp:nvSpPr>
      <dsp:spPr>
        <a:xfrm>
          <a:off x="2046009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046009" y="30481"/>
        <a:ext cx="1874523" cy="1463037"/>
      </dsp:txXfrm>
    </dsp:sp>
    <dsp:sp modelId="{EFA31A38-8802-4140-867E-4C33C74C3AF4}">
      <dsp:nvSpPr>
        <dsp:cNvPr id="0" name=""/>
        <dsp:cNvSpPr/>
      </dsp:nvSpPr>
      <dsp:spPr>
        <a:xfrm>
          <a:off x="4091938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091938" y="30481"/>
        <a:ext cx="1874523" cy="1463037"/>
      </dsp:txXfrm>
    </dsp:sp>
    <dsp:sp modelId="{9F6CA291-08AD-4070-A048-A52B178F643F}">
      <dsp:nvSpPr>
        <dsp:cNvPr id="0" name=""/>
        <dsp:cNvSpPr/>
      </dsp:nvSpPr>
      <dsp:spPr>
        <a:xfrm>
          <a:off x="6137866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Artificial Intelligence</a:t>
          </a:r>
        </a:p>
      </dsp:txBody>
      <dsp:txXfrm>
        <a:off x="6137866" y="30481"/>
        <a:ext cx="1874523" cy="1463037"/>
      </dsp:txXfrm>
    </dsp:sp>
    <dsp:sp modelId="{BEB5596C-76A2-4C47-9362-24BC5F07B369}">
      <dsp:nvSpPr>
        <dsp:cNvPr id="0" name=""/>
        <dsp:cNvSpPr/>
      </dsp:nvSpPr>
      <dsp:spPr>
        <a:xfrm>
          <a:off x="8183795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8183795" y="30481"/>
        <a:ext cx="1874523" cy="14630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What is MIS?</a:t>
          </a:r>
        </a:p>
      </dsp:txBody>
      <dsp:txXfrm>
        <a:off x="0" y="22859"/>
        <a:ext cx="1874519" cy="1463040"/>
      </dsp:txXfrm>
    </dsp:sp>
    <dsp:sp modelId="{0AA5EE87-A426-4820-84A9-11CAEB6D2720}">
      <dsp:nvSpPr>
        <dsp:cNvPr id="0" name=""/>
        <dsp:cNvSpPr/>
      </dsp:nvSpPr>
      <dsp:spPr>
        <a:xfrm>
          <a:off x="1969769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Swimlanes</a:t>
          </a:r>
        </a:p>
      </dsp:txBody>
      <dsp:txXfrm>
        <a:off x="1969769" y="22859"/>
        <a:ext cx="1874519" cy="1463040"/>
      </dsp:txXfrm>
    </dsp:sp>
    <dsp:sp modelId="{72316C7D-1DCA-48D0-B7A5-E788D4F384A4}">
      <dsp:nvSpPr>
        <dsp:cNvPr id="0" name=""/>
        <dsp:cNvSpPr/>
      </dsp:nvSpPr>
      <dsp:spPr>
        <a:xfrm>
          <a:off x="3939539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ERDs</a:t>
          </a:r>
        </a:p>
      </dsp:txBody>
      <dsp:txXfrm>
        <a:off x="3939539" y="22859"/>
        <a:ext cx="1874519" cy="1463040"/>
      </dsp:txXfrm>
    </dsp:sp>
    <dsp:sp modelId="{5D32F783-3446-4B2C-94A8-0CB20ABBBB42}">
      <dsp:nvSpPr>
        <dsp:cNvPr id="0" name=""/>
        <dsp:cNvSpPr/>
      </dsp:nvSpPr>
      <dsp:spPr>
        <a:xfrm>
          <a:off x="590931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5909310" y="22859"/>
        <a:ext cx="1874519" cy="1463040"/>
      </dsp:txXfrm>
    </dsp:sp>
    <dsp:sp modelId="{F284DE59-DCC2-4FB0-9983-E52AD31606F4}">
      <dsp:nvSpPr>
        <dsp:cNvPr id="0" name=""/>
        <dsp:cNvSpPr/>
      </dsp:nvSpPr>
      <dsp:spPr>
        <a:xfrm>
          <a:off x="7879080" y="22859"/>
          <a:ext cx="1874519" cy="146304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879080" y="22859"/>
        <a:ext cx="1874519" cy="1463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366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  <a:endParaRPr lang="en-US" sz="1300" kern="1200" dirty="0"/>
        </a:p>
      </dsp:txBody>
      <dsp:txXfrm>
        <a:off x="2366" y="22305"/>
        <a:ext cx="1877317" cy="1463046"/>
      </dsp:txXfrm>
    </dsp:sp>
    <dsp:sp modelId="{0796F863-AAC4-457F-AA12-27633CB3CA3D}">
      <dsp:nvSpPr>
        <dsp:cNvPr id="0" name=""/>
        <dsp:cNvSpPr/>
      </dsp:nvSpPr>
      <dsp:spPr>
        <a:xfrm>
          <a:off x="2067415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Knowledge Mgmt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2067415" y="22305"/>
        <a:ext cx="1877317" cy="1463046"/>
      </dsp:txXfrm>
    </dsp:sp>
    <dsp:sp modelId="{21CA60FB-1126-4E99-A2F1-68263F5EE148}">
      <dsp:nvSpPr>
        <dsp:cNvPr id="0" name=""/>
        <dsp:cNvSpPr/>
      </dsp:nvSpPr>
      <dsp:spPr>
        <a:xfrm>
          <a:off x="4132465" y="22305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4132465" y="22305"/>
        <a:ext cx="1877317" cy="1463046"/>
      </dsp:txXfrm>
    </dsp:sp>
    <dsp:sp modelId="{89E88587-83D1-475D-A7E7-CCB8A9F91855}">
      <dsp:nvSpPr>
        <dsp:cNvPr id="0" name=""/>
        <dsp:cNvSpPr/>
      </dsp:nvSpPr>
      <dsp:spPr>
        <a:xfrm>
          <a:off x="6199881" y="26968"/>
          <a:ext cx="1877317" cy="1463046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6199881" y="26968"/>
        <a:ext cx="1877317" cy="14630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81" y="30481"/>
          <a:ext cx="1874523" cy="1463037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81" y="30481"/>
        <a:ext cx="1874523" cy="1463037"/>
      </dsp:txXfrm>
    </dsp:sp>
    <dsp:sp modelId="{81046186-72C3-4DF3-B652-35FFEAC438F4}">
      <dsp:nvSpPr>
        <dsp:cNvPr id="0" name=""/>
        <dsp:cNvSpPr/>
      </dsp:nvSpPr>
      <dsp:spPr>
        <a:xfrm>
          <a:off x="2046009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046009" y="30481"/>
        <a:ext cx="1874523" cy="1463037"/>
      </dsp:txXfrm>
    </dsp:sp>
    <dsp:sp modelId="{EFA31A38-8802-4140-867E-4C33C74C3AF4}">
      <dsp:nvSpPr>
        <dsp:cNvPr id="0" name=""/>
        <dsp:cNvSpPr/>
      </dsp:nvSpPr>
      <dsp:spPr>
        <a:xfrm>
          <a:off x="4091938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091938" y="30481"/>
        <a:ext cx="1874523" cy="1463037"/>
      </dsp:txXfrm>
    </dsp:sp>
    <dsp:sp modelId="{9F6CA291-08AD-4070-A048-A52B178F643F}">
      <dsp:nvSpPr>
        <dsp:cNvPr id="0" name=""/>
        <dsp:cNvSpPr/>
      </dsp:nvSpPr>
      <dsp:spPr>
        <a:xfrm>
          <a:off x="6137866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/>
            <a:t>Artificial Intelligence</a:t>
          </a:r>
        </a:p>
      </dsp:txBody>
      <dsp:txXfrm>
        <a:off x="6137866" y="30481"/>
        <a:ext cx="1874523" cy="1463037"/>
      </dsp:txXfrm>
    </dsp:sp>
    <dsp:sp modelId="{BEB5596C-76A2-4C47-9362-24BC5F07B369}">
      <dsp:nvSpPr>
        <dsp:cNvPr id="0" name=""/>
        <dsp:cNvSpPr/>
      </dsp:nvSpPr>
      <dsp:spPr>
        <a:xfrm>
          <a:off x="8183795" y="30481"/>
          <a:ext cx="1874523" cy="1463037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8183795" y="30481"/>
        <a:ext cx="1874523" cy="1463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087B-1079-CD49-95C1-7B6E1A931DE5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68C2-4BBA-F54B-BF8D-578F58770B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4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02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0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92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23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4753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85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12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30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98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2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04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42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62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401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24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8140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9172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25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27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1">
              <a:spcBef>
                <a:spcPts val="75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4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44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0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596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244" y="1474628"/>
            <a:ext cx="7866696" cy="1524001"/>
          </a:xfrm>
        </p:spPr>
        <p:txBody>
          <a:bodyPr anchor="b">
            <a:normAutofit/>
          </a:bodyPr>
          <a:lstStyle>
            <a:lvl1pPr algn="ctr">
              <a:defRPr sz="265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244" y="2998618"/>
            <a:ext cx="7866696" cy="87488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24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9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4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99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2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4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74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99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09" y="456506"/>
            <a:ext cx="8451499" cy="3180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11" y="3804383"/>
            <a:ext cx="8629439" cy="452893"/>
          </a:xfrm>
        </p:spPr>
        <p:txBody>
          <a:bodyPr anchor="b">
            <a:normAutofit/>
          </a:bodyPr>
          <a:lstStyle>
            <a:lvl1pPr algn="ctr">
              <a:defRPr sz="1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4458" y="579175"/>
            <a:ext cx="8204456" cy="2938059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86"/>
            </a:lvl1pPr>
            <a:lvl2pPr marL="224974" indent="0">
              <a:buNone/>
              <a:defRPr sz="986"/>
            </a:lvl2pPr>
            <a:lvl3pPr marL="449949" indent="0">
              <a:buNone/>
              <a:defRPr sz="986"/>
            </a:lvl3pPr>
            <a:lvl4pPr marL="674923" indent="0">
              <a:buNone/>
              <a:defRPr sz="986"/>
            </a:lvl4pPr>
            <a:lvl5pPr marL="899897" indent="0">
              <a:buNone/>
              <a:defRPr sz="986"/>
            </a:lvl5pPr>
            <a:lvl6pPr marL="1124873" indent="0">
              <a:buNone/>
              <a:defRPr sz="986"/>
            </a:lvl6pPr>
            <a:lvl7pPr marL="1349848" indent="0">
              <a:buNone/>
              <a:defRPr sz="986"/>
            </a:lvl7pPr>
            <a:lvl8pPr marL="1574821" indent="0">
              <a:buNone/>
              <a:defRPr sz="986"/>
            </a:lvl8pPr>
            <a:lvl9pPr marL="1799796" indent="0">
              <a:buNone/>
              <a:defRPr sz="98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5" y="4257284"/>
            <a:ext cx="8628136" cy="568727"/>
          </a:xfrm>
        </p:spPr>
        <p:txBody>
          <a:bodyPr anchor="t"/>
          <a:lstStyle>
            <a:lvl1pPr marL="0" indent="0" algn="ctr">
              <a:buNone/>
              <a:defRPr sz="788"/>
            </a:lvl1pPr>
            <a:lvl2pPr marL="224974" indent="0">
              <a:buNone/>
              <a:defRPr sz="689"/>
            </a:lvl2pPr>
            <a:lvl3pPr marL="449949" indent="0">
              <a:buNone/>
              <a:defRPr sz="590"/>
            </a:lvl3pPr>
            <a:lvl4pPr marL="674923" indent="0">
              <a:buNone/>
              <a:defRPr sz="492"/>
            </a:lvl4pPr>
            <a:lvl5pPr marL="899897" indent="0">
              <a:buNone/>
              <a:defRPr sz="492"/>
            </a:lvl5pPr>
            <a:lvl6pPr marL="1124873" indent="0">
              <a:buNone/>
              <a:defRPr sz="492"/>
            </a:lvl6pPr>
            <a:lvl7pPr marL="1349848" indent="0">
              <a:buNone/>
              <a:defRPr sz="492"/>
            </a:lvl7pPr>
            <a:lvl8pPr marL="1574821" indent="0">
              <a:buNone/>
              <a:defRPr sz="492"/>
            </a:lvl8pPr>
            <a:lvl9pPr marL="1799796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9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5" y="507037"/>
            <a:ext cx="8628136" cy="2945287"/>
          </a:xfrm>
        </p:spPr>
        <p:txBody>
          <a:bodyPr anchor="ctr"/>
          <a:lstStyle>
            <a:lvl1pPr>
              <a:defRPr sz="15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5" y="3579317"/>
            <a:ext cx="8628136" cy="1251522"/>
          </a:xfrm>
        </p:spPr>
        <p:txBody>
          <a:bodyPr anchor="ctr"/>
          <a:lstStyle>
            <a:lvl1pPr marL="0" indent="0" algn="ctr">
              <a:buNone/>
              <a:defRPr sz="788"/>
            </a:lvl1pPr>
            <a:lvl2pPr marL="224974" indent="0">
              <a:buNone/>
              <a:defRPr sz="689"/>
            </a:lvl2pPr>
            <a:lvl3pPr marL="449949" indent="0">
              <a:buNone/>
              <a:defRPr sz="590"/>
            </a:lvl3pPr>
            <a:lvl4pPr marL="674923" indent="0">
              <a:buNone/>
              <a:defRPr sz="492"/>
            </a:lvl4pPr>
            <a:lvl5pPr marL="899897" indent="0">
              <a:buNone/>
              <a:defRPr sz="492"/>
            </a:lvl5pPr>
            <a:lvl6pPr marL="1124873" indent="0">
              <a:buNone/>
              <a:defRPr sz="492"/>
            </a:lvl6pPr>
            <a:lvl7pPr marL="1349848" indent="0">
              <a:buNone/>
              <a:defRPr sz="492"/>
            </a:lvl7pPr>
            <a:lvl8pPr marL="1574821" indent="0">
              <a:buNone/>
              <a:defRPr sz="492"/>
            </a:lvl8pPr>
            <a:lvl9pPr marL="1799796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5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179" y="508007"/>
            <a:ext cx="7752293" cy="2494087"/>
          </a:xfrm>
        </p:spPr>
        <p:txBody>
          <a:bodyPr anchor="ctr"/>
          <a:lstStyle>
            <a:lvl1pPr>
              <a:defRPr sz="15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33871" y="3008360"/>
            <a:ext cx="7293582" cy="443958"/>
          </a:xfrm>
        </p:spPr>
        <p:txBody>
          <a:bodyPr anchor="t">
            <a:normAutofit/>
          </a:bodyPr>
          <a:lstStyle>
            <a:lvl1pPr marL="0" indent="0" algn="r">
              <a:buNone/>
              <a:defRPr sz="689"/>
            </a:lvl1pPr>
            <a:lvl2pPr marL="224974" indent="0">
              <a:buNone/>
              <a:defRPr sz="689"/>
            </a:lvl2pPr>
            <a:lvl3pPr marL="449949" indent="0">
              <a:buNone/>
              <a:defRPr sz="590"/>
            </a:lvl3pPr>
            <a:lvl4pPr marL="674923" indent="0">
              <a:buNone/>
              <a:defRPr sz="492"/>
            </a:lvl4pPr>
            <a:lvl5pPr marL="899897" indent="0">
              <a:buNone/>
              <a:defRPr sz="492"/>
            </a:lvl5pPr>
            <a:lvl6pPr marL="1124873" indent="0">
              <a:buNone/>
              <a:defRPr sz="492"/>
            </a:lvl6pPr>
            <a:lvl7pPr marL="1349848" indent="0">
              <a:buNone/>
              <a:defRPr sz="492"/>
            </a:lvl7pPr>
            <a:lvl8pPr marL="1574821" indent="0">
              <a:buNone/>
              <a:defRPr sz="492"/>
            </a:lvl8pPr>
            <a:lvl9pPr marL="1799796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5" y="3586972"/>
            <a:ext cx="8628136" cy="1241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788"/>
            </a:lvl1pPr>
            <a:lvl2pPr marL="224974" indent="0">
              <a:buNone/>
              <a:defRPr sz="689"/>
            </a:lvl2pPr>
            <a:lvl3pPr marL="449949" indent="0">
              <a:buNone/>
              <a:defRPr sz="590"/>
            </a:lvl3pPr>
            <a:lvl4pPr marL="674923" indent="0">
              <a:buNone/>
              <a:defRPr sz="492"/>
            </a:lvl4pPr>
            <a:lvl5pPr marL="899897" indent="0">
              <a:buNone/>
              <a:defRPr sz="492"/>
            </a:lvl5pPr>
            <a:lvl6pPr marL="1124873" indent="0">
              <a:buNone/>
              <a:defRPr sz="492"/>
            </a:lvl6pPr>
            <a:lvl7pPr marL="1349848" indent="0">
              <a:buNone/>
              <a:defRPr sz="492"/>
            </a:lvl7pPr>
            <a:lvl8pPr marL="1574821" indent="0">
              <a:buNone/>
              <a:defRPr sz="492"/>
            </a:lvl8pPr>
            <a:lvl9pPr marL="1799796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5500" y="737335"/>
            <a:ext cx="508000" cy="487313"/>
          </a:xfrm>
          <a:prstGeom prst="rect">
            <a:avLst/>
          </a:prstGeom>
        </p:spPr>
        <p:txBody>
          <a:bodyPr vert="horz" lIns="44996" tIns="22498" rIns="44996" bIns="224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93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53930" y="2440226"/>
            <a:ext cx="508000" cy="487313"/>
          </a:xfrm>
          <a:prstGeom prst="rect">
            <a:avLst/>
          </a:prstGeom>
        </p:spPr>
        <p:txBody>
          <a:bodyPr vert="horz" lIns="44996" tIns="22498" rIns="44996" bIns="224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93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437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5" y="1772452"/>
            <a:ext cx="8628136" cy="2093196"/>
          </a:xfrm>
        </p:spPr>
        <p:txBody>
          <a:bodyPr anchor="b"/>
          <a:lstStyle>
            <a:lvl1pPr>
              <a:defRPr sz="15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88" y="3875474"/>
            <a:ext cx="8626832" cy="950537"/>
          </a:xfrm>
        </p:spPr>
        <p:txBody>
          <a:bodyPr anchor="t"/>
          <a:lstStyle>
            <a:lvl1pPr marL="0" indent="0" algn="ctr">
              <a:buNone/>
              <a:defRPr sz="788"/>
            </a:lvl1pPr>
            <a:lvl2pPr marL="224974" indent="0">
              <a:buNone/>
              <a:defRPr sz="689"/>
            </a:lvl2pPr>
            <a:lvl3pPr marL="449949" indent="0">
              <a:buNone/>
              <a:defRPr sz="590"/>
            </a:lvl3pPr>
            <a:lvl4pPr marL="674923" indent="0">
              <a:buNone/>
              <a:defRPr sz="492"/>
            </a:lvl4pPr>
            <a:lvl5pPr marL="899897" indent="0">
              <a:buNone/>
              <a:defRPr sz="492"/>
            </a:lvl5pPr>
            <a:lvl6pPr marL="1124873" indent="0">
              <a:buNone/>
              <a:defRPr sz="492"/>
            </a:lvl6pPr>
            <a:lvl7pPr marL="1349848" indent="0">
              <a:buNone/>
              <a:defRPr sz="492"/>
            </a:lvl7pPr>
            <a:lvl8pPr marL="1574821" indent="0">
              <a:buNone/>
              <a:defRPr sz="492"/>
            </a:lvl8pPr>
            <a:lvl9pPr marL="1799796" indent="0">
              <a:buNone/>
              <a:defRPr sz="49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01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61495" y="508000"/>
            <a:ext cx="8628136" cy="8087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61496" y="1571625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181" b="0">
                <a:solidFill>
                  <a:schemeClr val="tx1"/>
                </a:solidFill>
              </a:defRPr>
            </a:lvl1pPr>
            <a:lvl2pPr marL="224974" indent="0">
              <a:buNone/>
              <a:defRPr sz="986" b="1"/>
            </a:lvl2pPr>
            <a:lvl3pPr marL="449949" indent="0">
              <a:buNone/>
              <a:defRPr sz="887" b="1"/>
            </a:lvl3pPr>
            <a:lvl4pPr marL="674923" indent="0">
              <a:buNone/>
              <a:defRPr sz="788" b="1"/>
            </a:lvl4pPr>
            <a:lvl5pPr marL="899897" indent="0">
              <a:buNone/>
              <a:defRPr sz="788" b="1"/>
            </a:lvl5pPr>
            <a:lvl6pPr marL="1124873" indent="0">
              <a:buNone/>
              <a:defRPr sz="788" b="1"/>
            </a:lvl6pPr>
            <a:lvl7pPr marL="1349848" indent="0">
              <a:buNone/>
              <a:defRPr sz="788" b="1"/>
            </a:lvl7pPr>
            <a:lvl8pPr marL="1574821" indent="0">
              <a:buNone/>
              <a:defRPr sz="788" b="1"/>
            </a:lvl8pPr>
            <a:lvl9pPr marL="1799796" indent="0">
              <a:buNone/>
              <a:defRPr sz="78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61496" y="2143125"/>
            <a:ext cx="2750820" cy="2682875"/>
          </a:xfrm>
        </p:spPr>
        <p:txBody>
          <a:bodyPr anchor="t">
            <a:normAutofit/>
          </a:bodyPr>
          <a:lstStyle>
            <a:lvl1pPr marL="0" indent="0" algn="ctr">
              <a:buNone/>
              <a:defRPr sz="689"/>
            </a:lvl1pPr>
            <a:lvl2pPr marL="224974" indent="0">
              <a:buNone/>
              <a:defRPr sz="590"/>
            </a:lvl2pPr>
            <a:lvl3pPr marL="449949" indent="0">
              <a:buNone/>
              <a:defRPr sz="492"/>
            </a:lvl3pPr>
            <a:lvl4pPr marL="674923" indent="0">
              <a:buNone/>
              <a:defRPr sz="443"/>
            </a:lvl4pPr>
            <a:lvl5pPr marL="899897" indent="0">
              <a:buNone/>
              <a:defRPr sz="443"/>
            </a:lvl5pPr>
            <a:lvl6pPr marL="1124873" indent="0">
              <a:buNone/>
              <a:defRPr sz="443"/>
            </a:lvl6pPr>
            <a:lvl7pPr marL="1349848" indent="0">
              <a:buNone/>
              <a:defRPr sz="443"/>
            </a:lvl7pPr>
            <a:lvl8pPr marL="1574821" indent="0">
              <a:buNone/>
              <a:defRPr sz="443"/>
            </a:lvl8pPr>
            <a:lvl9pPr marL="1799796" indent="0">
              <a:buNone/>
              <a:defRPr sz="4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5592" y="1571625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181" b="0">
                <a:solidFill>
                  <a:schemeClr val="tx1"/>
                </a:solidFill>
              </a:defRPr>
            </a:lvl1pPr>
            <a:lvl2pPr marL="224974" indent="0">
              <a:buNone/>
              <a:defRPr sz="986" b="1"/>
            </a:lvl2pPr>
            <a:lvl3pPr marL="449949" indent="0">
              <a:buNone/>
              <a:defRPr sz="887" b="1"/>
            </a:lvl3pPr>
            <a:lvl4pPr marL="674923" indent="0">
              <a:buNone/>
              <a:defRPr sz="788" b="1"/>
            </a:lvl4pPr>
            <a:lvl5pPr marL="899897" indent="0">
              <a:buNone/>
              <a:defRPr sz="788" b="1"/>
            </a:lvl5pPr>
            <a:lvl6pPr marL="1124873" indent="0">
              <a:buNone/>
              <a:defRPr sz="788" b="1"/>
            </a:lvl6pPr>
            <a:lvl7pPr marL="1349848" indent="0">
              <a:buNone/>
              <a:defRPr sz="788" b="1"/>
            </a:lvl7pPr>
            <a:lvl8pPr marL="1574821" indent="0">
              <a:buNone/>
              <a:defRPr sz="788" b="1"/>
            </a:lvl8pPr>
            <a:lvl9pPr marL="1799796" indent="0">
              <a:buNone/>
              <a:defRPr sz="78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01196" y="2143125"/>
            <a:ext cx="2750820" cy="2682875"/>
          </a:xfrm>
        </p:spPr>
        <p:txBody>
          <a:bodyPr anchor="t">
            <a:normAutofit/>
          </a:bodyPr>
          <a:lstStyle>
            <a:lvl1pPr marL="0" indent="0" algn="ctr">
              <a:buNone/>
              <a:defRPr sz="689"/>
            </a:lvl1pPr>
            <a:lvl2pPr marL="224974" indent="0">
              <a:buNone/>
              <a:defRPr sz="590"/>
            </a:lvl2pPr>
            <a:lvl3pPr marL="449949" indent="0">
              <a:buNone/>
              <a:defRPr sz="492"/>
            </a:lvl3pPr>
            <a:lvl4pPr marL="674923" indent="0">
              <a:buNone/>
              <a:defRPr sz="443"/>
            </a:lvl4pPr>
            <a:lvl5pPr marL="899897" indent="0">
              <a:buNone/>
              <a:defRPr sz="443"/>
            </a:lvl5pPr>
            <a:lvl6pPr marL="1124873" indent="0">
              <a:buNone/>
              <a:defRPr sz="443"/>
            </a:lvl6pPr>
            <a:lvl7pPr marL="1349848" indent="0">
              <a:buNone/>
              <a:defRPr sz="443"/>
            </a:lvl7pPr>
            <a:lvl8pPr marL="1574821" indent="0">
              <a:buNone/>
              <a:defRPr sz="443"/>
            </a:lvl8pPr>
            <a:lvl9pPr marL="1799796" indent="0">
              <a:buNone/>
              <a:defRPr sz="4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38810" y="1571625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1181" b="0">
                <a:solidFill>
                  <a:schemeClr val="tx1"/>
                </a:solidFill>
              </a:defRPr>
            </a:lvl1pPr>
            <a:lvl2pPr marL="224974" indent="0">
              <a:buNone/>
              <a:defRPr sz="986" b="1"/>
            </a:lvl2pPr>
            <a:lvl3pPr marL="449949" indent="0">
              <a:buNone/>
              <a:defRPr sz="887" b="1"/>
            </a:lvl3pPr>
            <a:lvl4pPr marL="674923" indent="0">
              <a:buNone/>
              <a:defRPr sz="788" b="1"/>
            </a:lvl4pPr>
            <a:lvl5pPr marL="899897" indent="0">
              <a:buNone/>
              <a:defRPr sz="788" b="1"/>
            </a:lvl5pPr>
            <a:lvl6pPr marL="1124873" indent="0">
              <a:buNone/>
              <a:defRPr sz="788" b="1"/>
            </a:lvl6pPr>
            <a:lvl7pPr marL="1349848" indent="0">
              <a:buNone/>
              <a:defRPr sz="788" b="1"/>
            </a:lvl7pPr>
            <a:lvl8pPr marL="1574821" indent="0">
              <a:buNone/>
              <a:defRPr sz="788" b="1"/>
            </a:lvl8pPr>
            <a:lvl9pPr marL="1799796" indent="0">
              <a:buNone/>
              <a:defRPr sz="78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638810" y="2143125"/>
            <a:ext cx="2750820" cy="2682875"/>
          </a:xfrm>
        </p:spPr>
        <p:txBody>
          <a:bodyPr anchor="t">
            <a:normAutofit/>
          </a:bodyPr>
          <a:lstStyle>
            <a:lvl1pPr marL="0" indent="0" algn="ctr">
              <a:buNone/>
              <a:defRPr sz="689"/>
            </a:lvl1pPr>
            <a:lvl2pPr marL="224974" indent="0">
              <a:buNone/>
              <a:defRPr sz="590"/>
            </a:lvl2pPr>
            <a:lvl3pPr marL="449949" indent="0">
              <a:buNone/>
              <a:defRPr sz="492"/>
            </a:lvl3pPr>
            <a:lvl4pPr marL="674923" indent="0">
              <a:buNone/>
              <a:defRPr sz="443"/>
            </a:lvl4pPr>
            <a:lvl5pPr marL="899897" indent="0">
              <a:buNone/>
              <a:defRPr sz="443"/>
            </a:lvl5pPr>
            <a:lvl6pPr marL="1124873" indent="0">
              <a:buNone/>
              <a:defRPr sz="443"/>
            </a:lvl6pPr>
            <a:lvl7pPr marL="1349848" indent="0">
              <a:buNone/>
              <a:defRPr sz="443"/>
            </a:lvl7pPr>
            <a:lvl8pPr marL="1574821" indent="0">
              <a:buNone/>
              <a:defRPr sz="443"/>
            </a:lvl8pPr>
            <a:lvl9pPr marL="1799796" indent="0">
              <a:buNone/>
              <a:defRPr sz="4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9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6" y="1515179"/>
            <a:ext cx="2783310" cy="1539876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36" y="1515179"/>
            <a:ext cx="2783310" cy="1539876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76" y="1515179"/>
            <a:ext cx="2783310" cy="1539876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61495" y="508000"/>
            <a:ext cx="8628136" cy="8087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61496" y="3253422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986" b="0">
                <a:solidFill>
                  <a:schemeClr val="tx1"/>
                </a:solidFill>
              </a:defRPr>
            </a:lvl1pPr>
            <a:lvl2pPr marL="224974" indent="0">
              <a:buNone/>
              <a:defRPr sz="986" b="1"/>
            </a:lvl2pPr>
            <a:lvl3pPr marL="449949" indent="0">
              <a:buNone/>
              <a:defRPr sz="887" b="1"/>
            </a:lvl3pPr>
            <a:lvl4pPr marL="674923" indent="0">
              <a:buNone/>
              <a:defRPr sz="788" b="1"/>
            </a:lvl4pPr>
            <a:lvl5pPr marL="899897" indent="0">
              <a:buNone/>
              <a:defRPr sz="788" b="1"/>
            </a:lvl5pPr>
            <a:lvl6pPr marL="1124873" indent="0">
              <a:buNone/>
              <a:defRPr sz="788" b="1"/>
            </a:lvl6pPr>
            <a:lvl7pPr marL="1349848" indent="0">
              <a:buNone/>
              <a:defRPr sz="788" b="1"/>
            </a:lvl7pPr>
            <a:lvl8pPr marL="1574821" indent="0">
              <a:buNone/>
              <a:defRPr sz="788" b="1"/>
            </a:lvl8pPr>
            <a:lvl9pPr marL="1799796" indent="0">
              <a:buNone/>
              <a:defRPr sz="78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8419" y="1615776"/>
            <a:ext cx="2576973" cy="1335795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24974" indent="0">
              <a:buNone/>
              <a:defRPr sz="788"/>
            </a:lvl2pPr>
            <a:lvl3pPr marL="449949" indent="0">
              <a:buNone/>
              <a:defRPr sz="788"/>
            </a:lvl3pPr>
            <a:lvl4pPr marL="674923" indent="0">
              <a:buNone/>
              <a:defRPr sz="788"/>
            </a:lvl4pPr>
            <a:lvl5pPr marL="899897" indent="0">
              <a:buNone/>
              <a:defRPr sz="788"/>
            </a:lvl5pPr>
            <a:lvl6pPr marL="1124873" indent="0">
              <a:buNone/>
              <a:defRPr sz="788"/>
            </a:lvl6pPr>
            <a:lvl7pPr marL="1349848" indent="0">
              <a:buNone/>
              <a:defRPr sz="788"/>
            </a:lvl7pPr>
            <a:lvl8pPr marL="1574821" indent="0">
              <a:buNone/>
              <a:defRPr sz="788"/>
            </a:lvl8pPr>
            <a:lvl9pPr marL="1799796" indent="0">
              <a:buNone/>
              <a:defRPr sz="78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61496" y="3733651"/>
            <a:ext cx="2750820" cy="1092361"/>
          </a:xfrm>
        </p:spPr>
        <p:txBody>
          <a:bodyPr anchor="t">
            <a:normAutofit/>
          </a:bodyPr>
          <a:lstStyle>
            <a:lvl1pPr marL="0" indent="0" algn="ctr">
              <a:buNone/>
              <a:defRPr sz="689"/>
            </a:lvl1pPr>
            <a:lvl2pPr marL="224974" indent="0">
              <a:buNone/>
              <a:defRPr sz="590"/>
            </a:lvl2pPr>
            <a:lvl3pPr marL="449949" indent="0">
              <a:buNone/>
              <a:defRPr sz="492"/>
            </a:lvl3pPr>
            <a:lvl4pPr marL="674923" indent="0">
              <a:buNone/>
              <a:defRPr sz="443"/>
            </a:lvl4pPr>
            <a:lvl5pPr marL="899897" indent="0">
              <a:buNone/>
              <a:defRPr sz="443"/>
            </a:lvl5pPr>
            <a:lvl6pPr marL="1124873" indent="0">
              <a:buNone/>
              <a:defRPr sz="443"/>
            </a:lvl6pPr>
            <a:lvl7pPr marL="1349848" indent="0">
              <a:buNone/>
              <a:defRPr sz="443"/>
            </a:lvl7pPr>
            <a:lvl8pPr marL="1574821" indent="0">
              <a:buNone/>
              <a:defRPr sz="443"/>
            </a:lvl8pPr>
            <a:lvl9pPr marL="1799796" indent="0">
              <a:buNone/>
              <a:defRPr sz="4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2323" y="3253422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986" b="0">
                <a:solidFill>
                  <a:schemeClr val="tx1"/>
                </a:solidFill>
              </a:defRPr>
            </a:lvl1pPr>
            <a:lvl2pPr marL="224974" indent="0">
              <a:buNone/>
              <a:defRPr sz="986" b="1"/>
            </a:lvl2pPr>
            <a:lvl3pPr marL="449949" indent="0">
              <a:buNone/>
              <a:defRPr sz="887" b="1"/>
            </a:lvl3pPr>
            <a:lvl4pPr marL="674923" indent="0">
              <a:buNone/>
              <a:defRPr sz="788" b="1"/>
            </a:lvl4pPr>
            <a:lvl5pPr marL="899897" indent="0">
              <a:buNone/>
              <a:defRPr sz="788" b="1"/>
            </a:lvl5pPr>
            <a:lvl6pPr marL="1124873" indent="0">
              <a:buNone/>
              <a:defRPr sz="788" b="1"/>
            </a:lvl6pPr>
            <a:lvl7pPr marL="1349848" indent="0">
              <a:buNone/>
              <a:defRPr sz="788" b="1"/>
            </a:lvl7pPr>
            <a:lvl8pPr marL="1574821" indent="0">
              <a:buNone/>
              <a:defRPr sz="788" b="1"/>
            </a:lvl8pPr>
            <a:lvl9pPr marL="1799796" indent="0">
              <a:buNone/>
              <a:defRPr sz="78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88119" y="1615923"/>
            <a:ext cx="2576973" cy="134013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24974" indent="0">
              <a:buNone/>
              <a:defRPr sz="788"/>
            </a:lvl2pPr>
            <a:lvl3pPr marL="449949" indent="0">
              <a:buNone/>
              <a:defRPr sz="788"/>
            </a:lvl3pPr>
            <a:lvl4pPr marL="674923" indent="0">
              <a:buNone/>
              <a:defRPr sz="788"/>
            </a:lvl4pPr>
            <a:lvl5pPr marL="899897" indent="0">
              <a:buNone/>
              <a:defRPr sz="788"/>
            </a:lvl5pPr>
            <a:lvl6pPr marL="1124873" indent="0">
              <a:buNone/>
              <a:defRPr sz="788"/>
            </a:lvl6pPr>
            <a:lvl7pPr marL="1349848" indent="0">
              <a:buNone/>
              <a:defRPr sz="788"/>
            </a:lvl7pPr>
            <a:lvl8pPr marL="1574821" indent="0">
              <a:buNone/>
              <a:defRPr sz="788"/>
            </a:lvl8pPr>
            <a:lvl9pPr marL="1799796" indent="0">
              <a:buNone/>
              <a:defRPr sz="78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01196" y="3733651"/>
            <a:ext cx="2750820" cy="1092361"/>
          </a:xfrm>
        </p:spPr>
        <p:txBody>
          <a:bodyPr anchor="t">
            <a:normAutofit/>
          </a:bodyPr>
          <a:lstStyle>
            <a:lvl1pPr marL="0" indent="0" algn="ctr">
              <a:buNone/>
              <a:defRPr sz="689"/>
            </a:lvl1pPr>
            <a:lvl2pPr marL="224974" indent="0">
              <a:buNone/>
              <a:defRPr sz="590"/>
            </a:lvl2pPr>
            <a:lvl3pPr marL="449949" indent="0">
              <a:buNone/>
              <a:defRPr sz="492"/>
            </a:lvl3pPr>
            <a:lvl4pPr marL="674923" indent="0">
              <a:buNone/>
              <a:defRPr sz="443"/>
            </a:lvl4pPr>
            <a:lvl5pPr marL="899897" indent="0">
              <a:buNone/>
              <a:defRPr sz="443"/>
            </a:lvl5pPr>
            <a:lvl6pPr marL="1124873" indent="0">
              <a:buNone/>
              <a:defRPr sz="443"/>
            </a:lvl6pPr>
            <a:lvl7pPr marL="1349848" indent="0">
              <a:buNone/>
              <a:defRPr sz="443"/>
            </a:lvl7pPr>
            <a:lvl8pPr marL="1574821" indent="0">
              <a:buNone/>
              <a:defRPr sz="443"/>
            </a:lvl8pPr>
            <a:lvl9pPr marL="1799796" indent="0">
              <a:buNone/>
              <a:defRPr sz="4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38914" y="3253422"/>
            <a:ext cx="2750820" cy="480218"/>
          </a:xfrm>
        </p:spPr>
        <p:txBody>
          <a:bodyPr anchor="b">
            <a:noAutofit/>
          </a:bodyPr>
          <a:lstStyle>
            <a:lvl1pPr marL="0" indent="0" algn="ctr">
              <a:buNone/>
              <a:defRPr sz="986" b="0">
                <a:solidFill>
                  <a:schemeClr val="tx1"/>
                </a:solidFill>
              </a:defRPr>
            </a:lvl1pPr>
            <a:lvl2pPr marL="224974" indent="0">
              <a:buNone/>
              <a:defRPr sz="986" b="1"/>
            </a:lvl2pPr>
            <a:lvl3pPr marL="449949" indent="0">
              <a:buNone/>
              <a:defRPr sz="887" b="1"/>
            </a:lvl3pPr>
            <a:lvl4pPr marL="674923" indent="0">
              <a:buNone/>
              <a:defRPr sz="788" b="1"/>
            </a:lvl4pPr>
            <a:lvl5pPr marL="899897" indent="0">
              <a:buNone/>
              <a:defRPr sz="788" b="1"/>
            </a:lvl5pPr>
            <a:lvl6pPr marL="1124873" indent="0">
              <a:buNone/>
              <a:defRPr sz="788" b="1"/>
            </a:lvl6pPr>
            <a:lvl7pPr marL="1349848" indent="0">
              <a:buNone/>
              <a:defRPr sz="788" b="1"/>
            </a:lvl7pPr>
            <a:lvl8pPr marL="1574821" indent="0">
              <a:buNone/>
              <a:defRPr sz="788" b="1"/>
            </a:lvl8pPr>
            <a:lvl9pPr marL="1799796" indent="0">
              <a:buNone/>
              <a:defRPr sz="78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729749" y="1612027"/>
            <a:ext cx="2576973" cy="1339412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24974" indent="0">
              <a:buNone/>
              <a:defRPr sz="788"/>
            </a:lvl2pPr>
            <a:lvl3pPr marL="449949" indent="0">
              <a:buNone/>
              <a:defRPr sz="788"/>
            </a:lvl3pPr>
            <a:lvl4pPr marL="674923" indent="0">
              <a:buNone/>
              <a:defRPr sz="788"/>
            </a:lvl4pPr>
            <a:lvl5pPr marL="899897" indent="0">
              <a:buNone/>
              <a:defRPr sz="788"/>
            </a:lvl5pPr>
            <a:lvl6pPr marL="1124873" indent="0">
              <a:buNone/>
              <a:defRPr sz="788"/>
            </a:lvl6pPr>
            <a:lvl7pPr marL="1349848" indent="0">
              <a:buNone/>
              <a:defRPr sz="788"/>
            </a:lvl7pPr>
            <a:lvl8pPr marL="1574821" indent="0">
              <a:buNone/>
              <a:defRPr sz="788"/>
            </a:lvl8pPr>
            <a:lvl9pPr marL="1799796" indent="0">
              <a:buNone/>
              <a:defRPr sz="78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38810" y="3733649"/>
            <a:ext cx="2750820" cy="1092363"/>
          </a:xfrm>
        </p:spPr>
        <p:txBody>
          <a:bodyPr anchor="t">
            <a:normAutofit/>
          </a:bodyPr>
          <a:lstStyle>
            <a:lvl1pPr marL="0" indent="0" algn="ctr">
              <a:buNone/>
              <a:defRPr sz="689"/>
            </a:lvl1pPr>
            <a:lvl2pPr marL="224974" indent="0">
              <a:buNone/>
              <a:defRPr sz="590"/>
            </a:lvl2pPr>
            <a:lvl3pPr marL="449949" indent="0">
              <a:buNone/>
              <a:defRPr sz="492"/>
            </a:lvl3pPr>
            <a:lvl4pPr marL="674923" indent="0">
              <a:buNone/>
              <a:defRPr sz="443"/>
            </a:lvl4pPr>
            <a:lvl5pPr marL="899897" indent="0">
              <a:buNone/>
              <a:defRPr sz="443"/>
            </a:lvl5pPr>
            <a:lvl6pPr marL="1124873" indent="0">
              <a:buNone/>
              <a:defRPr sz="443"/>
            </a:lvl6pPr>
            <a:lvl7pPr marL="1349848" indent="0">
              <a:buNone/>
              <a:defRPr sz="443"/>
            </a:lvl7pPr>
            <a:lvl8pPr marL="1574821" indent="0">
              <a:buNone/>
              <a:defRPr sz="443"/>
            </a:lvl8pPr>
            <a:lvl9pPr marL="1799796" indent="0">
              <a:buNone/>
              <a:defRPr sz="4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8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3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85897" y="508011"/>
            <a:ext cx="1903739" cy="43180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1499" y="508011"/>
            <a:ext cx="6597393" cy="43180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96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0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1" y="1467567"/>
            <a:ext cx="7992126" cy="1524011"/>
          </a:xfrm>
        </p:spPr>
        <p:txBody>
          <a:bodyPr anchor="b"/>
          <a:lstStyle>
            <a:lvl1pPr algn="ctr">
              <a:defRPr sz="1968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1" y="2991566"/>
            <a:ext cx="7992126" cy="1255878"/>
          </a:xfrm>
        </p:spPr>
        <p:txBody>
          <a:bodyPr anchor="t"/>
          <a:lstStyle>
            <a:lvl1pPr marL="0" indent="0" algn="ctr">
              <a:buNone/>
              <a:defRPr sz="986">
                <a:solidFill>
                  <a:schemeClr val="tx1"/>
                </a:solidFill>
              </a:defRPr>
            </a:lvl1pPr>
            <a:lvl2pPr marL="224974" indent="0">
              <a:buNone/>
              <a:defRPr sz="887">
                <a:solidFill>
                  <a:schemeClr val="tx1">
                    <a:tint val="75000"/>
                  </a:schemeClr>
                </a:solidFill>
              </a:defRPr>
            </a:lvl2pPr>
            <a:lvl3pPr marL="449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3pPr>
            <a:lvl4pPr marL="674923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4pPr>
            <a:lvl5pPr marL="899897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5pPr>
            <a:lvl6pPr marL="1124873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6pPr>
            <a:lvl7pPr marL="1349848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7pPr>
            <a:lvl8pPr marL="1574821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8pPr>
            <a:lvl9pPr marL="1799796" indent="0">
              <a:buNone/>
              <a:defRPr sz="6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49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503" y="1443707"/>
            <a:ext cx="4217081" cy="338229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9077" y="1443709"/>
            <a:ext cx="4220554" cy="338229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4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9" y="1445422"/>
            <a:ext cx="4240893" cy="3457308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39" y="1445422"/>
            <a:ext cx="4240893" cy="3457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27" y="1529378"/>
            <a:ext cx="4063620" cy="454070"/>
          </a:xfrm>
        </p:spPr>
        <p:txBody>
          <a:bodyPr anchor="b">
            <a:noAutofit/>
          </a:bodyPr>
          <a:lstStyle>
            <a:lvl1pPr marL="0" indent="0" algn="ctr">
              <a:buNone/>
              <a:defRPr sz="1181" b="0"/>
            </a:lvl1pPr>
            <a:lvl2pPr marL="224974" indent="0">
              <a:buNone/>
              <a:defRPr sz="986" b="1"/>
            </a:lvl2pPr>
            <a:lvl3pPr marL="449949" indent="0">
              <a:buNone/>
              <a:defRPr sz="887" b="1"/>
            </a:lvl3pPr>
            <a:lvl4pPr marL="674923" indent="0">
              <a:buNone/>
              <a:defRPr sz="788" b="1"/>
            </a:lvl4pPr>
            <a:lvl5pPr marL="899897" indent="0">
              <a:buNone/>
              <a:defRPr sz="788" b="1"/>
            </a:lvl5pPr>
            <a:lvl6pPr marL="1124873" indent="0">
              <a:buNone/>
              <a:defRPr sz="788" b="1"/>
            </a:lvl6pPr>
            <a:lvl7pPr marL="1349848" indent="0">
              <a:buNone/>
              <a:defRPr sz="788" b="1"/>
            </a:lvl7pPr>
            <a:lvl8pPr marL="1574821" indent="0">
              <a:buNone/>
              <a:defRPr sz="788" b="1"/>
            </a:lvl8pPr>
            <a:lvl9pPr marL="1799796" indent="0">
              <a:buNone/>
              <a:defRPr sz="78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27" y="1983449"/>
            <a:ext cx="4063620" cy="2842553"/>
          </a:xfrm>
        </p:spPr>
        <p:txBody>
          <a:bodyPr anchor="t">
            <a:normAutofit/>
          </a:bodyPr>
          <a:lstStyle>
            <a:lvl1pPr>
              <a:defRPr sz="887"/>
            </a:lvl1pPr>
            <a:lvl2pPr>
              <a:defRPr sz="788"/>
            </a:lvl2pPr>
            <a:lvl3pPr>
              <a:defRPr sz="689"/>
            </a:lvl3pPr>
            <a:lvl4pPr>
              <a:defRPr sz="590"/>
            </a:lvl4pPr>
            <a:lvl5pPr>
              <a:defRPr sz="59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5806" y="1529381"/>
            <a:ext cx="4079442" cy="454069"/>
          </a:xfrm>
        </p:spPr>
        <p:txBody>
          <a:bodyPr anchor="b">
            <a:noAutofit/>
          </a:bodyPr>
          <a:lstStyle>
            <a:lvl1pPr marL="0" indent="0" algn="ctr">
              <a:buNone/>
              <a:defRPr sz="1181" b="0"/>
            </a:lvl1pPr>
            <a:lvl2pPr marL="224974" indent="0">
              <a:buNone/>
              <a:defRPr sz="986" b="1"/>
            </a:lvl2pPr>
            <a:lvl3pPr marL="449949" indent="0">
              <a:buNone/>
              <a:defRPr sz="887" b="1"/>
            </a:lvl3pPr>
            <a:lvl4pPr marL="674923" indent="0">
              <a:buNone/>
              <a:defRPr sz="788" b="1"/>
            </a:lvl4pPr>
            <a:lvl5pPr marL="899897" indent="0">
              <a:buNone/>
              <a:defRPr sz="788" b="1"/>
            </a:lvl5pPr>
            <a:lvl6pPr marL="1124873" indent="0">
              <a:buNone/>
              <a:defRPr sz="788" b="1"/>
            </a:lvl6pPr>
            <a:lvl7pPr marL="1349848" indent="0">
              <a:buNone/>
              <a:defRPr sz="788" b="1"/>
            </a:lvl7pPr>
            <a:lvl8pPr marL="1574821" indent="0">
              <a:buNone/>
              <a:defRPr sz="788" b="1"/>
            </a:lvl8pPr>
            <a:lvl9pPr marL="1799796" indent="0">
              <a:buNone/>
              <a:defRPr sz="78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806" y="1983449"/>
            <a:ext cx="4079442" cy="2842553"/>
          </a:xfrm>
        </p:spPr>
        <p:txBody>
          <a:bodyPr anchor="t">
            <a:normAutofit/>
          </a:bodyPr>
          <a:lstStyle>
            <a:lvl1pPr>
              <a:defRPr sz="887"/>
            </a:lvl1pPr>
            <a:lvl2pPr>
              <a:defRPr sz="788"/>
            </a:lvl2pPr>
            <a:lvl3pPr>
              <a:defRPr sz="689"/>
            </a:lvl3pPr>
            <a:lvl4pPr>
              <a:defRPr sz="590"/>
            </a:lvl4pPr>
            <a:lvl5pPr>
              <a:defRPr sz="59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5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1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7" y="508011"/>
            <a:ext cx="3089074" cy="1518265"/>
          </a:xfrm>
        </p:spPr>
        <p:txBody>
          <a:bodyPr anchor="b">
            <a:normAutofit/>
          </a:bodyPr>
          <a:lstStyle>
            <a:lvl1pPr algn="ctr">
              <a:defRPr sz="1181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366" y="508000"/>
            <a:ext cx="5343270" cy="43180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497" y="2026265"/>
            <a:ext cx="3089074" cy="2799734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24974" indent="0">
              <a:buNone/>
              <a:defRPr sz="590"/>
            </a:lvl2pPr>
            <a:lvl3pPr marL="449949" indent="0">
              <a:buNone/>
              <a:defRPr sz="492"/>
            </a:lvl3pPr>
            <a:lvl4pPr marL="674923" indent="0">
              <a:buNone/>
              <a:defRPr sz="443"/>
            </a:lvl4pPr>
            <a:lvl5pPr marL="899897" indent="0">
              <a:buNone/>
              <a:defRPr sz="443"/>
            </a:lvl5pPr>
            <a:lvl6pPr marL="1124873" indent="0">
              <a:buNone/>
              <a:defRPr sz="443"/>
            </a:lvl6pPr>
            <a:lvl7pPr marL="1349848" indent="0">
              <a:buNone/>
              <a:defRPr sz="443"/>
            </a:lvl7pPr>
            <a:lvl8pPr marL="1574821" indent="0">
              <a:buNone/>
              <a:defRPr sz="443"/>
            </a:lvl8pPr>
            <a:lvl9pPr marL="1799796" indent="0">
              <a:buNone/>
              <a:defRPr sz="4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8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58" y="508000"/>
            <a:ext cx="2986806" cy="4337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00" y="508269"/>
            <a:ext cx="4945791" cy="1524448"/>
          </a:xfrm>
        </p:spPr>
        <p:txBody>
          <a:bodyPr anchor="b">
            <a:noAutofit/>
          </a:bodyPr>
          <a:lstStyle>
            <a:lvl1pPr algn="ctr">
              <a:defRPr sz="157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02127" y="636419"/>
            <a:ext cx="2729792" cy="4094018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24974" indent="0">
              <a:buNone/>
              <a:defRPr sz="788"/>
            </a:lvl2pPr>
            <a:lvl3pPr marL="449949" indent="0">
              <a:buNone/>
              <a:defRPr sz="788"/>
            </a:lvl3pPr>
            <a:lvl4pPr marL="674923" indent="0">
              <a:buNone/>
              <a:defRPr sz="788"/>
            </a:lvl4pPr>
            <a:lvl5pPr marL="899897" indent="0">
              <a:buNone/>
              <a:defRPr sz="788"/>
            </a:lvl5pPr>
            <a:lvl6pPr marL="1124873" indent="0">
              <a:buNone/>
              <a:defRPr sz="788"/>
            </a:lvl6pPr>
            <a:lvl7pPr marL="1349848" indent="0">
              <a:buNone/>
              <a:defRPr sz="788"/>
            </a:lvl7pPr>
            <a:lvl8pPr marL="1574821" indent="0">
              <a:buNone/>
              <a:defRPr sz="788"/>
            </a:lvl8pPr>
            <a:lvl9pPr marL="1799796" indent="0">
              <a:buNone/>
              <a:defRPr sz="788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500" y="2032717"/>
            <a:ext cx="4945791" cy="2813445"/>
          </a:xfrm>
        </p:spPr>
        <p:txBody>
          <a:bodyPr anchor="t">
            <a:normAutofit/>
          </a:bodyPr>
          <a:lstStyle>
            <a:lvl1pPr marL="0" indent="0" algn="ctr">
              <a:buNone/>
              <a:defRPr sz="788"/>
            </a:lvl1pPr>
            <a:lvl2pPr marL="224974" indent="0">
              <a:buNone/>
              <a:defRPr sz="590"/>
            </a:lvl2pPr>
            <a:lvl3pPr marL="449949" indent="0">
              <a:buNone/>
              <a:defRPr sz="492"/>
            </a:lvl3pPr>
            <a:lvl4pPr marL="674923" indent="0">
              <a:buNone/>
              <a:defRPr sz="443"/>
            </a:lvl4pPr>
            <a:lvl5pPr marL="899897" indent="0">
              <a:buNone/>
              <a:defRPr sz="443"/>
            </a:lvl5pPr>
            <a:lvl6pPr marL="1124873" indent="0">
              <a:buNone/>
              <a:defRPr sz="443"/>
            </a:lvl6pPr>
            <a:lvl7pPr marL="1349848" indent="0">
              <a:buNone/>
              <a:defRPr sz="443"/>
            </a:lvl7pPr>
            <a:lvl8pPr marL="1574821" indent="0">
              <a:buNone/>
              <a:defRPr sz="443"/>
            </a:lvl8pPr>
            <a:lvl9pPr marL="1799796" indent="0">
              <a:buNone/>
              <a:defRPr sz="4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3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495" y="508000"/>
            <a:ext cx="8628136" cy="8087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495" y="1443709"/>
            <a:ext cx="8628136" cy="338229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8947" y="4902741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2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7D6F30-B90C-4B8B-A9EC-5A92029B9428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503" y="4902741"/>
            <a:ext cx="556072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2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1677" y="4902741"/>
            <a:ext cx="62795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2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8D53A5C-B3A1-4E2F-B4D5-E63C5F0DD6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05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txStyles>
    <p:titleStyle>
      <a:lvl1pPr algn="ctr" defTabSz="224974" rtl="0" eaLnBrk="1" latinLnBrk="0" hangingPunct="1">
        <a:spcBef>
          <a:spcPct val="0"/>
        </a:spcBef>
        <a:buNone/>
        <a:defRPr sz="3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8732" indent="-150574" algn="l" defTabSz="224974" rtl="0" eaLnBrk="1" latinLnBrk="0" hangingPunct="1">
        <a:spcBef>
          <a:spcPct val="20000"/>
        </a:spcBef>
        <a:spcAft>
          <a:spcPts val="296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354291" indent="-132860" algn="l" defTabSz="224974" rtl="0" eaLnBrk="1" latinLnBrk="0" hangingPunct="1">
        <a:spcBef>
          <a:spcPct val="20000"/>
        </a:spcBef>
        <a:spcAft>
          <a:spcPts val="296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504864" indent="-106287" algn="l" defTabSz="224974" rtl="0" eaLnBrk="1" latinLnBrk="0" hangingPunct="1">
        <a:spcBef>
          <a:spcPct val="20000"/>
        </a:spcBef>
        <a:spcAft>
          <a:spcPts val="296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682009" indent="-106287" algn="l" defTabSz="224974" rtl="0" eaLnBrk="1" latinLnBrk="0" hangingPunct="1">
        <a:spcBef>
          <a:spcPct val="20000"/>
        </a:spcBef>
        <a:spcAft>
          <a:spcPts val="296"/>
        </a:spcAft>
        <a:buClr>
          <a:schemeClr val="tx2"/>
        </a:buClr>
        <a:buSzPct val="70000"/>
        <a:buFont typeface="Wingdings 2" charset="2"/>
        <a:buChar char="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823726" indent="-106287" algn="l" defTabSz="224974" rtl="0" eaLnBrk="1" latinLnBrk="0" hangingPunct="1">
        <a:spcBef>
          <a:spcPct val="20000"/>
        </a:spcBef>
        <a:spcAft>
          <a:spcPts val="296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991326" indent="-112488" algn="l" defTabSz="224974" rtl="0" eaLnBrk="1" latinLnBrk="0" hangingPunct="1">
        <a:spcBef>
          <a:spcPct val="20000"/>
        </a:spcBef>
        <a:spcAft>
          <a:spcPts val="296"/>
        </a:spcAft>
        <a:buClr>
          <a:schemeClr val="tx2"/>
        </a:buClr>
        <a:buSzPct val="70000"/>
        <a:buFont typeface="Wingdings 2" charset="2"/>
        <a:buChar char=""/>
        <a:defRPr sz="68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181855" indent="-112488" algn="l" defTabSz="224974" rtl="0" eaLnBrk="1" latinLnBrk="0" hangingPunct="1">
        <a:spcBef>
          <a:spcPct val="20000"/>
        </a:spcBef>
        <a:spcAft>
          <a:spcPts val="296"/>
        </a:spcAft>
        <a:buClr>
          <a:schemeClr val="tx2"/>
        </a:buClr>
        <a:buSzPct val="70000"/>
        <a:buFont typeface="Wingdings 2" charset="2"/>
        <a:buChar char=""/>
        <a:defRPr sz="68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372383" indent="-112488" algn="l" defTabSz="224974" rtl="0" eaLnBrk="1" latinLnBrk="0" hangingPunct="1">
        <a:spcBef>
          <a:spcPct val="20000"/>
        </a:spcBef>
        <a:spcAft>
          <a:spcPts val="296"/>
        </a:spcAft>
        <a:buClr>
          <a:schemeClr val="tx2"/>
        </a:buClr>
        <a:buSzPct val="70000"/>
        <a:buFont typeface="Wingdings 2" charset="2"/>
        <a:buChar char=""/>
        <a:defRPr sz="68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528469" indent="-112488" algn="l" defTabSz="224974" rtl="0" eaLnBrk="1" latinLnBrk="0" hangingPunct="1">
        <a:spcBef>
          <a:spcPct val="20000"/>
        </a:spcBef>
        <a:spcAft>
          <a:spcPts val="296"/>
        </a:spcAft>
        <a:buClr>
          <a:schemeClr val="tx2"/>
        </a:buClr>
        <a:buSzPct val="70000"/>
        <a:buFont typeface="Wingdings 2" charset="2"/>
        <a:buChar char=""/>
        <a:defRPr sz="68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4974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1pPr>
      <a:lvl2pPr marL="224974" algn="l" defTabSz="224974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2pPr>
      <a:lvl3pPr marL="449949" algn="l" defTabSz="224974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3pPr>
      <a:lvl4pPr marL="674923" algn="l" defTabSz="224974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4pPr>
      <a:lvl5pPr marL="899897" algn="l" defTabSz="224974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5pPr>
      <a:lvl6pPr marL="1124873" algn="l" defTabSz="224974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6pPr>
      <a:lvl7pPr marL="1349848" algn="l" defTabSz="224974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7pPr>
      <a:lvl8pPr marL="1574821" algn="l" defTabSz="224974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8pPr>
      <a:lvl9pPr marL="1799796" algn="l" defTabSz="224974" rtl="0" eaLnBrk="1" latinLnBrk="0" hangingPunct="1">
        <a:defRPr sz="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fox.temple.edu/vault/video/what-is-scm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sites/sap/2016/10/26/supply-chain-futurists-predict-the-impact-of-digital-transformation/#66e49a9177a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ox.temple.edu/vault/video/what-is-sc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x.temple.edu/vault/video/what-is-sc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ox.temple.edu/vault/video/what-is-scm/" TargetMode="Externa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ox.temple.edu/vault/video/what-is-sc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x.temple.edu/vault/video/what-is-scm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ox.temple.edu/vault/video/what-is-sc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world.com/article/2589691/vertical-it/just-in-time-manufacturing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fox.temple.edu/vault/video/just-in-time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x.temple.edu/vault/video/just-in-tim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x.temple.edu/vault/video/just-in-time/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fox.temple.edu/vault/video/vendor-managed-inventory/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ntoryops.com/articles/vendor_managed_inventory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ox.temple.edu/vault/video/vendor-managed-inventory/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x.temple.edu/vault/video/vendor-managed-inventory/" TargetMode="External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gif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less-technology-advisor.com/what-is-rfid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fox.temple.edu/vault/video/radio-frequency-identification-rfid/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x.temple.edu/vault/video/radio-frequency-identification-rfid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ox.temple.edu/vault/video/radio-frequency-identification-rfid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1QBxVjZA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pply_chain_manage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4xKfLZhF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58366"/>
            <a:ext cx="8636000" cy="1361134"/>
          </a:xfrm>
        </p:spPr>
        <p:txBody>
          <a:bodyPr>
            <a:normAutofit fontScale="90000"/>
          </a:bodyPr>
          <a:lstStyle/>
          <a:p>
            <a:r>
              <a:rPr lang="en-US" sz="7408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Systems in Organizations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 Supply Chain Management Systems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658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932" y="190500"/>
            <a:ext cx="8628136" cy="80870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hlinkClick r:id="rId2"/>
              </a:rPr>
              <a:t>Required Viewing 1/4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30" y="999208"/>
            <a:ext cx="2624667" cy="1476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2EC6DF-1644-4D94-9E94-B4371AB661A4}"/>
              </a:ext>
            </a:extLst>
          </p:cNvPr>
          <p:cNvSpPr txBox="1"/>
          <p:nvPr/>
        </p:nvSpPr>
        <p:spPr>
          <a:xfrm>
            <a:off x="279400" y="1316708"/>
            <a:ext cx="6629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Objectives:</a:t>
            </a:r>
            <a:endParaRPr lang="en-US" b="1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Identify what supply chain management systems are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Technologies that organizations invest in to optimize their supply chain operations</a:t>
            </a:r>
            <a:br>
              <a:rPr lang="en-US" sz="2000" dirty="0"/>
            </a:b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/>
              <a:t>Recognize how SCMs create value for organizations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Information needs to flow both ways as product goes through chain</a:t>
            </a:r>
          </a:p>
          <a:p>
            <a:pPr marL="342900" lvl="0" indent="-342900">
              <a:buFont typeface="+mj-lt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130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745"/>
            <a:ext cx="10160000" cy="492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4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1" y="-114300"/>
            <a:ext cx="8789831" cy="50659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Supply Chain Futurists Predict the Impact of Digital Transformation</a:t>
            </a:r>
            <a:endParaRPr lang="en-US" sz="3600" dirty="0">
              <a:solidFill>
                <a:srgbClr val="FF0000"/>
              </a:solidFill>
            </a:endParaRP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dirty="0">
                <a:solidFill>
                  <a:schemeClr val="bg1"/>
                </a:solidFill>
                <a:effectLst/>
              </a:rPr>
              <a:t>“A digital supply chain is no longer an option. It’s a necessity.”</a:t>
            </a:r>
          </a:p>
          <a:p>
            <a:pPr marL="567874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</a:rPr>
              <a:t>Better enable customer-centricity</a:t>
            </a:r>
          </a:p>
          <a:p>
            <a:pPr marL="567874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</a:rPr>
              <a:t>Information in real time</a:t>
            </a:r>
          </a:p>
          <a:p>
            <a:pPr marL="567874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</a:rPr>
              <a:t>Business relationships based on IT compatibility</a:t>
            </a:r>
          </a:p>
          <a:p>
            <a:pPr marL="567874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</a:rPr>
              <a:t>Manage risk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2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6" y="1418167"/>
            <a:ext cx="9514768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8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1" y="656167"/>
            <a:ext cx="3086101" cy="34433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11" dirty="0"/>
              <a:t>Where is your</a:t>
            </a:r>
          </a:p>
          <a:p>
            <a:r>
              <a:rPr lang="en-US" sz="3111" dirty="0"/>
              <a:t>iPhone “made”?</a:t>
            </a:r>
          </a:p>
          <a:p>
            <a:endParaRPr lang="en-US" sz="3111" dirty="0"/>
          </a:p>
          <a:p>
            <a:r>
              <a:rPr lang="en-US" sz="3111" dirty="0"/>
              <a:t>What happens in</a:t>
            </a:r>
          </a:p>
          <a:p>
            <a:r>
              <a:rPr lang="en-US" sz="3111" dirty="0"/>
              <a:t>Shenzhen, China</a:t>
            </a:r>
          </a:p>
          <a:p>
            <a:r>
              <a:rPr lang="en-US" sz="3111" dirty="0"/>
              <a:t>if there are any</a:t>
            </a:r>
          </a:p>
          <a:p>
            <a:r>
              <a:rPr lang="en-US" sz="3111" dirty="0"/>
              <a:t>delays?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7620"/>
            <a:ext cx="5773418" cy="5773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C44FEC-6FC0-4DD0-B35B-9B42DAF2040A}"/>
              </a:ext>
            </a:extLst>
          </p:cNvPr>
          <p:cNvSpPr txBox="1"/>
          <p:nvPr/>
        </p:nvSpPr>
        <p:spPr>
          <a:xfrm>
            <a:off x="0" y="5398026"/>
            <a:ext cx="353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“What is SCM?” Video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652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23333" y="1418167"/>
            <a:ext cx="9482667" cy="3810000"/>
          </a:xfrm>
          <a:effectLst/>
        </p:spPr>
        <p:txBody>
          <a:bodyPr>
            <a:normAutofit/>
          </a:bodyPr>
          <a:lstStyle/>
          <a:p>
            <a:r>
              <a:rPr lang="en-US" altLang="en-US" dirty="0">
                <a:effectLst/>
              </a:rPr>
              <a:t> Who works for a company which manufactures a product?</a:t>
            </a:r>
          </a:p>
          <a:p>
            <a:r>
              <a:rPr lang="en-US" altLang="en-US" dirty="0">
                <a:effectLst/>
              </a:rPr>
              <a:t> What kind of product is it?</a:t>
            </a:r>
          </a:p>
          <a:p>
            <a:r>
              <a:rPr lang="en-US" altLang="en-US" dirty="0">
                <a:effectLst/>
              </a:rPr>
              <a:t> What stuff do you need to make your product?</a:t>
            </a:r>
          </a:p>
          <a:p>
            <a:r>
              <a:rPr lang="en-US" altLang="en-US" dirty="0">
                <a:effectLst/>
              </a:rPr>
              <a:t> Where do you get this stuff?</a:t>
            </a:r>
          </a:p>
          <a:p>
            <a:r>
              <a:rPr lang="en-US" altLang="en-US" dirty="0">
                <a:effectLst/>
              </a:rPr>
              <a:t> What happens if they run out of this stuff?</a:t>
            </a:r>
          </a:p>
        </p:txBody>
      </p:sp>
    </p:spTree>
    <p:extLst>
      <p:ext uri="{BB962C8B-B14F-4D97-AF65-F5344CB8AC3E}">
        <p14:creationId xmlns:p14="http://schemas.microsoft.com/office/powerpoint/2010/main" val="397170494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TextBox 3"/>
          <p:cNvSpPr txBox="1">
            <a:spLocks noChangeArrowheads="1"/>
          </p:cNvSpPr>
          <p:nvPr/>
        </p:nvSpPr>
        <p:spPr bwMode="auto">
          <a:xfrm>
            <a:off x="6011418" y="-3280626"/>
            <a:ext cx="3640088" cy="1378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4" tIns="50798" rIns="101594" bIns="50798">
            <a:prstTxWarp prst="textNoShape">
              <a:avLst/>
            </a:prstTxWarp>
            <a:spAutoFit/>
          </a:bodyPr>
          <a:lstStyle/>
          <a:p>
            <a:r>
              <a:rPr lang="en-US" sz="88888" dirty="0">
                <a:solidFill>
                  <a:srgbClr val="FF0000"/>
                </a:solidFill>
                <a:latin typeface="Helvetica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926167"/>
            <a:ext cx="7789333" cy="351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44" dirty="0"/>
              <a:t>How difficult is it to get the right product on the right shelf at the right time and the lowest possible cost?</a:t>
            </a:r>
          </a:p>
          <a:p>
            <a:endParaRPr lang="en-US" sz="4444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F655C-113C-4E45-B602-03EBC7E14CEC}"/>
              </a:ext>
            </a:extLst>
          </p:cNvPr>
          <p:cNvSpPr txBox="1"/>
          <p:nvPr/>
        </p:nvSpPr>
        <p:spPr>
          <a:xfrm>
            <a:off x="0" y="5398026"/>
            <a:ext cx="353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“What is SCM?” Video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542245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Stock – That’s the Answer!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88071"/>
            <a:ext cx="6146409" cy="3544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67" y="2434167"/>
            <a:ext cx="5463853" cy="3598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667" y="1248834"/>
            <a:ext cx="3949864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Here’s what the people in </a:t>
            </a:r>
          </a:p>
          <a:p>
            <a:r>
              <a:rPr lang="en-US" sz="2667" dirty="0"/>
              <a:t>order fulfilment see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9413" y="1248834"/>
            <a:ext cx="3949864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Here’s what the people in </a:t>
            </a:r>
          </a:p>
          <a:p>
            <a:r>
              <a:rPr lang="en-US" sz="2667" dirty="0"/>
              <a:t>accounting see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CBCCC-BBD7-4DD0-A082-A2530BBA21CA}"/>
              </a:ext>
            </a:extLst>
          </p:cNvPr>
          <p:cNvSpPr txBox="1"/>
          <p:nvPr/>
        </p:nvSpPr>
        <p:spPr>
          <a:xfrm>
            <a:off x="-25829" y="0"/>
            <a:ext cx="353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“What is SCM?” Video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5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5" y="-114300"/>
            <a:ext cx="8628136" cy="808708"/>
          </a:xfrm>
        </p:spPr>
        <p:txBody>
          <a:bodyPr>
            <a:normAutofit/>
          </a:bodyPr>
          <a:lstStyle/>
          <a:p>
            <a:r>
              <a:rPr lang="en-US" dirty="0"/>
              <a:t>What else could I do with this cash?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33" y="912813"/>
            <a:ext cx="5585068" cy="507470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94284" y="2857500"/>
            <a:ext cx="2032000" cy="25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4594284" y="3165929"/>
            <a:ext cx="2032000" cy="2842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8001" y="2688166"/>
            <a:ext cx="2594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If this goes up </a:t>
            </a:r>
          </a:p>
          <a:p>
            <a:r>
              <a:rPr lang="en-US" sz="2000" dirty="0"/>
              <a:t>then this goes down…</a:t>
            </a:r>
          </a:p>
          <a:p>
            <a:endParaRPr lang="en-US" sz="2000" dirty="0"/>
          </a:p>
          <a:p>
            <a:r>
              <a:rPr lang="en-US" sz="2000" dirty="0"/>
              <a:t>What else could I do </a:t>
            </a:r>
          </a:p>
          <a:p>
            <a:r>
              <a:rPr lang="en-US" sz="2000" dirty="0"/>
              <a:t>with this cash?</a:t>
            </a:r>
          </a:p>
          <a:p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16667" y="2857500"/>
            <a:ext cx="2458266" cy="423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78667" y="3026833"/>
            <a:ext cx="1696266" cy="1390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87B54A-021D-43AF-872C-B15AA0828E57}"/>
              </a:ext>
            </a:extLst>
          </p:cNvPr>
          <p:cNvSpPr txBox="1"/>
          <p:nvPr/>
        </p:nvSpPr>
        <p:spPr>
          <a:xfrm>
            <a:off x="0" y="5398026"/>
            <a:ext cx="353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“What is SCM?” Video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3832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-105833"/>
            <a:ext cx="7408333" cy="77611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SCM Architecture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729368" y="922934"/>
            <a:ext cx="8668632" cy="4982566"/>
          </a:xfrm>
        </p:spPr>
        <p:txBody>
          <a:bodyPr/>
          <a:lstStyle/>
          <a:p>
            <a:pPr eaLnBrk="1" hangingPunct="1"/>
            <a:r>
              <a:rPr lang="en-US" altLang="en-US" sz="2222" dirty="0">
                <a:effectLst/>
              </a:rPr>
              <a:t>SCM modules support two functions.</a:t>
            </a:r>
          </a:p>
          <a:p>
            <a:pPr lvl="1" eaLnBrk="1" hangingPunct="1"/>
            <a:r>
              <a:rPr lang="en-US" altLang="en-US" sz="1481" dirty="0">
                <a:effectLst/>
              </a:rPr>
              <a:t>Supply chain planning—development of resource plans to support production.</a:t>
            </a:r>
          </a:p>
          <a:p>
            <a:pPr lvl="1" eaLnBrk="1" hangingPunct="1"/>
            <a:endParaRPr lang="en-US" altLang="en-US" sz="1667" dirty="0">
              <a:effectLst/>
            </a:endParaRPr>
          </a:p>
          <a:p>
            <a:pPr lvl="1" eaLnBrk="1" hangingPunct="1"/>
            <a:endParaRPr lang="en-US" altLang="en-US" sz="1852" dirty="0">
              <a:effectLst/>
            </a:endParaRPr>
          </a:p>
          <a:p>
            <a:pPr lvl="1" eaLnBrk="1" hangingPunct="1"/>
            <a:endParaRPr lang="en-US" altLang="en-US" sz="1852" dirty="0">
              <a:effectLst/>
            </a:endParaRPr>
          </a:p>
          <a:p>
            <a:pPr lvl="1" eaLnBrk="1" hangingPunct="1"/>
            <a:endParaRPr lang="en-US" altLang="en-US" sz="1852" dirty="0">
              <a:effectLst/>
            </a:endParaRPr>
          </a:p>
          <a:p>
            <a:pPr lvl="1" eaLnBrk="1" hangingPunct="1"/>
            <a:endParaRPr lang="en-US" altLang="en-US" sz="1852" dirty="0">
              <a:effectLst/>
            </a:endParaRPr>
          </a:p>
          <a:p>
            <a:pPr lvl="1" eaLnBrk="1" hangingPunct="1"/>
            <a:r>
              <a:rPr lang="en-US" altLang="en-US" sz="1481" dirty="0">
                <a:effectLst/>
              </a:rPr>
              <a:t>Supply chain execution—efficient flow of products, information, and financing.</a:t>
            </a:r>
          </a:p>
        </p:txBody>
      </p:sp>
      <p:pic>
        <p:nvPicPr>
          <p:cNvPr id="29701" name="Picture 6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760362"/>
            <a:ext cx="5297547" cy="160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Nonam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3924300"/>
            <a:ext cx="5368102" cy="164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14507" y="5448300"/>
            <a:ext cx="3002617" cy="280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22" dirty="0"/>
              <a:t>Copyright © 2014 Pearson Education,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23CB8-6B2E-4ADD-AAC5-BF017309510A}"/>
              </a:ext>
            </a:extLst>
          </p:cNvPr>
          <p:cNvSpPr txBox="1"/>
          <p:nvPr/>
        </p:nvSpPr>
        <p:spPr>
          <a:xfrm>
            <a:off x="8204200" y="5195644"/>
            <a:ext cx="353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5"/>
              </a:rPr>
              <a:t>“What is SCM?” Video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830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57" y="-129751"/>
            <a:ext cx="8153400" cy="6944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03198" y="499945"/>
          <a:ext cx="9753600" cy="150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041399" y="2286551"/>
          <a:ext cx="8077199" cy="150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44182118"/>
              </p:ext>
            </p:extLst>
          </p:nvPr>
        </p:nvGraphicFramePr>
        <p:xfrm>
          <a:off x="50799" y="4076700"/>
          <a:ext cx="10058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1954714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7859033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785218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926812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813669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908858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7004048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965030" y="5217468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3760098" y="5217095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1878514" y="5217468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7979462" y="5217095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ent-Up Arrow 23"/>
          <p:cNvSpPr/>
          <p:nvPr/>
        </p:nvSpPr>
        <p:spPr>
          <a:xfrm rot="10800000">
            <a:off x="1136957" y="2186097"/>
            <a:ext cx="8305801" cy="195697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351318" y="1994073"/>
            <a:ext cx="91440" cy="192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Bent-Up Arrow 25"/>
          <p:cNvSpPr/>
          <p:nvPr/>
        </p:nvSpPr>
        <p:spPr>
          <a:xfrm rot="10800000">
            <a:off x="171756" y="3974205"/>
            <a:ext cx="8305801" cy="195697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413549" y="3775790"/>
            <a:ext cx="64008" cy="237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37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9" y="841031"/>
            <a:ext cx="9689170" cy="4048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A51892-FE57-4EE9-AE13-0159E3D066D2}"/>
              </a:ext>
            </a:extLst>
          </p:cNvPr>
          <p:cNvSpPr txBox="1"/>
          <p:nvPr/>
        </p:nvSpPr>
        <p:spPr>
          <a:xfrm>
            <a:off x="0" y="5398026"/>
            <a:ext cx="353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“What is SCM?” Video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3123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1" y="266701"/>
            <a:ext cx="8789831" cy="506595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Just-in-Time Manufacturing</a:t>
            </a:r>
            <a:endParaRPr lang="en-US" sz="36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What is Just-in-Time Manufacturing?</a:t>
            </a:r>
          </a:p>
          <a:p>
            <a:pPr marL="567874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Purchasing and receive components just before needed on assembly line</a:t>
            </a:r>
          </a:p>
          <a:p>
            <a:pPr lvl="1" algn="l"/>
            <a:endParaRPr lang="en-US" sz="200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Build to Order</a:t>
            </a:r>
          </a:p>
          <a:p>
            <a:pPr marL="567874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High-tech industry: product is customized and manufactured according to specific customer requests</a:t>
            </a:r>
          </a:p>
          <a:p>
            <a:pPr lvl="1" algn="l"/>
            <a:endParaRPr lang="en-US" sz="200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Pros and Cons</a:t>
            </a:r>
          </a:p>
          <a:p>
            <a:pPr marL="567874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Requires disciplined assembly-line process</a:t>
            </a:r>
          </a:p>
          <a:p>
            <a:pPr marL="567874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Web can enable more efficient communication with suppliers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9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5" y="146840"/>
            <a:ext cx="8628136" cy="80870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hlinkClick r:id="rId2"/>
              </a:rPr>
              <a:t>Required Viewing 2/4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00" y="955548"/>
            <a:ext cx="2746703" cy="1545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415D4A-AFDF-4507-B767-30EBDB1544B3}"/>
              </a:ext>
            </a:extLst>
          </p:cNvPr>
          <p:cNvSpPr txBox="1"/>
          <p:nvPr/>
        </p:nvSpPr>
        <p:spPr>
          <a:xfrm>
            <a:off x="460702" y="1333500"/>
            <a:ext cx="62956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Objectives: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Recognize Just in Time (JIT)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Minimize inventory levels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Minimize lead time for raw materials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 how JIT creates value for organizations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Free up capital to create value</a:t>
            </a:r>
          </a:p>
        </p:txBody>
      </p:sp>
    </p:spTree>
    <p:extLst>
      <p:ext uri="{BB962C8B-B14F-4D97-AF65-F5344CB8AC3E}">
        <p14:creationId xmlns:p14="http://schemas.microsoft.com/office/powerpoint/2010/main" val="2347533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-49084"/>
            <a:ext cx="9200789" cy="57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5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08667" y="1270000"/>
            <a:ext cx="7027333" cy="355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dirty="0"/>
              <a:t>Dell Internal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4667" y="1862667"/>
            <a:ext cx="1354667" cy="9313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Supplier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3333" y="1862667"/>
            <a:ext cx="1354667" cy="9313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Customer Order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32667" y="1862667"/>
            <a:ext cx="1947333" cy="9313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Manufacturing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18667" y="1862667"/>
            <a:ext cx="1354667" cy="9313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Storing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12000" y="1862667"/>
            <a:ext cx="1354667" cy="9313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Merging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720667" y="1862667"/>
            <a:ext cx="1354667" cy="9313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Customer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67" y="2963333"/>
            <a:ext cx="1354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Supply on demand every two hours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3333" y="2963334"/>
            <a:ext cx="1354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Taken by Internet or phone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08000" y="-190500"/>
            <a:ext cx="9144000" cy="1058333"/>
          </a:xfrm>
        </p:spPr>
        <p:txBody>
          <a:bodyPr/>
          <a:lstStyle/>
          <a:p>
            <a:r>
              <a:rPr lang="en-US" dirty="0"/>
              <a:t>Dell’s Supply Chain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54667" y="2264834"/>
            <a:ext cx="423333" cy="169333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6" name="Right Arrow 15"/>
          <p:cNvSpPr/>
          <p:nvPr/>
        </p:nvSpPr>
        <p:spPr>
          <a:xfrm>
            <a:off x="2878667" y="2264834"/>
            <a:ext cx="423333" cy="169333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4995334" y="2264834"/>
            <a:ext cx="423333" cy="169333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Right Arrow 17"/>
          <p:cNvSpPr/>
          <p:nvPr/>
        </p:nvSpPr>
        <p:spPr>
          <a:xfrm>
            <a:off x="6688667" y="2264834"/>
            <a:ext cx="423333" cy="169333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9" name="Right Arrow 18"/>
          <p:cNvSpPr/>
          <p:nvPr/>
        </p:nvSpPr>
        <p:spPr>
          <a:xfrm>
            <a:off x="8382000" y="2264834"/>
            <a:ext cx="423333" cy="169333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EB2F54-1529-41D0-9C83-2242C2FB36FE}"/>
              </a:ext>
            </a:extLst>
          </p:cNvPr>
          <p:cNvSpPr txBox="1"/>
          <p:nvPr/>
        </p:nvSpPr>
        <p:spPr>
          <a:xfrm>
            <a:off x="-34159" y="5407223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“Just in Time” Video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1748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" y="918905"/>
            <a:ext cx="9939866" cy="49699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495" y="114300"/>
            <a:ext cx="8628136" cy="808708"/>
          </a:xfrm>
        </p:spPr>
        <p:txBody>
          <a:bodyPr>
            <a:normAutofit/>
          </a:bodyPr>
          <a:lstStyle/>
          <a:p>
            <a:r>
              <a:rPr lang="en-US" dirty="0"/>
              <a:t>What else could I do with this cash?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ED607-4F6E-4F49-A316-73282DB249E7}"/>
              </a:ext>
            </a:extLst>
          </p:cNvPr>
          <p:cNvSpPr txBox="1"/>
          <p:nvPr/>
        </p:nvSpPr>
        <p:spPr>
          <a:xfrm>
            <a:off x="-101600" y="-39589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“Just in Time” Video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7183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495" y="17079"/>
            <a:ext cx="8628136" cy="80870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hlinkClick r:id="rId2"/>
              </a:rPr>
              <a:t>Required Viewing 3/4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825787"/>
            <a:ext cx="2582333" cy="1452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F35E4-694C-4D7D-8388-AA987FC3F391}"/>
              </a:ext>
            </a:extLst>
          </p:cNvPr>
          <p:cNvSpPr txBox="1"/>
          <p:nvPr/>
        </p:nvSpPr>
        <p:spPr>
          <a:xfrm>
            <a:off x="127000" y="952500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Objectives: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 Vendor Managed Inventory (VMI)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“Business model where supplier takes full responsibility for maintaining an agreed inventory of materials </a:t>
            </a:r>
            <a:r>
              <a:rPr lang="en-US" sz="2000" u="sng" dirty="0"/>
              <a:t>at buyer’s consumption location</a:t>
            </a:r>
            <a:r>
              <a:rPr lang="en-US" sz="2000" dirty="0"/>
              <a:t>”</a:t>
            </a:r>
          </a:p>
          <a:p>
            <a:pPr lvl="1"/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Determine how recent case studies are relevant to VMI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Behr, Rohm and Haas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Intel, Shipley</a:t>
            </a:r>
          </a:p>
        </p:txBody>
      </p:sp>
    </p:spTree>
    <p:extLst>
      <p:ext uri="{BB962C8B-B14F-4D97-AF65-F5344CB8AC3E}">
        <p14:creationId xmlns:p14="http://schemas.microsoft.com/office/powerpoint/2010/main" val="390900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1" y="-38100"/>
            <a:ext cx="8789831" cy="506595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Vendor-Managed Inventory (VMI): What is it and When Does it Make Sense to Use It</a:t>
            </a:r>
            <a:endParaRPr lang="en-US" sz="3600" dirty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What is vendor-managed inventory?</a:t>
            </a:r>
          </a:p>
          <a:p>
            <a:pPr marL="567874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Inventory managed by vendor; vendor determines when and how much to replenish</a:t>
            </a:r>
          </a:p>
          <a:p>
            <a:pPr lvl="1" algn="l"/>
            <a:endParaRPr lang="en-US" sz="200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Customer Perspective</a:t>
            </a:r>
          </a:p>
          <a:p>
            <a:pPr marL="567874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Relieves of burden and responsibility of managing inventory</a:t>
            </a:r>
          </a:p>
          <a:p>
            <a:pPr lvl="1" algn="l"/>
            <a:endParaRPr lang="en-US" sz="200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Vendor Perspective</a:t>
            </a:r>
          </a:p>
          <a:p>
            <a:pPr marL="567874" lvl="1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Increases likelihood customer will use 1 vendor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55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" y="232834"/>
            <a:ext cx="10077421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43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98" y="133947"/>
            <a:ext cx="7196667" cy="5390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8" y="190500"/>
            <a:ext cx="2878667" cy="2844122"/>
          </a:xfrm>
          <a:prstGeom prst="rect">
            <a:avLst/>
          </a:prstGeom>
          <a:effectLst>
            <a:reflection stA="10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51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Max Labs 2a &amp; 2b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869" y="1562100"/>
            <a:ext cx="9296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Due week 10 – Each part will take about an </a:t>
            </a:r>
            <a:r>
              <a:rPr lang="en-US" sz="2000" dirty="0">
                <a:solidFill>
                  <a:srgbClr val="FF0000"/>
                </a:solidFill>
              </a:rPr>
              <a:t>hour</a:t>
            </a:r>
            <a:endParaRPr lang="en-US" sz="2000" dirty="0"/>
          </a:p>
          <a:p>
            <a:pPr marL="380985" indent="-380985">
              <a:buFont typeface="Wingdings 2" panose="05020102010507070707" pitchFamily="18" charset="2"/>
              <a:buChar char=""/>
            </a:pPr>
            <a:r>
              <a:rPr lang="en-US" sz="2000" dirty="0"/>
              <a:t>Max Labs 2a</a:t>
            </a:r>
          </a:p>
          <a:p>
            <a:pPr marL="761970" lvl="1" indent="-380985">
              <a:buFont typeface="Wingdings" panose="05000000000000000000" pitchFamily="2" charset="2"/>
              <a:buChar char="Ø"/>
            </a:pPr>
            <a:r>
              <a:rPr lang="en-US" sz="1500" dirty="0"/>
              <a:t>3 Screenshots</a:t>
            </a:r>
          </a:p>
          <a:p>
            <a:pPr marL="761970" lvl="1" indent="-380985">
              <a:buFont typeface="Wingdings" panose="05000000000000000000" pitchFamily="2" charset="2"/>
              <a:buChar char="Ø"/>
            </a:pPr>
            <a:r>
              <a:rPr lang="en-US" sz="1500" dirty="0"/>
              <a:t>Learn about how to fix &amp; prevent errors in data</a:t>
            </a:r>
          </a:p>
          <a:p>
            <a:pPr marL="761970" lvl="1" indent="-380985">
              <a:buFont typeface="Wingdings" panose="05000000000000000000" pitchFamily="2" charset="2"/>
              <a:buChar char="Ø"/>
            </a:pPr>
            <a:r>
              <a:rPr lang="en-US" sz="1500" dirty="0"/>
              <a:t>Build to the user’s need</a:t>
            </a:r>
          </a:p>
          <a:p>
            <a:endParaRPr lang="en-US" sz="2000" dirty="0"/>
          </a:p>
          <a:p>
            <a:pPr marL="285739" indent="-285739">
              <a:buFont typeface="Wingdings 2" panose="05020102010507070707" pitchFamily="18" charset="2"/>
              <a:buChar char=""/>
            </a:pPr>
            <a:r>
              <a:rPr lang="en-US" sz="2000" dirty="0"/>
              <a:t>Max Labs 2b</a:t>
            </a:r>
          </a:p>
          <a:p>
            <a:pPr marL="666723" lvl="1" indent="-285739">
              <a:buFont typeface="Wingdings" panose="05000000000000000000" pitchFamily="2" charset="2"/>
              <a:buChar char="Ø"/>
            </a:pPr>
            <a:r>
              <a:rPr lang="en-US" sz="1500" dirty="0"/>
              <a:t>2 Screenshots</a:t>
            </a:r>
          </a:p>
          <a:p>
            <a:pPr marL="666723" lvl="1" indent="-285739">
              <a:buFont typeface="Wingdings" panose="05000000000000000000" pitchFamily="2" charset="2"/>
              <a:buChar char="Ø"/>
            </a:pPr>
            <a:r>
              <a:rPr lang="en-US" sz="1500" dirty="0"/>
              <a:t>Protect the integrity of your data</a:t>
            </a:r>
          </a:p>
          <a:p>
            <a:pPr marL="666723" lvl="1" indent="-285739">
              <a:buFont typeface="Wingdings" panose="05000000000000000000" pitchFamily="2" charset="2"/>
              <a:buChar char="Ø"/>
            </a:pPr>
            <a:r>
              <a:rPr lang="en-US" sz="1500" dirty="0"/>
              <a:t>Create a big, beautiful data “map”</a:t>
            </a:r>
          </a:p>
        </p:txBody>
      </p:sp>
      <p:pic>
        <p:nvPicPr>
          <p:cNvPr id="3074" name="Picture 2" descr="http://1.bp.blogspot.com/-6XRhxsInH7g/VO-LA_m0GrI/AAAAAAAACGI/UuyNnk2tEk0/s1600/vrule%2Bmess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42" y="2177057"/>
            <a:ext cx="4425880" cy="215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G-jAWObS5EU/VP_16jePsfI/AAAAAAAACP4/1O3yShuTN9E/s1600/4-entity%2BE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373">
            <a:off x="5849888" y="1884318"/>
            <a:ext cx="3748188" cy="32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2000" y="210312"/>
            <a:ext cx="6629400" cy="952500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</a:t>
            </a:r>
            <a:br>
              <a:rPr lang="en-US" dirty="0"/>
            </a:br>
            <a:r>
              <a:rPr lang="en-US" dirty="0"/>
              <a:t>Vendor Managed Inventory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985962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572426"/>
            <a:ext cx="3924300" cy="963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75" y="2443125"/>
            <a:ext cx="3209925" cy="14287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flipH="1">
            <a:off x="1879600" y="3805238"/>
            <a:ext cx="2895600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flipH="1">
            <a:off x="6070600" y="3805238"/>
            <a:ext cx="2895600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99200" y="3935968"/>
            <a:ext cx="265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Owned by Rohm and Haas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3770" y="3935968"/>
            <a:ext cx="163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Owned by Behr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143ECA-9638-4CE2-9973-680D3FF2E309}"/>
              </a:ext>
            </a:extLst>
          </p:cNvPr>
          <p:cNvSpPr txBox="1"/>
          <p:nvPr/>
        </p:nvSpPr>
        <p:spPr>
          <a:xfrm>
            <a:off x="-63500" y="540722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Vendor Managed Inventory Video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167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485900"/>
            <a:ext cx="2971800" cy="4453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3600" y="2781300"/>
            <a:ext cx="721107" cy="72110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2000" y="210312"/>
            <a:ext cx="6629400" cy="952500"/>
          </a:xfrm>
        </p:spPr>
        <p:txBody>
          <a:bodyPr>
            <a:noAutofit/>
          </a:bodyPr>
          <a:lstStyle/>
          <a:p>
            <a:r>
              <a:rPr lang="en-US" sz="3600" dirty="0"/>
              <a:t>Case Study</a:t>
            </a:r>
            <a:br>
              <a:rPr lang="en-US" sz="3600" dirty="0"/>
            </a:br>
            <a:r>
              <a:rPr lang="en-US" sz="3600" dirty="0"/>
              <a:t>Vendor Managed Inventory &amp; RFID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286000"/>
            <a:ext cx="2400300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32" y="2247900"/>
            <a:ext cx="2695575" cy="144343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flipH="1">
            <a:off x="1651000" y="3805238"/>
            <a:ext cx="2895600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flipH="1">
            <a:off x="6070600" y="3805238"/>
            <a:ext cx="2895600" cy="6524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96034" y="3946803"/>
            <a:ext cx="186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Owned by Shipley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5170" y="3935968"/>
            <a:ext cx="1611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Owned by Intel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408344"/>
            <a:ext cx="685800" cy="7012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2789999"/>
            <a:ext cx="721107" cy="7211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4AB765-CE34-4240-88E9-8AF89E6CE524}"/>
              </a:ext>
            </a:extLst>
          </p:cNvPr>
          <p:cNvSpPr txBox="1"/>
          <p:nvPr/>
        </p:nvSpPr>
        <p:spPr>
          <a:xfrm>
            <a:off x="-63500" y="540722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8"/>
              </a:rPr>
              <a:t>Vendor Managed Inventory Video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03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1" y="266701"/>
            <a:ext cx="8789831" cy="506595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What is RFID?</a:t>
            </a:r>
            <a:endParaRPr lang="en-US" sz="3600" dirty="0">
              <a:solidFill>
                <a:srgbClr val="FF0000"/>
              </a:solidFill>
            </a:endParaRPr>
          </a:p>
          <a:p>
            <a:pPr lvl="0" algn="l"/>
            <a:r>
              <a:rPr lang="en-US" dirty="0">
                <a:effectLst/>
              </a:rPr>
              <a:t>What is RFID?</a:t>
            </a:r>
          </a:p>
          <a:p>
            <a:pPr marL="510724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</a:rPr>
              <a:t>Radio Frequency Identification</a:t>
            </a:r>
          </a:p>
          <a:p>
            <a:pPr marL="510724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</a:rPr>
              <a:t>Wireless technology that lets you identify objects that have been fitted with special RF identification tags</a:t>
            </a:r>
          </a:p>
          <a:p>
            <a:pPr lvl="1" algn="l"/>
            <a:endParaRPr lang="en-US" sz="2000" dirty="0">
              <a:solidFill>
                <a:schemeClr val="bg1"/>
              </a:solidFill>
              <a:effectLst/>
            </a:endParaRPr>
          </a:p>
          <a:p>
            <a:pPr algn="l"/>
            <a:r>
              <a:rPr lang="en-US" dirty="0">
                <a:effectLst/>
              </a:rPr>
              <a:t>What is RFID good for?</a:t>
            </a:r>
          </a:p>
          <a:p>
            <a:pPr marL="510724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</a:rPr>
              <a:t>Inventory control, access control…</a:t>
            </a:r>
          </a:p>
          <a:p>
            <a:pPr lvl="1" algn="l"/>
            <a:endParaRPr lang="en-US" dirty="0">
              <a:solidFill>
                <a:schemeClr val="bg1"/>
              </a:solidFill>
              <a:effectLst/>
            </a:endParaRPr>
          </a:p>
          <a:p>
            <a:pPr lvl="0" algn="l"/>
            <a:r>
              <a:rPr lang="en-US" dirty="0">
                <a:solidFill>
                  <a:schemeClr val="bg1"/>
                </a:solidFill>
                <a:effectLst/>
              </a:rPr>
              <a:t>How it works</a:t>
            </a:r>
          </a:p>
          <a:p>
            <a:pPr marL="510724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</a:rPr>
              <a:t>Antenna reads electromagnetic energy</a:t>
            </a:r>
          </a:p>
          <a:p>
            <a:pPr marL="510724" lvl="1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</a:rPr>
              <a:t>Can penetrate non-metallic solid objects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68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932" y="-39463"/>
            <a:ext cx="8628136" cy="80870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hlinkClick r:id="rId2"/>
              </a:rPr>
              <a:t>Required Viewing 4/4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00" y="808708"/>
            <a:ext cx="2709333" cy="1524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ABB8E2-84C7-4251-BEF5-FDD69A7EDDD8}"/>
              </a:ext>
            </a:extLst>
          </p:cNvPr>
          <p:cNvSpPr/>
          <p:nvPr/>
        </p:nvSpPr>
        <p:spPr>
          <a:xfrm>
            <a:off x="330200" y="769245"/>
            <a:ext cx="6730999" cy="369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Objectives: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Identify RFID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Technology used to track items as they move through the supply chain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Can store a lot of information on each tag – shelf life, safety information, when it was manufactured…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Recognize how RFID creates value for organizations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Track when products enter or exit facility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59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1495" y="253172"/>
            <a:ext cx="8628136" cy="8087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Radio Frequency Identification (RFID)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761495" y="1231782"/>
            <a:ext cx="5588505" cy="4233333"/>
          </a:xfrm>
          <a:effectLst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en-US" altLang="en-US" sz="1852" dirty="0">
                <a:effectLst/>
              </a:rPr>
              <a:t> RFID tags will soon replace standard bar codes</a:t>
            </a:r>
            <a:r>
              <a:rPr lang="en-US" altLang="en-US" sz="2222" dirty="0">
                <a:effectLst/>
              </a:rPr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1667" dirty="0">
                <a:effectLst/>
              </a:rPr>
              <a:t> RFID is the use of electromagnetic energy  to transit energy between a  reader (transceiver) and the tag (antenna).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1667" dirty="0">
                <a:effectLst/>
              </a:rPr>
              <a:t> Line-of-sight reading is not necessary.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1667" dirty="0">
                <a:effectLst/>
              </a:rPr>
              <a:t> RFID tags can contain more information than bar codes.</a:t>
            </a:r>
          </a:p>
          <a:p>
            <a:pPr>
              <a:lnSpc>
                <a:spcPct val="9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en-US" altLang="en-US" sz="1852" dirty="0">
                <a:effectLst/>
              </a:rPr>
              <a:t> Tags are programmable, so there is a vast array of potential uses.</a:t>
            </a:r>
          </a:p>
          <a:p>
            <a:pPr>
              <a:lnSpc>
                <a:spcPct val="9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en-US" altLang="en-US" sz="1852" dirty="0">
                <a:effectLst/>
              </a:rPr>
              <a:t> Scanning can be done from greater distance.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1667" dirty="0">
                <a:effectLst/>
              </a:rPr>
              <a:t> Passive tags—inexpensive, range of few feet.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1667" dirty="0">
                <a:effectLst/>
              </a:rPr>
              <a:t> Active tags—more expensive, range of hundreds of feet.</a:t>
            </a:r>
          </a:p>
        </p:txBody>
      </p:sp>
      <p:grpSp>
        <p:nvGrpSpPr>
          <p:cNvPr id="36869" name="Group 8"/>
          <p:cNvGrpSpPr>
            <a:grpSpLocks/>
          </p:cNvGrpSpPr>
          <p:nvPr/>
        </p:nvGrpSpPr>
        <p:grpSpPr bwMode="auto">
          <a:xfrm>
            <a:off x="6420556" y="1511066"/>
            <a:ext cx="2372431" cy="3373437"/>
            <a:chOff x="3792" y="1104"/>
            <a:chExt cx="1614" cy="2295"/>
          </a:xfrm>
        </p:grpSpPr>
        <p:pic>
          <p:nvPicPr>
            <p:cNvPr id="36870" name="Picture 4" descr="Ph08-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104"/>
              <a:ext cx="1614" cy="2016"/>
            </a:xfrm>
            <a:prstGeom prst="rect">
              <a:avLst/>
            </a:prstGeom>
            <a:noFill/>
            <a:ln w="31750" algn="ctr">
              <a:solidFill>
                <a:srgbClr val="71918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871" name="Text Box 6"/>
            <p:cNvSpPr txBox="1">
              <a:spLocks noChangeArrowheads="1"/>
            </p:cNvSpPr>
            <p:nvPr/>
          </p:nvSpPr>
          <p:spPr bwMode="auto">
            <a:xfrm>
              <a:off x="3907" y="3181"/>
              <a:ext cx="139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81" dirty="0"/>
                <a:t>Source: METRO AG.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1ADA3B-0A3C-4FC1-8CD4-20DC5A7F744A}"/>
              </a:ext>
            </a:extLst>
          </p:cNvPr>
          <p:cNvSpPr txBox="1"/>
          <p:nvPr/>
        </p:nvSpPr>
        <p:spPr>
          <a:xfrm>
            <a:off x="-11305" y="5345668"/>
            <a:ext cx="140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RFID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1495" y="-114300"/>
            <a:ext cx="8628136" cy="808708"/>
          </a:xfrm>
        </p:spPr>
        <p:txBody>
          <a:bodyPr/>
          <a:lstStyle/>
          <a:p>
            <a:pPr>
              <a:defRPr/>
            </a:pPr>
            <a:r>
              <a:rPr lang="en-US" dirty="0"/>
              <a:t>The Big Picture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723900"/>
            <a:ext cx="8466667" cy="48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3CD95D-B310-4F60-B698-0A5CE0020590}"/>
              </a:ext>
            </a:extLst>
          </p:cNvPr>
          <p:cNvSpPr/>
          <p:nvPr/>
        </p:nvSpPr>
        <p:spPr>
          <a:xfrm>
            <a:off x="-7007" y="0"/>
            <a:ext cx="1295400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RFID Video</a:t>
            </a:r>
            <a:endParaRPr lang="en-US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1078"/>
      </p:ext>
    </p:extLst>
  </p:cSld>
  <p:clrMapOvr>
    <a:masterClrMapping/>
  </p:clrMapOvr>
  <p:transition spd="slow"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3157" y="-129751"/>
            <a:ext cx="8153400" cy="69440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03198" y="499945"/>
          <a:ext cx="9753600" cy="150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041399" y="2286551"/>
          <a:ext cx="8077199" cy="150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28796565"/>
              </p:ext>
            </p:extLst>
          </p:nvPr>
        </p:nvGraphicFramePr>
        <p:xfrm>
          <a:off x="50799" y="4076700"/>
          <a:ext cx="100584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1954714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7859033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785218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926812" y="1527461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813669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4908858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7004048" y="3363954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965030" y="5217468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3760098" y="5217095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1878514" y="5217468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7979462" y="5217095"/>
            <a:ext cx="3810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Bent-Up Arrow 23"/>
          <p:cNvSpPr/>
          <p:nvPr/>
        </p:nvSpPr>
        <p:spPr>
          <a:xfrm rot="10800000">
            <a:off x="1136957" y="2186097"/>
            <a:ext cx="8305801" cy="195697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351318" y="1994073"/>
            <a:ext cx="91440" cy="192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Bent-Up Arrow 25"/>
          <p:cNvSpPr/>
          <p:nvPr/>
        </p:nvSpPr>
        <p:spPr>
          <a:xfrm rot="10800000">
            <a:off x="171756" y="3974205"/>
            <a:ext cx="8305801" cy="195697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413549" y="3775790"/>
            <a:ext cx="64008" cy="2377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9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Max Labs 3a &amp; 3b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869" y="1562100"/>
            <a:ext cx="9296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Due week 12 – Each part will take about an </a:t>
            </a:r>
            <a:r>
              <a:rPr lang="en-US" sz="2000" dirty="0">
                <a:solidFill>
                  <a:srgbClr val="FF0000"/>
                </a:solidFill>
              </a:rPr>
              <a:t>hour</a:t>
            </a:r>
            <a:endParaRPr lang="en-US" sz="2000" dirty="0"/>
          </a:p>
          <a:p>
            <a:pPr marL="380985" indent="-380985">
              <a:buFont typeface="Wingdings 2" panose="05020102010507070707" pitchFamily="18" charset="2"/>
              <a:buChar char=""/>
            </a:pPr>
            <a:r>
              <a:rPr lang="en-US" sz="2000" dirty="0"/>
              <a:t>Max Labs 3a</a:t>
            </a:r>
          </a:p>
          <a:p>
            <a:pPr marL="761970" lvl="1" indent="-380985">
              <a:buFont typeface="Wingdings" panose="05000000000000000000" pitchFamily="2" charset="2"/>
              <a:buChar char="Ø"/>
            </a:pPr>
            <a:r>
              <a:rPr lang="en-US" sz="1500" dirty="0"/>
              <a:t>4 Screenshots</a:t>
            </a:r>
          </a:p>
          <a:p>
            <a:pPr marL="761970" lvl="1" indent="-380985">
              <a:buFont typeface="Wingdings" panose="05000000000000000000" pitchFamily="2" charset="2"/>
              <a:buChar char="Ø"/>
            </a:pPr>
            <a:r>
              <a:rPr lang="en-US" sz="1500" dirty="0"/>
              <a:t>Make the app scalable</a:t>
            </a:r>
          </a:p>
          <a:p>
            <a:pPr marL="761970" lvl="1" indent="-380985">
              <a:buFont typeface="Wingdings" panose="05000000000000000000" pitchFamily="2" charset="2"/>
              <a:buChar char="Ø"/>
            </a:pPr>
            <a:r>
              <a:rPr lang="en-US" sz="1500" dirty="0"/>
              <a:t>See how CRM systems make life easier </a:t>
            </a:r>
            <a:endParaRPr lang="en-US" sz="2000" dirty="0"/>
          </a:p>
          <a:p>
            <a:endParaRPr lang="en-US" sz="2000" dirty="0"/>
          </a:p>
          <a:p>
            <a:pPr marL="285739" indent="-285739">
              <a:buFont typeface="Wingdings 2" panose="05020102010507070707" pitchFamily="18" charset="2"/>
              <a:buChar char=""/>
            </a:pPr>
            <a:r>
              <a:rPr lang="en-US" sz="2000" dirty="0"/>
              <a:t>Max Labs 3b</a:t>
            </a:r>
          </a:p>
          <a:p>
            <a:pPr marL="666723" lvl="1" indent="-285739">
              <a:buFont typeface="Wingdings" panose="05000000000000000000" pitchFamily="2" charset="2"/>
              <a:buChar char="Ø"/>
            </a:pPr>
            <a:r>
              <a:rPr lang="en-US" sz="1500" dirty="0"/>
              <a:t>3 Screenshots</a:t>
            </a:r>
          </a:p>
          <a:p>
            <a:pPr marL="666723" lvl="1" indent="-285739">
              <a:buFont typeface="Wingdings" panose="05000000000000000000" pitchFamily="2" charset="2"/>
              <a:buChar char="Ø"/>
            </a:pPr>
            <a:r>
              <a:rPr lang="en-US" sz="1500" dirty="0"/>
              <a:t>Go full cyborg</a:t>
            </a:r>
          </a:p>
          <a:p>
            <a:pPr marL="666723" lvl="1" indent="-285739">
              <a:buFont typeface="Wingdings" panose="05000000000000000000" pitchFamily="2" charset="2"/>
              <a:buChar char="Ø"/>
            </a:pPr>
            <a:r>
              <a:rPr lang="en-US" sz="1500" dirty="0"/>
              <a:t>Make connections between Salesforce and social media</a:t>
            </a:r>
          </a:p>
        </p:txBody>
      </p:sp>
      <p:pic>
        <p:nvPicPr>
          <p:cNvPr id="2052" name="Picture 4" descr="http://3.bp.blogspot.com/-DHW5LSyI9dI/VHKwNS_XKaI/AAAAAAAABXQ/fQ2nYJhP-1M/s1600/Screen%2BShot%2B2014-11-23%2Bat%2B8.11.29%2B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950" y="1562100"/>
            <a:ext cx="3995791" cy="164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DAVwy8kFz-c/VTXExSp_xmI/AAAAAAAACpg/Vl9KNFrHo7s/s1600/Terminator1984movie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93" y="1562100"/>
            <a:ext cx="2389188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381000"/>
            <a:ext cx="8458200" cy="9525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Common Organizational Systems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257300"/>
            <a:ext cx="8534400" cy="3847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4.1 Supply Chain Management Systems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4.2 Customer Relationship Management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Required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 Wikipedia, Supply Chain Management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 Supply Chain Futurists Predict the Impact of Digital Transformation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 Integrated Planning – Optimization for the Entire Internal Supply Chain</a:t>
            </a:r>
          </a:p>
          <a:p>
            <a:r>
              <a:rPr lang="en-US" sz="2000" dirty="0">
                <a:solidFill>
                  <a:schemeClr val="bg1"/>
                </a:solidFill>
              </a:rPr>
              <a:t> Just-in-Time Manufacturing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 Vendor-Managed Inventory (VMI): What is it and When Does it Make Sense to Use It</a:t>
            </a:r>
          </a:p>
          <a:p>
            <a:r>
              <a:rPr lang="en-US" sz="2000" dirty="0">
                <a:solidFill>
                  <a:schemeClr val="bg1"/>
                </a:solidFill>
              </a:rPr>
              <a:t> What is RFID?</a:t>
            </a:r>
          </a:p>
        </p:txBody>
      </p:sp>
    </p:spTree>
    <p:extLst>
      <p:ext uri="{BB962C8B-B14F-4D97-AF65-F5344CB8AC3E}">
        <p14:creationId xmlns:p14="http://schemas.microsoft.com/office/powerpoint/2010/main" val="4488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5200" y="114300"/>
            <a:ext cx="8229600" cy="952500"/>
          </a:xfrm>
        </p:spPr>
        <p:txBody>
          <a:bodyPr>
            <a:normAutofit/>
          </a:bodyPr>
          <a:lstStyle/>
          <a:p>
            <a:r>
              <a:rPr lang="en-US" dirty="0"/>
              <a:t>Thinking About Supply Chain…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9800" y="34787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Just to get you thinking….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13" y="1552228"/>
            <a:ext cx="8674287" cy="17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76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1" y="266701"/>
            <a:ext cx="8789831" cy="506595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Wikipedia, Supply Chain Management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“Design, planning, execution, control and monitoring of supply chain activities”</a:t>
            </a:r>
          </a:p>
          <a:p>
            <a:pPr marL="510724" lvl="1" indent="-28575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Management and storage of raw materials</a:t>
            </a:r>
          </a:p>
          <a:p>
            <a:pPr marL="510724" lvl="1" indent="-28575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Work-in-process inventory</a:t>
            </a:r>
          </a:p>
          <a:p>
            <a:pPr marL="510724" lvl="1" indent="-28575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Finished goods</a:t>
            </a:r>
          </a:p>
          <a:p>
            <a:pPr lvl="1" algn="l"/>
            <a:endParaRPr lang="en-US" sz="200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Integrated approach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</a:rPr>
              <a:t>Minimize total costs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3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401" y="-114300"/>
            <a:ext cx="8789831" cy="5065957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Integrated Planning – Optimization for the Entire Internal Supply Chain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7874" lvl="1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/>
            </a:endParaRPr>
          </a:p>
          <a:p>
            <a:pPr marL="567874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</a:rPr>
              <a:t>What is integrated planning? </a:t>
            </a:r>
          </a:p>
          <a:p>
            <a:pPr marL="792849" lvl="2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Requires coordinated flow of information</a:t>
            </a:r>
          </a:p>
          <a:p>
            <a:pPr marL="792849" lvl="2" indent="-342900" algn="l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  <a:effectLst/>
            </a:endParaRPr>
          </a:p>
          <a:p>
            <a:pPr marL="567874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</a:rPr>
              <a:t>Inventory cost control</a:t>
            </a:r>
          </a:p>
          <a:p>
            <a:pPr marL="567874" lvl="1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effectLst/>
            </a:endParaRPr>
          </a:p>
          <a:p>
            <a:pPr marL="567874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/>
              </a:rPr>
              <a:t>Information systems</a:t>
            </a:r>
          </a:p>
          <a:p>
            <a:pPr marL="792849" lvl="2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Forecast demand</a:t>
            </a:r>
          </a:p>
          <a:p>
            <a:pPr marL="792849" lvl="2" indent="-342900" algn="l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ffectLst/>
              </a:rPr>
              <a:t>Optimize inventory levels</a:t>
            </a:r>
          </a:p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21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4065</TotalTime>
  <Words>1244</Words>
  <Application>Microsoft Office PowerPoint</Application>
  <PresentationFormat>Custom</PresentationFormat>
  <Paragraphs>297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Calisto MT</vt:lpstr>
      <vt:lpstr>Courier New</vt:lpstr>
      <vt:lpstr>Helvetica</vt:lpstr>
      <vt:lpstr>Symbol</vt:lpstr>
      <vt:lpstr>Times New Roman</vt:lpstr>
      <vt:lpstr>Trebuchet MS</vt:lpstr>
      <vt:lpstr>Wingdings</vt:lpstr>
      <vt:lpstr>Wingdings 2</vt:lpstr>
      <vt:lpstr>MIS2101</vt:lpstr>
      <vt:lpstr>Information Systems in Organizations  4.1 Supply Chain Management Systems </vt:lpstr>
      <vt:lpstr>Roadmap</vt:lpstr>
      <vt:lpstr>Max Labs 2a &amp; 2b</vt:lpstr>
      <vt:lpstr>Max Labs 3a &amp; 3b</vt:lpstr>
      <vt:lpstr>Common Organizational Systems </vt:lpstr>
      <vt:lpstr>Required Reading</vt:lpstr>
      <vt:lpstr>Thinking About Supply Chain…</vt:lpstr>
      <vt:lpstr>PowerPoint Presentation</vt:lpstr>
      <vt:lpstr>PowerPoint Presentation</vt:lpstr>
      <vt:lpstr>Required Viewing 1/4</vt:lpstr>
      <vt:lpstr>PowerPoint Presentation</vt:lpstr>
      <vt:lpstr>PowerPoint Presentation</vt:lpstr>
      <vt:lpstr>PowerPoint Presentation</vt:lpstr>
      <vt:lpstr>PowerPoint Presentation</vt:lpstr>
      <vt:lpstr>Question</vt:lpstr>
      <vt:lpstr>PowerPoint Presentation</vt:lpstr>
      <vt:lpstr>Safety Stock – That’s the Answer!</vt:lpstr>
      <vt:lpstr>What else could I do with this cash?</vt:lpstr>
      <vt:lpstr>SCM Architecture</vt:lpstr>
      <vt:lpstr>PowerPoint Presentation</vt:lpstr>
      <vt:lpstr>PowerPoint Presentation</vt:lpstr>
      <vt:lpstr>Required Viewing 2/4</vt:lpstr>
      <vt:lpstr>PowerPoint Presentation</vt:lpstr>
      <vt:lpstr>Dell’s Supply Chain</vt:lpstr>
      <vt:lpstr>What else could I do with this cash?</vt:lpstr>
      <vt:lpstr>Required Viewing 3/4</vt:lpstr>
      <vt:lpstr>PowerPoint Presentation</vt:lpstr>
      <vt:lpstr>PowerPoint Presentation</vt:lpstr>
      <vt:lpstr>PowerPoint Presentation</vt:lpstr>
      <vt:lpstr>Case Study Vendor Managed Inventory</vt:lpstr>
      <vt:lpstr>Case Study Vendor Managed Inventory &amp; RFID</vt:lpstr>
      <vt:lpstr>PowerPoint Presentation</vt:lpstr>
      <vt:lpstr>Required Viewing 4/4</vt:lpstr>
      <vt:lpstr>Radio Frequency Identification (RFID)</vt:lpstr>
      <vt:lpstr>The Big Picture</vt:lpstr>
      <vt:lpstr>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 and Managing Complexity</dc:title>
  <dc:creator>David</dc:creator>
  <cp:lastModifiedBy>support</cp:lastModifiedBy>
  <cp:revision>157</cp:revision>
  <dcterms:created xsi:type="dcterms:W3CDTF">2015-03-16T11:37:14Z</dcterms:created>
  <dcterms:modified xsi:type="dcterms:W3CDTF">2018-11-05T20:26:10Z</dcterms:modified>
</cp:coreProperties>
</file>