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92" r:id="rId3"/>
    <p:sldId id="278" r:id="rId4"/>
    <p:sldId id="295" r:id="rId5"/>
    <p:sldId id="296" r:id="rId6"/>
    <p:sldId id="297" r:id="rId7"/>
    <p:sldId id="298" r:id="rId8"/>
    <p:sldId id="299" r:id="rId9"/>
    <p:sldId id="300" r:id="rId10"/>
    <p:sldId id="302" r:id="rId11"/>
    <p:sldId id="301" r:id="rId12"/>
    <p:sldId id="280" r:id="rId13"/>
    <p:sldId id="281" r:id="rId14"/>
    <p:sldId id="305" r:id="rId15"/>
    <p:sldId id="306" r:id="rId16"/>
    <p:sldId id="310" r:id="rId17"/>
    <p:sldId id="308" r:id="rId18"/>
    <p:sldId id="288" r:id="rId19"/>
    <p:sldId id="289" r:id="rId20"/>
    <p:sldId id="309" r:id="rId21"/>
    <p:sldId id="293" r:id="rId22"/>
  </p:sldIdLst>
  <p:sldSz cx="12192000" cy="6858000"/>
  <p:notesSz cx="7023100" cy="9309100"/>
  <p:embeddedFontLst>
    <p:embeddedFont>
      <p:font typeface="Arial Black" panose="020B0604020202020204" pitchFamily="34" charset="0"/>
      <p:bold r:id="rId24"/>
    </p:embeddedFont>
    <p:embeddedFont>
      <p:font typeface="Arial Narrow" panose="020B0604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69707" autoAdjust="0"/>
  </p:normalViewPr>
  <p:slideViewPr>
    <p:cSldViewPr snapToGrid="0">
      <p:cViewPr varScale="1">
        <p:scale>
          <a:sx n="89" d="100"/>
          <a:sy n="89" d="100"/>
        </p:scale>
        <p:origin x="2632" y="168"/>
      </p:cViewPr>
      <p:guideLst>
        <p:guide pos="288"/>
        <p:guide pos="7344"/>
        <p:guide orient="horz" pos="2184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69DE3-A144-4B8E-BB2C-5CF3AE3EBA6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3A3B4-2697-40AB-AA15-15B6D389B209}">
      <dgm:prSet phldrT="[Text]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dirty="0"/>
            <a:t>CONTENT</a:t>
          </a:r>
        </a:p>
      </dgm:t>
    </dgm:pt>
    <dgm:pt modelId="{850A0F83-BF08-4F68-B1DE-A745F66F50B1}" type="parTrans" cxnId="{DF7D6F55-61D6-448B-883D-16280D4FB9DE}">
      <dgm:prSet/>
      <dgm:spPr/>
      <dgm:t>
        <a:bodyPr/>
        <a:lstStyle/>
        <a:p>
          <a:endParaRPr lang="en-US"/>
        </a:p>
      </dgm:t>
    </dgm:pt>
    <dgm:pt modelId="{88D45979-B6C8-4C4F-8522-ED1BC4508749}" type="sibTrans" cxnId="{DF7D6F55-61D6-448B-883D-16280D4FB9DE}">
      <dgm:prSet/>
      <dgm:spPr/>
      <dgm:t>
        <a:bodyPr/>
        <a:lstStyle/>
        <a:p>
          <a:endParaRPr lang="en-US"/>
        </a:p>
      </dgm:t>
    </dgm:pt>
    <dgm:pt modelId="{97E7A18C-F8E8-4579-9BF7-98F2549A4AFB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TECHNOLOGY</a:t>
          </a:r>
        </a:p>
      </dgm:t>
    </dgm:pt>
    <dgm:pt modelId="{0FDD3986-E0C6-4AD0-B38C-E6F246127207}" type="parTrans" cxnId="{357B1DBA-585C-4FA7-BD89-8867324D7F3E}">
      <dgm:prSet/>
      <dgm:spPr/>
      <dgm:t>
        <a:bodyPr/>
        <a:lstStyle/>
        <a:p>
          <a:endParaRPr lang="en-US"/>
        </a:p>
      </dgm:t>
    </dgm:pt>
    <dgm:pt modelId="{BCB029FF-5E53-441F-ACE0-3D6B741E1C30}" type="sibTrans" cxnId="{357B1DBA-585C-4FA7-BD89-8867324D7F3E}">
      <dgm:prSet/>
      <dgm:spPr/>
      <dgm:t>
        <a:bodyPr/>
        <a:lstStyle/>
        <a:p>
          <a:endParaRPr lang="en-US"/>
        </a:p>
      </dgm:t>
    </dgm:pt>
    <dgm:pt modelId="{A2C976CF-2680-44E2-B9E4-373CC6003DDC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5416E672-0C06-47F0-9B8E-00978A345C77}" type="parTrans" cxnId="{5C6A4FB7-5D72-4B37-9BC6-B0E5DADC4F15}">
      <dgm:prSet/>
      <dgm:spPr/>
      <dgm:t>
        <a:bodyPr/>
        <a:lstStyle/>
        <a:p>
          <a:endParaRPr lang="en-US"/>
        </a:p>
      </dgm:t>
    </dgm:pt>
    <dgm:pt modelId="{668EBD0E-2BF5-45E0-83DD-99C5279065D1}" type="sibTrans" cxnId="{5C6A4FB7-5D72-4B37-9BC6-B0E5DADC4F15}">
      <dgm:prSet/>
      <dgm:spPr/>
      <dgm:t>
        <a:bodyPr/>
        <a:lstStyle/>
        <a:p>
          <a:endParaRPr lang="en-US"/>
        </a:p>
      </dgm:t>
    </dgm:pt>
    <dgm:pt modelId="{23DE4FB2-5E8C-4ABB-B385-4E01E394138E}">
      <dgm:prSet phldrT="[Text]" custT="1"/>
      <dgm:spPr/>
      <dgm:t>
        <a:bodyPr/>
        <a:lstStyle/>
        <a:p>
          <a:endParaRPr lang="en-US" sz="1800" dirty="0"/>
        </a:p>
      </dgm:t>
    </dgm:pt>
    <dgm:pt modelId="{F1925580-40AD-49BC-BF1D-50E94906C452}" type="parTrans" cxnId="{ACB648B6-D6DD-48CF-9257-CFB032727DA3}">
      <dgm:prSet/>
      <dgm:spPr/>
      <dgm:t>
        <a:bodyPr/>
        <a:lstStyle/>
        <a:p>
          <a:endParaRPr lang="en-US"/>
        </a:p>
      </dgm:t>
    </dgm:pt>
    <dgm:pt modelId="{0D33D76D-B883-4BE4-A944-E065F54608BC}" type="sibTrans" cxnId="{ACB648B6-D6DD-48CF-9257-CFB032727DA3}">
      <dgm:prSet/>
      <dgm:spPr/>
      <dgm:t>
        <a:bodyPr/>
        <a:lstStyle/>
        <a:p>
          <a:endParaRPr lang="en-US"/>
        </a:p>
      </dgm:t>
    </dgm:pt>
    <dgm:pt modelId="{84174731-93BC-4CE1-8941-707AA74FBF1B}" type="pres">
      <dgm:prSet presAssocID="{5C669DE3-A144-4B8E-BB2C-5CF3AE3EBA68}" presName="Name0" presStyleCnt="0">
        <dgm:presLayoutVars>
          <dgm:chMax val="4"/>
          <dgm:resizeHandles val="exact"/>
        </dgm:presLayoutVars>
      </dgm:prSet>
      <dgm:spPr/>
    </dgm:pt>
    <dgm:pt modelId="{811CBC66-CAF2-48C7-97C2-CE4719242785}" type="pres">
      <dgm:prSet presAssocID="{5C669DE3-A144-4B8E-BB2C-5CF3AE3EBA68}" presName="ellipse" presStyleLbl="trBgShp" presStyleIdx="0" presStyleCnt="1"/>
      <dgm:spPr/>
    </dgm:pt>
    <dgm:pt modelId="{4C065957-320F-4B97-90CE-26D57241FB92}" type="pres">
      <dgm:prSet presAssocID="{5C669DE3-A144-4B8E-BB2C-5CF3AE3EBA68}" presName="arrow1" presStyleLbl="fgShp" presStyleIdx="0" presStyleCnt="1"/>
      <dgm:spPr/>
    </dgm:pt>
    <dgm:pt modelId="{DEBC237D-6F78-4547-9016-2C6C4FEA6C55}" type="pres">
      <dgm:prSet presAssocID="{5C669DE3-A144-4B8E-BB2C-5CF3AE3EBA68}" presName="rectangle" presStyleLbl="revTx" presStyleIdx="0" presStyleCnt="1">
        <dgm:presLayoutVars>
          <dgm:bulletEnabled val="1"/>
        </dgm:presLayoutVars>
      </dgm:prSet>
      <dgm:spPr/>
    </dgm:pt>
    <dgm:pt modelId="{D1A06E9E-D84A-4243-A1CC-AF6A01F7D49E}" type="pres">
      <dgm:prSet presAssocID="{97E7A18C-F8E8-4579-9BF7-98F2549A4AFB}" presName="item1" presStyleLbl="node1" presStyleIdx="0" presStyleCnt="3">
        <dgm:presLayoutVars>
          <dgm:bulletEnabled val="1"/>
        </dgm:presLayoutVars>
      </dgm:prSet>
      <dgm:spPr/>
    </dgm:pt>
    <dgm:pt modelId="{DB91E417-DDB3-4481-9DD0-E73B1D75A474}" type="pres">
      <dgm:prSet presAssocID="{A2C976CF-2680-44E2-B9E4-373CC6003DDC}" presName="item2" presStyleLbl="node1" presStyleIdx="1" presStyleCnt="3">
        <dgm:presLayoutVars>
          <dgm:bulletEnabled val="1"/>
        </dgm:presLayoutVars>
      </dgm:prSet>
      <dgm:spPr/>
    </dgm:pt>
    <dgm:pt modelId="{1F30B65E-C2EF-4C62-A58B-134FD4288FC9}" type="pres">
      <dgm:prSet presAssocID="{23DE4FB2-5E8C-4ABB-B385-4E01E394138E}" presName="item3" presStyleLbl="node1" presStyleIdx="2" presStyleCnt="3">
        <dgm:presLayoutVars>
          <dgm:bulletEnabled val="1"/>
        </dgm:presLayoutVars>
      </dgm:prSet>
      <dgm:spPr/>
    </dgm:pt>
    <dgm:pt modelId="{D0EDB206-8741-493F-8267-2BADF7CF65C5}" type="pres">
      <dgm:prSet presAssocID="{5C669DE3-A144-4B8E-BB2C-5CF3AE3EBA68}" presName="funnel" presStyleLbl="trAlignAcc1" presStyleIdx="0" presStyleCnt="1" custLinFactNeighborY="-416"/>
      <dgm:spPr>
        <a:solidFill>
          <a:schemeClr val="accent5">
            <a:alpha val="40000"/>
          </a:schemeClr>
        </a:solidFill>
      </dgm:spPr>
    </dgm:pt>
  </dgm:ptLst>
  <dgm:cxnLst>
    <dgm:cxn modelId="{FD284B14-24A7-482A-9EB0-48CD674EC866}" type="presOf" srcId="{9BD3A3B4-2697-40AB-AA15-15B6D389B209}" destId="{1F30B65E-C2EF-4C62-A58B-134FD4288FC9}" srcOrd="0" destOrd="0" presId="urn:microsoft.com/office/officeart/2005/8/layout/funnel1"/>
    <dgm:cxn modelId="{DF7D6F55-61D6-448B-883D-16280D4FB9DE}" srcId="{5C669DE3-A144-4B8E-BB2C-5CF3AE3EBA68}" destId="{9BD3A3B4-2697-40AB-AA15-15B6D389B209}" srcOrd="0" destOrd="0" parTransId="{850A0F83-BF08-4F68-B1DE-A745F66F50B1}" sibTransId="{88D45979-B6C8-4C4F-8522-ED1BC4508749}"/>
    <dgm:cxn modelId="{97C8486F-7ECA-4914-A4E4-1FF8605C4DBA}" type="presOf" srcId="{97E7A18C-F8E8-4579-9BF7-98F2549A4AFB}" destId="{DB91E417-DDB3-4481-9DD0-E73B1D75A474}" srcOrd="0" destOrd="0" presId="urn:microsoft.com/office/officeart/2005/8/layout/funnel1"/>
    <dgm:cxn modelId="{4B9BED76-343F-4EFD-80C5-A1CD002B69EF}" type="presOf" srcId="{5C669DE3-A144-4B8E-BB2C-5CF3AE3EBA68}" destId="{84174731-93BC-4CE1-8941-707AA74FBF1B}" srcOrd="0" destOrd="0" presId="urn:microsoft.com/office/officeart/2005/8/layout/funnel1"/>
    <dgm:cxn modelId="{6C7FD68F-9E4B-4CF7-A157-A60EA8F29CB5}" type="presOf" srcId="{23DE4FB2-5E8C-4ABB-B385-4E01E394138E}" destId="{DEBC237D-6F78-4547-9016-2C6C4FEA6C55}" srcOrd="0" destOrd="0" presId="urn:microsoft.com/office/officeart/2005/8/layout/funnel1"/>
    <dgm:cxn modelId="{ACB648B6-D6DD-48CF-9257-CFB032727DA3}" srcId="{5C669DE3-A144-4B8E-BB2C-5CF3AE3EBA68}" destId="{23DE4FB2-5E8C-4ABB-B385-4E01E394138E}" srcOrd="3" destOrd="0" parTransId="{F1925580-40AD-49BC-BF1D-50E94906C452}" sibTransId="{0D33D76D-B883-4BE4-A944-E065F54608BC}"/>
    <dgm:cxn modelId="{5C6A4FB7-5D72-4B37-9BC6-B0E5DADC4F15}" srcId="{5C669DE3-A144-4B8E-BB2C-5CF3AE3EBA68}" destId="{A2C976CF-2680-44E2-B9E4-373CC6003DDC}" srcOrd="2" destOrd="0" parTransId="{5416E672-0C06-47F0-9B8E-00978A345C77}" sibTransId="{668EBD0E-2BF5-45E0-83DD-99C5279065D1}"/>
    <dgm:cxn modelId="{357B1DBA-585C-4FA7-BD89-8867324D7F3E}" srcId="{5C669DE3-A144-4B8E-BB2C-5CF3AE3EBA68}" destId="{97E7A18C-F8E8-4579-9BF7-98F2549A4AFB}" srcOrd="1" destOrd="0" parTransId="{0FDD3986-E0C6-4AD0-B38C-E6F246127207}" sibTransId="{BCB029FF-5E53-441F-ACE0-3D6B741E1C30}"/>
    <dgm:cxn modelId="{7CE826E9-6C18-4A6B-9620-6488310A2E1C}" type="presOf" srcId="{A2C976CF-2680-44E2-B9E4-373CC6003DDC}" destId="{D1A06E9E-D84A-4243-A1CC-AF6A01F7D49E}" srcOrd="0" destOrd="0" presId="urn:microsoft.com/office/officeart/2005/8/layout/funnel1"/>
    <dgm:cxn modelId="{7AD26B75-CA57-428C-85B5-49BA37D3353D}" type="presParOf" srcId="{84174731-93BC-4CE1-8941-707AA74FBF1B}" destId="{811CBC66-CAF2-48C7-97C2-CE4719242785}" srcOrd="0" destOrd="0" presId="urn:microsoft.com/office/officeart/2005/8/layout/funnel1"/>
    <dgm:cxn modelId="{146EF85C-42D9-4ABB-BCD7-9E82A241299E}" type="presParOf" srcId="{84174731-93BC-4CE1-8941-707AA74FBF1B}" destId="{4C065957-320F-4B97-90CE-26D57241FB92}" srcOrd="1" destOrd="0" presId="urn:microsoft.com/office/officeart/2005/8/layout/funnel1"/>
    <dgm:cxn modelId="{48EFC6F0-C16E-418D-A879-AE16FA03FFDC}" type="presParOf" srcId="{84174731-93BC-4CE1-8941-707AA74FBF1B}" destId="{DEBC237D-6F78-4547-9016-2C6C4FEA6C55}" srcOrd="2" destOrd="0" presId="urn:microsoft.com/office/officeart/2005/8/layout/funnel1"/>
    <dgm:cxn modelId="{58F3696C-5936-4201-9312-7E624ECA8B05}" type="presParOf" srcId="{84174731-93BC-4CE1-8941-707AA74FBF1B}" destId="{D1A06E9E-D84A-4243-A1CC-AF6A01F7D49E}" srcOrd="3" destOrd="0" presId="urn:microsoft.com/office/officeart/2005/8/layout/funnel1"/>
    <dgm:cxn modelId="{8057C562-9959-43E2-A252-C2A239623DB0}" type="presParOf" srcId="{84174731-93BC-4CE1-8941-707AA74FBF1B}" destId="{DB91E417-DDB3-4481-9DD0-E73B1D75A474}" srcOrd="4" destOrd="0" presId="urn:microsoft.com/office/officeart/2005/8/layout/funnel1"/>
    <dgm:cxn modelId="{4559F157-53BD-420F-84C8-3D057F910181}" type="presParOf" srcId="{84174731-93BC-4CE1-8941-707AA74FBF1B}" destId="{1F30B65E-C2EF-4C62-A58B-134FD4288FC9}" srcOrd="5" destOrd="0" presId="urn:microsoft.com/office/officeart/2005/8/layout/funnel1"/>
    <dgm:cxn modelId="{1F3D2A66-AE8F-4F8F-B0D9-28DDE690B5F4}" type="presParOf" srcId="{84174731-93BC-4CE1-8941-707AA74FBF1B}" destId="{D0EDB206-8741-493F-8267-2BADF7CF65C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CBC66-CAF2-48C7-97C2-CE4719242785}">
      <dsp:nvSpPr>
        <dsp:cNvPr id="0" name=""/>
        <dsp:cNvSpPr/>
      </dsp:nvSpPr>
      <dsp:spPr>
        <a:xfrm>
          <a:off x="1372679" y="161345"/>
          <a:ext cx="3202092" cy="11120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65957-320F-4B97-90CE-26D57241FB92}">
      <dsp:nvSpPr>
        <dsp:cNvPr id="0" name=""/>
        <dsp:cNvSpPr/>
      </dsp:nvSpPr>
      <dsp:spPr>
        <a:xfrm>
          <a:off x="2668410" y="2884365"/>
          <a:ext cx="620560" cy="39715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C237D-6F78-4547-9016-2C6C4FEA6C55}">
      <dsp:nvSpPr>
        <dsp:cNvPr id="0" name=""/>
        <dsp:cNvSpPr/>
      </dsp:nvSpPr>
      <dsp:spPr>
        <a:xfrm>
          <a:off x="1489345" y="3202092"/>
          <a:ext cx="2978691" cy="74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489345" y="3202092"/>
        <a:ext cx="2978691" cy="744672"/>
      </dsp:txXfrm>
    </dsp:sp>
    <dsp:sp modelId="{D1A06E9E-D84A-4243-A1CC-AF6A01F7D49E}">
      <dsp:nvSpPr>
        <dsp:cNvPr id="0" name=""/>
        <dsp:cNvSpPr/>
      </dsp:nvSpPr>
      <dsp:spPr>
        <a:xfrm>
          <a:off x="2536851" y="1359275"/>
          <a:ext cx="1117009" cy="1117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ACTIVITY</a:t>
          </a:r>
        </a:p>
      </dsp:txBody>
      <dsp:txXfrm>
        <a:off x="2700433" y="1522857"/>
        <a:ext cx="789845" cy="789845"/>
      </dsp:txXfrm>
    </dsp:sp>
    <dsp:sp modelId="{DB91E417-DDB3-4481-9DD0-E73B1D75A474}">
      <dsp:nvSpPr>
        <dsp:cNvPr id="0" name=""/>
        <dsp:cNvSpPr/>
      </dsp:nvSpPr>
      <dsp:spPr>
        <a:xfrm>
          <a:off x="1737569" y="521270"/>
          <a:ext cx="1117009" cy="1117009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TECHNOLOGY</a:t>
          </a:r>
        </a:p>
      </dsp:txBody>
      <dsp:txXfrm>
        <a:off x="1901151" y="684852"/>
        <a:ext cx="789845" cy="789845"/>
      </dsp:txXfrm>
    </dsp:sp>
    <dsp:sp modelId="{1F30B65E-C2EF-4C62-A58B-134FD4288FC9}">
      <dsp:nvSpPr>
        <dsp:cNvPr id="0" name=""/>
        <dsp:cNvSpPr/>
      </dsp:nvSpPr>
      <dsp:spPr>
        <a:xfrm>
          <a:off x="2879400" y="251202"/>
          <a:ext cx="1117009" cy="1117009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CONTENT</a:t>
          </a:r>
        </a:p>
      </dsp:txBody>
      <dsp:txXfrm>
        <a:off x="3042982" y="414784"/>
        <a:ext cx="789845" cy="789845"/>
      </dsp:txXfrm>
    </dsp:sp>
    <dsp:sp modelId="{D0EDB206-8741-493F-8267-2BADF7CF65C5}">
      <dsp:nvSpPr>
        <dsp:cNvPr id="0" name=""/>
        <dsp:cNvSpPr/>
      </dsp:nvSpPr>
      <dsp:spPr>
        <a:xfrm>
          <a:off x="1241120" y="13257"/>
          <a:ext cx="3475139" cy="2780111"/>
        </a:xfrm>
        <a:prstGeom prst="funnel">
          <a:avLst/>
        </a:prstGeom>
        <a:solidFill>
          <a:schemeClr val="accent5"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37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352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8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51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674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039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58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280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8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64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5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75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94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02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99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74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52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666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48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 Only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0" name="Google Shape;50;p7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●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Char char="●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Char char="●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hyperlink" Target="http://isjobindex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mis2101sec002s2019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1.1 Introduction to MIS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868347"/>
          </a:xfrm>
        </p:spPr>
        <p:txBody>
          <a:bodyPr/>
          <a:lstStyle/>
          <a:p>
            <a:r>
              <a:rPr lang="en-US" dirty="0"/>
              <a:t>No required texts the first 2/3’s of the semester!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&amp; Videos – Part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6" name="Content Placeholder 5" descr="File:A tower of used &lt;strong&gt;books&lt;/strong&gt; - 8443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4" y="2042586"/>
            <a:ext cx="3381208" cy="22552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&quot;No&quot; Symbol 6"/>
          <p:cNvSpPr/>
          <p:nvPr/>
        </p:nvSpPr>
        <p:spPr>
          <a:xfrm>
            <a:off x="769784" y="2055167"/>
            <a:ext cx="2255988" cy="2255988"/>
          </a:xfrm>
          <a:prstGeom prst="noSmoking">
            <a:avLst/>
          </a:prstGeom>
          <a:solidFill>
            <a:srgbClr val="A41E3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469346" y="4447309"/>
            <a:ext cx="11209898" cy="13165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Engaging collection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Current content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Available for Free!!!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r="1829" b="6080"/>
          <a:stretch/>
        </p:blipFill>
        <p:spPr>
          <a:xfrm>
            <a:off x="8142950" y="2042588"/>
            <a:ext cx="3798048" cy="2255239"/>
          </a:xfrm>
          <a:prstGeom prst="rect">
            <a:avLst/>
          </a:prstGeom>
        </p:spPr>
      </p:pic>
      <p:pic>
        <p:nvPicPr>
          <p:cNvPr id="11" name="Picture 10" descr="Published February 12, 2016 at 513 × 273 in The World of 2026 ...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5539" r="4793" b="7002"/>
          <a:stretch/>
        </p:blipFill>
        <p:spPr>
          <a:xfrm>
            <a:off x="3750037" y="2055542"/>
            <a:ext cx="4231258" cy="22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4919278"/>
          </a:xfrm>
        </p:spPr>
        <p:txBody>
          <a:bodyPr/>
          <a:lstStyle/>
          <a:p>
            <a:r>
              <a:rPr lang="en-US" dirty="0"/>
              <a:t>JavaScript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Create simple JavaScript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Prompt users for input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Utilize loops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Process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 &amp; Videos – Part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40" y="1831492"/>
            <a:ext cx="2489408" cy="3271215"/>
          </a:xfrm>
          <a:prstGeom prst="rect">
            <a:avLst/>
          </a:prstGeom>
          <a:ln w="228600" cap="sq" cmpd="thickThin">
            <a:solidFill>
              <a:srgbClr val="A20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396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9972" y="4754880"/>
            <a:ext cx="4596643" cy="834390"/>
          </a:xfrm>
        </p:spPr>
        <p:txBody>
          <a:bodyPr/>
          <a:lstStyle/>
          <a:p>
            <a:r>
              <a:rPr lang="en-US" dirty="0"/>
              <a:t>3 Hours of zzzzzzzzz’s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vs. Activities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6629432" y="4754880"/>
            <a:ext cx="4596643" cy="8343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1 Hour Discussion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2 Hours of Activity</a:t>
            </a:r>
          </a:p>
        </p:txBody>
      </p:sp>
      <p:pic>
        <p:nvPicPr>
          <p:cNvPr id="1026" name="Picture 2" descr="https://assets.rebelmouse.io/eyJhbGciOiJIUzI1NiIsInR5cCI6IkpXVCJ9.eyJpbWFnZSI6Imh0dHBzOi8vYXNzZXRzLnJibC5tcy8xMDYzNjY3MS85ODB4LmpwZyIsImV4cGlyZXNfYXQiOjE1NTk5ODI3OTB9.BoWCCi-zHvQgKo5Qntj7mvGzTSg-d3BeTiInwPXPsrY/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" y="1603332"/>
            <a:ext cx="4390159" cy="29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462" y="4616380"/>
            <a:ext cx="4649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https://www.theodysseyonline.com/11-things-college-lecture-hall</a:t>
            </a: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3" r="12471"/>
          <a:stretch/>
        </p:blipFill>
        <p:spPr>
          <a:xfrm>
            <a:off x="6509644" y="1603332"/>
            <a:ext cx="5061549" cy="298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Components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96728" y="2291913"/>
            <a:ext cx="3103969" cy="2339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561" y="2295768"/>
            <a:ext cx="3968486" cy="2342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0361" y="2295768"/>
            <a:ext cx="3497197" cy="2342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2635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Active Learning Funnel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2870685"/>
              </p:ext>
            </p:extLst>
          </p:nvPr>
        </p:nvGraphicFramePr>
        <p:xfrm>
          <a:off x="2704288" y="1608846"/>
          <a:ext cx="5957381" cy="397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121620" y="5086986"/>
            <a:ext cx="3122715" cy="493448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ENHANCED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54088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In-class Activity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0518" y="3207498"/>
            <a:ext cx="120148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Engagement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4610787" y="3207498"/>
            <a:ext cx="8827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Analysis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4915" y="3125034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pic>
        <p:nvPicPr>
          <p:cNvPr id="12" name="Picture 11" descr="https://www.edrawsoft.com/images/examples/software-service-cross-function-proces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9" y="1387167"/>
            <a:ext cx="6056405" cy="415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6629432" y="1387167"/>
            <a:ext cx="4596643" cy="42021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Process Diagrams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Swim lane diagram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Real life scenarios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Knowledge Application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Problem Solve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Synthesize Solutions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490" y="1248229"/>
            <a:ext cx="4427167" cy="4618271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In-class Activity – Google Forms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915" y="3125034"/>
            <a:ext cx="195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Synthesis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1"/>
          </p:nvPr>
        </p:nvSpPr>
        <p:spPr>
          <a:xfrm>
            <a:off x="6629432" y="1387167"/>
            <a:ext cx="4848048" cy="420210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Reinforce assigned materials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Readings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Videos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Lecture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Exam Preparation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Work in teams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Must be present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You keep your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11" y="1336076"/>
            <a:ext cx="4142657" cy="43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235715" y="1200150"/>
            <a:ext cx="5625057" cy="376364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Actuarial Science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Economics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Finance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Human Resources Management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Legal Studies in Business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Management Information Systems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Real Estate</a:t>
            </a:r>
          </a:p>
          <a:p>
            <a:pPr marL="457200" indent="-457200">
              <a:spcAft>
                <a:spcPts val="600"/>
              </a:spcAft>
              <a:buClr>
                <a:srgbClr val="A41E3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Statistical Science and Data Analytics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355" y="466669"/>
            <a:ext cx="9941031" cy="461665"/>
          </a:xfrm>
          <a:prstGeom prst="rect">
            <a:avLst/>
          </a:prstGeom>
          <a:solidFill>
            <a:srgbClr val="A30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Not Just Another Intro Class!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868347"/>
          </a:xfrm>
        </p:spPr>
        <p:txBody>
          <a:bodyPr/>
          <a:lstStyle/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Accounting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Business Management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Entrepreneurship &amp; Innovation Management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Financial Planning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International Business Administration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Marketing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Risk, Insurance &amp; Healthcare Management</a:t>
            </a:r>
          </a:p>
          <a:p>
            <a:pPr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rgbClr val="000000"/>
                </a:solidFill>
                <a:latin typeface="Arial Narrow" panose="020B0606020202030204" pitchFamily="34" charset="0"/>
                <a:cs typeface="Arial"/>
                <a:sym typeface="Arial"/>
              </a:rPr>
              <a:t>Supply Chain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75295"/>
            <a:ext cx="1766807" cy="80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/>
          <a:stretch/>
        </p:blipFill>
        <p:spPr>
          <a:xfrm>
            <a:off x="1667601" y="1107200"/>
            <a:ext cx="8856798" cy="358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109" r="4756"/>
          <a:stretch/>
        </p:blipFill>
        <p:spPr>
          <a:xfrm>
            <a:off x="2663735" y="5126216"/>
            <a:ext cx="6864531" cy="5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14744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75295"/>
            <a:ext cx="1766807" cy="80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6627" y="477719"/>
            <a:ext cx="9953481" cy="461665"/>
          </a:xfrm>
          <a:prstGeom prst="rect">
            <a:avLst/>
          </a:prstGeom>
          <a:solidFill>
            <a:srgbClr val="A30C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Based on 2140 graduates in 2017 from 58 universities across the U.S.</a:t>
            </a:r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/>
          <a:srcRect t="23381"/>
          <a:stretch/>
        </p:blipFill>
        <p:spPr>
          <a:xfrm>
            <a:off x="1487718" y="1214559"/>
            <a:ext cx="8845001" cy="2311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78" y="3619154"/>
            <a:ext cx="8778241" cy="2926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02053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Fall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90789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4919278"/>
          </a:xfrm>
        </p:spPr>
        <p:txBody>
          <a:bodyPr/>
          <a:lstStyle/>
          <a:p>
            <a:r>
              <a:rPr lang="en-US" dirty="0"/>
              <a:t>No Blackboard or Canvas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/>
              <a:t>https://community.mis.temple.edu/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Site Review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43861"/>
          <a:stretch/>
        </p:blipFill>
        <p:spPr>
          <a:xfrm>
            <a:off x="329972" y="2760524"/>
            <a:ext cx="8875059" cy="30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0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the Enterprise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API’s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3a &amp; 3b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&amp; 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 &amp; 2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Hello World, Variables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Input and Output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#2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 &amp; 2b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#5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11 &amp; 12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Jaclyn Hansberry</a:t>
            </a:r>
          </a:p>
          <a:p>
            <a:pPr marL="50800" indent="0">
              <a:buNone/>
            </a:pPr>
            <a:r>
              <a:rPr lang="en-US" sz="1800" dirty="0" err="1"/>
              <a:t>Jaclyn.hansberry@temple.edu</a:t>
            </a:r>
            <a:endParaRPr lang="en-US" sz="1800" dirty="0"/>
          </a:p>
          <a:p>
            <a:pPr marL="50800" indent="0">
              <a:buNone/>
            </a:pPr>
            <a:r>
              <a:rPr lang="en-US" sz="1800" dirty="0" err="1"/>
              <a:t>Wachman</a:t>
            </a:r>
            <a:r>
              <a:rPr lang="en-US" sz="1800" dirty="0"/>
              <a:t> 755</a:t>
            </a:r>
          </a:p>
          <a:p>
            <a:pPr marL="50800" indent="0">
              <a:buNone/>
            </a:pPr>
            <a:r>
              <a:rPr lang="en-US" sz="1800" dirty="0"/>
              <a:t>O. 215-204-1132</a:t>
            </a:r>
          </a:p>
          <a:p>
            <a:pPr marL="50800" indent="0">
              <a:buNone/>
            </a:pPr>
            <a:r>
              <a:rPr lang="en-US" sz="1800" dirty="0"/>
              <a:t>Office Hours:</a:t>
            </a:r>
          </a:p>
          <a:p>
            <a:pPr marL="50800" indent="0">
              <a:buNone/>
            </a:pPr>
            <a:r>
              <a:rPr lang="en-US" sz="1800" dirty="0"/>
              <a:t>by appointment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Instructor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71" y="1875268"/>
            <a:ext cx="2489408" cy="3412657"/>
          </a:xfrm>
          <a:prstGeom prst="rect">
            <a:avLst/>
          </a:prstGeom>
          <a:ln w="228600" cap="sq" cmpd="thickThin">
            <a:solidFill>
              <a:srgbClr val="A20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827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425575"/>
            <a:ext cx="9104651" cy="3763645"/>
          </a:xfrm>
        </p:spPr>
        <p:txBody>
          <a:bodyPr/>
          <a:lstStyle/>
          <a:p>
            <a:r>
              <a:rPr lang="en-US" dirty="0"/>
              <a:t>Adjunct Professor of Management Information Systems</a:t>
            </a:r>
          </a:p>
          <a:p>
            <a:r>
              <a:rPr lang="en-US" dirty="0"/>
              <a:t>Teaches undergraduate &amp; graduate courses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Information Systems in Organizations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Data Analytics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Information Technology 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Sr. Systems Administrator, Information Technology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Temple Alum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Instructor (cont.)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27433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Benjamin Franklin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7556" y="2236826"/>
            <a:ext cx="10196770" cy="15783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/>
              <a:t>Tell me and I forget.  Teach me and I remember.  Involve me and I learn.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08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11209898" cy="3763645"/>
          </a:xfrm>
        </p:spPr>
        <p:txBody>
          <a:bodyPr/>
          <a:lstStyle/>
          <a:p>
            <a:r>
              <a:rPr lang="en-US" dirty="0"/>
              <a:t>This class is unique!</a:t>
            </a:r>
          </a:p>
          <a:p>
            <a:r>
              <a:rPr lang="en-US" dirty="0"/>
              <a:t>We will work through challenges together…plan on it!</a:t>
            </a:r>
          </a:p>
          <a:p>
            <a:r>
              <a:rPr lang="en-US" dirty="0"/>
              <a:t>You will find the class engaging and fun!</a:t>
            </a:r>
          </a:p>
          <a:p>
            <a:r>
              <a:rPr lang="en-US" dirty="0"/>
              <a:t>You will acquire knowledge and skills that you will use in future classes and your career!!!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52234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4919278"/>
          </a:xfrm>
        </p:spPr>
        <p:txBody>
          <a:bodyPr/>
          <a:lstStyle/>
          <a:p>
            <a:r>
              <a:rPr lang="en-US" dirty="0"/>
              <a:t>Systems Analysis</a:t>
            </a:r>
          </a:p>
          <a:p>
            <a:r>
              <a:rPr lang="en-US" dirty="0"/>
              <a:t>Process Mapping (Modeling with swim lanes)</a:t>
            </a:r>
          </a:p>
          <a:p>
            <a:r>
              <a:rPr lang="en-US" dirty="0"/>
              <a:t>Digital Product Management</a:t>
            </a:r>
          </a:p>
          <a:p>
            <a:r>
              <a:rPr lang="en-US" dirty="0"/>
              <a:t>Information Systems CRM &amp; ERP, Data Analytics &amp; SCM</a:t>
            </a:r>
          </a:p>
          <a:p>
            <a:r>
              <a:rPr lang="en-US" dirty="0"/>
              <a:t>Platforms &amp; Digital Business models, including API’s</a:t>
            </a:r>
          </a:p>
          <a:p>
            <a:r>
              <a:rPr lang="en-US" dirty="0"/>
              <a:t>Cyber security and the Enterprise plus AI</a:t>
            </a:r>
          </a:p>
          <a:p>
            <a:r>
              <a:rPr lang="en-US" dirty="0"/>
              <a:t>JavaScript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Highlights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76071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825625"/>
            <a:ext cx="11862028" cy="3763645"/>
          </a:xfrm>
        </p:spPr>
        <p:txBody>
          <a:bodyPr/>
          <a:lstStyle/>
          <a:p>
            <a:r>
              <a:rPr lang="en-US" dirty="0"/>
              <a:t>Explore the systems which organizations use to create their digital products</a:t>
            </a:r>
          </a:p>
          <a:p>
            <a:r>
              <a:rPr lang="en-US" dirty="0"/>
              <a:t>Explore the platforms which these digital systems are built upon </a:t>
            </a:r>
          </a:p>
          <a:p>
            <a:r>
              <a:rPr lang="en-US" dirty="0"/>
              <a:t>Explore the API ecosystems by which systems extend their reach and capability. </a:t>
            </a:r>
          </a:p>
          <a:p>
            <a:r>
              <a:rPr lang="en-US" dirty="0"/>
              <a:t>Discuss cyber security including risks &amp; responses surrounding digital products </a:t>
            </a:r>
          </a:p>
          <a:p>
            <a:r>
              <a:rPr lang="en-US" dirty="0"/>
              <a:t>Introduction to the creation of software </a:t>
            </a:r>
          </a:p>
          <a:p>
            <a:r>
              <a:rPr lang="en-US" dirty="0"/>
              <a:t>Learning the basics of programming in JavaScript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79319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Components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22086"/>
              </p:ext>
            </p:extLst>
          </p:nvPr>
        </p:nvGraphicFramePr>
        <p:xfrm>
          <a:off x="582427" y="1587798"/>
          <a:ext cx="8229600" cy="30810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In-Class Activities &amp; Worksheets (approximately 7)</a:t>
                      </a:r>
                    </a:p>
                    <a:p>
                      <a:r>
                        <a:rPr lang="en-US" sz="2000" dirty="0"/>
                        <a:t>   </a:t>
                      </a:r>
                      <a:r>
                        <a:rPr lang="en-US" sz="1800" dirty="0"/>
                        <a:t>* must be present in class</a:t>
                      </a:r>
                      <a:r>
                        <a:rPr lang="en-US" sz="1800" baseline="0" dirty="0"/>
                        <a:t> to earn credit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015">
                <a:tc>
                  <a:txBody>
                    <a:bodyPr/>
                    <a:lstStyle/>
                    <a:p>
                      <a:r>
                        <a:rPr lang="en-US" sz="2000" dirty="0"/>
                        <a:t>Learn IT! and Max Lab Assignments </a:t>
                      </a:r>
                    </a:p>
                    <a:p>
                      <a:pPr lvl="0"/>
                      <a:r>
                        <a:rPr lang="en-US" sz="2000" kern="1200" dirty="0">
                          <a:effectLst/>
                        </a:rPr>
                        <a:t>** no late</a:t>
                      </a:r>
                      <a:r>
                        <a:rPr lang="en-US" sz="2000" kern="1200" baseline="0" dirty="0">
                          <a:effectLst/>
                        </a:rPr>
                        <a:t> assignments accepted – no exceptions!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Exam #1 (50</a:t>
                      </a:r>
                      <a:r>
                        <a:rPr lang="en-US" sz="2000" baseline="0" dirty="0"/>
                        <a:t> minutes)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Exam #2 (50</a:t>
                      </a:r>
                      <a:r>
                        <a:rPr lang="en-US" sz="2000" baseline="0" dirty="0"/>
                        <a:t> minutes)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63">
                <a:tc>
                  <a:txBody>
                    <a:bodyPr/>
                    <a:lstStyle/>
                    <a:p>
                      <a:r>
                        <a:rPr lang="en-US" sz="2000" dirty="0"/>
                        <a:t>Exam #3 (50</a:t>
                      </a:r>
                      <a:r>
                        <a:rPr lang="en-US" sz="2000" baseline="0" dirty="0"/>
                        <a:t> minutes – held during finals week)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2427" y="481295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*In-Class activities must be submitted while in class.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**Completed assignments will not be returned in class. Grades will be posted to the gradebook. Please note that two weeks after a grade is posted, the grade will be considered “final.” </a:t>
            </a:r>
          </a:p>
        </p:txBody>
      </p:sp>
    </p:spTree>
    <p:extLst>
      <p:ext uri="{BB962C8B-B14F-4D97-AF65-F5344CB8AC3E}">
        <p14:creationId xmlns:p14="http://schemas.microsoft.com/office/powerpoint/2010/main" val="392109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851</Words>
  <Application>Microsoft Macintosh PowerPoint</Application>
  <PresentationFormat>Widescreen</PresentationFormat>
  <Paragraphs>276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Narrow</vt:lpstr>
      <vt:lpstr>Georgia</vt:lpstr>
      <vt:lpstr>Arial Black</vt:lpstr>
      <vt:lpstr>Calibri</vt:lpstr>
      <vt:lpstr>Arial</vt:lpstr>
      <vt:lpstr>Courier New</vt:lpstr>
      <vt:lpstr>Office Theme</vt:lpstr>
      <vt:lpstr>Information Systems in Organizations</vt:lpstr>
      <vt:lpstr>Welcome!</vt:lpstr>
      <vt:lpstr>Introduction to Instructor</vt:lpstr>
      <vt:lpstr>Introduction to Instructor (cont.)</vt:lpstr>
      <vt:lpstr>“Tell me and I forget.  Teach me and I remember.  Involve me and I learn.”</vt:lpstr>
      <vt:lpstr>Managing Expectations</vt:lpstr>
      <vt:lpstr>Course Highlights</vt:lpstr>
      <vt:lpstr>Course Objectives</vt:lpstr>
      <vt:lpstr>Graded Components</vt:lpstr>
      <vt:lpstr>Readings &amp; Videos – Part 1</vt:lpstr>
      <vt:lpstr>Readings &amp; Videos – Part 2</vt:lpstr>
      <vt:lpstr>Lecture vs. Activities</vt:lpstr>
      <vt:lpstr>Active Learning Components </vt:lpstr>
      <vt:lpstr>The Active Learning Funnel</vt:lpstr>
      <vt:lpstr>The In-class Activity</vt:lpstr>
      <vt:lpstr>The In-class Activity – Google Forms</vt:lpstr>
      <vt:lpstr>PowerPoint Presentation</vt:lpstr>
      <vt:lpstr>PowerPoint Presentation</vt:lpstr>
      <vt:lpstr>PowerPoint Presentation</vt:lpstr>
      <vt:lpstr>Class Site Review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Jaclyn M. Hansberry</cp:lastModifiedBy>
  <cp:revision>103</cp:revision>
  <cp:lastPrinted>2019-04-10T22:15:37Z</cp:lastPrinted>
  <dcterms:modified xsi:type="dcterms:W3CDTF">2019-08-19T14:27:24Z</dcterms:modified>
</cp:coreProperties>
</file>