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com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4478" r:id="rId4"/>
  </p:sldMasterIdLst>
  <p:notesMasterIdLst>
    <p:notesMasterId r:id="rId43"/>
  </p:notesMasterIdLst>
  <p:sldIdLst>
    <p:sldId id="256" r:id="rId5"/>
    <p:sldId id="269" r:id="rId6"/>
    <p:sldId id="329" r:id="rId7"/>
    <p:sldId id="271" r:id="rId8"/>
    <p:sldId id="273" r:id="rId9"/>
    <p:sldId id="277" r:id="rId10"/>
    <p:sldId id="308" r:id="rId11"/>
    <p:sldId id="282" r:id="rId12"/>
    <p:sldId id="279" r:id="rId13"/>
    <p:sldId id="301" r:id="rId14"/>
    <p:sldId id="281" r:id="rId15"/>
    <p:sldId id="280" r:id="rId16"/>
    <p:sldId id="302" r:id="rId17"/>
    <p:sldId id="304" r:id="rId18"/>
    <p:sldId id="305" r:id="rId19"/>
    <p:sldId id="306" r:id="rId20"/>
    <p:sldId id="307" r:id="rId21"/>
    <p:sldId id="274" r:id="rId22"/>
    <p:sldId id="309" r:id="rId23"/>
    <p:sldId id="310" r:id="rId24"/>
    <p:sldId id="311" r:id="rId25"/>
    <p:sldId id="312" r:id="rId26"/>
    <p:sldId id="314" r:id="rId27"/>
    <p:sldId id="315" r:id="rId28"/>
    <p:sldId id="318" r:id="rId29"/>
    <p:sldId id="275" r:id="rId30"/>
    <p:sldId id="317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327" r:id="rId40"/>
    <p:sldId id="328" r:id="rId41"/>
    <p:sldId id="300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2318" autoAdjust="0"/>
  </p:normalViewPr>
  <p:slideViewPr>
    <p:cSldViewPr snapToGrid="0">
      <p:cViewPr varScale="1">
        <p:scale>
          <a:sx n="67" d="100"/>
          <a:sy n="67" d="100"/>
        </p:scale>
        <p:origin x="84" y="126"/>
      </p:cViewPr>
      <p:guideLst/>
    </p:cSldViewPr>
  </p:slideViewPr>
  <p:outlineViewPr>
    <p:cViewPr>
      <p:scale>
        <a:sx n="33" d="100"/>
        <a:sy n="33" d="100"/>
      </p:scale>
      <p:origin x="0" y="-47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07771-3FAA-4D43-A059-9A7D838C2880}" type="datetimeFigureOut">
              <a:rPr lang="en-US" smtClean="0"/>
              <a:t>10/17/2019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68C18-1BF1-F447-95ED-60EAAE3542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759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49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940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084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724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70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191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282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34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94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916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393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730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5403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014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9398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102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579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5291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3929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7985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6419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128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8240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1591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919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949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939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297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821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785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568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-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7656" y="1264197"/>
            <a:ext cx="5670487" cy="4268965"/>
          </a:xfr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6000" cap="none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666" y="4151085"/>
            <a:ext cx="4633806" cy="1591181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3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 title="Verticle Rule Line"/>
          <p:cNvCxnSpPr>
            <a:cxnSpLocks/>
          </p:cNvCxnSpPr>
          <p:nvPr/>
        </p:nvCxnSpPr>
        <p:spPr>
          <a:xfrm>
            <a:off x="5524563" y="1115733"/>
            <a:ext cx="0" cy="4626534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37A75DA-C6FF-4420-94B9-E3338D1F9A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43615" y="1367500"/>
            <a:ext cx="2397795" cy="2397795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i="1"/>
            </a:lvl1pPr>
          </a:lstStyle>
          <a:p>
            <a:r>
              <a:rPr lang="en-US" noProof="0" dirty="0"/>
              <a:t>Insert Portrait Photo</a:t>
            </a:r>
          </a:p>
        </p:txBody>
      </p:sp>
    </p:spTree>
    <p:extLst>
      <p:ext uri="{BB962C8B-B14F-4D97-AF65-F5344CB8AC3E}">
        <p14:creationId xmlns:p14="http://schemas.microsoft.com/office/powerpoint/2010/main" val="182742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1D0754-1959-7F4F-A198-3F4710E170D8}" type="datetime1">
              <a:rPr lang="en-US" noProof="0" smtClean="0"/>
              <a:t>10/17/2019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C751F3-ABD6-4995-8494-4932D12ACE1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326063" y="559678"/>
            <a:ext cx="6103937" cy="519183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451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1D0754-1959-7F4F-A198-3F4710E170D8}" type="datetime1">
              <a:rPr lang="en-US" noProof="0" smtClean="0"/>
              <a:t>10/17/2019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466EC8C-C8BE-4149-A684-18CFF4574C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7488" y="559678"/>
            <a:ext cx="6132512" cy="519183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8749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7"/>
            <a:ext cx="3833906" cy="527492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1D0754-1959-7F4F-A198-3F4710E170D8}" type="datetime1">
              <a:rPr lang="en-US" noProof="0" smtClean="0"/>
              <a:t>10/17/2019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89D34E-DF9E-41B7-A5EC-B9D63999B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559678"/>
            <a:ext cx="6172200" cy="56172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2617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E73E-FB98-2A42-974A-9CD83D46C100}" type="datetime1">
              <a:rPr lang="en-US" noProof="0" smtClean="0"/>
              <a:t>10/17/2019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54302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115EF-7A83-9842-815E-554E5DEB63CD}" type="datetime1">
              <a:rPr lang="en-US" noProof="0" smtClean="0"/>
              <a:t>10/17/2019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77019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097A0-4000-B744-87D8-18F42A934248}" type="datetime1">
              <a:rPr lang="en-US" noProof="0" smtClean="0"/>
              <a:t>10/17/2019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3447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74EA9-4639-9B48-9E98-70455404EF00}" type="datetime1">
              <a:rPr lang="en-US" noProof="0" smtClean="0"/>
              <a:t>10/17/2019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23902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2565D1-06D8-4141-9B5F-95C29313C16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04FBD4F5-432F-4C2D-A734-6CC48615FF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DDD7-72ED-FC4E-8075-0107060235C5}" type="datetime1">
              <a:rPr lang="en-US" noProof="0" smtClean="0"/>
              <a:t>10/17/2019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837580B-9009-4524-B820-7ACB27BC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cxnSp>
        <p:nvCxnSpPr>
          <p:cNvPr id="12" name="Straight Connector 11" title="Horizontal Rule Line">
            <a:extLst>
              <a:ext uri="{FF2B5EF4-FFF2-40B4-BE49-F238E27FC236}">
                <a16:creationId xmlns:a16="http://schemas.microsoft.com/office/drawing/2014/main" id="{54F1A406-73A8-450C-B21C-AA9616F476C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95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 / Icon Bullets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D9D9-8B30-6A45-929D-0A0366E2E953}" type="datetime1">
              <a:rPr lang="en-US" noProof="0" smtClean="0"/>
              <a:t>10/17/2019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CF91DE7-F23F-444D-B56E-B059EC98D9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D8B7AFB-040F-4222-BF21-649EEB9B76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36C44B50-DCD8-4661-AE20-1744F5052F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0107EA4-5D36-4C90-97D0-F9F14116BD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332000" rIns="0" bIns="0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CB22D40E-097C-4007-9190-A374980653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385A57E-D5E6-4E0A-BE4C-C1B40196AB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3D1BBD84-BA1A-4F7F-BD78-6D42162E33D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8550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Insert Icon / Picture</a:t>
            </a:r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75DDD589-ADD5-491E-B180-F1FCDF9ED6A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781581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Insert Icon / Picture</a:t>
            </a:r>
          </a:p>
        </p:txBody>
      </p:sp>
      <p:sp>
        <p:nvSpPr>
          <p:cNvPr id="28" name="Picture Placeholder 26">
            <a:extLst>
              <a:ext uri="{FF2B5EF4-FFF2-40B4-BE49-F238E27FC236}">
                <a16:creationId xmlns:a16="http://schemas.microsoft.com/office/drawing/2014/main" id="{BFFFDD99-5C1A-4C7C-8FA2-BEA3DB4BA8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914613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Insert Icon / Picture</a:t>
            </a:r>
          </a:p>
        </p:txBody>
      </p:sp>
      <p:sp>
        <p:nvSpPr>
          <p:cNvPr id="29" name="Picture Placeholder 30">
            <a:extLst>
              <a:ext uri="{FF2B5EF4-FFF2-40B4-BE49-F238E27FC236}">
                <a16:creationId xmlns:a16="http://schemas.microsoft.com/office/drawing/2014/main" id="{23C5456C-A352-4CF6-8671-B2572BAD518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48550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Insert Icon / Picture</a:t>
            </a:r>
          </a:p>
        </p:txBody>
      </p:sp>
      <p:sp>
        <p:nvSpPr>
          <p:cNvPr id="30" name="Picture Placeholder 32">
            <a:extLst>
              <a:ext uri="{FF2B5EF4-FFF2-40B4-BE49-F238E27FC236}">
                <a16:creationId xmlns:a16="http://schemas.microsoft.com/office/drawing/2014/main" id="{C7C33AAD-B12F-4AA1-80BD-D7D3D1304B9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81581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Insert Icon / Picture</a:t>
            </a:r>
          </a:p>
        </p:txBody>
      </p:sp>
      <p:sp>
        <p:nvSpPr>
          <p:cNvPr id="31" name="Picture Placeholder 34">
            <a:extLst>
              <a:ext uri="{FF2B5EF4-FFF2-40B4-BE49-F238E27FC236}">
                <a16:creationId xmlns:a16="http://schemas.microsoft.com/office/drawing/2014/main" id="{E2951AF1-2CE3-48B5-9CF3-7488DCDF329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14613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Insert Icon / Picture</a:t>
            </a:r>
          </a:p>
        </p:txBody>
      </p:sp>
    </p:spTree>
    <p:extLst>
      <p:ext uri="{BB962C8B-B14F-4D97-AF65-F5344CB8AC3E}">
        <p14:creationId xmlns:p14="http://schemas.microsoft.com/office/powerpoint/2010/main" val="4187982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Bullets in a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62550" y="2019300"/>
            <a:ext cx="1944000" cy="2700000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9900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1332000" rIns="0" bIns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Event Description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9B67-2563-3544-8019-B2D766585AE6}" type="datetime1">
              <a:rPr lang="en-US" noProof="0" smtClean="0"/>
              <a:t>10/17/2019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17748B7-E5B4-4481-8BBD-FA336F544D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806" y="2019300"/>
            <a:ext cx="1943100" cy="2700000"/>
          </a:xfr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9900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lIns="0" tIns="1332000" rIns="0" bIns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Event Description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DBBB1B-8761-455D-AD09-0A48C1ED27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163" y="2019300"/>
            <a:ext cx="1943100" cy="2700000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99000">
                <a:schemeClr val="accent5">
                  <a:lumMod val="20000"/>
                  <a:lumOff val="80000"/>
                </a:schemeClr>
              </a:gs>
              <a:gs pos="100000">
                <a:schemeClr val="accent5"/>
              </a:gs>
            </a:gsLst>
            <a:lin ang="5400000" scaled="1"/>
          </a:gradFill>
        </p:spPr>
        <p:txBody>
          <a:bodyPr lIns="0" tIns="1332000" rIns="0" bIns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Event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1A7388-8628-470F-82E9-729C86AAFD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20550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E5D4FA-2556-4640-8793-063247AA27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3356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anchor="ctr"/>
          <a:lstStyle>
            <a:lvl1pPr marL="0" indent="0" algn="ctr">
              <a:buNone/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379251E-EDF2-4AC5-AB5B-C1FD66A9D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85713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anchor="ctr"/>
          <a:lstStyle>
            <a:lvl1pPr marL="0" indent="0" algn="ctr">
              <a:buNone/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316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1D0754-1959-7F4F-A198-3F4710E170D8}" type="datetime1">
              <a:rPr lang="en-US" noProof="0" smtClean="0"/>
              <a:t>10/17/2019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914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 / Ic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 title="Page Number Shape">
            <a:extLst>
              <a:ext uri="{FF2B5EF4-FFF2-40B4-BE49-F238E27FC236}">
                <a16:creationId xmlns:a16="http://schemas.microsoft.com/office/drawing/2014/main" id="{4C028BF1-8F7F-4E8E-9D47-05D46323E336}"/>
              </a:ext>
            </a:extLst>
          </p:cNvPr>
          <p:cNvSpPr/>
          <p:nvPr userDrawn="1"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F1C92E-34EF-7443-98EE-55EB64C2F5FD}" type="datetime1">
              <a:rPr lang="en-US" noProof="0" smtClean="0"/>
              <a:t>10/17/2019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D7203A2-76F7-4D98-BFEB-C48DDC3E5C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33FF03C-99D8-472E-A74F-87D3B5A569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82C482D-2EED-4942-A5D4-D8A794C248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D4C5CB-E26D-42D3-B242-792D37C507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332000" rIns="0" bIns="0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F1F9D8C-5E2A-414E-9E1D-AB7DF4824D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71AC612-4E8C-42E2-88EB-DB98E279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AA95DF8-549D-4CA3-8E1A-D2DEB8CF460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8550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Insert Icon /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A78BAAC-8764-4AFE-9AC1-DF47930B46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781581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Insert Icon /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8491EA9-E431-4D48-BD30-3BA8FACC97F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914613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Insert Icon /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130F713C-752D-4C1A-89AB-638A7DAF60A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48550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Insert Icon / Picture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EDF00299-5001-4927-B344-D4AE0D5F039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81581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Insert Icon / Picture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CBE51A8-3BCA-490E-93CB-B70BBCCD967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14613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Insert Icon / Picture</a:t>
            </a:r>
          </a:p>
        </p:txBody>
      </p:sp>
    </p:spTree>
    <p:extLst>
      <p:ext uri="{BB962C8B-B14F-4D97-AF65-F5344CB8AC3E}">
        <p14:creationId xmlns:p14="http://schemas.microsoft.com/office/powerpoint/2010/main" val="123252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Medium Photos with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831932"/>
            <a:ext cx="3833906" cy="1562638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noProof="0"/>
              <a:t>Click to edit your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6DA4A-63D4-BC43-9B38-53D06F7CC9C4}" type="datetime1">
              <a:rPr lang="en-US" noProof="0" smtClean="0"/>
              <a:t>10/17/2019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4573117"/>
            <a:ext cx="3842550" cy="1178396"/>
          </a:xfrm>
        </p:spPr>
        <p:txBody>
          <a:bodyPr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4EDDE9BC-8D20-403B-A5FE-C277A3515DE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24736" y="482857"/>
            <a:ext cx="2179814" cy="217981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i="1"/>
            </a:lvl1pPr>
          </a:lstStyle>
          <a:p>
            <a:r>
              <a:rPr lang="en-US" noProof="0" dirty="0"/>
              <a:t>Insert Portrait Photo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BF5E186-AFA1-42AA-AE51-CF3AC059F0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944000" rIns="0" bIns="7200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60CCD0-F268-4994-9434-F0E0132A4E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944000" rIns="0" bIns="7200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28D5E220-4F6C-4A47-9F47-4CA88EA230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944000" rIns="0" bIns="7200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1DFEF73A-C0FC-4A4C-8342-991CEFF532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944000" rIns="0" bIns="72000" anchor="ctr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E60572FB-0574-4BE3-9637-7CA7B5ACA8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944000" rIns="0" bIns="7200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155E2FBC-2458-49C4-B75C-CAEAC6D9F1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944000" rIns="0" bIns="7200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844B1DAB-161E-44A0-9E15-DA816B46A48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234550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Insert Icon / Picture</a:t>
            </a:r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8811849A-335B-47C0-980E-357EE8C4BC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67581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Insert Icon / Picture</a:t>
            </a:r>
          </a:p>
        </p:txBody>
      </p:sp>
      <p:sp>
        <p:nvSpPr>
          <p:cNvPr id="29" name="Picture Placeholder 26">
            <a:extLst>
              <a:ext uri="{FF2B5EF4-FFF2-40B4-BE49-F238E27FC236}">
                <a16:creationId xmlns:a16="http://schemas.microsoft.com/office/drawing/2014/main" id="{E1254A81-6A51-429E-91AC-6B4CADA71DC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500613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Insert Icon / Picture</a:t>
            </a:r>
          </a:p>
        </p:txBody>
      </p:sp>
      <p:sp>
        <p:nvSpPr>
          <p:cNvPr id="30" name="Picture Placeholder 30">
            <a:extLst>
              <a:ext uri="{FF2B5EF4-FFF2-40B4-BE49-F238E27FC236}">
                <a16:creationId xmlns:a16="http://schemas.microsoft.com/office/drawing/2014/main" id="{64053090-461C-448F-9705-7FEE78A4133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234550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Insert Icon / Picture</a:t>
            </a:r>
          </a:p>
        </p:txBody>
      </p:sp>
      <p:sp>
        <p:nvSpPr>
          <p:cNvPr id="31" name="Picture Placeholder 32">
            <a:extLst>
              <a:ext uri="{FF2B5EF4-FFF2-40B4-BE49-F238E27FC236}">
                <a16:creationId xmlns:a16="http://schemas.microsoft.com/office/drawing/2014/main" id="{7AD2F7CB-CFE4-4C72-864A-D00C1CEAA23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367581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Insert Icon / Picture</a:t>
            </a:r>
          </a:p>
        </p:txBody>
      </p:sp>
      <p:sp>
        <p:nvSpPr>
          <p:cNvPr id="32" name="Picture Placeholder 34">
            <a:extLst>
              <a:ext uri="{FF2B5EF4-FFF2-40B4-BE49-F238E27FC236}">
                <a16:creationId xmlns:a16="http://schemas.microsoft.com/office/drawing/2014/main" id="{CCA07CA3-C8D4-41EA-A0FB-74E1A477039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00163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dirty="0"/>
              <a:t>Insert Icon / Picture</a:t>
            </a:r>
          </a:p>
        </p:txBody>
      </p:sp>
    </p:spTree>
    <p:extLst>
      <p:ext uri="{BB962C8B-B14F-4D97-AF65-F5344CB8AC3E}">
        <p14:creationId xmlns:p14="http://schemas.microsoft.com/office/powerpoint/2010/main" val="110807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-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7656" y="1264197"/>
            <a:ext cx="5670487" cy="4268965"/>
          </a:xfr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6000" cap="none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666" y="4151085"/>
            <a:ext cx="4633806" cy="1591181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3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 title="Verticle Rule Line"/>
          <p:cNvCxnSpPr>
            <a:cxnSpLocks/>
          </p:cNvCxnSpPr>
          <p:nvPr/>
        </p:nvCxnSpPr>
        <p:spPr>
          <a:xfrm>
            <a:off x="5524563" y="1115733"/>
            <a:ext cx="0" cy="4626534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053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29964A5-3468-3F49-AD7A-0CF5EB762F89}" type="datetime1">
              <a:rPr lang="en-US" noProof="0" smtClean="0"/>
              <a:t>10/17/2019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3D2E340-0663-474B-992C-9192B5C45E57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453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A90851AE-F437-A04B-ADE2-D5E346F2089C}" type="datetime1">
              <a:rPr lang="en-US" noProof="0" smtClean="0"/>
              <a:t>10/17/2019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13D2E340-0663-474B-992C-9192B5C45E57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09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9" r:id="rId1"/>
    <p:sldLayoutId id="2147484480" r:id="rId2"/>
    <p:sldLayoutId id="2147484495" r:id="rId3"/>
    <p:sldLayoutId id="2147484490" r:id="rId4"/>
    <p:sldLayoutId id="2147484491" r:id="rId5"/>
    <p:sldLayoutId id="2147484492" r:id="rId6"/>
    <p:sldLayoutId id="2147484493" r:id="rId7"/>
    <p:sldLayoutId id="2147484496" r:id="rId8"/>
    <p:sldLayoutId id="2147484481" r:id="rId9"/>
    <p:sldLayoutId id="2147484498" r:id="rId10"/>
    <p:sldLayoutId id="2147484499" r:id="rId11"/>
    <p:sldLayoutId id="2147484500" r:id="rId12"/>
    <p:sldLayoutId id="2147484482" r:id="rId13"/>
    <p:sldLayoutId id="2147484483" r:id="rId14"/>
    <p:sldLayoutId id="2147484484" r:id="rId15"/>
    <p:sldLayoutId id="2147484485" r:id="rId16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neilpatel.com/blog/google-analytics-loopholes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swtc.edu/academics/programs/business/supply-chain-management-t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roguemedic.com/2012/02/a-better-way-to-locate-the-closest-aed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mputerworld.com/article/3427528/what-s-the-difference-between-iaas--saas-and-paas-.html" TargetMode="External"/><Relationship Id="rId13" Type="http://schemas.openxmlformats.org/officeDocument/2006/relationships/hyperlink" Target="https://www.fox.temple.edu/vault/video/what-is-a-platform/" TargetMode="External"/><Relationship Id="rId3" Type="http://schemas.openxmlformats.org/officeDocument/2006/relationships/hyperlink" Target="https://deloitte.wsj.com/cio/2018/03/27/api-imperative-from-it-concern-to-business-mandate/" TargetMode="External"/><Relationship Id="rId7" Type="http://schemas.openxmlformats.org/officeDocument/2006/relationships/hyperlink" Target="https://www.idginsiderpro.com/article/3359183/4-reasons-why-you-should-consider-a-platform-strategy.html" TargetMode="External"/><Relationship Id="rId12" Type="http://schemas.openxmlformats.org/officeDocument/2006/relationships/hyperlink" Target="https://vault.temple.edu/video/the-api-economy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mckinsey.com/industries/high-tech/our-insights/product-managers-for-the-digital-world" TargetMode="External"/><Relationship Id="rId11" Type="http://schemas.openxmlformats.org/officeDocument/2006/relationships/hyperlink" Target="https://medium.com/platform-hunt/the-8-types-of-software-platforms-473c74f4536a" TargetMode="External"/><Relationship Id="rId5" Type="http://schemas.openxmlformats.org/officeDocument/2006/relationships/hyperlink" Target="http://www2.itif.org/2018-tech-explainer-digital-platforms.pdf?_ga=2.72868179.1386734813.1559250182-2124999491.1559250182" TargetMode="External"/><Relationship Id="rId10" Type="http://schemas.openxmlformats.org/officeDocument/2006/relationships/hyperlink" Target="https://www.forbes.com/sites/joemckendrick/2019/01/23/once-they-were-companies-now-they-are-platform-businesses/#292c980d2773" TargetMode="External"/><Relationship Id="rId4" Type="http://schemas.openxmlformats.org/officeDocument/2006/relationships/hyperlink" Target="https://www.cio.com/article/3218155/how-the-api-economy-is-igniting-a-cultural-shift-in-businesses.html" TargetMode="External"/><Relationship Id="rId9" Type="http://schemas.openxmlformats.org/officeDocument/2006/relationships/hyperlink" Target="https://www.fool.com/knowledge-center/what-is-the-network-effect.aspx" TargetMode="External"/><Relationship Id="rId14" Type="http://schemas.openxmlformats.org/officeDocument/2006/relationships/hyperlink" Target="https://vault.temple.edu/video/cloud-computing-models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anillawan.wordpress.com/2013/04/17/seamless-synergy-digital-collaboratio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zdnet.com/article/what-is-ai-everything-you-need-to-know-about-artificial-intelligence/" TargetMode="External"/><Relationship Id="rId13" Type="http://schemas.openxmlformats.org/officeDocument/2006/relationships/hyperlink" Target="https://vault.temple.edu/video/cyber-security-vulnerability-protection/" TargetMode="External"/><Relationship Id="rId3" Type="http://schemas.openxmlformats.org/officeDocument/2006/relationships/hyperlink" Target="https://www.vice.com/en_us/article/a37p94/what-is-threat-modeling" TargetMode="External"/><Relationship Id="rId7" Type="http://schemas.openxmlformats.org/officeDocument/2006/relationships/hyperlink" Target="https://abcnews.go.com/Technology/marriotts-data-breach-large-largest-worst-corporate-hacks/story?id=59520391" TargetMode="External"/><Relationship Id="rId12" Type="http://schemas.openxmlformats.org/officeDocument/2006/relationships/hyperlink" Target="https://vault.temple.edu/video/cyber-security-basics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bloomberg.com/graphics/corporate-hacks-cyber-attacks/" TargetMode="External"/><Relationship Id="rId11" Type="http://schemas.openxmlformats.org/officeDocument/2006/relationships/hyperlink" Target="https://vault.temple.edu/video/three-types-of-ai/" TargetMode="External"/><Relationship Id="rId5" Type="http://schemas.openxmlformats.org/officeDocument/2006/relationships/hyperlink" Target="https://www.vice.com/en_us/article/pajv5k/john-deere-promotional-usb-drive-hijacks-your-keyboard" TargetMode="External"/><Relationship Id="rId15" Type="http://schemas.openxmlformats.org/officeDocument/2006/relationships/hyperlink" Target="http://digg.com/video/future-cybersecurity-artificial-intelligence" TargetMode="External"/><Relationship Id="rId10" Type="http://schemas.openxmlformats.org/officeDocument/2006/relationships/hyperlink" Target="https://www.wired.com/2016/03/ransomware-why-hospitals-are-the-perfect-targets/" TargetMode="External"/><Relationship Id="rId4" Type="http://schemas.openxmlformats.org/officeDocument/2006/relationships/hyperlink" Target="https://www.zdnet.com/article/data-breaches-cyber-attacks-are-top-global-risks-alongside-natural-disasters-and-climate-change/" TargetMode="External"/><Relationship Id="rId9" Type="http://schemas.openxmlformats.org/officeDocument/2006/relationships/hyperlink" Target="https://www.wired.com/story/guide-artificial-intelligence/?verso=true" TargetMode="External"/><Relationship Id="rId14" Type="http://schemas.openxmlformats.org/officeDocument/2006/relationships/hyperlink" Target="https://vault.temple.edu/video/case-study-ransomware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rmationisbeautiful.net/visualizations/worlds-biggest-data-breaches-hacks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moodle.kentisd.net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flickr.com/photos/mikemacmarketing/30212411048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in5d.com/ai-technology-and-brain-mapping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vault.temple.edu/video/managing-the-business-decision-making-big-data/" TargetMode="External"/><Relationship Id="rId3" Type="http://schemas.openxmlformats.org/officeDocument/2006/relationships/hyperlink" Target="https://www.cio.com/article/2439504/business-intelligence-definition-and-solutions.html" TargetMode="External"/><Relationship Id="rId7" Type="http://schemas.openxmlformats.org/officeDocument/2006/relationships/hyperlink" Target="https://vault.temple.edu/video/data-analytics/" TargetMode="External"/><Relationship Id="rId2" Type="http://schemas.openxmlformats.org/officeDocument/2006/relationships/hyperlink" Target="https://www.forbes.com/sites/evamurray/2019/03/29/what-is-the-difference-between-data-analysis-and-data-visualization/#308fc9436411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wired.com/story/mcdonalds-big-data-dynamic-yield-acquisition/?verso=true" TargetMode="External"/><Relationship Id="rId5" Type="http://schemas.openxmlformats.org/officeDocument/2006/relationships/hyperlink" Target="https://www.wired.com/2015/03/disney-magicband/" TargetMode="External"/><Relationship Id="rId4" Type="http://schemas.openxmlformats.org/officeDocument/2006/relationships/hyperlink" Target="https://hbr.org/2019/02/companies-are-failing-in-their-efforts-to-become-data-driven" TargetMode="External"/><Relationship Id="rId9" Type="http://schemas.openxmlformats.org/officeDocument/2006/relationships/hyperlink" Target="https://vault.temple.edu/video/what-is-sc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ruckuswireless.com/products/smart-wireless-services/analytic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isc.upenn.edu/data-analytics-pen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ol.com/article/finance/2018/08/06/mcdonalds-refused-to-serve-a-woman-because-she-went-to-their-drive-thru-on-horseback/23496779/" TargetMode="External"/><Relationship Id="rId2" Type="http://schemas.openxmlformats.org/officeDocument/2006/relationships/image" Target="../media/image9.com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commons.wikimedia.org/wiki/File:McDonald's_Golden_Arches.svg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79374-8EAE-4873-9BB6-F6C630302D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MIS 2101 Exam 2 Review</a:t>
            </a:r>
          </a:p>
        </p:txBody>
      </p:sp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3A9FE351-A4C6-4292-8E5E-15D6D36A50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2682069" y="2114846"/>
            <a:ext cx="2397795" cy="2397795"/>
          </a:xfrm>
        </p:spPr>
      </p:pic>
    </p:spTree>
    <p:extLst>
      <p:ext uri="{BB962C8B-B14F-4D97-AF65-F5344CB8AC3E}">
        <p14:creationId xmlns:p14="http://schemas.microsoft.com/office/powerpoint/2010/main" val="1193886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559678"/>
            <a:ext cx="11189369" cy="996406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sz="4800" i="0" dirty="0"/>
              <a:t>Data Analysis &amp; Data Visualization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A1F3B-7D95-4ADF-83A5-03302D125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0" y="2099889"/>
            <a:ext cx="6248400" cy="1329111"/>
          </a:xfrm>
        </p:spPr>
        <p:txBody>
          <a:bodyPr/>
          <a:lstStyle/>
          <a:p>
            <a:r>
              <a:rPr lang="en-US" dirty="0"/>
              <a:t>Data analysis is an exploratory process that often starts with specific questions.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AE6C07-3FF7-44EF-A0F5-371DEEA7A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0" y="3710162"/>
            <a:ext cx="6248400" cy="1895125"/>
          </a:xfrm>
        </p:spPr>
        <p:txBody>
          <a:bodyPr/>
          <a:lstStyle/>
          <a:p>
            <a:r>
              <a:rPr lang="en-US" dirty="0"/>
              <a:t>Data visualization involves the visual representation of data, ranging from single charts to comprehensive dashboards.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10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737547-CF1B-45A6-927E-7DC5EFC7C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353113"/>
            <a:ext cx="45720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27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A56C2DD-2488-4BE4-B5F9-FB0AC87F92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0656" y="1454301"/>
            <a:ext cx="7327492" cy="4272731"/>
          </a:xfrm>
        </p:spPr>
        <p:txBody>
          <a:bodyPr>
            <a:normAutofit/>
          </a:bodyPr>
          <a:lstStyle/>
          <a:p>
            <a:r>
              <a:rPr lang="en-US" dirty="0"/>
              <a:t>BI Leverages Software &amp; Services to Transform Data into actional intelligence that informs the organization’s business decisions</a:t>
            </a:r>
          </a:p>
          <a:p>
            <a:r>
              <a:rPr lang="en-US" dirty="0"/>
              <a:t>Analytical findings can be presented in:</a:t>
            </a:r>
          </a:p>
          <a:p>
            <a:pPr lvl="1"/>
            <a:r>
              <a:rPr lang="en-US" dirty="0"/>
              <a:t>Reports</a:t>
            </a:r>
          </a:p>
          <a:p>
            <a:pPr lvl="1"/>
            <a:r>
              <a:rPr lang="en-US" dirty="0"/>
              <a:t>Summaries</a:t>
            </a:r>
          </a:p>
          <a:p>
            <a:pPr lvl="1"/>
            <a:r>
              <a:rPr lang="en-US" dirty="0"/>
              <a:t>Dashboards</a:t>
            </a:r>
          </a:p>
          <a:p>
            <a:pPr lvl="1"/>
            <a:r>
              <a:rPr lang="en-US" dirty="0"/>
              <a:t>Graphs</a:t>
            </a:r>
          </a:p>
          <a:p>
            <a:pPr lvl="1"/>
            <a:r>
              <a:rPr lang="en-US" dirty="0"/>
              <a:t>Charts</a:t>
            </a:r>
          </a:p>
          <a:p>
            <a:pPr lvl="1"/>
            <a:r>
              <a:rPr lang="en-US" dirty="0"/>
              <a:t>Maps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11</a:t>
            </a:fld>
            <a:endParaRPr lang="en-US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5D2551-83BE-4DCC-A14E-6E8C6DDA6EBC}"/>
              </a:ext>
            </a:extLst>
          </p:cNvPr>
          <p:cNvSpPr txBox="1">
            <a:spLocks/>
          </p:cNvSpPr>
          <p:nvPr/>
        </p:nvSpPr>
        <p:spPr>
          <a:xfrm>
            <a:off x="736047" y="527594"/>
            <a:ext cx="8263574" cy="9267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i="0" dirty="0"/>
              <a:t>Business Intelligence (BI)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FCEFFB-B6E6-4D04-85CC-81A8F0D1C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511" y="2547679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81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12</a:t>
            </a:fld>
            <a:endParaRPr lang="en-US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0A9D5B-769C-4126-8D85-57FA50AD7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82" y="0"/>
            <a:ext cx="10629835" cy="669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8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F183D-C3CE-4901-93AC-5CC39701D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559678"/>
            <a:ext cx="10307053" cy="916196"/>
          </a:xfrm>
        </p:spPr>
        <p:txBody>
          <a:bodyPr/>
          <a:lstStyle/>
          <a:p>
            <a:pPr algn="l"/>
            <a:r>
              <a:rPr lang="en-US" i="0" dirty="0"/>
              <a:t>OLTP vs. OLAP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693E5-F813-4B5C-AFD9-1A882FDD3B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999" y="1668379"/>
            <a:ext cx="9958297" cy="39392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OLTP: Transactional </a:t>
            </a:r>
          </a:p>
          <a:p>
            <a:r>
              <a:rPr lang="en-US" sz="2400" dirty="0"/>
              <a:t>Provides source data to the data warehouse</a:t>
            </a:r>
          </a:p>
          <a:p>
            <a:pPr lvl="1"/>
            <a:r>
              <a:rPr lang="en-US" sz="2000" dirty="0"/>
              <a:t>ex: Financial Transaction Systems</a:t>
            </a:r>
          </a:p>
          <a:p>
            <a:pPr marL="0" indent="0">
              <a:buNone/>
            </a:pPr>
            <a:r>
              <a:rPr lang="en-US" sz="2800" b="1" dirty="0"/>
              <a:t>OLAP: Analytical</a:t>
            </a:r>
          </a:p>
          <a:p>
            <a:r>
              <a:rPr lang="en-US" sz="2400" dirty="0"/>
              <a:t>Systems help analyze the data</a:t>
            </a:r>
          </a:p>
          <a:p>
            <a:pPr lvl="1"/>
            <a:r>
              <a:rPr lang="en-US" sz="2000" dirty="0"/>
              <a:t>Ex: Amazon predictive buying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9D2F0-26D6-4A21-AE84-F2541BC6B3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13D2E340-0663-474B-992C-9192B5C45E57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3526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225" y="2005830"/>
            <a:ext cx="10374688" cy="105262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sz="5400" i="0" dirty="0"/>
              <a:t>Google Analytics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FE1D-4E21-427A-A7B2-713B7DE98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58156" y="1532091"/>
            <a:ext cx="3561347" cy="44406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Track</a:t>
            </a:r>
          </a:p>
          <a:p>
            <a:r>
              <a:rPr lang="en-US" sz="2400" dirty="0"/>
              <a:t>Website engagement</a:t>
            </a:r>
          </a:p>
          <a:p>
            <a:r>
              <a:rPr lang="en-US" sz="2400" dirty="0"/>
              <a:t>Number of sessions</a:t>
            </a:r>
          </a:p>
          <a:p>
            <a:r>
              <a:rPr lang="en-US" sz="2400" dirty="0"/>
              <a:t>Number of pages visited</a:t>
            </a:r>
          </a:p>
          <a:p>
            <a:r>
              <a:rPr lang="en-US" sz="2400" dirty="0"/>
              <a:t>Bounce Rate</a:t>
            </a:r>
          </a:p>
          <a:p>
            <a:r>
              <a:rPr lang="en-US" sz="2400" dirty="0"/>
              <a:t>Conversion Rate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14</a:t>
            </a:fld>
            <a:endParaRPr lang="en-US" noProof="0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C6CE141-6A24-4B43-BC9C-378D4CBF8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95635" y="1532091"/>
            <a:ext cx="6454342" cy="376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27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38" y="479468"/>
            <a:ext cx="10374688" cy="105262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sz="5400" i="0" dirty="0"/>
              <a:t>Supply Chain Management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FE1D-4E21-427A-A7B2-713B7DE98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237" y="1532091"/>
            <a:ext cx="10182184" cy="44406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“Supply Chain includes many components…from Procurement to Manufacturing to Distribution. It’s about getting the right product on the right shelf at the right time!”	– Professor Doyle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2800" b="1" dirty="0"/>
              <a:t>Cross Functional Approach:</a:t>
            </a:r>
          </a:p>
          <a:p>
            <a:r>
              <a:rPr lang="en-US" sz="2400" dirty="0"/>
              <a:t>Improves trust &amp; collaboration</a:t>
            </a:r>
          </a:p>
          <a:p>
            <a:r>
              <a:rPr lang="en-US" sz="2400" dirty="0"/>
              <a:t>Improves inventory visibility &amp; velocity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15</a:t>
            </a:fld>
            <a:endParaRPr lang="en-US" noProof="0" dirty="0"/>
          </a:p>
        </p:txBody>
      </p:sp>
      <p:pic>
        <p:nvPicPr>
          <p:cNvPr id="6" name="Picture 5" descr="A picture containing screenshot, drawing&#10;&#10;Description automatically generated">
            <a:extLst>
              <a:ext uri="{FF2B5EF4-FFF2-40B4-BE49-F238E27FC236}">
                <a16:creationId xmlns:a16="http://schemas.microsoft.com/office/drawing/2014/main" id="{4159BA51-1863-4BE6-9288-6AB064AC8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6458085" y="3645709"/>
            <a:ext cx="5087678" cy="105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74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38" y="479468"/>
            <a:ext cx="10374688" cy="105262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sz="5400" i="0" dirty="0"/>
              <a:t>RFID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FE1D-4E21-427A-A7B2-713B7DE98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237" y="1532091"/>
            <a:ext cx="7535237" cy="444062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What is RFID?</a:t>
            </a:r>
          </a:p>
          <a:p>
            <a:r>
              <a:rPr lang="en-US" sz="2400" dirty="0"/>
              <a:t>Radio Frequency Identification</a:t>
            </a:r>
          </a:p>
          <a:p>
            <a:r>
              <a:rPr lang="en-US" sz="2400" dirty="0"/>
              <a:t>Wireless technology that lets you identify objects that have been fitted with special RF identification tags</a:t>
            </a:r>
          </a:p>
          <a:p>
            <a:pPr marL="0" indent="0">
              <a:buNone/>
            </a:pPr>
            <a:r>
              <a:rPr lang="en-US" sz="2400" b="1" dirty="0"/>
              <a:t>What is RFID good for?</a:t>
            </a:r>
          </a:p>
          <a:p>
            <a:r>
              <a:rPr lang="en-US" sz="2400" dirty="0"/>
              <a:t>Inventory control, access control…</a:t>
            </a:r>
          </a:p>
          <a:p>
            <a:pPr marL="0" indent="0">
              <a:buNone/>
            </a:pPr>
            <a:r>
              <a:rPr lang="en-US" sz="2400" b="1" dirty="0"/>
              <a:t>How it works</a:t>
            </a:r>
          </a:p>
          <a:p>
            <a:r>
              <a:rPr lang="en-US" sz="2400" dirty="0"/>
              <a:t>Antenna reads electromagnetic energy</a:t>
            </a:r>
          </a:p>
          <a:p>
            <a:r>
              <a:rPr lang="en-US" sz="2400" dirty="0"/>
              <a:t>Can penetrate non-metallic solid objects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16</a:t>
            </a:fld>
            <a:endParaRPr lang="en-US" noProof="0" dirty="0"/>
          </a:p>
        </p:txBody>
      </p:sp>
      <p:pic>
        <p:nvPicPr>
          <p:cNvPr id="6" name="Picture 5" descr="A picture containing plate&#10;&#10;Description automatically generated">
            <a:extLst>
              <a:ext uri="{FF2B5EF4-FFF2-40B4-BE49-F238E27FC236}">
                <a16:creationId xmlns:a16="http://schemas.microsoft.com/office/drawing/2014/main" id="{1821BA01-ADD3-4BA4-8631-DCE4B93FD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9331755" y="976745"/>
            <a:ext cx="2452255" cy="245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06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38" y="479468"/>
            <a:ext cx="10374688" cy="105262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sz="5400" i="0" dirty="0"/>
              <a:t>Disney Magic Band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FE1D-4E21-427A-A7B2-713B7DE98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237" y="1532091"/>
            <a:ext cx="10182184" cy="44406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$1 Billion Investment</a:t>
            </a:r>
          </a:p>
          <a:p>
            <a:r>
              <a:rPr lang="en-US" b="1" dirty="0"/>
              <a:t>Design the Customer’s experience </a:t>
            </a:r>
          </a:p>
          <a:p>
            <a:r>
              <a:rPr lang="en-US" b="1" dirty="0"/>
              <a:t>Customer Tracking</a:t>
            </a:r>
          </a:p>
          <a:p>
            <a:pPr lvl="1"/>
            <a:r>
              <a:rPr lang="en-US" b="1" dirty="0"/>
              <a:t>Parks &amp; Hotels</a:t>
            </a:r>
          </a:p>
          <a:p>
            <a:r>
              <a:rPr lang="en-US" b="1" dirty="0"/>
              <a:t>Everything is linked together</a:t>
            </a:r>
          </a:p>
          <a:p>
            <a:pPr lvl="1"/>
            <a:r>
              <a:rPr lang="en-US" b="1" dirty="0"/>
              <a:t>Removes the customer’s need for:</a:t>
            </a:r>
          </a:p>
          <a:p>
            <a:pPr lvl="2"/>
            <a:r>
              <a:rPr lang="en-US" b="1" dirty="0"/>
              <a:t>Credit Cards</a:t>
            </a:r>
          </a:p>
          <a:p>
            <a:pPr lvl="2"/>
            <a:r>
              <a:rPr lang="en-US" b="1" dirty="0"/>
              <a:t>Tickets</a:t>
            </a:r>
          </a:p>
          <a:p>
            <a:pPr lvl="2"/>
            <a:r>
              <a:rPr lang="en-US" b="1" dirty="0"/>
              <a:t>Trip Itinerary</a:t>
            </a:r>
          </a:p>
          <a:p>
            <a:pPr lvl="1"/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17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C02F8-07CF-4FB4-974E-5FB25E5B2A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63" r="16909"/>
          <a:stretch/>
        </p:blipFill>
        <p:spPr>
          <a:xfrm>
            <a:off x="6567053" y="1607092"/>
            <a:ext cx="3879273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40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B4713-6D2F-49BF-B05E-5BD7A0BEC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559677"/>
            <a:ext cx="4238097" cy="5274923"/>
          </a:xfrm>
        </p:spPr>
        <p:txBody>
          <a:bodyPr/>
          <a:lstStyle/>
          <a:p>
            <a:r>
              <a:rPr lang="en-US" dirty="0"/>
              <a:t>Platforms &amp; Digital Business Models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52ED2B-376A-425A-9799-1183AEED4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18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D3ADF-852C-414C-B603-4B67FB4C9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9726" y="2245894"/>
            <a:ext cx="6172200" cy="4291263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Topics and Required Reading</a:t>
            </a:r>
            <a:br>
              <a:rPr lang="en-US" b="1" dirty="0"/>
            </a:br>
            <a:r>
              <a:rPr lang="en-US" dirty="0">
                <a:hlinkClick r:id="rId3"/>
              </a:rPr>
              <a:t>API Imperative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4"/>
              </a:rPr>
              <a:t>How the API economy is igniting a cultural shift in businesses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5"/>
              </a:rPr>
              <a:t>What are digital platforms?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6"/>
              </a:rPr>
              <a:t>Product Managers for the Digital World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7"/>
              </a:rPr>
              <a:t>4 reasons you should consider a platform strategy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8"/>
              </a:rPr>
              <a:t>What’s the difference between IaaS, Saas &amp; PaaS?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9"/>
              </a:rPr>
              <a:t>What is the Network Effect?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10"/>
              </a:rPr>
              <a:t>Platform Businesses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11"/>
              </a:rPr>
              <a:t>9 types of software platforms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  <a:p>
            <a:r>
              <a:rPr lang="en-US" b="1" dirty="0"/>
              <a:t>Required Viewing</a:t>
            </a:r>
            <a:br>
              <a:rPr lang="en-US" b="1" dirty="0"/>
            </a:br>
            <a:r>
              <a:rPr lang="en-US" dirty="0">
                <a:hlinkClick r:id="rId12"/>
              </a:rPr>
              <a:t>The API Economy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13"/>
              </a:rPr>
              <a:t>What is a Platform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14"/>
              </a:rPr>
              <a:t>Cloud Computing Models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729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38" y="479468"/>
            <a:ext cx="6420768" cy="83598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sz="4800" i="0" dirty="0"/>
              <a:t>Digital Platforms?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FE1D-4E21-427A-A7B2-713B7DE98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237" y="1532091"/>
            <a:ext cx="9139447" cy="36174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“…facilitates commercial interactions between at least two different groups…”</a:t>
            </a:r>
          </a:p>
          <a:p>
            <a:pPr marL="0" indent="0">
              <a:buNone/>
            </a:pPr>
            <a:r>
              <a:rPr lang="en-US" dirty="0"/>
              <a:t>What are some core functions of a platform?</a:t>
            </a:r>
          </a:p>
          <a:p>
            <a:r>
              <a:rPr lang="en-US" dirty="0"/>
              <a:t>Audience Building</a:t>
            </a:r>
          </a:p>
          <a:p>
            <a:r>
              <a:rPr lang="en-US" dirty="0"/>
              <a:t>Matchmaking</a:t>
            </a:r>
          </a:p>
          <a:p>
            <a:r>
              <a:rPr lang="en-US" dirty="0"/>
              <a:t>Providing Core Tools &amp; Services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19</a:t>
            </a:fld>
            <a:endParaRPr lang="en-US" noProof="0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B87255A-B61D-40A8-94F2-75CCC3FC7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6539344" y="2804499"/>
            <a:ext cx="2985655" cy="298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43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1F34B-93F5-46C0-9BEC-B1A8D5500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944DD-F200-6B48-8A79-099A08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FDC16-3D69-48AD-B08B-ED28A10640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959428" y="2895600"/>
            <a:ext cx="2645121" cy="2855913"/>
          </a:xfrm>
        </p:spPr>
        <p:txBody>
          <a:bodyPr/>
          <a:lstStyle/>
          <a:p>
            <a:r>
              <a:rPr lang="en-US" dirty="0"/>
              <a:t>How to prepare…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3DB0A1-C484-4D49-BAC3-ABEE82074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3065" y="2079000"/>
            <a:ext cx="1944000" cy="2700000"/>
          </a:xfrm>
          <a:noFill/>
          <a:ln>
            <a:noFill/>
          </a:ln>
        </p:spPr>
        <p:txBody>
          <a:bodyPr lIns="72000" rIns="72000"/>
          <a:lstStyle/>
          <a:p>
            <a:r>
              <a:rPr lang="en-US" dirty="0"/>
              <a:t>Review the slide decks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8F5FE2-B28A-4CCD-9910-126A9581F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6096" y="2079000"/>
            <a:ext cx="1944000" cy="2700000"/>
          </a:xfrm>
          <a:noFill/>
          <a:ln>
            <a:noFill/>
          </a:ln>
        </p:spPr>
        <p:txBody>
          <a:bodyPr lIns="72000" rIns="72000"/>
          <a:lstStyle/>
          <a:p>
            <a:r>
              <a:rPr lang="en-US" dirty="0"/>
              <a:t>Review assigned readings</a:t>
            </a:r>
          </a:p>
        </p:txBody>
      </p:sp>
      <p:pic>
        <p:nvPicPr>
          <p:cNvPr id="17" name="Picture Placeholder 16" descr="Presentation with checklist RTL">
            <a:extLst>
              <a:ext uri="{FF2B5EF4-FFF2-40B4-BE49-F238E27FC236}">
                <a16:creationId xmlns:a16="http://schemas.microsoft.com/office/drawing/2014/main" id="{AE7453D0-D40E-4463-83A5-ADE525B32AD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875763" y="2186739"/>
            <a:ext cx="972000" cy="972000"/>
          </a:xfrm>
        </p:spPr>
      </p:pic>
      <p:pic>
        <p:nvPicPr>
          <p:cNvPr id="19" name="Picture Placeholder 18" descr="Books">
            <a:extLst>
              <a:ext uri="{FF2B5EF4-FFF2-40B4-BE49-F238E27FC236}">
                <a16:creationId xmlns:a16="http://schemas.microsoft.com/office/drawing/2014/main" id="{4B9CA223-D3A1-4970-848A-26CEBD622878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008794" y="2186739"/>
            <a:ext cx="972000" cy="972000"/>
          </a:xfrm>
        </p:spPr>
      </p:pic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D81FE002-F812-495F-92C6-515119775617}"/>
              </a:ext>
            </a:extLst>
          </p:cNvPr>
          <p:cNvSpPr txBox="1">
            <a:spLocks/>
          </p:cNvSpPr>
          <p:nvPr/>
        </p:nvSpPr>
        <p:spPr>
          <a:xfrm>
            <a:off x="9729127" y="2079000"/>
            <a:ext cx="1944000" cy="2700000"/>
          </a:xfrm>
          <a:prstGeom prst="rect">
            <a:avLst/>
          </a:prstGeom>
          <a:noFill/>
          <a:ln>
            <a:noFill/>
          </a:ln>
        </p:spPr>
        <p:txBody>
          <a:bodyPr vert="horz" lIns="72000" tIns="1332000" rIns="72000" bIns="0" rtlCol="0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Review assigned videos	</a:t>
            </a:r>
          </a:p>
        </p:txBody>
      </p:sp>
      <p:pic>
        <p:nvPicPr>
          <p:cNvPr id="23" name="Picture Placeholder 18" descr="Video camera">
            <a:extLst>
              <a:ext uri="{FF2B5EF4-FFF2-40B4-BE49-F238E27FC236}">
                <a16:creationId xmlns:a16="http://schemas.microsoft.com/office/drawing/2014/main" id="{C2FE62F6-324B-46F9-A88D-C15C555A93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10141825" y="2186739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07474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52" y="2184526"/>
            <a:ext cx="4243137" cy="2488947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sz="500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Digital Platform Benefits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FE1D-4E21-427A-A7B2-713B7DE98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1600" y="3429000"/>
            <a:ext cx="6248400" cy="276569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Easier to find customers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Monetize underutilized assets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Reduce transaction costs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Reduce barriers to entry 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Reduce Search costs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sz="1200" noProof="0" smtClean="0">
                <a:solidFill>
                  <a:schemeClr val="bg2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 sz="1200" noProof="0" dirty="0">
              <a:solidFill>
                <a:schemeClr val="bg2"/>
              </a:solidFill>
            </a:endParaRPr>
          </a:p>
        </p:txBody>
      </p:sp>
      <p:pic>
        <p:nvPicPr>
          <p:cNvPr id="5" name="Picture 4" descr="A picture containing electronics, device&#10;&#10;Description automatically generated">
            <a:extLst>
              <a:ext uri="{FF2B5EF4-FFF2-40B4-BE49-F238E27FC236}">
                <a16:creationId xmlns:a16="http://schemas.microsoft.com/office/drawing/2014/main" id="{A95BA174-9A89-4724-A274-E632578E0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"/>
          <a:stretch/>
        </p:blipFill>
        <p:spPr>
          <a:xfrm>
            <a:off x="5181600" y="540628"/>
            <a:ext cx="6248400" cy="24889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7533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FE1D-4E21-427A-A7B2-713B7DE98A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0842" y="1684421"/>
            <a:ext cx="4283708" cy="406709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indirect value goods and services gain as more people use them.</a:t>
            </a:r>
          </a:p>
          <a:p>
            <a:pPr marL="0" indent="0" algn="l">
              <a:lnSpc>
                <a:spcPct val="102000"/>
              </a:lnSpc>
              <a:buNone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l">
              <a:lnSpc>
                <a:spcPct val="102000"/>
              </a:lnSpc>
              <a:buNone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l">
              <a:lnSpc>
                <a:spcPct val="102000"/>
              </a:lnSpc>
              <a:buNone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Benefits of the network effect</a:t>
            </a:r>
          </a:p>
          <a:p>
            <a:pPr marL="342900" indent="-342900" algn="l"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ex. Facebook</a:t>
            </a:r>
          </a:p>
          <a:p>
            <a:pPr marL="0" indent="0" algn="l">
              <a:lnSpc>
                <a:spcPct val="102000"/>
              </a:lnSpc>
              <a:buNone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Beyond the internet</a:t>
            </a:r>
          </a:p>
          <a:p>
            <a:pPr marL="342900" indent="-342900" algn="l"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ex. Deere &amp; Co.</a:t>
            </a:r>
          </a:p>
          <a:p>
            <a:pPr marL="0" indent="0">
              <a:lnSpc>
                <a:spcPct val="102000"/>
              </a:lnSpc>
              <a:buNone/>
            </a:pPr>
            <a:endParaRPr lang="en-US" sz="1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sz="1200" noProof="0" smtClean="0">
                <a:solidFill>
                  <a:schemeClr val="bg2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 sz="1200" noProof="0" dirty="0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5299"/>
            <a:ext cx="5698725" cy="90289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l"/>
            <a:r>
              <a:rPr lang="en-US" sz="500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Network Effects</a:t>
            </a:r>
          </a:p>
        </p:txBody>
      </p:sp>
      <p:pic>
        <p:nvPicPr>
          <p:cNvPr id="5" name="Picture 4" descr="A picture containing table, skiing, man, air&#10;&#10;Description automatically generated">
            <a:extLst>
              <a:ext uri="{FF2B5EF4-FFF2-40B4-BE49-F238E27FC236}">
                <a16:creationId xmlns:a16="http://schemas.microsoft.com/office/drawing/2014/main" id="{C59C7799-41B1-4256-B3EA-933D8A7BF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032" y="1462568"/>
            <a:ext cx="5702966" cy="4277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430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38" y="479468"/>
            <a:ext cx="6420768" cy="83598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sz="4800" i="0" dirty="0"/>
              <a:t>Cloud Computing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FE1D-4E21-427A-A7B2-713B7DE98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238" y="1620287"/>
            <a:ext cx="4567447" cy="36174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Pros</a:t>
            </a:r>
          </a:p>
          <a:p>
            <a:r>
              <a:rPr lang="en-US" dirty="0"/>
              <a:t>Collaboration</a:t>
            </a:r>
          </a:p>
          <a:p>
            <a:r>
              <a:rPr lang="en-US" dirty="0"/>
              <a:t>Environment</a:t>
            </a:r>
          </a:p>
          <a:p>
            <a:r>
              <a:rPr lang="en-US" dirty="0"/>
              <a:t>Cost</a:t>
            </a:r>
          </a:p>
          <a:p>
            <a:r>
              <a:rPr lang="en-US" dirty="0"/>
              <a:t>Ease of use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22</a:t>
            </a:fld>
            <a:endParaRPr lang="en-US" noProof="0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C6D26EB-2249-4E32-9FF4-7660CF020373}"/>
              </a:ext>
            </a:extLst>
          </p:cNvPr>
          <p:cNvSpPr txBox="1">
            <a:spLocks/>
          </p:cNvSpPr>
          <p:nvPr/>
        </p:nvSpPr>
        <p:spPr>
          <a:xfrm>
            <a:off x="4694593" y="1620286"/>
            <a:ext cx="4567447" cy="3617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/>
              <a:t>Cons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Security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Data Integrity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Availability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Privacy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93ABA8-21C7-43FC-BE1F-F82EEB53D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200" y="1315453"/>
            <a:ext cx="3691679" cy="246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62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37" y="479468"/>
            <a:ext cx="11137773" cy="835985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algn="l"/>
            <a:r>
              <a:rPr lang="en-US" sz="4800" i="0" dirty="0"/>
              <a:t>API’s: Application Programming Interface</a:t>
            </a:r>
            <a:br>
              <a:rPr lang="en-US" sz="4800" i="0" dirty="0"/>
            </a:br>
            <a:endParaRPr lang="en-US" sz="4800" i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FE1D-4E21-427A-A7B2-713B7DE98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237" y="1532091"/>
            <a:ext cx="6396247" cy="44406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What is an API?</a:t>
            </a:r>
          </a:p>
          <a:p>
            <a:r>
              <a:rPr lang="en-US" sz="2400" dirty="0"/>
              <a:t>Connect computer software components</a:t>
            </a:r>
          </a:p>
          <a:p>
            <a:r>
              <a:rPr lang="en-US" sz="2400" dirty="0"/>
              <a:t>Contract for Data Interaction</a:t>
            </a:r>
          </a:p>
          <a:p>
            <a:pPr lvl="1"/>
            <a:r>
              <a:rPr lang="en-US" sz="2000" dirty="0"/>
              <a:t>Facilitates interactions between front &amp; backend IT systems (Web API’s)</a:t>
            </a:r>
          </a:p>
          <a:p>
            <a:r>
              <a:rPr lang="en-US" sz="2400" dirty="0"/>
              <a:t>Facilitate development of applications</a:t>
            </a:r>
          </a:p>
          <a:p>
            <a:pPr lvl="1"/>
            <a:r>
              <a:rPr lang="en-US" sz="2000" dirty="0"/>
              <a:t>Web</a:t>
            </a:r>
          </a:p>
          <a:p>
            <a:pPr lvl="1"/>
            <a:r>
              <a:rPr lang="en-US" sz="2000" dirty="0"/>
              <a:t>Mobile</a:t>
            </a:r>
          </a:p>
          <a:p>
            <a:pPr lvl="1"/>
            <a:r>
              <a:rPr lang="en-US" sz="2000" dirty="0"/>
              <a:t>Cloud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23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0DFD81-A97A-4789-B568-58955C39F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90" y="2173353"/>
            <a:ext cx="5149515" cy="315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11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38" y="479468"/>
            <a:ext cx="6420768" cy="83598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sz="4800" i="0" dirty="0"/>
              <a:t>Cloud Computing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FE1D-4E21-427A-A7B2-713B7DE98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4575" y="1608468"/>
            <a:ext cx="4567447" cy="461586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/>
              <a:t>3 Basic Service types to Consider</a:t>
            </a:r>
          </a:p>
          <a:p>
            <a:pPr marL="5651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Infrastructure as a Service (IaaS)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Amazon Web Service</a:t>
            </a:r>
          </a:p>
          <a:p>
            <a:pPr marL="5651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Platform as a Service (PaaS)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Google App Engine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Microsoft Azure</a:t>
            </a:r>
          </a:p>
          <a:p>
            <a:pPr marL="5651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Software as a Service (SaaS)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DropBox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G-Suite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24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58276-DD78-41B4-BC1A-30F46709E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20955"/>
            <a:ext cx="5578099" cy="519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60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37" y="479468"/>
            <a:ext cx="9492373" cy="83598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sz="4800" i="0" dirty="0"/>
              <a:t>Proprietary vs. Shared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FE1D-4E21-427A-A7B2-713B7DE98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237" y="1532090"/>
            <a:ext cx="4214521" cy="484644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Advantages</a:t>
            </a:r>
          </a:p>
          <a:p>
            <a:r>
              <a:rPr lang="en-US" dirty="0"/>
              <a:t>Proprietary:</a:t>
            </a:r>
          </a:p>
          <a:p>
            <a:pPr lvl="1"/>
            <a:r>
              <a:rPr lang="en-US" dirty="0"/>
              <a:t> Larger market share,</a:t>
            </a:r>
          </a:p>
          <a:p>
            <a:pPr lvl="1"/>
            <a:r>
              <a:rPr lang="en-US" dirty="0"/>
              <a:t>Simplified user experience</a:t>
            </a:r>
          </a:p>
          <a:p>
            <a:pPr lvl="1"/>
            <a:r>
              <a:rPr lang="en-US" dirty="0"/>
              <a:t>Product stability</a:t>
            </a:r>
          </a:p>
          <a:p>
            <a:r>
              <a:rPr lang="en-US" dirty="0"/>
              <a:t>Shared: </a:t>
            </a:r>
          </a:p>
          <a:p>
            <a:pPr lvl="1"/>
            <a:r>
              <a:rPr lang="en-US" dirty="0"/>
              <a:t>Flexibility and Agility</a:t>
            </a:r>
          </a:p>
          <a:p>
            <a:pPr lvl="1"/>
            <a:r>
              <a:rPr lang="en-US" dirty="0"/>
              <a:t>Speed and cost-effective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25</a:t>
            </a:fld>
            <a:endParaRPr lang="en-US" noProof="0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BDB8A66-DE60-49B2-B5FD-D63A69F6FF80}"/>
              </a:ext>
            </a:extLst>
          </p:cNvPr>
          <p:cNvSpPr txBox="1">
            <a:spLocks/>
          </p:cNvSpPr>
          <p:nvPr/>
        </p:nvSpPr>
        <p:spPr>
          <a:xfrm>
            <a:off x="5924089" y="1532089"/>
            <a:ext cx="4214521" cy="4846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Disadvantages</a:t>
            </a:r>
          </a:p>
          <a:p>
            <a:r>
              <a:rPr lang="en-US" dirty="0"/>
              <a:t>Proprietary: </a:t>
            </a:r>
          </a:p>
          <a:p>
            <a:pPr lvl="1"/>
            <a:r>
              <a:rPr lang="en-US" dirty="0"/>
              <a:t>Can’t be tweaked by users</a:t>
            </a:r>
          </a:p>
          <a:p>
            <a:pPr lvl="1"/>
            <a:r>
              <a:rPr lang="en-US" dirty="0"/>
              <a:t>Dependency of the user</a:t>
            </a:r>
          </a:p>
          <a:p>
            <a:r>
              <a:rPr lang="en-US" dirty="0"/>
              <a:t>Shared: </a:t>
            </a:r>
          </a:p>
          <a:p>
            <a:pPr lvl="1"/>
            <a:r>
              <a:rPr lang="en-US" dirty="0"/>
              <a:t>Reduced competitive advantage</a:t>
            </a:r>
          </a:p>
          <a:p>
            <a:pPr lvl="1"/>
            <a:r>
              <a:rPr lang="en-US" dirty="0"/>
              <a:t>Tech Support</a:t>
            </a:r>
          </a:p>
        </p:txBody>
      </p:sp>
    </p:spTree>
    <p:extLst>
      <p:ext uri="{BB962C8B-B14F-4D97-AF65-F5344CB8AC3E}">
        <p14:creationId xmlns:p14="http://schemas.microsoft.com/office/powerpoint/2010/main" val="3191183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B4713-6D2F-49BF-B05E-5BD7A0BEC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559677"/>
            <a:ext cx="4238097" cy="5274923"/>
          </a:xfrm>
        </p:spPr>
        <p:txBody>
          <a:bodyPr/>
          <a:lstStyle/>
          <a:p>
            <a:r>
              <a:rPr lang="en-US" dirty="0"/>
              <a:t>Cybersecurity &amp; the Enterprise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52ED2B-376A-425A-9799-1183AEED4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26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D3ADF-852C-414C-B603-4B67FB4C9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599" y="2598821"/>
            <a:ext cx="6602411" cy="3914274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Topics and Required Reading</a:t>
            </a:r>
            <a:br>
              <a:rPr lang="en-US" b="1" dirty="0"/>
            </a:br>
            <a:r>
              <a:rPr lang="en-US" dirty="0">
                <a:hlinkClick r:id="rId3"/>
              </a:rPr>
              <a:t>What is threat modeling?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4"/>
              </a:rPr>
              <a:t>Data Breaches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5"/>
              </a:rPr>
              <a:t>John Deere’s Promotional USB Drive Hijacks Your Keyboard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6"/>
              </a:rPr>
              <a:t>These are the worst corporate hackers of all time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7"/>
              </a:rPr>
              <a:t>5 Worst Data Hacks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8"/>
              </a:rPr>
              <a:t>What is AI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9"/>
              </a:rPr>
              <a:t>The Wired Guide to Artificial Intelligence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10"/>
              </a:rPr>
              <a:t>Why Hospitals Are The Perfect Target For Ransomware</a:t>
            </a:r>
            <a:endParaRPr lang="en-US" dirty="0"/>
          </a:p>
          <a:p>
            <a:r>
              <a:rPr lang="en-US" b="1" dirty="0"/>
              <a:t>Required Viewing</a:t>
            </a:r>
            <a:br>
              <a:rPr lang="en-US" b="1" dirty="0"/>
            </a:br>
            <a:r>
              <a:rPr lang="en-US" dirty="0">
                <a:hlinkClick r:id="rId11"/>
              </a:rPr>
              <a:t>3 Types of AI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12"/>
              </a:rPr>
              <a:t>Cybersecurity Concepts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13"/>
              </a:rPr>
              <a:t>Cybersecurity: Vulnerability &amp; Protection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14"/>
              </a:rPr>
              <a:t>Case Study: Ransomware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15"/>
              </a:rPr>
              <a:t>Cybersecurity Future &amp; AI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88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37" y="479468"/>
            <a:ext cx="11137773" cy="83598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sz="4800" i="0" dirty="0"/>
              <a:t>Cybersecurity – Core Fundamentals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FE1D-4E21-427A-A7B2-713B7DE98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237" y="1716505"/>
            <a:ext cx="6909595" cy="42562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Five Questions for treat modeling:</a:t>
            </a:r>
          </a:p>
          <a:p>
            <a:r>
              <a:rPr lang="en-US" dirty="0"/>
              <a:t>What do you want to protect?</a:t>
            </a:r>
          </a:p>
          <a:p>
            <a:r>
              <a:rPr lang="en-US" dirty="0"/>
              <a:t>Who do you want to protect it from?</a:t>
            </a:r>
          </a:p>
          <a:p>
            <a:r>
              <a:rPr lang="en-US" dirty="0"/>
              <a:t>How likely is it that you will need to protect it?</a:t>
            </a:r>
          </a:p>
          <a:p>
            <a:r>
              <a:rPr lang="en-US" dirty="0"/>
              <a:t>How bad are the consequences if you fail?</a:t>
            </a:r>
          </a:p>
          <a:p>
            <a:r>
              <a:rPr lang="en-US" dirty="0"/>
              <a:t>How much trouble are you willing to go through in order to try to prevent those consequences?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21676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49" y="409807"/>
            <a:ext cx="11545762" cy="83598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sz="4800" i="0" dirty="0"/>
              <a:t>World’s Biggest Data Breaches &amp; Hacks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FE1D-4E21-427A-A7B2-713B7DE98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237" y="1532091"/>
            <a:ext cx="4567447" cy="36174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28</a:t>
            </a:fld>
            <a:endParaRPr lang="en-US" noProof="0" dirty="0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7BFF5071-10F3-43B8-9597-670781335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2091"/>
            <a:ext cx="12192000" cy="449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62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38" y="479468"/>
            <a:ext cx="6420768" cy="83598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sz="4800" i="0" dirty="0"/>
              <a:t>Myths of Protection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FE1D-4E21-427A-A7B2-713B7DE98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237" y="1532091"/>
            <a:ext cx="4936416" cy="36174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/>
              <a:t>Right fit for the Organization</a:t>
            </a:r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/>
              <a:t>Five key elements: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Build 1:do/not do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Build 2: risk/cost ratios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Build 3: industry risk profile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Build 4: growth perspective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Build 5: sustainability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29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A30D9-95F7-4107-A31B-D69BBE945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871" y="1439064"/>
            <a:ext cx="6575140" cy="37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24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EC89BE89-3263-45A3-B97E-024C34241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74" y="533174"/>
            <a:ext cx="11436626" cy="1507661"/>
          </a:xfrm>
        </p:spPr>
        <p:txBody>
          <a:bodyPr/>
          <a:lstStyle/>
          <a:p>
            <a:pPr algn="l"/>
            <a:r>
              <a:rPr lang="en-US" i="0" dirty="0"/>
              <a:t>Exam Will Cover Discussions: </a:t>
            </a:r>
            <a:br>
              <a:rPr lang="en-US" i="0" dirty="0"/>
            </a:br>
            <a:r>
              <a:rPr lang="en-US" sz="4400" i="0" dirty="0"/>
              <a:t>6.1 | 7.1 | 8.1 </a:t>
            </a:r>
            <a:endParaRPr lang="en-US" i="0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BB4BCEB-2F3A-407D-9B77-BDD9B1CEF7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375" y="2040835"/>
            <a:ext cx="10273266" cy="3877111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Readings, Videos and Lectures (80%)</a:t>
            </a:r>
          </a:p>
          <a:p>
            <a:pPr lvl="1"/>
            <a:r>
              <a:rPr lang="en-US" dirty="0"/>
              <a:t>Data Analytics</a:t>
            </a:r>
          </a:p>
          <a:p>
            <a:pPr lvl="1"/>
            <a:r>
              <a:rPr lang="en-US" dirty="0"/>
              <a:t>Supply Chain Management</a:t>
            </a:r>
          </a:p>
          <a:p>
            <a:pPr lvl="1"/>
            <a:r>
              <a:rPr lang="en-US" dirty="0"/>
              <a:t>Platforms</a:t>
            </a:r>
          </a:p>
          <a:p>
            <a:pPr lvl="1"/>
            <a:r>
              <a:rPr lang="en-US" dirty="0"/>
              <a:t>Digital Business Models</a:t>
            </a:r>
          </a:p>
          <a:p>
            <a:pPr lvl="1"/>
            <a:r>
              <a:rPr lang="en-US" dirty="0"/>
              <a:t>API’s</a:t>
            </a:r>
          </a:p>
          <a:p>
            <a:pPr lvl="1"/>
            <a:r>
              <a:rPr lang="en-US" dirty="0"/>
              <a:t>Cybersecurity</a:t>
            </a:r>
          </a:p>
          <a:p>
            <a:pPr lvl="1"/>
            <a:r>
              <a:rPr lang="en-US" dirty="0"/>
              <a:t>Artificial Intelligence</a:t>
            </a:r>
          </a:p>
          <a:p>
            <a:r>
              <a:rPr lang="en-US" sz="2400" dirty="0"/>
              <a:t>Mini-Case – Demonstrate your ability to apply (20%)</a:t>
            </a:r>
            <a:endParaRPr lang="en-US" sz="1800" dirty="0"/>
          </a:p>
          <a:p>
            <a:pPr lvl="1"/>
            <a:r>
              <a:rPr lang="en-US" dirty="0"/>
              <a:t> Swim Lane Diagrams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3808D9-4632-4386-8F81-F2ADD74E9A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3" y="5607050"/>
            <a:ext cx="407987" cy="365125"/>
          </a:xfrm>
        </p:spPr>
        <p:txBody>
          <a:bodyPr/>
          <a:lstStyle/>
          <a:p>
            <a:fld id="{13D2E340-0663-474B-992C-9192B5C45E57}" type="slidenum">
              <a:rPr lang="en-US" noProof="0" smtClean="0"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9804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38" y="479468"/>
            <a:ext cx="6420768" cy="83598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sz="4800" i="0" dirty="0"/>
              <a:t>Regulations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FE1D-4E21-427A-A7B2-713B7DE98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237" y="1532091"/>
            <a:ext cx="5914984" cy="44406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Privacy and Personal Data Protection</a:t>
            </a:r>
          </a:p>
          <a:p>
            <a:r>
              <a:rPr lang="en-US" dirty="0"/>
              <a:t>California Consumer Privacy Act (CCPA)</a:t>
            </a:r>
          </a:p>
          <a:p>
            <a:pPr marL="0" indent="0">
              <a:buNone/>
            </a:pPr>
            <a:r>
              <a:rPr lang="en-US" b="1" dirty="0"/>
              <a:t>Few Federal cybersecurity regulations</a:t>
            </a:r>
          </a:p>
          <a:p>
            <a:r>
              <a:rPr lang="en-US" dirty="0"/>
              <a:t>1996-Health Insurance Portability and Accountability Act (HIPAA)</a:t>
            </a:r>
          </a:p>
          <a:p>
            <a:r>
              <a:rPr lang="en-US" dirty="0"/>
              <a:t>1999-Gramm-Leach-Bliley Act</a:t>
            </a:r>
          </a:p>
          <a:p>
            <a:r>
              <a:rPr lang="en-US" dirty="0"/>
              <a:t>2002 Homeland Security Act, includes</a:t>
            </a:r>
          </a:p>
          <a:p>
            <a:r>
              <a:rPr lang="en-US" dirty="0"/>
              <a:t> Federal Information Security Management Act (FISMA)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30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355CEF-EFF4-4B80-9A5F-601D8B730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221" y="885283"/>
            <a:ext cx="5425643" cy="44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06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38" y="479468"/>
            <a:ext cx="6420768" cy="83598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sz="4800" i="0" dirty="0"/>
              <a:t>Strategic Planning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31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FFA8D8-B456-4F83-B71D-61F17798D1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t="1203" r="1435" b="1654"/>
          <a:stretch/>
        </p:blipFill>
        <p:spPr>
          <a:xfrm>
            <a:off x="2438401" y="1315453"/>
            <a:ext cx="6737684" cy="5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0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38" y="479468"/>
            <a:ext cx="6420768" cy="835985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algn="l"/>
            <a:r>
              <a:rPr lang="en-US" sz="4800" i="0" dirty="0"/>
              <a:t>Password Management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FE1D-4E21-427A-A7B2-713B7DE98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237" y="1532091"/>
            <a:ext cx="5818731" cy="425910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/>
              <a:t>Password Basics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Keep them in you head?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Don’t change them?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Reuse them?</a:t>
            </a:r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/>
              <a:t>Password Management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Consider a passphrase</a:t>
            </a:r>
          </a:p>
          <a:p>
            <a:pPr marL="852488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Access a vault of your passwords</a:t>
            </a:r>
          </a:p>
          <a:p>
            <a:pPr marL="3952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Two-Factor Authentication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32</a:t>
            </a:fld>
            <a:endParaRPr lang="en-US" noProof="0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A489FE7-850C-48FC-AD89-D75157EC3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656811" y="1696277"/>
            <a:ext cx="2935357" cy="293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64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38" y="479468"/>
            <a:ext cx="6420768" cy="83598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sz="4800" i="0" dirty="0"/>
              <a:t>Artificial Intelligence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FE1D-4E21-427A-A7B2-713B7DE98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237" y="1532091"/>
            <a:ext cx="4567447" cy="36174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Three Types</a:t>
            </a:r>
          </a:p>
          <a:p>
            <a:r>
              <a:rPr lang="en-US" sz="2400" dirty="0"/>
              <a:t>Narrow (ANI)</a:t>
            </a:r>
          </a:p>
          <a:p>
            <a:r>
              <a:rPr lang="en-US" sz="2400" dirty="0"/>
              <a:t>General (AGI)</a:t>
            </a:r>
          </a:p>
          <a:p>
            <a:r>
              <a:rPr lang="en-US" sz="2400" dirty="0"/>
              <a:t>Superintelligence (ASI)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33</a:t>
            </a:fld>
            <a:endParaRPr lang="en-US" noProof="0" dirty="0"/>
          </a:p>
        </p:txBody>
      </p:sp>
      <p:pic>
        <p:nvPicPr>
          <p:cNvPr id="6" name="Picture 5" descr="A picture containing woman&#10;&#10;Description automatically generated">
            <a:extLst>
              <a:ext uri="{FF2B5EF4-FFF2-40B4-BE49-F238E27FC236}">
                <a16:creationId xmlns:a16="http://schemas.microsoft.com/office/drawing/2014/main" id="{B73CA733-64FD-4736-95BD-3AEB1A422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6096000" y="1398104"/>
            <a:ext cx="5078478" cy="406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63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38" y="479468"/>
            <a:ext cx="6420768" cy="83598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sz="4800" i="0" dirty="0"/>
              <a:t>From AGI to ASI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FE1D-4E21-427A-A7B2-713B7DE98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237" y="1532091"/>
            <a:ext cx="4567447" cy="36174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/>
              <a:t>This could happen soon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Advancements in technology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Experimentation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Innovation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34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25B2BC-407F-4590-A75B-1B5D99A2E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95" y="1712313"/>
            <a:ext cx="6420768" cy="361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64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38" y="479468"/>
            <a:ext cx="6420768" cy="83598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sz="4800" i="0" dirty="0"/>
              <a:t>AGI Tests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FE1D-4E21-427A-A7B2-713B7DE98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237" y="1532091"/>
            <a:ext cx="4567447" cy="36174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The Turing Test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The Coffee Test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The College Student Test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The Employment Test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35</a:t>
            </a:fld>
            <a:endParaRPr lang="en-US" noProof="0" dirty="0"/>
          </a:p>
        </p:txBody>
      </p:sp>
      <p:pic>
        <p:nvPicPr>
          <p:cNvPr id="6" name="Picture 5" descr="A circuit board&#10;&#10;Description automatically generated">
            <a:extLst>
              <a:ext uri="{FF2B5EF4-FFF2-40B4-BE49-F238E27FC236}">
                <a16:creationId xmlns:a16="http://schemas.microsoft.com/office/drawing/2014/main" id="{9D1013EF-592E-4D62-9F32-518B96B46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4910220" y="1477809"/>
            <a:ext cx="64135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46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sz="5000" i="0" dirty="0">
                <a:solidFill>
                  <a:schemeClr val="bg1"/>
                </a:solidFill>
              </a:rPr>
              <a:t>Alan Turing (1912-1954)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sz="1200" noProof="0" smtClean="0">
                <a:solidFill>
                  <a:schemeClr val="bg2"/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 sz="1200" noProof="0" dirty="0">
              <a:solidFill>
                <a:schemeClr val="bg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FE1D-4E21-427A-A7B2-713B7DE98A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231775" indent="-180975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Father of AI and computer science</a:t>
            </a:r>
          </a:p>
          <a:p>
            <a:pPr marL="231775" indent="-180975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Cryptanalyst during WWII</a:t>
            </a:r>
          </a:p>
          <a:p>
            <a:pPr marL="231775" indent="-180975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Cracked code that enabled Allies victory</a:t>
            </a:r>
          </a:p>
          <a:p>
            <a:pPr marL="231775" indent="-180975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Contributions to physical sciences </a:t>
            </a:r>
          </a:p>
          <a:p>
            <a:pPr marL="231775" indent="-180975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Prosecuted by UK and castrated for being gay</a:t>
            </a:r>
          </a:p>
          <a:p>
            <a:pPr marL="231775" indent="-180975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Died of cyanide poisoning</a:t>
            </a:r>
          </a:p>
          <a:p>
            <a:pPr marL="231775" indent="-180975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Receives public apology in 2009 &amp; royal pardon in 2013</a:t>
            </a:r>
          </a:p>
          <a:p>
            <a:pPr marL="0" indent="0">
              <a:lnSpc>
                <a:spcPct val="102000"/>
              </a:lnSpc>
              <a:buNone/>
            </a:pP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17DAF9B6-C594-466C-969B-19810BF2AC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 r="14475" b="-1"/>
          <a:stretch/>
        </p:blipFill>
        <p:spPr>
          <a:xfrm>
            <a:off x="5297488" y="559678"/>
            <a:ext cx="6132512" cy="5191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5574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CD44D6-BBB3-4BDA-8211-D3906C1CB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77055"/>
            <a:ext cx="6248398" cy="5639178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sz="1200" noProof="0" smtClean="0">
                <a:solidFill>
                  <a:schemeClr val="bg2"/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 sz="1200" noProof="0" dirty="0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sz="500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Future of AI</a:t>
            </a:r>
          </a:p>
        </p:txBody>
      </p:sp>
    </p:spTree>
    <p:extLst>
      <p:ext uri="{BB962C8B-B14F-4D97-AF65-F5344CB8AC3E}">
        <p14:creationId xmlns:p14="http://schemas.microsoft.com/office/powerpoint/2010/main" val="143441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E8A27A9-CAAC-4779-B4D9-A3EE6182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2534652"/>
            <a:ext cx="11022011" cy="2977517"/>
          </a:xfrm>
        </p:spPr>
        <p:txBody>
          <a:bodyPr>
            <a:normAutofit/>
          </a:bodyPr>
          <a:lstStyle/>
          <a:p>
            <a:pPr algn="ctr"/>
            <a:r>
              <a:rPr lang="en-US" sz="5400" i="0" dirty="0"/>
              <a:t>Questions?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8E5696-AE10-4065-9B1A-D61C89C3E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38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71653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621BDE7A-9B8A-4DBE-8631-6B17F9E13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67"/>
            <a:ext cx="12192000" cy="685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30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B4713-6D2F-49BF-B05E-5BD7A0BEC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559677"/>
            <a:ext cx="4238097" cy="5274923"/>
          </a:xfrm>
        </p:spPr>
        <p:txBody>
          <a:bodyPr/>
          <a:lstStyle/>
          <a:p>
            <a:r>
              <a:rPr lang="en-US" dirty="0"/>
              <a:t>Information Systems – Part III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52ED2B-376A-425A-9799-1183AEED4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D3ADF-852C-414C-B603-4B67FB4C9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2711116"/>
            <a:ext cx="6172200" cy="346584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b="1" dirty="0"/>
              <a:t>Topics and Required Reading</a:t>
            </a:r>
            <a:r>
              <a:rPr lang="en-US" dirty="0"/>
              <a:t/>
            </a:r>
            <a:br>
              <a:rPr lang="en-US" dirty="0"/>
            </a:br>
            <a:r>
              <a:rPr lang="en-US" altLang="en-US" dirty="0">
                <a:solidFill>
                  <a:srgbClr val="000000"/>
                </a:solidFill>
                <a:hlinkClick r:id="rId2"/>
              </a:rPr>
              <a:t>What Is The Difference Between Data Analysis And Data Visualization?</a:t>
            </a:r>
            <a:r>
              <a:rPr lang="en-US" altLang="en-US" sz="1100" dirty="0">
                <a:solidFill>
                  <a:schemeClr val="tx1"/>
                </a:solidFill>
              </a:rPr>
              <a:t/>
            </a:r>
            <a:br>
              <a:rPr lang="en-US" altLang="en-US" sz="1100" dirty="0">
                <a:solidFill>
                  <a:schemeClr val="tx1"/>
                </a:solidFill>
              </a:rPr>
            </a:br>
            <a:r>
              <a:rPr lang="en-US" altLang="en-US" dirty="0">
                <a:solidFill>
                  <a:srgbClr val="9E1B34"/>
                </a:solidFill>
                <a:hlinkClick r:id="rId3"/>
              </a:rPr>
              <a:t>What is BI?</a:t>
            </a:r>
            <a:r>
              <a:rPr lang="en-US" altLang="en-US" sz="1100" dirty="0">
                <a:solidFill>
                  <a:schemeClr val="tx1"/>
                </a:solidFill>
              </a:rPr>
              <a:t/>
            </a:r>
            <a:br>
              <a:rPr lang="en-US" altLang="en-US" sz="1100" dirty="0">
                <a:solidFill>
                  <a:schemeClr val="tx1"/>
                </a:solidFill>
              </a:rPr>
            </a:br>
            <a:r>
              <a:rPr lang="en-US" altLang="en-US" dirty="0">
                <a:solidFill>
                  <a:srgbClr val="9E1B34"/>
                </a:solidFill>
                <a:hlinkClick r:id="rId4"/>
              </a:rPr>
              <a:t>Companies Are Failing in Their Efforts to Become Data-Driven</a:t>
            </a:r>
            <a:r>
              <a:rPr lang="en-US" altLang="en-US" sz="1100" dirty="0">
                <a:solidFill>
                  <a:schemeClr val="tx1"/>
                </a:solidFill>
              </a:rPr>
              <a:t/>
            </a:r>
            <a:br>
              <a:rPr lang="en-US" altLang="en-US" sz="1100" dirty="0">
                <a:solidFill>
                  <a:schemeClr val="tx1"/>
                </a:solidFill>
              </a:rPr>
            </a:br>
            <a:r>
              <a:rPr lang="en-US" altLang="en-US" dirty="0">
                <a:solidFill>
                  <a:srgbClr val="9E1B34"/>
                </a:solidFill>
                <a:hlinkClick r:id="rId5"/>
              </a:rPr>
              <a:t>Disney’s $1 Billion Bet on a Magical Wristband</a:t>
            </a:r>
            <a:r>
              <a:rPr lang="en-US" altLang="en-US" sz="1100" dirty="0">
                <a:solidFill>
                  <a:schemeClr val="tx1"/>
                </a:solidFill>
              </a:rPr>
              <a:t/>
            </a:r>
            <a:br>
              <a:rPr lang="en-US" altLang="en-US" sz="1100" dirty="0">
                <a:solidFill>
                  <a:schemeClr val="tx1"/>
                </a:solidFill>
              </a:rPr>
            </a:br>
            <a:r>
              <a:rPr lang="en-US" altLang="en-US" dirty="0">
                <a:solidFill>
                  <a:srgbClr val="9E1B34"/>
                </a:solidFill>
                <a:hlinkClick r:id="rId6"/>
              </a:rPr>
              <a:t>McDonald’s Bites on Big Data With $300 Million Acquisition</a:t>
            </a:r>
            <a:r>
              <a:rPr lang="en-US" altLang="en-US" sz="1100" dirty="0">
                <a:solidFill>
                  <a:schemeClr val="tx1"/>
                </a:solidFill>
              </a:rPr>
              <a:t/>
            </a:r>
            <a:br>
              <a:rPr lang="en-US" altLang="en-US" sz="1100" dirty="0">
                <a:solidFill>
                  <a:schemeClr val="tx1"/>
                </a:solidFill>
              </a:rPr>
            </a:br>
            <a:endParaRPr lang="en-US" dirty="0"/>
          </a:p>
          <a:p>
            <a:r>
              <a:rPr lang="en-US" b="1" dirty="0"/>
              <a:t>Required Viewing</a:t>
            </a:r>
            <a:br>
              <a:rPr lang="en-US" b="1" dirty="0"/>
            </a:br>
            <a:r>
              <a:rPr lang="en-US" dirty="0">
                <a:hlinkClick r:id="rId7"/>
              </a:rPr>
              <a:t>Data Analytics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8"/>
              </a:rPr>
              <a:t>Big Data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9"/>
              </a:rPr>
              <a:t>What is SCM?</a:t>
            </a:r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AABD3C0-1EFF-4079-8FF7-7707314B8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2192000" cy="369332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394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37" y="479468"/>
            <a:ext cx="10278437" cy="83598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i="0" dirty="0"/>
              <a:t>What is Data Analytics?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FE1D-4E21-427A-A7B2-713B7DE98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237" y="1716505"/>
            <a:ext cx="7374816" cy="372176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“The use of tools &amp; people to uncover hidden patterns in the data that might not be readily available to the naked eye”	</a:t>
            </a:r>
          </a:p>
          <a:p>
            <a:pPr marL="0" indent="0">
              <a:buNone/>
            </a:pPr>
            <a:r>
              <a:rPr lang="en-US" sz="2400" dirty="0"/>
              <a:t>– Professor Lavin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6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3418EA-3253-4030-9788-8ADB7043B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44036"/>
            <a:ext cx="4487236" cy="323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57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A99B30A-1C81-4E5E-AA2C-51F54C5A2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37" y="479468"/>
            <a:ext cx="10278437" cy="83598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i="0" dirty="0"/>
              <a:t>3 types of analytics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A56C2DD-2488-4BE4-B5F9-FB0AC87F92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9374" y="1641397"/>
            <a:ext cx="5786647" cy="4149802"/>
          </a:xfrm>
        </p:spPr>
        <p:txBody>
          <a:bodyPr>
            <a:normAutofit/>
          </a:bodyPr>
          <a:lstStyle/>
          <a:p>
            <a:r>
              <a:rPr lang="en-US" sz="2400" dirty="0"/>
              <a:t>Descriptive – Dashboards </a:t>
            </a:r>
          </a:p>
          <a:p>
            <a:r>
              <a:rPr lang="en-US" sz="2400" dirty="0"/>
              <a:t>Predictive – use past data to model future </a:t>
            </a:r>
          </a:p>
          <a:p>
            <a:r>
              <a:rPr lang="en-US" sz="2400" dirty="0"/>
              <a:t>Prescriptive – Optimization – advise on how best to do your job.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7</a:t>
            </a:fld>
            <a:endParaRPr lang="en-US" noProof="0" dirty="0"/>
          </a:p>
        </p:txBody>
      </p:sp>
      <p:pic>
        <p:nvPicPr>
          <p:cNvPr id="12" name="Picture 11" descr="A picture containing clock, light, drawing&#10;&#10;Description automatically generated">
            <a:extLst>
              <a:ext uri="{FF2B5EF4-FFF2-40B4-BE49-F238E27FC236}">
                <a16:creationId xmlns:a16="http://schemas.microsoft.com/office/drawing/2014/main" id="{8F6BF75E-9DA9-4CAE-B9EC-6D5D50667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6866021" y="657726"/>
            <a:ext cx="4149801" cy="414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40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37" y="479468"/>
            <a:ext cx="10278437" cy="83598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i="0" dirty="0"/>
              <a:t>Data Investments… Why Care?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FE1D-4E21-427A-A7B2-713B7DE98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237" y="1532092"/>
            <a:ext cx="6460416" cy="39543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Top Reasons Why:</a:t>
            </a:r>
          </a:p>
          <a:p>
            <a:r>
              <a:rPr lang="en-US" sz="2400" dirty="0"/>
              <a:t>Decrease Expenses</a:t>
            </a:r>
          </a:p>
          <a:p>
            <a:r>
              <a:rPr lang="en-US" sz="2400" dirty="0"/>
              <a:t>Find New Innovations</a:t>
            </a:r>
          </a:p>
          <a:p>
            <a:r>
              <a:rPr lang="en-US" sz="2400" dirty="0"/>
              <a:t>Launch New Products/Services</a:t>
            </a:r>
          </a:p>
          <a:p>
            <a:r>
              <a:rPr lang="en-US" sz="2400" dirty="0"/>
              <a:t>Increase Efficiency</a:t>
            </a:r>
          </a:p>
          <a:p>
            <a:r>
              <a:rPr lang="en-US" sz="2400" dirty="0"/>
              <a:t>Transform Business</a:t>
            </a:r>
          </a:p>
          <a:p>
            <a:r>
              <a:rPr lang="en-US" sz="2400" dirty="0"/>
              <a:t>Establish Data-Driven Culture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8</a:t>
            </a:fld>
            <a:endParaRPr lang="en-US" noProof="0" dirty="0"/>
          </a:p>
        </p:txBody>
      </p:sp>
      <p:pic>
        <p:nvPicPr>
          <p:cNvPr id="6" name="Picture 5" descr="A circuit board&#10;&#10;Description automatically generated">
            <a:extLst>
              <a:ext uri="{FF2B5EF4-FFF2-40B4-BE49-F238E27FC236}">
                <a16:creationId xmlns:a16="http://schemas.microsoft.com/office/drawing/2014/main" id="{BF6C7015-9ADB-42BC-9410-4763B5732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5963478" y="1886484"/>
            <a:ext cx="5489228" cy="308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99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185A-C7F1-453F-9811-4825BFD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38" y="479468"/>
            <a:ext cx="9781130" cy="83598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sz="4800" i="0" dirty="0"/>
              <a:t>McDonald’s &amp; Big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FE1D-4E21-427A-A7B2-713B7DE98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237" y="1532091"/>
            <a:ext cx="5449763" cy="44406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300 Million Acquisition</a:t>
            </a:r>
          </a:p>
          <a:p>
            <a:r>
              <a:rPr lang="en-US" dirty="0"/>
              <a:t>Customer experience</a:t>
            </a:r>
          </a:p>
          <a:p>
            <a:pPr lvl="1"/>
            <a:r>
              <a:rPr lang="en-US" dirty="0"/>
              <a:t>Mass personalization</a:t>
            </a:r>
          </a:p>
          <a:p>
            <a:r>
              <a:rPr lang="en-US" dirty="0"/>
              <a:t>Infrastructure</a:t>
            </a:r>
          </a:p>
          <a:p>
            <a:r>
              <a:rPr lang="en-US" dirty="0"/>
              <a:t>Technology Transformation</a:t>
            </a:r>
          </a:p>
          <a:p>
            <a:pPr lvl="1"/>
            <a:r>
              <a:rPr lang="en-US" dirty="0"/>
              <a:t>Algorithms crunch data</a:t>
            </a:r>
          </a:p>
          <a:p>
            <a:pPr lvl="1"/>
            <a:r>
              <a:rPr lang="en-US" dirty="0"/>
              <a:t>Machine Learning</a:t>
            </a:r>
          </a:p>
          <a:p>
            <a:r>
              <a:rPr lang="en-US" dirty="0"/>
              <a:t>Replacing stagnant signs</a:t>
            </a:r>
          </a:p>
          <a:p>
            <a:pPr lvl="1"/>
            <a:r>
              <a:rPr lang="en-US" dirty="0"/>
              <a:t>Digital displays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D24B-1B20-4AE3-B903-887CA0CBCB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D2E340-0663-474B-992C-9192B5C45E57}" type="slidenum">
              <a:rPr lang="en-US" noProof="0" smtClean="0"/>
              <a:pPr>
                <a:spcAft>
                  <a:spcPts val="600"/>
                </a:spcAft>
              </a:pPr>
              <a:t>9</a:t>
            </a:fld>
            <a:endParaRPr lang="en-US" noProof="0" dirty="0"/>
          </a:p>
        </p:txBody>
      </p:sp>
      <p:pic>
        <p:nvPicPr>
          <p:cNvPr id="6" name="Picture 5" descr="A picture containing food, pizza, box, sitting&#10;&#10;Description automatically generated">
            <a:extLst>
              <a:ext uri="{FF2B5EF4-FFF2-40B4-BE49-F238E27FC236}">
                <a16:creationId xmlns:a16="http://schemas.microsoft.com/office/drawing/2014/main" id="{D22525F8-B879-4653-A4CE-554E01E17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292222" y="1636763"/>
            <a:ext cx="4491789" cy="2949375"/>
          </a:xfrm>
          <a:prstGeom prst="rect">
            <a:avLst/>
          </a:prstGeom>
        </p:spPr>
      </p:pic>
      <p:pic>
        <p:nvPicPr>
          <p:cNvPr id="8" name="Picture 7" descr="A picture containing plant, drawing&#10;&#10;Description automatically generated">
            <a:extLst>
              <a:ext uri="{FF2B5EF4-FFF2-40B4-BE49-F238E27FC236}">
                <a16:creationId xmlns:a16="http://schemas.microsoft.com/office/drawing/2014/main" id="{4C5A0E2B-0A64-4FFE-B0FB-EA61657A6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5990641" y="3281546"/>
            <a:ext cx="2978818" cy="26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74913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5175639_Biography_presentation_cr - v2" id="{A01E65BC-612A-475B-B592-779A440066C3}" vid="{453437E2-1A5B-4416-AE85-AE3C10623C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B4AFBF-E012-4607-B95C-D9E661912AC6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77EC923-6023-4411-8330-A0042153EE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0E032F-2E55-4A86-BB2D-1A317C6429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985</Words>
  <Application>Microsoft Office PowerPoint</Application>
  <PresentationFormat>Widescreen</PresentationFormat>
  <Paragraphs>297</Paragraphs>
  <Slides>38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Century Schoolbook</vt:lpstr>
      <vt:lpstr>Corbel</vt:lpstr>
      <vt:lpstr>Headlines</vt:lpstr>
      <vt:lpstr>MIS 2101 Exam 2 Review</vt:lpstr>
      <vt:lpstr>Advice</vt:lpstr>
      <vt:lpstr>Exam Will Cover Discussions:  6.1 | 7.1 | 8.1 </vt:lpstr>
      <vt:lpstr>PowerPoint Presentation</vt:lpstr>
      <vt:lpstr>Information Systems – Part III</vt:lpstr>
      <vt:lpstr>What is Data Analytics?</vt:lpstr>
      <vt:lpstr>3 types of analytics </vt:lpstr>
      <vt:lpstr>Data Investments… Why Care?</vt:lpstr>
      <vt:lpstr>McDonald’s &amp; Big Data</vt:lpstr>
      <vt:lpstr>Data Analysis &amp; Data Visualization</vt:lpstr>
      <vt:lpstr>PowerPoint Presentation</vt:lpstr>
      <vt:lpstr>PowerPoint Presentation</vt:lpstr>
      <vt:lpstr>OLTP vs. OLAP</vt:lpstr>
      <vt:lpstr>Google Analytics</vt:lpstr>
      <vt:lpstr>Supply Chain Management</vt:lpstr>
      <vt:lpstr>RFID</vt:lpstr>
      <vt:lpstr>Disney Magic Band </vt:lpstr>
      <vt:lpstr>Platforms &amp; Digital Business Models</vt:lpstr>
      <vt:lpstr>Digital Platforms?</vt:lpstr>
      <vt:lpstr>Digital Platform Benefits</vt:lpstr>
      <vt:lpstr>Network Effects</vt:lpstr>
      <vt:lpstr>Cloud Computing</vt:lpstr>
      <vt:lpstr>API’s: Application Programming Interface </vt:lpstr>
      <vt:lpstr>Cloud Computing </vt:lpstr>
      <vt:lpstr>Proprietary vs. Shared</vt:lpstr>
      <vt:lpstr>Cybersecurity &amp; the Enterprise</vt:lpstr>
      <vt:lpstr>Cybersecurity – Core Fundamentals</vt:lpstr>
      <vt:lpstr>World’s Biggest Data Breaches &amp; Hacks</vt:lpstr>
      <vt:lpstr>Myths of Protection</vt:lpstr>
      <vt:lpstr>Regulations</vt:lpstr>
      <vt:lpstr>Strategic Planning</vt:lpstr>
      <vt:lpstr>Password Management</vt:lpstr>
      <vt:lpstr>Artificial Intelligence</vt:lpstr>
      <vt:lpstr>From AGI to ASI</vt:lpstr>
      <vt:lpstr>AGI Tests</vt:lpstr>
      <vt:lpstr>Alan Turing (1912-1954)</vt:lpstr>
      <vt:lpstr>Future of AI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2019-10-16T16:39:05Z</dcterms:created>
  <dcterms:modified xsi:type="dcterms:W3CDTF">2019-10-17T13:15:52Z</dcterms:modified>
</cp:coreProperties>
</file>