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4478" r:id="rId4"/>
  </p:sldMasterIdLst>
  <p:notesMasterIdLst>
    <p:notesMasterId r:id="rId25"/>
  </p:notesMasterIdLst>
  <p:sldIdLst>
    <p:sldId id="256" r:id="rId5"/>
    <p:sldId id="269" r:id="rId6"/>
    <p:sldId id="273" r:id="rId7"/>
    <p:sldId id="277" r:id="rId8"/>
    <p:sldId id="282" r:id="rId9"/>
    <p:sldId id="279" r:id="rId10"/>
    <p:sldId id="280" r:id="rId11"/>
    <p:sldId id="305" r:id="rId12"/>
    <p:sldId id="274" r:id="rId13"/>
    <p:sldId id="283" r:id="rId14"/>
    <p:sldId id="284" r:id="rId15"/>
    <p:sldId id="285" r:id="rId16"/>
    <p:sldId id="275" r:id="rId17"/>
    <p:sldId id="287" r:id="rId18"/>
    <p:sldId id="288" r:id="rId19"/>
    <p:sldId id="289" r:id="rId20"/>
    <p:sldId id="290" r:id="rId21"/>
    <p:sldId id="302" r:id="rId22"/>
    <p:sldId id="303" r:id="rId23"/>
    <p:sldId id="304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887" autoAdjust="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outlineViewPr>
    <p:cViewPr>
      <p:scale>
        <a:sx n="33" d="100"/>
        <a:sy n="33" d="100"/>
      </p:scale>
      <p:origin x="0" y="-47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07771-3FAA-4D43-A059-9A7D838C2880}" type="datetimeFigureOut">
              <a:rPr lang="en-US" smtClean="0"/>
              <a:t>2/7/2020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B68C18-1BF1-F447-95ED-60EAAE3542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759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68C18-1BF1-F447-95ED-60EAAE35426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495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68C18-1BF1-F447-95ED-60EAAE35426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8956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68C18-1BF1-F447-95ED-60EAAE35426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0510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68C18-1BF1-F447-95ED-60EAAE35426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3730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58" indent="0">
              <a:buFont typeface="Arial" panose="020B0604020202020204" pitchFamily="34" charset="0"/>
              <a:buNone/>
            </a:pPr>
            <a:endParaRPr lang="en-US" sz="1200" baseline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18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38786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58" indent="0">
              <a:buFont typeface="Arial" panose="020B0604020202020204" pitchFamily="34" charset="0"/>
              <a:buNone/>
            </a:pPr>
            <a:endParaRPr lang="en-US" sz="1200" baseline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19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64344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/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20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0877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68C18-1BF1-F447-95ED-60EAAE35426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824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68C18-1BF1-F447-95ED-60EAAE35426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324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68C18-1BF1-F447-95ED-60EAAE35426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724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68C18-1BF1-F447-95ED-60EAAE35426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430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68C18-1BF1-F447-95ED-60EAAE35426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819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68C18-1BF1-F447-95ED-60EAAE35426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918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68C18-1BF1-F447-95ED-60EAAE35426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540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68C18-1BF1-F447-95ED-60EAAE35426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062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-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7656" y="1264197"/>
            <a:ext cx="5670487" cy="4268965"/>
          </a:xfrm>
        </p:spPr>
        <p:txBody>
          <a:bodyPr anchor="ctr">
            <a:normAutofit/>
          </a:bodyPr>
          <a:lstStyle>
            <a:lvl1pPr algn="l">
              <a:lnSpc>
                <a:spcPct val="85000"/>
              </a:lnSpc>
              <a:defRPr sz="6000" cap="none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666" y="4151085"/>
            <a:ext cx="4633806" cy="1591181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3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9" name="Straight Connector 8" title="Verticle Rule Line"/>
          <p:cNvCxnSpPr>
            <a:cxnSpLocks/>
          </p:cNvCxnSpPr>
          <p:nvPr/>
        </p:nvCxnSpPr>
        <p:spPr>
          <a:xfrm>
            <a:off x="5524563" y="1115733"/>
            <a:ext cx="0" cy="4626534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37A75DA-C6FF-4420-94B9-E3338D1F9A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743615" y="1367500"/>
            <a:ext cx="2397795" cy="2397795"/>
          </a:xfrm>
          <a:prstGeom prst="ellipse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i="1"/>
            </a:lvl1pPr>
          </a:lstStyle>
          <a:p>
            <a:r>
              <a:rPr lang="en-US" noProof="0" dirty="0"/>
              <a:t>Insert Portrait Photo</a:t>
            </a:r>
          </a:p>
        </p:txBody>
      </p:sp>
    </p:spTree>
    <p:extLst>
      <p:ext uri="{BB962C8B-B14F-4D97-AF65-F5344CB8AC3E}">
        <p14:creationId xmlns:p14="http://schemas.microsoft.com/office/powerpoint/2010/main" val="182742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1D0754-1959-7F4F-A198-3F4710E170D8}" type="datetime1">
              <a:rPr lang="en-US" noProof="0" smtClean="0"/>
              <a:t>2/7/2020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BC751F3-ABD6-4995-8494-4932D12ACE1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326063" y="559678"/>
            <a:ext cx="6103937" cy="519183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5451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1D0754-1959-7F4F-A198-3F4710E170D8}" type="datetime1">
              <a:rPr lang="en-US" noProof="0" smtClean="0"/>
              <a:t>2/7/2020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466EC8C-C8BE-4149-A684-18CFF4574C1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297488" y="559678"/>
            <a:ext cx="6132512" cy="519183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87491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7"/>
            <a:ext cx="3833906" cy="5274923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1D0754-1959-7F4F-A198-3F4710E170D8}" type="datetime1">
              <a:rPr lang="en-US" noProof="0" smtClean="0"/>
              <a:t>2/7/2020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889D34E-DF9E-41B7-A5EC-B9D63999B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559678"/>
            <a:ext cx="6172200" cy="56172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2617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1600" y="540628"/>
            <a:ext cx="6248400" cy="2488946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3712467"/>
            <a:ext cx="6248400" cy="248222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E73E-FB98-2A42-974A-9CD83D46C100}" type="datetime1">
              <a:rPr lang="en-US" noProof="0" smtClean="0"/>
              <a:t>2/7/2020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54302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58065"/>
            <a:ext cx="6245352" cy="914400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526671"/>
            <a:ext cx="6245352" cy="175564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0" y="3700826"/>
            <a:ext cx="6248400" cy="914400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4669432"/>
            <a:ext cx="6245352" cy="175564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115EF-7A83-9842-815E-554E5DEB63CD}" type="datetime1">
              <a:rPr lang="en-US" noProof="0" smtClean="0"/>
              <a:t>2/7/2020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77019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097A0-4000-B744-87D8-18F42A934248}" type="datetime1">
              <a:rPr lang="en-US" noProof="0" smtClean="0"/>
              <a:t>2/7/2020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43447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4EA9-4639-9B48-9E98-70455404EF00}" type="datetime1">
              <a:rPr lang="en-US" noProof="0" smtClean="0"/>
              <a:t>2/7/2020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239023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1_Two Conte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0" y="5955030"/>
            <a:ext cx="12192000" cy="902970"/>
          </a:xfrm>
          <a:prstGeom prst="rect">
            <a:avLst/>
          </a:prstGeom>
          <a:solidFill>
            <a:srgbClr val="A41E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>
            <a:off x="329972" y="1825625"/>
            <a:ext cx="5625057" cy="3763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556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9075419" y="6146674"/>
            <a:ext cx="2743200" cy="574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329972" y="556896"/>
            <a:ext cx="11488647" cy="1145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65" name="Google Shape;65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9973" y="6146673"/>
            <a:ext cx="2320018" cy="519684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9"/>
          <p:cNvSpPr txBox="1">
            <a:spLocks noGrp="1"/>
          </p:cNvSpPr>
          <p:nvPr>
            <p:ph type="body" idx="2"/>
          </p:nvPr>
        </p:nvSpPr>
        <p:spPr>
          <a:xfrm>
            <a:off x="6193562" y="1825625"/>
            <a:ext cx="5625057" cy="3763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556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6047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E2565D1-06D8-4141-9B5F-95C29313C16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04FBD4F5-432F-4C2D-A734-6CC48615FF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DDD7-72ED-FC4E-8075-0107060235C5}" type="datetime1">
              <a:rPr lang="en-US" noProof="0" smtClean="0"/>
              <a:t>2/7/2020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837580B-9009-4524-B820-7ACB27BCB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/>
          <a:p>
            <a:r>
              <a:rPr lang="en-US" noProof="0"/>
              <a:t>Click to edit Master title style</a:t>
            </a:r>
          </a:p>
        </p:txBody>
      </p:sp>
      <p:cxnSp>
        <p:nvCxnSpPr>
          <p:cNvPr id="12" name="Straight Connector 11" title="Horizontal Rule Line">
            <a:extLst>
              <a:ext uri="{FF2B5EF4-FFF2-40B4-BE49-F238E27FC236}">
                <a16:creationId xmlns:a16="http://schemas.microsoft.com/office/drawing/2014/main" id="{54F1A406-73A8-450C-B21C-AA9616F476C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95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 / Icon Bullets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3D9D9-8B30-6A45-929D-0A0366E2E953}" type="datetime1">
              <a:rPr lang="en-US" noProof="0" smtClean="0"/>
              <a:t>2/7/2020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CF91DE7-F23F-444D-B56E-B059EC98D98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62550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DD8B7AFB-040F-4222-BF21-649EEB9B76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581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36C44B50-DCD8-4661-AE20-1744F5052F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613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C0107EA4-5D36-4C90-97D0-F9F14116BD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62550" y="3429000"/>
            <a:ext cx="1944000" cy="2700000"/>
          </a:xfrm>
          <a:solidFill>
            <a:schemeClr val="bg1"/>
          </a:solidFill>
        </p:spPr>
        <p:txBody>
          <a:bodyPr lIns="0" tIns="1332000" rIns="0" bIns="0"/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CB22D40E-097C-4007-9190-A3749806532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95356" y="3429000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D385A57E-D5E6-4E0A-BE4C-C1B40196AB2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28163" y="3429000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6" name="Picture Placeholder 22">
            <a:extLst>
              <a:ext uri="{FF2B5EF4-FFF2-40B4-BE49-F238E27FC236}">
                <a16:creationId xmlns:a16="http://schemas.microsoft.com/office/drawing/2014/main" id="{3D1BBD84-BA1A-4F7F-BD78-6D42162E33D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648550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Icon / Picture</a:t>
            </a:r>
          </a:p>
        </p:txBody>
      </p:sp>
      <p:sp>
        <p:nvSpPr>
          <p:cNvPr id="27" name="Picture Placeholder 24">
            <a:extLst>
              <a:ext uri="{FF2B5EF4-FFF2-40B4-BE49-F238E27FC236}">
                <a16:creationId xmlns:a16="http://schemas.microsoft.com/office/drawing/2014/main" id="{75DDD589-ADD5-491E-B180-F1FCDF9ED6A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781581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Icon / Picture</a:t>
            </a:r>
          </a:p>
        </p:txBody>
      </p:sp>
      <p:sp>
        <p:nvSpPr>
          <p:cNvPr id="28" name="Picture Placeholder 26">
            <a:extLst>
              <a:ext uri="{FF2B5EF4-FFF2-40B4-BE49-F238E27FC236}">
                <a16:creationId xmlns:a16="http://schemas.microsoft.com/office/drawing/2014/main" id="{BFFFDD99-5C1A-4C7C-8FA2-BEA3DB4BA88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914613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Icon / Picture</a:t>
            </a:r>
          </a:p>
        </p:txBody>
      </p:sp>
      <p:sp>
        <p:nvSpPr>
          <p:cNvPr id="29" name="Picture Placeholder 30">
            <a:extLst>
              <a:ext uri="{FF2B5EF4-FFF2-40B4-BE49-F238E27FC236}">
                <a16:creationId xmlns:a16="http://schemas.microsoft.com/office/drawing/2014/main" id="{23C5456C-A352-4CF6-8671-B2572BAD518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648550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Icon / Picture</a:t>
            </a:r>
          </a:p>
        </p:txBody>
      </p:sp>
      <p:sp>
        <p:nvSpPr>
          <p:cNvPr id="30" name="Picture Placeholder 32">
            <a:extLst>
              <a:ext uri="{FF2B5EF4-FFF2-40B4-BE49-F238E27FC236}">
                <a16:creationId xmlns:a16="http://schemas.microsoft.com/office/drawing/2014/main" id="{C7C33AAD-B12F-4AA1-80BD-D7D3D1304B9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81581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Icon / Picture</a:t>
            </a:r>
          </a:p>
        </p:txBody>
      </p:sp>
      <p:sp>
        <p:nvSpPr>
          <p:cNvPr id="31" name="Picture Placeholder 34">
            <a:extLst>
              <a:ext uri="{FF2B5EF4-FFF2-40B4-BE49-F238E27FC236}">
                <a16:creationId xmlns:a16="http://schemas.microsoft.com/office/drawing/2014/main" id="{E2951AF1-2CE3-48B5-9CF3-7488DCDF329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914613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Icon / Picture</a:t>
            </a:r>
          </a:p>
        </p:txBody>
      </p:sp>
    </p:spTree>
    <p:extLst>
      <p:ext uri="{BB962C8B-B14F-4D97-AF65-F5344CB8AC3E}">
        <p14:creationId xmlns:p14="http://schemas.microsoft.com/office/powerpoint/2010/main" val="4187982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Bullets in a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62550" y="2019300"/>
            <a:ext cx="1944000" cy="2700000"/>
          </a:xfr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99000">
                <a:schemeClr val="accent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 lIns="0" tIns="1332000" rIns="0" bIns="0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Event Description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19B67-2563-3544-8019-B2D766585AE6}" type="datetime1">
              <a:rPr lang="en-US" noProof="0" smtClean="0"/>
              <a:t>2/7/2020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17748B7-E5B4-4481-8BBD-FA336F544D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806" y="2019300"/>
            <a:ext cx="1943100" cy="2700000"/>
          </a:xfr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99000">
                <a:schemeClr val="accent3">
                  <a:lumMod val="20000"/>
                  <a:lumOff val="80000"/>
                </a:schemeClr>
              </a:gs>
              <a:gs pos="100000">
                <a:schemeClr val="accent3"/>
              </a:gs>
            </a:gsLst>
            <a:lin ang="5400000" scaled="1"/>
          </a:gradFill>
        </p:spPr>
        <p:txBody>
          <a:bodyPr lIns="0" tIns="1332000" rIns="0" bIns="0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Event Description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7DBBB1B-8761-455D-AD09-0A48C1ED2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163" y="2019300"/>
            <a:ext cx="1943100" cy="2700000"/>
          </a:xfr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99000">
                <a:schemeClr val="accent5">
                  <a:lumMod val="20000"/>
                  <a:lumOff val="80000"/>
                </a:schemeClr>
              </a:gs>
              <a:gs pos="100000">
                <a:schemeClr val="accent5"/>
              </a:gs>
            </a:gsLst>
            <a:lin ang="5400000" scaled="1"/>
          </a:gradFill>
        </p:spPr>
        <p:txBody>
          <a:bodyPr lIns="0" tIns="1332000" rIns="0" bIns="0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Event Description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1A7388-8628-470F-82E9-729C86AAFD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20550" y="2324100"/>
            <a:ext cx="828000" cy="82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AE5D4FA-2556-4640-8793-063247AA27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53356" y="2324100"/>
            <a:ext cx="828000" cy="82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lIns="0" tIns="0" rIns="0" bIns="0" anchor="ctr"/>
          <a:lstStyle>
            <a:lvl1pPr marL="0" indent="0" algn="ctr">
              <a:buNone/>
              <a:defRPr i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379251E-EDF2-4AC5-AB5B-C1FD66A9D6F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85713" y="2324100"/>
            <a:ext cx="828000" cy="82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lIns="0" tIns="0" rIns="0" bIns="0" anchor="ctr"/>
          <a:lstStyle>
            <a:lvl1pPr marL="0" indent="0" algn="ctr">
              <a:buNone/>
              <a:defRPr i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316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1D0754-1959-7F4F-A198-3F4710E170D8}" type="datetime1">
              <a:rPr lang="en-US" noProof="0" smtClean="0"/>
              <a:t>2/7/2020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914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Image / Icon Bulle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 title="Page Number Shape">
            <a:extLst>
              <a:ext uri="{FF2B5EF4-FFF2-40B4-BE49-F238E27FC236}">
                <a16:creationId xmlns:a16="http://schemas.microsoft.com/office/drawing/2014/main" id="{4C028BF1-8F7F-4E8E-9D47-05D46323E336}"/>
              </a:ext>
            </a:extLst>
          </p:cNvPr>
          <p:cNvSpPr/>
          <p:nvPr userDrawn="1"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F1C92E-34EF-7443-98EE-55EB64C2F5FD}" type="datetime1">
              <a:rPr lang="en-US" noProof="0" smtClean="0"/>
              <a:t>2/7/2020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D7203A2-76F7-4D98-BFEB-C48DDC3E5C6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62550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333FF03C-99D8-472E-A74F-87D3B5A569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581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82C482D-2EED-4942-A5D4-D8A794C248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613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D4C5CB-E26D-42D3-B242-792D37C5074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62550" y="3429000"/>
            <a:ext cx="1944000" cy="2700000"/>
          </a:xfrm>
          <a:solidFill>
            <a:schemeClr val="bg1"/>
          </a:solidFill>
        </p:spPr>
        <p:txBody>
          <a:bodyPr lIns="0" tIns="1332000" rIns="0" bIns="0"/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F1F9D8C-5E2A-414E-9E1D-AB7DF4824DB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95356" y="3429000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71AC612-4E8C-42E2-88EB-DB98E2791D0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28163" y="3429000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AA95DF8-549D-4CA3-8E1A-D2DEB8CF460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648550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Icon / Picture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AA78BAAC-8764-4AFE-9AC1-DF47930B46E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781581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Icon / Picture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88491EA9-E431-4D48-BD30-3BA8FACC97F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914613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Icon / Picture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130F713C-752D-4C1A-89AB-638A7DAF60A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648550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Icon / Picture</a:t>
            </a:r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EDF00299-5001-4927-B344-D4AE0D5F039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81581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Icon / Picture</a:t>
            </a:r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4CBE51A8-3BCA-490E-93CB-B70BBCCD967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914613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Icon / Picture</a:t>
            </a:r>
          </a:p>
        </p:txBody>
      </p:sp>
    </p:spTree>
    <p:extLst>
      <p:ext uri="{BB962C8B-B14F-4D97-AF65-F5344CB8AC3E}">
        <p14:creationId xmlns:p14="http://schemas.microsoft.com/office/powerpoint/2010/main" val="1232522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Medium Photos with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831932"/>
            <a:ext cx="3833906" cy="1562638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noProof="0"/>
              <a:t>Click to edit your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6DA4A-63D4-BC43-9B38-53D06F7CC9C4}" type="datetime1">
              <a:rPr lang="en-US" noProof="0" smtClean="0"/>
              <a:t>2/7/2020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4573117"/>
            <a:ext cx="3842550" cy="1178396"/>
          </a:xfrm>
        </p:spPr>
        <p:txBody>
          <a:bodyPr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4EDDE9BC-8D20-403B-A5FE-C277A3515DE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424736" y="482857"/>
            <a:ext cx="2179814" cy="217981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i="1"/>
            </a:lvl1pPr>
          </a:lstStyle>
          <a:p>
            <a:r>
              <a:rPr lang="en-US" noProof="0" dirty="0"/>
              <a:t>Insert Portrait Photo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BF5E186-AFA1-42AA-AE51-CF3AC059F0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62550" y="559678"/>
            <a:ext cx="1944000" cy="2700000"/>
          </a:xfrm>
          <a:solidFill>
            <a:schemeClr val="bg1"/>
          </a:solidFill>
        </p:spPr>
        <p:txBody>
          <a:bodyPr lIns="0" tIns="1944000" rIns="0" bIns="7200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C860CCD0-F268-4994-9434-F0E0132A4E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581" y="559678"/>
            <a:ext cx="1944000" cy="2700000"/>
          </a:xfrm>
          <a:solidFill>
            <a:schemeClr val="bg1"/>
          </a:solidFill>
        </p:spPr>
        <p:txBody>
          <a:bodyPr lIns="0" tIns="1944000" rIns="0" bIns="7200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28D5E220-4F6C-4A47-9F47-4CA88EA230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613" y="559678"/>
            <a:ext cx="1944000" cy="2700000"/>
          </a:xfrm>
          <a:solidFill>
            <a:schemeClr val="bg1"/>
          </a:solidFill>
        </p:spPr>
        <p:txBody>
          <a:bodyPr lIns="0" tIns="1944000" rIns="0" bIns="7200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1DFEF73A-C0FC-4A4C-8342-991CEFF532E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62550" y="3429000"/>
            <a:ext cx="1944000" cy="2700000"/>
          </a:xfrm>
          <a:solidFill>
            <a:schemeClr val="bg1"/>
          </a:solidFill>
        </p:spPr>
        <p:txBody>
          <a:bodyPr lIns="0" tIns="1944000" rIns="0" bIns="72000" anchor="ctr"/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E60572FB-0574-4BE3-9637-7CA7B5ACA8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95356" y="3429000"/>
            <a:ext cx="1944000" cy="2700000"/>
          </a:xfrm>
          <a:solidFill>
            <a:schemeClr val="bg1"/>
          </a:solidFill>
        </p:spPr>
        <p:txBody>
          <a:bodyPr lIns="0" tIns="1944000" rIns="0" bIns="7200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155E2FBC-2458-49C4-B75C-CAEAC6D9F10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28163" y="3429000"/>
            <a:ext cx="1944000" cy="2700000"/>
          </a:xfrm>
          <a:solidFill>
            <a:schemeClr val="bg1"/>
          </a:solidFill>
        </p:spPr>
        <p:txBody>
          <a:bodyPr lIns="0" tIns="1944000" rIns="0" bIns="7200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7" name="Picture Placeholder 22">
            <a:extLst>
              <a:ext uri="{FF2B5EF4-FFF2-40B4-BE49-F238E27FC236}">
                <a16:creationId xmlns:a16="http://schemas.microsoft.com/office/drawing/2014/main" id="{844B1DAB-161E-44A0-9E15-DA816B46A48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234550" y="647388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Icon / Picture</a:t>
            </a:r>
          </a:p>
        </p:txBody>
      </p:sp>
      <p:sp>
        <p:nvSpPr>
          <p:cNvPr id="28" name="Picture Placeholder 24">
            <a:extLst>
              <a:ext uri="{FF2B5EF4-FFF2-40B4-BE49-F238E27FC236}">
                <a16:creationId xmlns:a16="http://schemas.microsoft.com/office/drawing/2014/main" id="{8811849A-335B-47C0-980E-357EE8C4BCC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367581" y="647388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Icon / Picture</a:t>
            </a:r>
          </a:p>
        </p:txBody>
      </p:sp>
      <p:sp>
        <p:nvSpPr>
          <p:cNvPr id="29" name="Picture Placeholder 26">
            <a:extLst>
              <a:ext uri="{FF2B5EF4-FFF2-40B4-BE49-F238E27FC236}">
                <a16:creationId xmlns:a16="http://schemas.microsoft.com/office/drawing/2014/main" id="{E1254A81-6A51-429E-91AC-6B4CADA71DC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500613" y="647388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Icon / Picture</a:t>
            </a:r>
          </a:p>
        </p:txBody>
      </p:sp>
      <p:sp>
        <p:nvSpPr>
          <p:cNvPr id="30" name="Picture Placeholder 30">
            <a:extLst>
              <a:ext uri="{FF2B5EF4-FFF2-40B4-BE49-F238E27FC236}">
                <a16:creationId xmlns:a16="http://schemas.microsoft.com/office/drawing/2014/main" id="{64053090-461C-448F-9705-7FEE78A41337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234550" y="3516711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Icon / Picture</a:t>
            </a:r>
          </a:p>
        </p:txBody>
      </p:sp>
      <p:sp>
        <p:nvSpPr>
          <p:cNvPr id="31" name="Picture Placeholder 32">
            <a:extLst>
              <a:ext uri="{FF2B5EF4-FFF2-40B4-BE49-F238E27FC236}">
                <a16:creationId xmlns:a16="http://schemas.microsoft.com/office/drawing/2014/main" id="{7AD2F7CB-CFE4-4C72-864A-D00C1CEAA23D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367581" y="3516711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Icon / Picture</a:t>
            </a:r>
          </a:p>
        </p:txBody>
      </p:sp>
      <p:sp>
        <p:nvSpPr>
          <p:cNvPr id="32" name="Picture Placeholder 34">
            <a:extLst>
              <a:ext uri="{FF2B5EF4-FFF2-40B4-BE49-F238E27FC236}">
                <a16:creationId xmlns:a16="http://schemas.microsoft.com/office/drawing/2014/main" id="{CCA07CA3-C8D4-41EA-A0FB-74E1A477039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500163" y="3516711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Icon / Picture</a:t>
            </a:r>
          </a:p>
        </p:txBody>
      </p:sp>
    </p:spTree>
    <p:extLst>
      <p:ext uri="{BB962C8B-B14F-4D97-AF65-F5344CB8AC3E}">
        <p14:creationId xmlns:p14="http://schemas.microsoft.com/office/powerpoint/2010/main" val="1108071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-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7656" y="1264197"/>
            <a:ext cx="5670487" cy="4268965"/>
          </a:xfrm>
        </p:spPr>
        <p:txBody>
          <a:bodyPr anchor="ctr">
            <a:normAutofit/>
          </a:bodyPr>
          <a:lstStyle>
            <a:lvl1pPr algn="l">
              <a:lnSpc>
                <a:spcPct val="85000"/>
              </a:lnSpc>
              <a:defRPr sz="6000" cap="none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666" y="4151085"/>
            <a:ext cx="4633806" cy="1591181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3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9" name="Straight Connector 8" title="Verticle Rule Line"/>
          <p:cNvCxnSpPr>
            <a:cxnSpLocks/>
          </p:cNvCxnSpPr>
          <p:nvPr/>
        </p:nvCxnSpPr>
        <p:spPr>
          <a:xfrm>
            <a:off x="5524563" y="1115733"/>
            <a:ext cx="0" cy="4626534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053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 title="Page Number Shape"/>
          <p:cNvSpPr/>
          <p:nvPr/>
        </p:nvSpPr>
        <p:spPr bwMode="auto">
          <a:xfrm>
            <a:off x="11784011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673" y="2571722"/>
            <a:ext cx="8296654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770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7673" y="1393748"/>
            <a:ext cx="8401429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20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42955" y="6314439"/>
            <a:ext cx="1596622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29964A5-3468-3F49-AD7A-0CF5EB762F89}" type="datetime1">
              <a:rPr lang="en-US" noProof="0" smtClean="0"/>
              <a:t>2/7/2020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7673" y="6314440"/>
            <a:ext cx="6480226" cy="365125"/>
          </a:xfrm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620760"/>
            <a:ext cx="407988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3D2E340-0663-474B-992C-9192B5C45E57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 flipH="1">
            <a:off x="1" y="6178167"/>
            <a:ext cx="10244326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84534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A90851AE-F437-A04B-ADE2-D5E346F2089C}" type="datetime1">
              <a:rPr lang="en-US" noProof="0" smtClean="0"/>
              <a:t>2/7/2020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13D2E340-0663-474B-992C-9192B5C45E57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6093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9" r:id="rId1"/>
    <p:sldLayoutId id="2147484480" r:id="rId2"/>
    <p:sldLayoutId id="2147484495" r:id="rId3"/>
    <p:sldLayoutId id="2147484490" r:id="rId4"/>
    <p:sldLayoutId id="2147484491" r:id="rId5"/>
    <p:sldLayoutId id="2147484492" r:id="rId6"/>
    <p:sldLayoutId id="2147484493" r:id="rId7"/>
    <p:sldLayoutId id="2147484496" r:id="rId8"/>
    <p:sldLayoutId id="2147484481" r:id="rId9"/>
    <p:sldLayoutId id="2147484498" r:id="rId10"/>
    <p:sldLayoutId id="2147484499" r:id="rId11"/>
    <p:sldLayoutId id="2147484500" r:id="rId12"/>
    <p:sldLayoutId id="2147484482" r:id="rId13"/>
    <p:sldLayoutId id="2147484483" r:id="rId14"/>
    <p:sldLayoutId id="2147484484" r:id="rId15"/>
    <p:sldLayoutId id="2147484485" r:id="rId16"/>
    <p:sldLayoutId id="2147484501" r:id="rId17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1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vault.temple.edu/video/concepts-of-maxs-lab-1a-1b/" TargetMode="External"/><Relationship Id="rId3" Type="http://schemas.openxmlformats.org/officeDocument/2006/relationships/hyperlink" Target="https://www.dropbox.com/s/6d12ls5nx98h7mb/Lab%200%20(Pre-Lab)%20Packet.pdf?dl=0" TargetMode="External"/><Relationship Id="rId7" Type="http://schemas.openxmlformats.org/officeDocument/2006/relationships/hyperlink" Target="https://vault.temple.edu/video/maxs-story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vault.temple.edu/video/digital-product-management/" TargetMode="External"/><Relationship Id="rId5" Type="http://schemas.openxmlformats.org/officeDocument/2006/relationships/hyperlink" Target="https://www.visual-paradigm.com/guide/data-modeling/what-is-entity-relationship-diagram/" TargetMode="External"/><Relationship Id="rId10" Type="http://schemas.openxmlformats.org/officeDocument/2006/relationships/hyperlink" Target="https://www.cnbc.com/video/2019/06/13/how-to-clean-up-my-social-media-and-get-a-job.html?jwsource=cl" TargetMode="External"/><Relationship Id="rId4" Type="http://schemas.openxmlformats.org/officeDocument/2006/relationships/hyperlink" Target="https://www.smartdraw.com/entity-relationship-diagram/" TargetMode="External"/><Relationship Id="rId9" Type="http://schemas.openxmlformats.org/officeDocument/2006/relationships/hyperlink" Target="https://www.fox.temple.edu/vault/video/data-modeling-with-erd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rubykaigi.org/2015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ystems_architecture" TargetMode="External"/><Relationship Id="rId2" Type="http://schemas.openxmlformats.org/officeDocument/2006/relationships/hyperlink" Target="https://www.britannica.com/topic/information-system/Acquiring-information-systems-and-services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vault.temple.edu/video/system-analysis-systems-architecture/" TargetMode="External"/><Relationship Id="rId5" Type="http://schemas.openxmlformats.org/officeDocument/2006/relationships/hyperlink" Target="https://www.fox.temple.edu/vault/video/what-is-mis-the-modern-organization-system/" TargetMode="External"/><Relationship Id="rId4" Type="http://schemas.openxmlformats.org/officeDocument/2006/relationships/hyperlink" Target="https://en.wikipedia.org/wiki/Systems_analysi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dernanalyst.com/Resources/Articles/tabid/115/ID/1868/An-Introduction-to-Swimlane-Diagrams.asp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fox.temple.edu/vault/video/process-mapping-with-swim-lane-diagram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79374-8EAE-4873-9BB6-F6C630302D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MIS 2101 Exam 1 Review</a:t>
            </a:r>
          </a:p>
        </p:txBody>
      </p:sp>
      <p:pic>
        <p:nvPicPr>
          <p:cNvPr id="53" name="Picture Placeholder 52">
            <a:extLst>
              <a:ext uri="{FF2B5EF4-FFF2-40B4-BE49-F238E27FC236}">
                <a16:creationId xmlns:a16="http://schemas.microsoft.com/office/drawing/2014/main" id="{3A9FE351-A4C6-4292-8E5E-15D6D36A50E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682069" y="2114846"/>
            <a:ext cx="2397795" cy="2397795"/>
          </a:xfrm>
        </p:spPr>
      </p:pic>
    </p:spTree>
    <p:extLst>
      <p:ext uri="{BB962C8B-B14F-4D97-AF65-F5344CB8AC3E}">
        <p14:creationId xmlns:p14="http://schemas.microsoft.com/office/powerpoint/2010/main" val="1193886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7185A-C7F1-453F-9811-4825BFDC2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238" y="479468"/>
            <a:ext cx="5371934" cy="83598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en-US" sz="4000" i="0" dirty="0"/>
              <a:t>Process Mapping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89FE1D-4E21-427A-A7B2-713B7DE98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6237" y="1532091"/>
            <a:ext cx="4567447" cy="36174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</a:t>
            </a:r>
          </a:p>
          <a:p>
            <a:r>
              <a:rPr lang="en-US" dirty="0"/>
              <a:t>Visual Representation</a:t>
            </a:r>
          </a:p>
          <a:p>
            <a:pPr marL="0" indent="0">
              <a:buNone/>
            </a:pPr>
            <a:r>
              <a:rPr lang="en-US" dirty="0"/>
              <a:t>Why</a:t>
            </a:r>
          </a:p>
          <a:p>
            <a:r>
              <a:rPr lang="en-US" dirty="0"/>
              <a:t>Identify Problems</a:t>
            </a:r>
          </a:p>
          <a:p>
            <a:pPr marL="0" indent="0">
              <a:buNone/>
            </a:pPr>
            <a:r>
              <a:rPr lang="en-US" dirty="0"/>
              <a:t>How</a:t>
            </a:r>
          </a:p>
          <a:p>
            <a:r>
              <a:rPr lang="en-US" dirty="0"/>
              <a:t>Draw the “as-is”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4ED24B-1B20-4AE3-B903-887CA0CB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3D2E340-0663-474B-992C-9192B5C45E57}" type="slidenum">
              <a:rPr lang="en-US" noProof="0" smtClean="0"/>
              <a:pPr>
                <a:spcAft>
                  <a:spcPts val="600"/>
                </a:spcAft>
              </a:pPr>
              <a:t>10</a:t>
            </a:fld>
            <a:endParaRPr lang="en-US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77F21B-B6E0-473B-9E50-CD8F5E494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1965" y="1887266"/>
            <a:ext cx="7806040" cy="308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382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7185A-C7F1-453F-9811-4825BFDC2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238" y="479468"/>
            <a:ext cx="5371934" cy="83598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en-US" sz="4000" i="0" dirty="0"/>
              <a:t>Swim Lane Diagrams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89FE1D-4E21-427A-A7B2-713B7DE98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6237" y="1532091"/>
            <a:ext cx="4567447" cy="36174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Advantages</a:t>
            </a:r>
          </a:p>
          <a:p>
            <a:r>
              <a:rPr lang="en-US" dirty="0"/>
              <a:t>Identifies who does what &amp; in what order</a:t>
            </a:r>
          </a:p>
          <a:p>
            <a:pPr lvl="1"/>
            <a:r>
              <a:rPr lang="en-US" dirty="0"/>
              <a:t>Logical &amp; Chronological</a:t>
            </a:r>
          </a:p>
          <a:p>
            <a:pPr lvl="1"/>
            <a:r>
              <a:rPr lang="en-US" dirty="0"/>
              <a:t>Indicates hand-offs</a:t>
            </a:r>
          </a:p>
          <a:p>
            <a:pPr marL="0" indent="0">
              <a:buNone/>
            </a:pPr>
            <a:r>
              <a:rPr lang="en-US" dirty="0"/>
              <a:t>Versatile</a:t>
            </a:r>
          </a:p>
          <a:p>
            <a:r>
              <a:rPr lang="en-US" dirty="0"/>
              <a:t>Applied to other diagrams</a:t>
            </a:r>
          </a:p>
          <a:p>
            <a:r>
              <a:rPr lang="en-US" dirty="0"/>
              <a:t>Training Tool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4ED24B-1B20-4AE3-B903-887CA0CB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3D2E340-0663-474B-992C-9192B5C45E57}" type="slidenum">
              <a:rPr lang="en-US" noProof="0" smtClean="0"/>
              <a:pPr>
                <a:spcAft>
                  <a:spcPts val="600"/>
                </a:spcAft>
              </a:pPr>
              <a:t>11</a:t>
            </a:fld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6B41A6-CC25-43CA-A288-2C820ECE5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752399"/>
            <a:ext cx="5015287" cy="385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035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7185A-C7F1-453F-9811-4825BFDC2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237" y="479468"/>
            <a:ext cx="9011109" cy="83598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en-US" sz="4000" i="0" dirty="0"/>
              <a:t>Swim Lane Diagrams - Symbols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89FE1D-4E21-427A-A7B2-713B7DE98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66715" y="1437640"/>
            <a:ext cx="8843155" cy="453507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Circle : signifies the starting and ending of an event in the process</a:t>
            </a:r>
          </a:p>
          <a:p>
            <a:endParaRPr lang="en-US" dirty="0"/>
          </a:p>
          <a:p>
            <a:r>
              <a:rPr lang="en-US" dirty="0"/>
              <a:t>Rectangle : represents an activity in the process</a:t>
            </a:r>
          </a:p>
          <a:p>
            <a:endParaRPr lang="en-US" dirty="0"/>
          </a:p>
          <a:p>
            <a:r>
              <a:rPr lang="en-US" dirty="0"/>
              <a:t>Diamond : represents a decision that must be made</a:t>
            </a:r>
          </a:p>
          <a:p>
            <a:endParaRPr lang="en-US" dirty="0"/>
          </a:p>
          <a:p>
            <a:r>
              <a:rPr lang="en-US" dirty="0"/>
              <a:t>Arrow : indicates the flow of the process</a:t>
            </a:r>
          </a:p>
          <a:p>
            <a:endParaRPr lang="en-US" dirty="0"/>
          </a:p>
          <a:p>
            <a:r>
              <a:rPr lang="en-US" dirty="0"/>
              <a:t>Cylinder : represents stored data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4ED24B-1B20-4AE3-B903-887CA0CB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3D2E340-0663-474B-992C-9192B5C45E57}" type="slidenum">
              <a:rPr lang="en-US" noProof="0" smtClean="0"/>
              <a:pPr>
                <a:spcAft>
                  <a:spcPts val="600"/>
                </a:spcAft>
              </a:pPr>
              <a:t>12</a:t>
            </a:fld>
            <a:endParaRPr lang="en-US" noProof="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4546531-F05B-4DA3-8B39-CA9406E8D0EC}"/>
              </a:ext>
            </a:extLst>
          </p:cNvPr>
          <p:cNvSpPr/>
          <p:nvPr/>
        </p:nvSpPr>
        <p:spPr>
          <a:xfrm>
            <a:off x="658812" y="1284789"/>
            <a:ext cx="946485" cy="8359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97DA1C-452B-413B-9853-1CCACF322799}"/>
              </a:ext>
            </a:extLst>
          </p:cNvPr>
          <p:cNvSpPr/>
          <p:nvPr/>
        </p:nvSpPr>
        <p:spPr>
          <a:xfrm>
            <a:off x="345992" y="2347034"/>
            <a:ext cx="1684421" cy="509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Diamond 7">
            <a:extLst>
              <a:ext uri="{FF2B5EF4-FFF2-40B4-BE49-F238E27FC236}">
                <a16:creationId xmlns:a16="http://schemas.microsoft.com/office/drawing/2014/main" id="{06504126-A5B9-42D8-9BB6-33F09402EBC2}"/>
              </a:ext>
            </a:extLst>
          </p:cNvPr>
          <p:cNvSpPr/>
          <p:nvPr/>
        </p:nvSpPr>
        <p:spPr>
          <a:xfrm>
            <a:off x="542805" y="3082631"/>
            <a:ext cx="1147011" cy="835985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51978F9-E0D5-4D4E-8D19-4414CF2A60B5}"/>
              </a:ext>
            </a:extLst>
          </p:cNvPr>
          <p:cNvCxnSpPr>
            <a:cxnSpLocks/>
          </p:cNvCxnSpPr>
          <p:nvPr/>
        </p:nvCxnSpPr>
        <p:spPr>
          <a:xfrm>
            <a:off x="646237" y="4434185"/>
            <a:ext cx="786061" cy="0"/>
          </a:xfrm>
          <a:prstGeom prst="straightConnector1">
            <a:avLst/>
          </a:prstGeom>
          <a:ln w="82550" cap="sq"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ylinder 14">
            <a:extLst>
              <a:ext uri="{FF2B5EF4-FFF2-40B4-BE49-F238E27FC236}">
                <a16:creationId xmlns:a16="http://schemas.microsoft.com/office/drawing/2014/main" id="{E0511625-F619-4C47-87E3-A2E2DE0AD834}"/>
              </a:ext>
            </a:extLst>
          </p:cNvPr>
          <p:cNvSpPr/>
          <p:nvPr/>
        </p:nvSpPr>
        <p:spPr>
          <a:xfrm>
            <a:off x="456294" y="5019219"/>
            <a:ext cx="1471971" cy="58837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864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B4713-6D2F-49BF-B05E-5BD7A0BEC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9" y="559677"/>
            <a:ext cx="4238097" cy="5274923"/>
          </a:xfrm>
        </p:spPr>
        <p:txBody>
          <a:bodyPr/>
          <a:lstStyle/>
          <a:p>
            <a:r>
              <a:rPr lang="en-US" dirty="0"/>
              <a:t>Digital Product Management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52ED2B-376A-425A-9799-1183AEED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13</a:t>
            </a:fld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DD3ADF-852C-414C-B603-4B67FB4C9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2534653"/>
            <a:ext cx="6172200" cy="3642309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Topics and Required Reading</a:t>
            </a:r>
            <a:br>
              <a:rPr lang="en-US" b="1" dirty="0"/>
            </a:br>
            <a:r>
              <a:rPr lang="en-US" dirty="0">
                <a:hlinkClick r:id="rId3"/>
              </a:rPr>
              <a:t>Max Labs Pre-Flight</a:t>
            </a:r>
            <a:br>
              <a:rPr lang="en-US" dirty="0"/>
            </a:br>
            <a:r>
              <a:rPr lang="en-US" dirty="0">
                <a:hlinkClick r:id="rId4"/>
              </a:rPr>
              <a:t>Entity Relationship Diagram</a:t>
            </a:r>
            <a:br>
              <a:rPr lang="en-US" dirty="0"/>
            </a:br>
            <a:r>
              <a:rPr lang="en-US" dirty="0">
                <a:hlinkClick r:id="rId5"/>
              </a:rPr>
              <a:t>What is Entity Relationship Diagram (ERD)?</a:t>
            </a:r>
            <a:br>
              <a:rPr lang="en-US" b="1" dirty="0"/>
            </a:br>
            <a:endParaRPr lang="en-US" dirty="0"/>
          </a:p>
          <a:p>
            <a:r>
              <a:rPr lang="en-US" b="1" dirty="0"/>
              <a:t>Required Viewing</a:t>
            </a:r>
            <a:br>
              <a:rPr lang="en-US" b="1" dirty="0"/>
            </a:br>
            <a:r>
              <a:rPr lang="en-US" dirty="0">
                <a:hlinkClick r:id="rId6"/>
              </a:rPr>
              <a:t>Digital Product Management</a:t>
            </a:r>
            <a:br>
              <a:rPr lang="en-US" dirty="0"/>
            </a:br>
            <a:r>
              <a:rPr lang="en-US" dirty="0">
                <a:hlinkClick r:id="rId7"/>
              </a:rPr>
              <a:t>Max’s Story</a:t>
            </a:r>
            <a:br>
              <a:rPr lang="en-US" dirty="0"/>
            </a:br>
            <a:r>
              <a:rPr lang="en-US" dirty="0">
                <a:hlinkClick r:id="rId8"/>
              </a:rPr>
              <a:t>Concepts of Max Labs</a:t>
            </a:r>
            <a:br>
              <a:rPr lang="en-US" dirty="0"/>
            </a:br>
            <a:r>
              <a:rPr lang="en-US" dirty="0">
                <a:hlinkClick r:id="rId9"/>
              </a:rPr>
              <a:t>Data Modeling with ERDs</a:t>
            </a:r>
            <a:br>
              <a:rPr lang="en-US" b="1" dirty="0"/>
            </a:br>
            <a:r>
              <a:rPr lang="en-US" dirty="0">
                <a:hlinkClick r:id="rId10"/>
              </a:rPr>
              <a:t>What hiring managers look for in your social media profile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88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7185A-C7F1-453F-9811-4825BFDC2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238" y="479468"/>
            <a:ext cx="5371934" cy="83598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en-US" sz="4000" i="0" dirty="0"/>
              <a:t>Why Salesforce?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89FE1D-4E21-427A-A7B2-713B7DE98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7095" y="1532091"/>
            <a:ext cx="7138737" cy="444062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 great platform to deliver </a:t>
            </a:r>
            <a:r>
              <a:rPr lang="en-US" b="1" u="sng" dirty="0"/>
              <a:t>cloud-based</a:t>
            </a:r>
            <a:r>
              <a:rPr lang="en-US" b="1" dirty="0"/>
              <a:t> systems products</a:t>
            </a:r>
          </a:p>
          <a:p>
            <a:r>
              <a:rPr lang="en-US" dirty="0"/>
              <a:t>Enables &amp; Enhances Business</a:t>
            </a:r>
          </a:p>
          <a:p>
            <a:r>
              <a:rPr lang="en-US" dirty="0"/>
              <a:t>Used by Industry Fortune 100’s</a:t>
            </a:r>
          </a:p>
          <a:p>
            <a:pPr lvl="1"/>
            <a:r>
              <a:rPr lang="en-US" dirty="0"/>
              <a:t>Across all business function areas</a:t>
            </a:r>
          </a:p>
          <a:p>
            <a:pPr marL="402336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Enabling Organizations</a:t>
            </a:r>
            <a:endParaRPr lang="en-US" sz="1800" b="1" dirty="0"/>
          </a:p>
          <a:p>
            <a:r>
              <a:rPr lang="en-US" sz="2000" dirty="0"/>
              <a:t>Technology enables organizations to work faster/smarter/more efficient</a:t>
            </a:r>
          </a:p>
          <a:p>
            <a:pPr lvl="1"/>
            <a:r>
              <a:rPr lang="en-US" dirty="0"/>
              <a:t>See how it works</a:t>
            </a:r>
          </a:p>
          <a:p>
            <a:pPr lvl="1"/>
            <a:r>
              <a:rPr lang="en-US" dirty="0"/>
              <a:t>Understand how it used by industry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4ED24B-1B20-4AE3-B903-887CA0CB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3D2E340-0663-474B-992C-9192B5C45E57}" type="slidenum">
              <a:rPr lang="en-US" noProof="0" smtClean="0"/>
              <a:pPr>
                <a:spcAft>
                  <a:spcPts val="600"/>
                </a:spcAft>
              </a:pPr>
              <a:t>14</a:t>
            </a:fld>
            <a:endParaRPr lang="en-US" noProof="0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CC6D3A74-40CE-422B-87A7-A8872474F4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797005" y="885283"/>
            <a:ext cx="4191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423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7185A-C7F1-453F-9811-4825BFDC2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238" y="479468"/>
            <a:ext cx="5371934" cy="835985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pPr algn="l"/>
            <a:r>
              <a:rPr lang="en-US" sz="4000" i="0" dirty="0"/>
              <a:t>Max Labs – Pre-Flight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89FE1D-4E21-427A-A7B2-713B7DE98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7096" y="1532091"/>
            <a:ext cx="6661566" cy="444062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A great platform to deliver cloud-based systems products</a:t>
            </a:r>
          </a:p>
          <a:p>
            <a:r>
              <a:rPr lang="en-US" dirty="0"/>
              <a:t>Professional Development</a:t>
            </a:r>
          </a:p>
          <a:p>
            <a:pPr lvl="1"/>
            <a:r>
              <a:rPr lang="en-US" dirty="0"/>
              <a:t>Developing a professional brand</a:t>
            </a:r>
          </a:p>
          <a:p>
            <a:r>
              <a:rPr lang="en-US" dirty="0"/>
              <a:t>Innovation</a:t>
            </a:r>
          </a:p>
          <a:p>
            <a:pPr lvl="1"/>
            <a:r>
              <a:rPr lang="en-US" dirty="0"/>
              <a:t>Scalability &amp; new markets</a:t>
            </a:r>
          </a:p>
          <a:p>
            <a:r>
              <a:rPr lang="en-US" dirty="0"/>
              <a:t>Business &amp; Digital Models</a:t>
            </a:r>
          </a:p>
          <a:p>
            <a:pPr lvl="1"/>
            <a:r>
              <a:rPr lang="en-US" dirty="0"/>
              <a:t>B2B (Business to Business)</a:t>
            </a:r>
          </a:p>
          <a:p>
            <a:pPr lvl="1"/>
            <a:r>
              <a:rPr lang="en-US" dirty="0"/>
              <a:t>Used to managed their relationships to customers </a:t>
            </a:r>
          </a:p>
          <a:p>
            <a:r>
              <a:rPr lang="en-US" dirty="0"/>
              <a:t>Data/Databases/Apps/Platforms</a:t>
            </a:r>
          </a:p>
          <a:p>
            <a:pPr lvl="1"/>
            <a:r>
              <a:rPr lang="en-US" dirty="0"/>
              <a:t>Platform: a collection of tools &amp; services you can piece together to build a database and apps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4ED24B-1B20-4AE3-B903-887CA0CB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3D2E340-0663-474B-992C-9192B5C45E57}" type="slidenum">
              <a:rPr lang="en-US" noProof="0" smtClean="0"/>
              <a:pPr>
                <a:spcAft>
                  <a:spcPts val="600"/>
                </a:spcAft>
              </a:pPr>
              <a:t>15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02011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7185A-C7F1-453F-9811-4825BFDC2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238" y="479468"/>
            <a:ext cx="5371934" cy="83598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en-US" sz="4000" i="0" dirty="0"/>
              <a:t>Max Labs – 1a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89FE1D-4E21-427A-A7B2-713B7DE98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7095" y="1532091"/>
            <a:ext cx="7138737" cy="444062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Creating Databases (objects)</a:t>
            </a:r>
          </a:p>
          <a:p>
            <a:pPr lvl="1"/>
            <a:r>
              <a:rPr lang="en-US" dirty="0"/>
              <a:t>Why do we need these lists?</a:t>
            </a:r>
          </a:p>
          <a:p>
            <a:r>
              <a:rPr lang="en-US" dirty="0"/>
              <a:t>Determining Data Needs</a:t>
            </a:r>
          </a:p>
          <a:p>
            <a:pPr lvl="1"/>
            <a:r>
              <a:rPr lang="en-US" dirty="0"/>
              <a:t>Max’s needs for creating the “Pitch” (custom Object)</a:t>
            </a:r>
          </a:p>
          <a:p>
            <a:r>
              <a:rPr lang="en-US" dirty="0"/>
              <a:t>Page Layouts</a:t>
            </a:r>
          </a:p>
          <a:p>
            <a:pPr lvl="1"/>
            <a:r>
              <a:rPr lang="en-US" dirty="0"/>
              <a:t>What information do we want to show?</a:t>
            </a:r>
          </a:p>
          <a:p>
            <a:r>
              <a:rPr lang="en-US" dirty="0"/>
              <a:t>Mobile App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4ED24B-1B20-4AE3-B903-887CA0CB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3D2E340-0663-474B-992C-9192B5C45E57}" type="slidenum">
              <a:rPr lang="en-US" noProof="0" smtClean="0"/>
              <a:pPr>
                <a:spcAft>
                  <a:spcPts val="600"/>
                </a:spcAft>
              </a:pPr>
              <a:t>16</a:t>
            </a:fld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EA60B7-0898-481C-8044-38C936AC4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3738" y="2958766"/>
            <a:ext cx="4705350" cy="35623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C25941-F820-4350-AEA4-EBE7AE3B8F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2146" y="249997"/>
            <a:ext cx="1989273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576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7185A-C7F1-453F-9811-4825BFDC2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352" y="157641"/>
            <a:ext cx="5371934" cy="83598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en-US" sz="4000" i="0" dirty="0"/>
              <a:t>Max Labs – 1b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89FE1D-4E21-427A-A7B2-713B7DE98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9073" y="1175729"/>
            <a:ext cx="7138737" cy="494401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dirty="0"/>
              <a:t>Digital Business Models</a:t>
            </a:r>
          </a:p>
          <a:p>
            <a:pPr lvl="1"/>
            <a:r>
              <a:rPr lang="en-US" dirty="0"/>
              <a:t>Share &amp; Communicate </a:t>
            </a:r>
          </a:p>
          <a:p>
            <a:r>
              <a:rPr lang="en-US" dirty="0"/>
              <a:t>Monetize Max’s Blog</a:t>
            </a:r>
          </a:p>
          <a:p>
            <a:r>
              <a:rPr lang="en-US" dirty="0"/>
              <a:t>Pitch Data File</a:t>
            </a:r>
          </a:p>
          <a:p>
            <a:pPr lvl="1"/>
            <a:r>
              <a:rPr lang="en-US" dirty="0"/>
              <a:t>CSV Files, organization</a:t>
            </a:r>
          </a:p>
          <a:p>
            <a:r>
              <a:rPr lang="en-US" dirty="0"/>
              <a:t>Generating Reports</a:t>
            </a:r>
          </a:p>
          <a:p>
            <a:pPr lvl="1"/>
            <a:r>
              <a:rPr lang="en-US" dirty="0"/>
              <a:t>Visualizing the data </a:t>
            </a:r>
          </a:p>
          <a:p>
            <a:r>
              <a:rPr lang="en-US" dirty="0"/>
              <a:t>Dynamic Dashboards</a:t>
            </a:r>
          </a:p>
          <a:p>
            <a:pPr lvl="1"/>
            <a:r>
              <a:rPr lang="en-US" dirty="0"/>
              <a:t>Real-time Monitoring</a:t>
            </a:r>
          </a:p>
          <a:p>
            <a:pPr lvl="1"/>
            <a:r>
              <a:rPr lang="en-US" dirty="0"/>
              <a:t>Collaboration</a:t>
            </a:r>
          </a:p>
          <a:p>
            <a:pPr lvl="1"/>
            <a:r>
              <a:rPr lang="en-US" dirty="0"/>
              <a:t>Customization</a:t>
            </a:r>
          </a:p>
          <a:p>
            <a:pPr lvl="1"/>
            <a:r>
              <a:rPr lang="en-US" dirty="0"/>
              <a:t>Report Generation</a:t>
            </a:r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4ED24B-1B20-4AE3-B903-887CA0CB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3D2E340-0663-474B-992C-9192B5C45E57}" type="slidenum">
              <a:rPr lang="en-US" noProof="0" smtClean="0"/>
              <a:pPr>
                <a:spcAft>
                  <a:spcPts val="600"/>
                </a:spcAft>
              </a:pPr>
              <a:t>17</a:t>
            </a:fld>
            <a:endParaRPr lang="en-US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BD1A54-E646-4806-ADCD-05CBE52014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2621" y="2987824"/>
            <a:ext cx="4676775" cy="34480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D7892E3-3CA9-42A3-B20E-64C7B27B6B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3559" y="258460"/>
            <a:ext cx="2659228" cy="254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8207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4294967295"/>
          </p:nvPr>
        </p:nvSpPr>
        <p:spPr>
          <a:xfrm>
            <a:off x="0" y="1825625"/>
            <a:ext cx="7589838" cy="3763963"/>
          </a:xfrm>
        </p:spPr>
        <p:txBody>
          <a:bodyPr/>
          <a:lstStyle/>
          <a:p>
            <a:pPr marL="5080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An Entity Relationship Diagram (ERD) is a visual representation of different data using conventions that describe how these data are related to each other.</a:t>
            </a:r>
          </a:p>
          <a:p>
            <a:pPr marL="508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557213"/>
            <a:ext cx="11488738" cy="1144587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an Entity Relationship Diagram?</a:t>
            </a:r>
          </a:p>
        </p:txBody>
      </p:sp>
      <p:sp>
        <p:nvSpPr>
          <p:cNvPr id="5" name="Rectangle 4"/>
          <p:cNvSpPr/>
          <p:nvPr/>
        </p:nvSpPr>
        <p:spPr>
          <a:xfrm>
            <a:off x="8330942" y="5589270"/>
            <a:ext cx="38610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/>
              <a:t>Source:https://d2slcw3kip6qmk.cloudfront.net/marketing/pages/chart/examples/libraryerdiagram.svg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942" y="1312607"/>
            <a:ext cx="3861058" cy="423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5680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557213"/>
            <a:ext cx="11488738" cy="1144587"/>
          </a:xfrm>
        </p:spPr>
        <p:txBody>
          <a:bodyPr>
            <a:normAutofit fontScale="90000"/>
          </a:bodyPr>
          <a:lstStyle/>
          <a:p>
            <a:r>
              <a:rPr lang="en-US" dirty="0"/>
              <a:t>Primary ERD Symbols: </a:t>
            </a:r>
            <a:r>
              <a:rPr lang="en-US" sz="3600" dirty="0">
                <a:solidFill>
                  <a:srgbClr val="A41E35"/>
                </a:solidFill>
              </a:rPr>
              <a:t>Chen’s Database Notation</a:t>
            </a:r>
          </a:p>
        </p:txBody>
      </p:sp>
      <p:sp>
        <p:nvSpPr>
          <p:cNvPr id="7" name="Flowchart: Process 6"/>
          <p:cNvSpPr/>
          <p:nvPr/>
        </p:nvSpPr>
        <p:spPr>
          <a:xfrm>
            <a:off x="1821432" y="1528656"/>
            <a:ext cx="9092373" cy="4093998"/>
          </a:xfrm>
          <a:prstGeom prst="flowChartProcess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lowchart: Process 7"/>
          <p:cNvSpPr/>
          <p:nvPr/>
        </p:nvSpPr>
        <p:spPr>
          <a:xfrm>
            <a:off x="2349195" y="1892671"/>
            <a:ext cx="1731685" cy="682136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440038" y="3084798"/>
            <a:ext cx="1558516" cy="767403"/>
          </a:xfrm>
          <a:prstGeom prst="ellipse">
            <a:avLst/>
          </a:prstGeom>
          <a:solidFill>
            <a:srgbClr val="FFC000"/>
          </a:solidFill>
          <a:ln>
            <a:solidFill>
              <a:srgbClr val="92D05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lowchart: Decision 10"/>
          <p:cNvSpPr/>
          <p:nvPr/>
        </p:nvSpPr>
        <p:spPr>
          <a:xfrm>
            <a:off x="2046149" y="4397626"/>
            <a:ext cx="2337775" cy="852670"/>
          </a:xfrm>
          <a:prstGeom prst="flowChartDecisi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826610" y="1892671"/>
            <a:ext cx="608719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Entity = noun</a:t>
            </a:r>
          </a:p>
          <a:p>
            <a:r>
              <a:rPr lang="en-US" sz="2800" dirty="0"/>
              <a:t>    ex: shopper, item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Attribute = adjective/characteristic</a:t>
            </a:r>
          </a:p>
          <a:p>
            <a:r>
              <a:rPr lang="en-US" sz="2800" dirty="0"/>
              <a:t>    ex: item price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Relationship = verb</a:t>
            </a:r>
          </a:p>
          <a:p>
            <a:r>
              <a:rPr lang="en-US" sz="2800" dirty="0"/>
              <a:t>    ex: buys</a:t>
            </a:r>
          </a:p>
        </p:txBody>
      </p:sp>
    </p:spTree>
    <p:extLst>
      <p:ext uri="{BB962C8B-B14F-4D97-AF65-F5344CB8AC3E}">
        <p14:creationId xmlns:p14="http://schemas.microsoft.com/office/powerpoint/2010/main" val="2031976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1F34B-93F5-46C0-9BEC-B1A8D5500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Advice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FDC16-3D69-48AD-B08B-ED28A10640C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959428" y="2895600"/>
            <a:ext cx="2645121" cy="2855913"/>
          </a:xfrm>
        </p:spPr>
        <p:txBody>
          <a:bodyPr/>
          <a:lstStyle/>
          <a:p>
            <a:r>
              <a:rPr lang="en-US" dirty="0"/>
              <a:t>How to prepare…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3DB0A1-C484-4D49-BAC3-ABEE82074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2550" y="2079000"/>
            <a:ext cx="1944000" cy="2700000"/>
          </a:xfrm>
        </p:spPr>
        <p:txBody>
          <a:bodyPr lIns="72000" rIns="72000"/>
          <a:lstStyle/>
          <a:p>
            <a:r>
              <a:rPr lang="en-US" dirty="0"/>
              <a:t>Review the slide decks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8F5FE2-B28A-4CCD-9910-126A9581F2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95581" y="2079000"/>
            <a:ext cx="1944000" cy="2700000"/>
          </a:xfrm>
        </p:spPr>
        <p:txBody>
          <a:bodyPr lIns="72000" rIns="72000"/>
          <a:lstStyle/>
          <a:p>
            <a:r>
              <a:rPr lang="en-US" dirty="0"/>
              <a:t>Review the assigned readings/videos	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C4A7A4E-C192-4A89-A661-72D76FF2F2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428613" y="2079000"/>
            <a:ext cx="1944000" cy="2700000"/>
          </a:xfrm>
        </p:spPr>
        <p:txBody>
          <a:bodyPr lIns="72000" rIns="72000"/>
          <a:lstStyle/>
          <a:p>
            <a:r>
              <a:rPr lang="en-US" dirty="0"/>
              <a:t>Review MaxLabs</a:t>
            </a:r>
          </a:p>
          <a:p>
            <a:endParaRPr lang="en-US" dirty="0"/>
          </a:p>
        </p:txBody>
      </p:sp>
      <p:pic>
        <p:nvPicPr>
          <p:cNvPr id="17" name="Picture Placeholder 16" descr="Presentation with checklist RTL">
            <a:extLst>
              <a:ext uri="{FF2B5EF4-FFF2-40B4-BE49-F238E27FC236}">
                <a16:creationId xmlns:a16="http://schemas.microsoft.com/office/drawing/2014/main" id="{AE7453D0-D40E-4463-83A5-ADE525B32ADC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48325" y="2248694"/>
            <a:ext cx="971550" cy="971550"/>
          </a:xfrm>
        </p:spPr>
      </p:pic>
      <p:pic>
        <p:nvPicPr>
          <p:cNvPr id="19" name="Picture Placeholder 18" descr="Books">
            <a:extLst>
              <a:ext uri="{FF2B5EF4-FFF2-40B4-BE49-F238E27FC236}">
                <a16:creationId xmlns:a16="http://schemas.microsoft.com/office/drawing/2014/main" id="{4B9CA223-D3A1-4970-848A-26CEBD622878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81925" y="2248694"/>
            <a:ext cx="971550" cy="971550"/>
          </a:xfrm>
        </p:spPr>
      </p:pic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2309EE82-F242-4D96-98E6-A564E5488BCF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6"/>
          <a:stretch>
            <a:fillRect/>
          </a:stretch>
        </p:blipFill>
        <p:spPr>
          <a:xfrm>
            <a:off x="9913938" y="2393145"/>
            <a:ext cx="973137" cy="682648"/>
          </a:xfr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C944DD-F200-6B48-8A79-099A08992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4747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30200" y="557213"/>
            <a:ext cx="11861800" cy="1144587"/>
          </a:xfrm>
        </p:spPr>
        <p:txBody>
          <a:bodyPr>
            <a:normAutofit fontScale="90000"/>
          </a:bodyPr>
          <a:lstStyle/>
          <a:p>
            <a:r>
              <a:rPr lang="en-US" dirty="0"/>
              <a:t>Entity Relationship Diagram: </a:t>
            </a:r>
            <a:r>
              <a:rPr lang="en-US" dirty="0">
                <a:solidFill>
                  <a:srgbClr val="A41E35"/>
                </a:solidFill>
              </a:rPr>
              <a:t>ERD tables</a:t>
            </a:r>
            <a:endParaRPr lang="en-US" sz="2800" dirty="0">
              <a:solidFill>
                <a:srgbClr val="A41E35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6565900" y="4887913"/>
            <a:ext cx="5626100" cy="855662"/>
          </a:xfrm>
        </p:spPr>
        <p:txBody>
          <a:bodyPr/>
          <a:lstStyle/>
          <a:p>
            <a:pPr marL="50800" indent="0" algn="ctr">
              <a:buNone/>
            </a:pPr>
            <a:r>
              <a:rPr lang="en-US" dirty="0">
                <a:solidFill>
                  <a:srgbClr val="A41E35"/>
                </a:solidFill>
              </a:rPr>
              <a:t>Crow’s Foot Database Notation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19191" b="18727"/>
          <a:stretch/>
        </p:blipFill>
        <p:spPr>
          <a:xfrm>
            <a:off x="723792" y="1548426"/>
            <a:ext cx="11074387" cy="3339499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13BFC67-D264-4FEA-A8CE-778D5351CAD4}"/>
              </a:ext>
            </a:extLst>
          </p:cNvPr>
          <p:cNvCxnSpPr>
            <a:cxnSpLocks/>
          </p:cNvCxnSpPr>
          <p:nvPr/>
        </p:nvCxnSpPr>
        <p:spPr>
          <a:xfrm>
            <a:off x="6830142" y="1955390"/>
            <a:ext cx="533400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163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B4713-6D2F-49BF-B05E-5BD7A0BEC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9" y="559677"/>
            <a:ext cx="4238097" cy="5274923"/>
          </a:xfrm>
        </p:spPr>
        <p:txBody>
          <a:bodyPr/>
          <a:lstStyle/>
          <a:p>
            <a:r>
              <a:rPr lang="en-US" dirty="0"/>
              <a:t>Introduction &amp; Systems Analysis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52ED2B-376A-425A-9799-1183AEED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3</a:t>
            </a:fld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DD3ADF-852C-414C-B603-4B67FB4C9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2711116"/>
            <a:ext cx="6172200" cy="346584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b="1" dirty="0"/>
              <a:t>Topics and Required Reading</a:t>
            </a:r>
            <a:br>
              <a:rPr lang="en-US" dirty="0"/>
            </a:br>
            <a:r>
              <a:rPr lang="en-US" dirty="0">
                <a:hlinkClick r:id="rId2"/>
              </a:rPr>
              <a:t>Acquiring Information Systems And Services</a:t>
            </a:r>
            <a:br>
              <a:rPr lang="en-US" dirty="0"/>
            </a:br>
            <a:r>
              <a:rPr lang="en-US" dirty="0">
                <a:hlinkClick r:id="rId3"/>
              </a:rPr>
              <a:t>Systems Architecture</a:t>
            </a:r>
            <a:br>
              <a:rPr lang="en-US" dirty="0"/>
            </a:br>
            <a:r>
              <a:rPr lang="en-US" dirty="0">
                <a:hlinkClick r:id="rId4"/>
              </a:rPr>
              <a:t>Systems Analysis</a:t>
            </a:r>
            <a:endParaRPr lang="en-US" dirty="0"/>
          </a:p>
          <a:p>
            <a:r>
              <a:rPr lang="en-US" b="1" dirty="0"/>
              <a:t>Required Viewing</a:t>
            </a:r>
            <a:br>
              <a:rPr lang="en-US" b="1" dirty="0"/>
            </a:br>
            <a:r>
              <a:rPr lang="en-US" dirty="0">
                <a:hlinkClick r:id="rId5"/>
              </a:rPr>
              <a:t>What is MIS? The Modern Organization System</a:t>
            </a:r>
            <a:br>
              <a:rPr lang="en-US" dirty="0"/>
            </a:br>
            <a:r>
              <a:rPr lang="en-US" dirty="0">
                <a:hlinkClick r:id="rId6"/>
              </a:rPr>
              <a:t>Systems Analysis &amp; Systems Architecture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394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7185A-C7F1-453F-9811-4825BFDC2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237" y="479468"/>
            <a:ext cx="10278437" cy="83598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en-US" i="0" dirty="0"/>
              <a:t>Collection of Systems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89FE1D-4E21-427A-A7B2-713B7DE98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6237" y="1532092"/>
            <a:ext cx="6248400" cy="248894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Systems = People + Process + Technology </a:t>
            </a:r>
          </a:p>
          <a:p>
            <a:r>
              <a:rPr lang="en-US" dirty="0"/>
              <a:t>Manipulation of information  = value</a:t>
            </a:r>
          </a:p>
          <a:p>
            <a:r>
              <a:rPr lang="en-US" dirty="0"/>
              <a:t>Managed by MIS professionals</a:t>
            </a:r>
          </a:p>
          <a:p>
            <a:r>
              <a:rPr lang="en-US" dirty="0"/>
              <a:t>Systems surround us 24/7</a:t>
            </a:r>
          </a:p>
          <a:p>
            <a:r>
              <a:rPr lang="en-US" dirty="0"/>
              <a:t>Application Program Interface (API’s)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A56C2DD-2488-4BE4-B5F9-FB0AC87F92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1600" y="4021037"/>
            <a:ext cx="6248400" cy="2173657"/>
          </a:xfrm>
        </p:spPr>
        <p:txBody>
          <a:bodyPr/>
          <a:lstStyle/>
          <a:p>
            <a:r>
              <a:rPr lang="en-US" dirty="0"/>
              <a:t>“Information System – an integrated set of components for collecting, storing, and processing data and for providing information, knowledge and digital products.”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4ED24B-1B20-4AE3-B903-887CA0CB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3D2E340-0663-474B-992C-9192B5C45E57}" type="slidenum">
              <a:rPr lang="en-US" noProof="0" smtClean="0"/>
              <a:pPr>
                <a:spcAft>
                  <a:spcPts val="600"/>
                </a:spcAft>
              </a:pPr>
              <a:t>4</a:t>
            </a:fld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0C4910-2249-4DA7-9C4C-453F9D15E1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932" b="30540"/>
          <a:stretch/>
        </p:blipFill>
        <p:spPr>
          <a:xfrm>
            <a:off x="7186642" y="1857881"/>
            <a:ext cx="2965630" cy="115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157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7185A-C7F1-453F-9811-4825BFDC2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237" y="479468"/>
            <a:ext cx="10278437" cy="83598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en-US" i="0" dirty="0"/>
              <a:t>Collection of Technologies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89FE1D-4E21-427A-A7B2-713B7DE98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6237" y="1532092"/>
            <a:ext cx="6460416" cy="337679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Including:</a:t>
            </a:r>
          </a:p>
          <a:p>
            <a:r>
              <a:rPr lang="en-US" dirty="0"/>
              <a:t>Hardware</a:t>
            </a:r>
          </a:p>
          <a:p>
            <a:r>
              <a:rPr lang="en-US" dirty="0"/>
              <a:t>Software</a:t>
            </a:r>
          </a:p>
          <a:p>
            <a:r>
              <a:rPr lang="en-US" dirty="0"/>
              <a:t>Policies</a:t>
            </a:r>
          </a:p>
          <a:p>
            <a:r>
              <a:rPr lang="en-US" dirty="0"/>
              <a:t>Education Tools</a:t>
            </a:r>
          </a:p>
          <a:p>
            <a:r>
              <a:rPr lang="en-US" dirty="0"/>
              <a:t>API’s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4ED24B-1B20-4AE3-B903-887CA0CB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3D2E340-0663-474B-992C-9192B5C45E57}" type="slidenum">
              <a:rPr lang="en-US" noProof="0" smtClean="0"/>
              <a:pPr>
                <a:spcAft>
                  <a:spcPts val="600"/>
                </a:spcAft>
              </a:pPr>
              <a:t>5</a:t>
            </a:fld>
            <a:endParaRPr lang="en-US" noProof="0" dirty="0"/>
          </a:p>
        </p:txBody>
      </p:sp>
      <p:pic>
        <p:nvPicPr>
          <p:cNvPr id="10" name="Graphic 9" descr="Computer">
            <a:extLst>
              <a:ext uri="{FF2B5EF4-FFF2-40B4-BE49-F238E27FC236}">
                <a16:creationId xmlns:a16="http://schemas.microsoft.com/office/drawing/2014/main" id="{87A13D55-F8CA-471C-99FC-D9174AD443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67223" y="2372607"/>
            <a:ext cx="1457554" cy="1457554"/>
          </a:xfrm>
          <a:prstGeom prst="rect">
            <a:avLst/>
          </a:prstGeom>
        </p:spPr>
      </p:pic>
      <p:pic>
        <p:nvPicPr>
          <p:cNvPr id="12" name="Graphic 11" descr="Smart Phone">
            <a:extLst>
              <a:ext uri="{FF2B5EF4-FFF2-40B4-BE49-F238E27FC236}">
                <a16:creationId xmlns:a16="http://schemas.microsoft.com/office/drawing/2014/main" id="{915E3987-30F8-4BD6-B31E-FA551C97CE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83117" y="2473527"/>
            <a:ext cx="1283368" cy="1283368"/>
          </a:xfrm>
          <a:prstGeom prst="rect">
            <a:avLst/>
          </a:prstGeom>
        </p:spPr>
      </p:pic>
      <p:pic>
        <p:nvPicPr>
          <p:cNvPr id="14" name="Graphic 13" descr="Server">
            <a:extLst>
              <a:ext uri="{FF2B5EF4-FFF2-40B4-BE49-F238E27FC236}">
                <a16:creationId xmlns:a16="http://schemas.microsoft.com/office/drawing/2014/main" id="{599D1F65-2E52-46D6-8DB8-2C0EAB246D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099093" y="2369600"/>
            <a:ext cx="1457555" cy="145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299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7185A-C7F1-453F-9811-4825BFDC2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238" y="479468"/>
            <a:ext cx="9781130" cy="83598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en-US" sz="4800" i="0" dirty="0"/>
              <a:t>Designing UX (User Experience)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89FE1D-4E21-427A-A7B2-713B7DE98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01409" y="1564748"/>
            <a:ext cx="7126162" cy="426455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/>
              <a:t>Four Steps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Problem Definition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Documenting Business Processes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Process Decomposition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Data Modeling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4ED24B-1B20-4AE3-B903-887CA0CB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3D2E340-0663-474B-992C-9192B5C45E57}" type="slidenum">
              <a:rPr lang="en-US" noProof="0" smtClean="0"/>
              <a:pPr>
                <a:spcAft>
                  <a:spcPts val="600"/>
                </a:spcAft>
              </a:pPr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41474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7185A-C7F1-453F-9811-4825BFDC2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238" y="479468"/>
            <a:ext cx="5371934" cy="83598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en-US" sz="4000" i="0" dirty="0"/>
              <a:t>Systems Analysis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4ED24B-1B20-4AE3-B903-887CA0CB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3D2E340-0663-474B-992C-9192B5C45E57}" type="slidenum">
              <a:rPr lang="en-US" noProof="0" smtClean="0"/>
              <a:pPr>
                <a:spcAft>
                  <a:spcPts val="600"/>
                </a:spcAft>
              </a:pPr>
              <a:t>7</a:t>
            </a:fld>
            <a:endParaRPr lang="en-US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A2ACC8-8148-424B-B5A9-8A67FCF222A1}"/>
              </a:ext>
            </a:extLst>
          </p:cNvPr>
          <p:cNvSpPr txBox="1"/>
          <p:nvPr/>
        </p:nvSpPr>
        <p:spPr>
          <a:xfrm>
            <a:off x="829326" y="1886953"/>
            <a:ext cx="1053334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What is 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“Systems analysis?”: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Problem solving technique that </a:t>
            </a:r>
            <a:r>
              <a:rPr lang="en-US" sz="28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“decomposes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” a system into its component pieces for the purpose of studying how well these parts work &amp; interact to accomplish their purpose</a:t>
            </a:r>
          </a:p>
          <a:p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187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7185A-C7F1-453F-9811-4825BFDC2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238" y="479468"/>
            <a:ext cx="5371934" cy="83598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en-US" sz="4000" i="0" dirty="0"/>
              <a:t>Systems Architecture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89FE1D-4E21-427A-A7B2-713B7DE98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6237" y="1532091"/>
            <a:ext cx="4567447" cy="36174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Conceptual Diagram</a:t>
            </a:r>
          </a:p>
          <a:p>
            <a:r>
              <a:rPr lang="en-US" dirty="0"/>
              <a:t>Structural Components</a:t>
            </a:r>
          </a:p>
          <a:p>
            <a:r>
              <a:rPr lang="en-US" dirty="0"/>
              <a:t>Identify/Solve Problems</a:t>
            </a:r>
          </a:p>
          <a:p>
            <a:r>
              <a:rPr lang="en-US" dirty="0"/>
              <a:t>Existing or New</a:t>
            </a:r>
          </a:p>
          <a:p>
            <a:r>
              <a:rPr lang="en-US" dirty="0"/>
              <a:t>Communication Tool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4ED24B-1B20-4AE3-B903-887CA0CB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3D2E340-0663-474B-992C-9192B5C45E57}" type="slidenum">
              <a:rPr lang="en-US" noProof="0" smtClean="0"/>
              <a:pPr>
                <a:spcAft>
                  <a:spcPts val="600"/>
                </a:spcAft>
              </a:pPr>
              <a:t>8</a:t>
            </a:fld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FE1ECC-8033-4E2D-85F2-F7395FF9F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3684" y="1343985"/>
            <a:ext cx="5981458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980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B4713-6D2F-49BF-B05E-5BD7A0BEC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9" y="559677"/>
            <a:ext cx="4238097" cy="5274923"/>
          </a:xfrm>
        </p:spPr>
        <p:txBody>
          <a:bodyPr/>
          <a:lstStyle/>
          <a:p>
            <a:r>
              <a:rPr lang="en-US" dirty="0"/>
              <a:t>Introduction to Process Mapping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52ED2B-376A-425A-9799-1183AEED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9</a:t>
            </a:fld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DD3ADF-852C-414C-B603-4B67FB4C9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3801979"/>
            <a:ext cx="6172200" cy="2374984"/>
          </a:xfrm>
        </p:spPr>
        <p:txBody>
          <a:bodyPr/>
          <a:lstStyle/>
          <a:p>
            <a:r>
              <a:rPr lang="en-US" b="1" dirty="0"/>
              <a:t>Topics and Required Reading</a:t>
            </a:r>
            <a:br>
              <a:rPr lang="en-US" b="1" dirty="0"/>
            </a:br>
            <a:r>
              <a:rPr lang="en-US" dirty="0">
                <a:hlinkClick r:id="rId3"/>
              </a:rPr>
              <a:t>An Introduction to Swim Lane Diagrams</a:t>
            </a:r>
            <a:br>
              <a:rPr lang="en-US" b="1" dirty="0"/>
            </a:br>
            <a:endParaRPr lang="en-US" dirty="0"/>
          </a:p>
          <a:p>
            <a:r>
              <a:rPr lang="en-US" b="1" dirty="0"/>
              <a:t>Required Viewing</a:t>
            </a:r>
            <a:br>
              <a:rPr lang="en-US" b="1" dirty="0"/>
            </a:br>
            <a:r>
              <a:rPr lang="en-US" dirty="0">
                <a:hlinkClick r:id="rId4"/>
              </a:rPr>
              <a:t>Process Mapping with Swim Lane Diagrams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729843"/>
      </p:ext>
    </p:extLst>
  </p:cSld>
  <p:clrMapOvr>
    <a:masterClrMapping/>
  </p:clrMapOvr>
</p:sld>
</file>

<file path=ppt/theme/theme1.xml><?xml version="1.0" encoding="utf-8"?>
<a:theme xmlns:a="http://schemas.openxmlformats.org/drawingml/2006/main" name="Headlin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Headlines">
      <a:majorFont>
        <a:latin typeface="Century Schoolbook" panose="020406040505050203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45175639_Biography_presentation_cr - v2" id="{A01E65BC-612A-475B-B592-779A440066C3}" vid="{453437E2-1A5B-4416-AE85-AE3C10623C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B4AFBF-E012-4607-B95C-D9E661912AC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C77EC923-6023-4411-8330-A0042153EE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60E032F-2E55-4A86-BB2D-1A317C6429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681</Words>
  <Application>Microsoft Office PowerPoint</Application>
  <PresentationFormat>Widescreen</PresentationFormat>
  <Paragraphs>159</Paragraphs>
  <Slides>20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Headlines</vt:lpstr>
      <vt:lpstr>MIS 2101 Exam 1 Review</vt:lpstr>
      <vt:lpstr>Advice</vt:lpstr>
      <vt:lpstr>Introduction &amp; Systems Analysis</vt:lpstr>
      <vt:lpstr>Collection of Systems</vt:lpstr>
      <vt:lpstr>Collection of Technologies</vt:lpstr>
      <vt:lpstr>Designing UX (User Experience)</vt:lpstr>
      <vt:lpstr>Systems Analysis</vt:lpstr>
      <vt:lpstr>Systems Architecture</vt:lpstr>
      <vt:lpstr>Introduction to Process Mapping</vt:lpstr>
      <vt:lpstr>Process Mapping</vt:lpstr>
      <vt:lpstr>Swim Lane Diagrams</vt:lpstr>
      <vt:lpstr>Swim Lane Diagrams - Symbols</vt:lpstr>
      <vt:lpstr>Digital Product Management</vt:lpstr>
      <vt:lpstr>Why Salesforce?</vt:lpstr>
      <vt:lpstr>Max Labs – Pre-Flight </vt:lpstr>
      <vt:lpstr>Max Labs – 1a </vt:lpstr>
      <vt:lpstr>Max Labs – 1b </vt:lpstr>
      <vt:lpstr>What is an Entity Relationship Diagram?</vt:lpstr>
      <vt:lpstr>Primary ERD Symbols: Chen’s Database Notation</vt:lpstr>
      <vt:lpstr>Entity Relationship Diagram: ERD tables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 2101 Exam 1 Review</dc:title>
  <dc:creator/>
  <cp:lastModifiedBy/>
  <cp:revision>2</cp:revision>
  <dcterms:created xsi:type="dcterms:W3CDTF">2019-09-22T14:45:49Z</dcterms:created>
  <dcterms:modified xsi:type="dcterms:W3CDTF">2020-02-07T16:58:07Z</dcterms:modified>
</cp:coreProperties>
</file>