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320" r:id="rId3"/>
    <p:sldId id="275" r:id="rId4"/>
    <p:sldId id="338" r:id="rId5"/>
    <p:sldId id="278" r:id="rId6"/>
    <p:sldId id="316" r:id="rId7"/>
    <p:sldId id="317" r:id="rId8"/>
    <p:sldId id="321" r:id="rId9"/>
    <p:sldId id="324" r:id="rId10"/>
    <p:sldId id="322" r:id="rId11"/>
    <p:sldId id="323" r:id="rId12"/>
    <p:sldId id="327" r:id="rId13"/>
    <p:sldId id="325" r:id="rId14"/>
    <p:sldId id="310" r:id="rId15"/>
    <p:sldId id="328" r:id="rId16"/>
    <p:sldId id="329" r:id="rId17"/>
    <p:sldId id="336" r:id="rId18"/>
    <p:sldId id="337" r:id="rId19"/>
    <p:sldId id="333" r:id="rId20"/>
    <p:sldId id="334" r:id="rId21"/>
    <p:sldId id="335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37705"/>
  </p:normalViewPr>
  <p:slideViewPr>
    <p:cSldViewPr snapToGrid="0" snapToObjects="1">
      <p:cViewPr varScale="1">
        <p:scale>
          <a:sx n="35" d="100"/>
          <a:sy n="35" d="100"/>
        </p:scale>
        <p:origin x="3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C8A57-1D03-1D41-BFF6-1CF69EA64D4C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6F38A-945E-764F-8C1A-60A3E587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0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68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36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61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58" indent="0">
              <a:buNone/>
            </a:pPr>
            <a:endParaRPr lang="en-US" sz="1200" baseline="0" dirty="0">
              <a:effectLst/>
            </a:endParaRPr>
          </a:p>
          <a:p>
            <a:pPr marL="18158" indent="0">
              <a:buNone/>
            </a:pPr>
            <a:endParaRPr lang="en-US" sz="1200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7661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043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6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395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en-US" dirty="0"/>
              <a:t>This is just a reminder/review</a:t>
            </a:r>
            <a:r>
              <a:rPr lang="en-US" baseline="0" dirty="0"/>
              <a:t>. Students were required to complete the download before class.</a:t>
            </a:r>
          </a:p>
          <a:p>
            <a:pPr marL="0"/>
            <a:endParaRPr lang="en-US" baseline="0" dirty="0"/>
          </a:p>
          <a:p>
            <a:pPr marL="0"/>
            <a:r>
              <a:rPr lang="en-US" baseline="0" dirty="0" err="1"/>
              <a:t>ITAs</a:t>
            </a:r>
            <a:r>
              <a:rPr lang="en-US" baseline="0" dirty="0"/>
              <a:t> should work with the students still having problems while the instructors continue with the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515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6F38A-945E-764F-8C1A-60A3E58773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0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50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95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04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112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58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827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49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6408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27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968A-3A7B-CF40-BDBF-EF85FDF46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FA4A1-1C8A-1C43-9DAD-33D7C4C77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8111C-F2B8-2846-B542-7D022246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A3E-D780-1F47-96F2-3DFB449F9FB3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44866-95C5-5245-B399-1809FACD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8F153-ABB7-D849-8549-62F11294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CA80-678A-B647-9046-8BEDE6CD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37CD-3403-CB40-99AD-394E69A4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495FA-4DD9-F940-BF17-CAC58B2B6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E3D89-CA4D-A048-9264-9A7325FB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A3E-D780-1F47-96F2-3DFB449F9FB3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67B5E-D578-5B4E-AD7D-912ABBAC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3EF1-D6A1-BD46-A738-97FAC18F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CA80-678A-B647-9046-8BEDE6CD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4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376A4E-C3A5-8C49-B6A6-DF3E255FB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C152B-88C9-184F-AD69-B23068663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E6C3D-D0B5-6142-A58D-814F5550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A3E-D780-1F47-96F2-3DFB449F9FB3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8924-2F50-F245-8238-509FB3E9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06CE6-DA6A-C047-9C10-09464864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CA80-678A-B647-9046-8BEDE6CD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9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7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5433000" y="405860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4550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6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429A-8AF7-3447-956A-D930DA85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7BA2B-CDA2-1948-967F-31FABA113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0DDA6-0CF7-E84A-9D51-CEDEAE89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A3E-D780-1F47-96F2-3DFB449F9FB3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8FF67-D7B3-754D-BAD1-858C4349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0587E-6F92-554F-8EC1-DC8BCEF1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CA80-678A-B647-9046-8BEDE6CD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1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A4FC-DA29-5A44-A513-3CAFD34A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9E8B2-249F-A34C-BD5B-91B990924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0FD29-33A2-6C4D-8471-82E42A47B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A3E-D780-1F47-96F2-3DFB449F9FB3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D357-624A-EE45-AF3F-02E4D958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5FAEC-299F-7C4A-B3C8-BD82366A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CA80-678A-B647-9046-8BEDE6CD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1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BA44-D4F0-7A4C-BF56-B64694B6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A1CC1-DAF0-404F-8564-70EDE353A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072AF-BAB4-784E-AB3E-FBCFC86DF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9F5BB-0C06-1543-AB78-578F0E9E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A3E-D780-1F47-96F2-3DFB449F9FB3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658D7-C736-B94E-BBEB-25B1CB7F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FC65A-C931-E341-8C82-AF056CFC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CA80-678A-B647-9046-8BEDE6CD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4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8248-388E-8548-8024-F719DD78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97AA1-DAE7-B14D-A564-8C017A4BF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D851A-AEAE-DF40-8B3F-3FC722A76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A6AEC-EF8C-A347-8A1A-C3F0EC904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AA164-8F9C-F048-AA6B-94FD29A2D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0075BD-D339-1E41-9C27-FE5C3527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A3E-D780-1F47-96F2-3DFB449F9FB3}" type="datetimeFigureOut">
              <a:rPr lang="en-US" smtClean="0"/>
              <a:t>3/23/20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D7295-8EEE-2E43-978A-EFC8C838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B0412-5812-CF48-856A-A6E4A61C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CA80-678A-B647-9046-8BEDE6CD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6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D320-8802-1049-9417-E0450BF6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59D6C-1E94-8847-82B1-C3C2E0AC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A3E-D780-1F47-96F2-3DFB449F9FB3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B9A43-28AA-D647-A27F-0D27B006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89692-2AD6-9F44-B8D4-973654E4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CA80-678A-B647-9046-8BEDE6CD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5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1B97E-3D18-CB41-86EC-A72D06C5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A3E-D780-1F47-96F2-3DFB449F9FB3}" type="datetimeFigureOut">
              <a:rPr lang="en-US" smtClean="0"/>
              <a:t>3/23/20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2497A-1196-D345-986C-EE1C0E3B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EAD25-D85D-9E44-9182-91B80E50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CA80-678A-B647-9046-8BEDE6CD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3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E661-7263-A142-9268-3575F168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06038-93E8-5746-A086-AE5DE362E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74837-83AE-5448-948F-CCE02F7C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A7D76-CCCB-6B41-A88C-E8AA076F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A3E-D780-1F47-96F2-3DFB449F9FB3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50E8E-DB12-AA44-8F30-01E27C99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B9FA7-6389-FA49-9DE4-584755CB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CA80-678A-B647-9046-8BEDE6CD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5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0321-D38B-024E-B529-901B3314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1DFAF-D3FC-2D4A-B859-FB0747B00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6E282-5E59-6148-BA3D-2617E518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875C1-BC0F-2942-9926-4D07C94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A3E-D780-1F47-96F2-3DFB449F9FB3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F3141-EFA4-9346-8477-4ACC01D6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E5281-C370-8046-88BE-044E3D5A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CA80-678A-B647-9046-8BEDE6CD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67853-28BD-3A47-89F9-731C9811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B939D-F5C1-CF4E-A1C1-A7B8F1C26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D7D77-E60F-A549-B522-7BC4BDAC2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AA3E-D780-1F47-96F2-3DFB449F9FB3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A50D0-0810-5C4F-8F84-42557C0F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2E2DD-554B-8840-93CC-CBD54688B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8CA80-678A-B647-9046-8BEDE6CD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bnrnM46ki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uprd-my.sharepoint.com/:b:/g/personal/tue28808_temple_edu/EVEpHKZHD-FBgyvtfEKMoJABWUuHTYdg8_KHnx-94RBlGw?e=rd69Q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tuprd-my.sharepoint.com/:b:/g/personal/tue28808_temple_edu/EWsJQv9lvvVFhdox5ZRy4wUByTvNcgHU-lNLSk4o6UXPIw?e=Xls1a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643849" y="2359971"/>
            <a:ext cx="6904182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Information Systems in Organizations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/>
              <a:t>9.1 An Introduction to Programming</a:t>
            </a:r>
            <a:endParaRPr dirty="0"/>
          </a:p>
        </p:txBody>
      </p:sp>
      <p:cxnSp>
        <p:nvCxnSpPr>
          <p:cNvPr id="105" name="Google Shape;105;p16"/>
          <p:cNvCxnSpPr/>
          <p:nvPr/>
        </p:nvCxnSpPr>
        <p:spPr>
          <a:xfrm>
            <a:off x="5433060" y="4081463"/>
            <a:ext cx="132588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"/>
          <p:cNvSpPr/>
          <p:nvPr/>
        </p:nvSpPr>
        <p:spPr>
          <a:xfrm>
            <a:off x="5172304" y="5264722"/>
            <a:ext cx="1847272" cy="1071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101490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Paul R. Ehrlich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7556" y="2236826"/>
            <a:ext cx="10196770" cy="15783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“</a:t>
            </a:r>
            <a:r>
              <a:rPr lang="en-IN" dirty="0"/>
              <a:t>To err is human</a:t>
            </a:r>
            <a:r>
              <a:rPr lang="en-IN" b="0" dirty="0"/>
              <a:t>, </a:t>
            </a:r>
            <a:r>
              <a:rPr lang="en-IN" dirty="0"/>
              <a:t>but to really foul things up you need a computer</a:t>
            </a:r>
            <a:r>
              <a:rPr lang="en-US" sz="4800" i="1" dirty="0"/>
              <a:t>.</a:t>
            </a:r>
            <a:r>
              <a:rPr lang="en-US" sz="4800" dirty="0"/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9E910-92C6-874A-9E58-D88AC465DB02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89355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F68FB4B1-677A-A04D-8A7D-DD2A7C27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Managing Expectations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7E8B5-7FFD-5348-BFC5-B13BD7C759BE}"/>
              </a:ext>
            </a:extLst>
          </p:cNvPr>
          <p:cNvSpPr txBox="1"/>
          <p:nvPr/>
        </p:nvSpPr>
        <p:spPr>
          <a:xfrm>
            <a:off x="677334" y="2152681"/>
            <a:ext cx="771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41E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here just LOVES music?</a:t>
            </a:r>
            <a:endParaRPr lang="en-US" sz="3600" dirty="0">
              <a:solidFill>
                <a:srgbClr val="A41E35"/>
              </a:solidFill>
            </a:endParaRPr>
          </a:p>
        </p:txBody>
      </p:sp>
      <p:pic>
        <p:nvPicPr>
          <p:cNvPr id="1026" name="Picture 2" descr="Image result for all types of mu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6" y="1026367"/>
            <a:ext cx="4661408" cy="25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9B2EAE-B3C0-DD48-AB91-128D4893C654}"/>
              </a:ext>
            </a:extLst>
          </p:cNvPr>
          <p:cNvSpPr txBox="1"/>
          <p:nvPr/>
        </p:nvSpPr>
        <p:spPr>
          <a:xfrm>
            <a:off x="7356876" y="5369968"/>
            <a:ext cx="466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https://lh3.googleusercontent.com/nLWIDzFEKGeMf5fbx1TqPCByiu0FAqARpXYexvoOsJeyccXS1U0fgllH946Zjdrr0L6MSw=s157</a:t>
            </a:r>
          </a:p>
        </p:txBody>
      </p:sp>
    </p:spTree>
    <p:extLst>
      <p:ext uri="{BB962C8B-B14F-4D97-AF65-F5344CB8AC3E}">
        <p14:creationId xmlns:p14="http://schemas.microsoft.com/office/powerpoint/2010/main" val="18692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B225A0-D8F9-FE40-9C7A-9FD0DBFF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5" y="194774"/>
            <a:ext cx="8596668" cy="1320800"/>
          </a:xfrm>
        </p:spPr>
        <p:txBody>
          <a:bodyPr/>
          <a:lstStyle/>
          <a:p>
            <a:r>
              <a:rPr lang="en-US" dirty="0"/>
              <a:t>Hello World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294A23-8AE5-AD4F-8BBB-C562BE96E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09" y="1062587"/>
            <a:ext cx="12780172" cy="473282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5975141-6716-B041-8AC0-62F5AB11747D}"/>
              </a:ext>
            </a:extLst>
          </p:cNvPr>
          <p:cNvSpPr/>
          <p:nvPr/>
        </p:nvSpPr>
        <p:spPr>
          <a:xfrm>
            <a:off x="1046284" y="931374"/>
            <a:ext cx="4018085" cy="5842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A40A61-10EB-B742-954C-28A23118A52D}"/>
              </a:ext>
            </a:extLst>
          </p:cNvPr>
          <p:cNvCxnSpPr>
            <a:cxnSpLocks/>
          </p:cNvCxnSpPr>
          <p:nvPr/>
        </p:nvCxnSpPr>
        <p:spPr>
          <a:xfrm flipH="1">
            <a:off x="5064369" y="806783"/>
            <a:ext cx="1134208" cy="24918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7B11E9-7EAD-634B-96F9-5D393499F1A6}"/>
              </a:ext>
            </a:extLst>
          </p:cNvPr>
          <p:cNvSpPr txBox="1"/>
          <p:nvPr/>
        </p:nvSpPr>
        <p:spPr>
          <a:xfrm>
            <a:off x="6198577" y="647808"/>
            <a:ext cx="450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track of where you store your code!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27936E-DE60-F043-B052-B291BFC266BC}"/>
              </a:ext>
            </a:extLst>
          </p:cNvPr>
          <p:cNvSpPr txBox="1"/>
          <p:nvPr/>
        </p:nvSpPr>
        <p:spPr>
          <a:xfrm>
            <a:off x="4308230" y="2383387"/>
            <a:ext cx="151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}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32F3F8-CB64-4646-8BC5-8E7C764414D8}"/>
              </a:ext>
            </a:extLst>
          </p:cNvPr>
          <p:cNvSpPr txBox="1"/>
          <p:nvPr/>
        </p:nvSpPr>
        <p:spPr>
          <a:xfrm>
            <a:off x="4942745" y="3028198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HTML and never changes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71E8F5-92FF-6244-BF74-BB8776675E34}"/>
              </a:ext>
            </a:extLst>
          </p:cNvPr>
          <p:cNvCxnSpPr/>
          <p:nvPr/>
        </p:nvCxnSpPr>
        <p:spPr>
          <a:xfrm flipH="1">
            <a:off x="5820507" y="4264269"/>
            <a:ext cx="1128344" cy="0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4DA2DF-26E0-C14E-BA84-9BEDF3793F33}"/>
              </a:ext>
            </a:extLst>
          </p:cNvPr>
          <p:cNvSpPr txBox="1"/>
          <p:nvPr/>
        </p:nvSpPr>
        <p:spPr>
          <a:xfrm>
            <a:off x="7020926" y="4085743"/>
            <a:ext cx="324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JavaScript code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C7CD3D-F364-0440-B56B-82C9CA362E16}"/>
              </a:ext>
            </a:extLst>
          </p:cNvPr>
          <p:cNvSpPr txBox="1"/>
          <p:nvPr/>
        </p:nvSpPr>
        <p:spPr>
          <a:xfrm>
            <a:off x="4308229" y="4319340"/>
            <a:ext cx="151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}</a:t>
            </a:r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007BB0-3FC0-3B48-9232-D4663C02B2EA}"/>
              </a:ext>
            </a:extLst>
          </p:cNvPr>
          <p:cNvSpPr txBox="1"/>
          <p:nvPr/>
        </p:nvSpPr>
        <p:spPr>
          <a:xfrm>
            <a:off x="4942745" y="4913696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HTML and never changes </a:t>
            </a:r>
          </a:p>
        </p:txBody>
      </p:sp>
    </p:spTree>
    <p:extLst>
      <p:ext uri="{BB962C8B-B14F-4D97-AF65-F5344CB8AC3E}">
        <p14:creationId xmlns:p14="http://schemas.microsoft.com/office/powerpoint/2010/main" val="5745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074488-C91F-A440-831E-24508580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Hello World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602447-E764-7146-BDB5-ED64D7421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2088" r="2042"/>
          <a:stretch/>
        </p:blipFill>
        <p:spPr>
          <a:xfrm>
            <a:off x="379067" y="1528872"/>
            <a:ext cx="9274887" cy="43485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CDCDC2-6C56-454F-8449-0AFC1D7C1C1A}"/>
              </a:ext>
            </a:extLst>
          </p:cNvPr>
          <p:cNvSpPr txBox="1"/>
          <p:nvPr/>
        </p:nvSpPr>
        <p:spPr>
          <a:xfrm>
            <a:off x="5448303" y="790208"/>
            <a:ext cx="450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track of where you store your code!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039AE6-BE95-8C44-830B-CFCE1D6B3B4A}"/>
              </a:ext>
            </a:extLst>
          </p:cNvPr>
          <p:cNvCxnSpPr>
            <a:cxnSpLocks/>
          </p:cNvCxnSpPr>
          <p:nvPr/>
        </p:nvCxnSpPr>
        <p:spPr>
          <a:xfrm flipH="1">
            <a:off x="4717572" y="1159540"/>
            <a:ext cx="791307" cy="885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1802EB-CCC2-0441-A5AE-01EC83B428C4}"/>
              </a:ext>
            </a:extLst>
          </p:cNvPr>
          <p:cNvCxnSpPr>
            <a:cxnSpLocks/>
          </p:cNvCxnSpPr>
          <p:nvPr/>
        </p:nvCxnSpPr>
        <p:spPr>
          <a:xfrm flipH="1">
            <a:off x="3587263" y="2874366"/>
            <a:ext cx="1861040" cy="249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256FF0-7D38-BF4F-A21F-582C94875DFA}"/>
              </a:ext>
            </a:extLst>
          </p:cNvPr>
          <p:cNvSpPr txBox="1"/>
          <p:nvPr/>
        </p:nvSpPr>
        <p:spPr>
          <a:xfrm>
            <a:off x="5448303" y="2690501"/>
            <a:ext cx="450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from Alert</a:t>
            </a:r>
          </a:p>
        </p:txBody>
      </p:sp>
    </p:spTree>
    <p:extLst>
      <p:ext uri="{BB962C8B-B14F-4D97-AF65-F5344CB8AC3E}">
        <p14:creationId xmlns:p14="http://schemas.microsoft.com/office/powerpoint/2010/main" val="6643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1D0D33-89C5-3C4E-BDDE-513DD24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1" y="194672"/>
            <a:ext cx="8596668" cy="1320800"/>
          </a:xfrm>
        </p:spPr>
        <p:txBody>
          <a:bodyPr/>
          <a:lstStyle/>
          <a:p>
            <a:r>
              <a:rPr lang="en-US" dirty="0"/>
              <a:t>Fancy Hello World!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DF1891-8F32-444E-8538-454C3AF1F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81" y="853995"/>
            <a:ext cx="9759858" cy="50539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898CFA-F3EC-3A4E-8F7B-564F85417EE0}"/>
              </a:ext>
            </a:extLst>
          </p:cNvPr>
          <p:cNvSpPr txBox="1"/>
          <p:nvPr/>
        </p:nvSpPr>
        <p:spPr>
          <a:xfrm>
            <a:off x="3077308" y="1767616"/>
            <a:ext cx="151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}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B0B5AA-8938-0649-AA6A-126753457424}"/>
              </a:ext>
            </a:extLst>
          </p:cNvPr>
          <p:cNvSpPr txBox="1"/>
          <p:nvPr/>
        </p:nvSpPr>
        <p:spPr>
          <a:xfrm>
            <a:off x="3833446" y="2490891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HTML and never changes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E8473D-D398-E94A-AD23-D9C2E60A1330}"/>
              </a:ext>
            </a:extLst>
          </p:cNvPr>
          <p:cNvSpPr txBox="1"/>
          <p:nvPr/>
        </p:nvSpPr>
        <p:spPr>
          <a:xfrm>
            <a:off x="6541873" y="2836388"/>
            <a:ext cx="15122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}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AC5397-2F5E-F241-8B1D-88170E2BCA91}"/>
              </a:ext>
            </a:extLst>
          </p:cNvPr>
          <p:cNvSpPr txBox="1"/>
          <p:nvPr/>
        </p:nvSpPr>
        <p:spPr>
          <a:xfrm>
            <a:off x="7148938" y="3812941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will make more sense in the coming weeks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14CAA7-DEAC-E44A-B30C-A63DFCC17980}"/>
              </a:ext>
            </a:extLst>
          </p:cNvPr>
          <p:cNvSpPr txBox="1"/>
          <p:nvPr/>
        </p:nvSpPr>
        <p:spPr>
          <a:xfrm>
            <a:off x="2955007" y="4557455"/>
            <a:ext cx="151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}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BCA87F-AE42-4B42-BAF8-6D62DED90514}"/>
              </a:ext>
            </a:extLst>
          </p:cNvPr>
          <p:cNvSpPr txBox="1"/>
          <p:nvPr/>
        </p:nvSpPr>
        <p:spPr>
          <a:xfrm>
            <a:off x="3684373" y="528073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HTML and never changes </a:t>
            </a:r>
          </a:p>
        </p:txBody>
      </p:sp>
    </p:spTree>
    <p:extLst>
      <p:ext uri="{BB962C8B-B14F-4D97-AF65-F5344CB8AC3E}">
        <p14:creationId xmlns:p14="http://schemas.microsoft.com/office/powerpoint/2010/main" val="23100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1D0D33-89C5-3C4E-BDDE-513DD24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1" y="194672"/>
            <a:ext cx="8596668" cy="1320800"/>
          </a:xfrm>
        </p:spPr>
        <p:txBody>
          <a:bodyPr/>
          <a:lstStyle/>
          <a:p>
            <a:r>
              <a:rPr lang="en-US" dirty="0"/>
              <a:t>Fancy Hello World!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63076-A4F4-9344-9131-E53768120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38" y="855072"/>
            <a:ext cx="7381875" cy="3905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28F001-2CE5-B945-9BC4-2C6D8EDFC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49" y="1250177"/>
            <a:ext cx="7296150" cy="3990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84ABAE-8CB0-EE4D-9AED-72B451814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985" y="1616848"/>
            <a:ext cx="7324725" cy="3990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C2DD55-E8D8-2747-A794-647B75C76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345" y="2013194"/>
            <a:ext cx="73152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8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73DF10-174D-9E4E-A7F1-AB1AA5A0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637" y="1374019"/>
            <a:ext cx="11488647" cy="1145222"/>
          </a:xfrm>
        </p:spPr>
        <p:txBody>
          <a:bodyPr>
            <a:normAutofit fontScale="90000"/>
          </a:bodyPr>
          <a:lstStyle/>
          <a:p>
            <a:r>
              <a:rPr lang="en-US" dirty="0"/>
              <a:t>To code, we will need a text editor: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Installing-VS-Code-Windows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4"/>
              </a:rPr>
              <a:t>Installing-VS-Code-Mac-OS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BE9911-C768-724E-B70B-41FDAA8B065C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3812875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27C9F-3D4B-4E5D-BD53-8A05E543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Message for Mac Users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7D198-780E-452E-A319-E75D879DB992}"/>
              </a:ext>
            </a:extLst>
          </p:cNvPr>
          <p:cNvSpPr txBox="1"/>
          <p:nvPr/>
        </p:nvSpPr>
        <p:spPr>
          <a:xfrm>
            <a:off x="373381" y="1244918"/>
            <a:ext cx="101280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windows version of VS Code has an option to view a file that you have edited in your browser</a:t>
            </a:r>
          </a:p>
          <a:p>
            <a:endParaRPr lang="en-US" dirty="0"/>
          </a:p>
          <a:p>
            <a:r>
              <a:rPr lang="en-US" dirty="0"/>
              <a:t>This option is no longer available in the Mac Version. Instead, you have to right click on a file, and then select “View in Finder”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604DC1-4FFA-42A0-8B1D-3AAB54539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02" y="2035968"/>
            <a:ext cx="4877449" cy="38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85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F72F06-A889-4804-884D-D1DF4991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Message for Mac Users, Continued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E80F96-182D-4264-8D38-A82F5B934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18" y="2627540"/>
            <a:ext cx="4843838" cy="3010208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07E534-3EDE-4957-B01B-1080CD687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295" y="2627540"/>
            <a:ext cx="4715250" cy="30068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4A3E65-E8A1-4479-994B-BE5227B9256E}"/>
              </a:ext>
            </a:extLst>
          </p:cNvPr>
          <p:cNvSpPr txBox="1"/>
          <p:nvPr/>
        </p:nvSpPr>
        <p:spPr>
          <a:xfrm>
            <a:off x="742950" y="1621631"/>
            <a:ext cx="5011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selecting View in Finder, do Open With Google Chrome</a:t>
            </a:r>
          </a:p>
        </p:txBody>
      </p:sp>
    </p:spTree>
    <p:extLst>
      <p:ext uri="{BB962C8B-B14F-4D97-AF65-F5344CB8AC3E}">
        <p14:creationId xmlns:p14="http://schemas.microsoft.com/office/powerpoint/2010/main" val="3940898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8E1B0A-310A-4707-BFA0-63FDD71D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the .html file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231FA-5581-4ECB-B213-147FF35F9C6C}"/>
              </a:ext>
            </a:extLst>
          </p:cNvPr>
          <p:cNvSpPr/>
          <p:nvPr/>
        </p:nvSpPr>
        <p:spPr>
          <a:xfrm>
            <a:off x="5114925" y="4945519"/>
            <a:ext cx="542925" cy="807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2D40D1-B762-433A-AC17-FD2B8CBED6A8}"/>
              </a:ext>
            </a:extLst>
          </p:cNvPr>
          <p:cNvSpPr/>
          <p:nvPr/>
        </p:nvSpPr>
        <p:spPr>
          <a:xfrm>
            <a:off x="2657475" y="3147675"/>
            <a:ext cx="1664493" cy="11452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E6C3CD-AD73-458C-9665-8319FD36576C}"/>
              </a:ext>
            </a:extLst>
          </p:cNvPr>
          <p:cNvSpPr/>
          <p:nvPr/>
        </p:nvSpPr>
        <p:spPr>
          <a:xfrm>
            <a:off x="6646069" y="3147675"/>
            <a:ext cx="1664493" cy="11452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1AF692-D052-42FA-816A-D27A78199B10}"/>
              </a:ext>
            </a:extLst>
          </p:cNvPr>
          <p:cNvSpPr txBox="1"/>
          <p:nvPr/>
        </p:nvSpPr>
        <p:spPr>
          <a:xfrm>
            <a:off x="2878930" y="3352465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VS Code </a:t>
            </a:r>
          </a:p>
          <a:p>
            <a:r>
              <a:rPr lang="en-US" sz="1600" dirty="0"/>
              <a:t>Editor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70270D-B3BB-407D-B816-0EB4AD0CEC1C}"/>
              </a:ext>
            </a:extLst>
          </p:cNvPr>
          <p:cNvSpPr txBox="1"/>
          <p:nvPr/>
        </p:nvSpPr>
        <p:spPr>
          <a:xfrm>
            <a:off x="6672106" y="3352465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Google Chrome</a:t>
            </a:r>
          </a:p>
          <a:p>
            <a:pPr algn="ctr"/>
            <a:r>
              <a:rPr lang="en-US" sz="1600" dirty="0"/>
              <a:t>Browser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2E36C-652A-4EE7-9058-C81D93770976}"/>
              </a:ext>
            </a:extLst>
          </p:cNvPr>
          <p:cNvSpPr txBox="1"/>
          <p:nvPr/>
        </p:nvSpPr>
        <p:spPr>
          <a:xfrm>
            <a:off x="5079549" y="5066305"/>
            <a:ext cx="1428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.html</a:t>
            </a:r>
          </a:p>
          <a:p>
            <a:r>
              <a:rPr lang="en-US" dirty="0"/>
              <a:t>File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788291-F90D-482B-8F5E-369ABB3F3F72}"/>
              </a:ext>
            </a:extLst>
          </p:cNvPr>
          <p:cNvCxnSpPr>
            <a:cxnSpLocks/>
          </p:cNvCxnSpPr>
          <p:nvPr/>
        </p:nvCxnSpPr>
        <p:spPr>
          <a:xfrm flipV="1">
            <a:off x="5714997" y="4367732"/>
            <a:ext cx="1300166" cy="9814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D0D0DF-348D-44B4-9ED5-91CE30D52B4B}"/>
              </a:ext>
            </a:extLst>
          </p:cNvPr>
          <p:cNvCxnSpPr>
            <a:cxnSpLocks/>
          </p:cNvCxnSpPr>
          <p:nvPr/>
        </p:nvCxnSpPr>
        <p:spPr>
          <a:xfrm>
            <a:off x="4022045" y="4314668"/>
            <a:ext cx="1042990" cy="103501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Curved Down 29">
            <a:extLst>
              <a:ext uri="{FF2B5EF4-FFF2-40B4-BE49-F238E27FC236}">
                <a16:creationId xmlns:a16="http://schemas.microsoft.com/office/drawing/2014/main" id="{F9658D09-C328-4DC5-80AE-F96DF7642FF2}"/>
              </a:ext>
            </a:extLst>
          </p:cNvPr>
          <p:cNvSpPr/>
          <p:nvPr/>
        </p:nvSpPr>
        <p:spPr>
          <a:xfrm>
            <a:off x="7206852" y="2299649"/>
            <a:ext cx="542925" cy="4859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D6C993-36C6-41F0-A243-E022B63E8FBC}"/>
              </a:ext>
            </a:extLst>
          </p:cNvPr>
          <p:cNvSpPr txBox="1"/>
          <p:nvPr/>
        </p:nvSpPr>
        <p:spPr>
          <a:xfrm>
            <a:off x="7911420" y="2349026"/>
            <a:ext cx="205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reload file in </a:t>
            </a:r>
          </a:p>
          <a:p>
            <a:r>
              <a:rPr lang="en-US" dirty="0"/>
              <a:t>browser after every edit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AA21E5-F49A-4C1E-86A6-F1ED25CCBE50}"/>
              </a:ext>
            </a:extLst>
          </p:cNvPr>
          <p:cNvSpPr txBox="1"/>
          <p:nvPr/>
        </p:nvSpPr>
        <p:spPr>
          <a:xfrm>
            <a:off x="5657850" y="5366974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 stays in folder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BA4F57-A5C8-49FE-8F28-779F7F4AFEDC}"/>
              </a:ext>
            </a:extLst>
          </p:cNvPr>
          <p:cNvSpPr txBox="1"/>
          <p:nvPr/>
        </p:nvSpPr>
        <p:spPr>
          <a:xfrm>
            <a:off x="251934" y="1201862"/>
            <a:ext cx="109696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html files that you will write </a:t>
            </a:r>
            <a:r>
              <a:rPr lang="en-US" dirty="0" err="1"/>
              <a:t>Javascript</a:t>
            </a:r>
            <a:r>
              <a:rPr lang="en-US" dirty="0"/>
              <a:t> in reside on your computer in a folder. This folder is also used as the workspace for VS Code.</a:t>
            </a:r>
          </a:p>
          <a:p>
            <a:r>
              <a:rPr lang="en-US" dirty="0"/>
              <a:t>While in the folder, the file is edited by VS Code, and read by Google Chrome. After every edit you have to reload it in Chrome. </a:t>
            </a:r>
          </a:p>
          <a:p>
            <a:r>
              <a:rPr lang="en-US" dirty="0"/>
              <a:t>You can do this by hitting the reload button, or by re-opening it while you are in VS Code.</a:t>
            </a:r>
          </a:p>
          <a:p>
            <a:r>
              <a:rPr lang="en-US" dirty="0"/>
              <a:t>Save your file after every edit! Ctrl-C (Windows) or Command-C (Mac).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1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057E04-6A18-9F46-82AA-473E8C03A687}"/>
              </a:ext>
            </a:extLst>
          </p:cNvPr>
          <p:cNvSpPr txBox="1"/>
          <p:nvPr/>
        </p:nvSpPr>
        <p:spPr>
          <a:xfrm>
            <a:off x="1099935" y="264882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ARE HERE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D5C6868-F85E-B840-BFF7-08E8BA4840D3}"/>
              </a:ext>
            </a:extLst>
          </p:cNvPr>
          <p:cNvCxnSpPr>
            <a:cxnSpLocks/>
          </p:cNvCxnSpPr>
          <p:nvPr/>
        </p:nvCxnSpPr>
        <p:spPr>
          <a:xfrm>
            <a:off x="1730248" y="2992584"/>
            <a:ext cx="597439" cy="917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9310133" y="1501898"/>
            <a:ext cx="2338942" cy="2187514"/>
          </a:xfrm>
          <a:prstGeom prst="arc">
            <a:avLst>
              <a:gd name="adj1" fmla="val 16200000"/>
              <a:gd name="adj2" fmla="val 5396879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>
            <a:stCxn id="33" idx="2"/>
            <a:endCxn id="36" idx="2"/>
          </p:cNvCxnSpPr>
          <p:nvPr/>
        </p:nvCxnSpPr>
        <p:spPr>
          <a:xfrm flipH="1" flipV="1">
            <a:off x="1513739" y="3666576"/>
            <a:ext cx="8966858" cy="22836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27916" y="6078752"/>
            <a:ext cx="9160677" cy="0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0800000">
            <a:off x="395163" y="3665540"/>
            <a:ext cx="2338944" cy="2187514"/>
          </a:xfrm>
          <a:prstGeom prst="arc">
            <a:avLst>
              <a:gd name="adj1" fmla="val 16200000"/>
              <a:gd name="adj2" fmla="val 5239996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2327687" y="2950557"/>
            <a:ext cx="1806992" cy="1574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9:</a:t>
            </a:r>
          </a:p>
          <a:p>
            <a:r>
              <a:rPr lang="en-US" dirty="0">
                <a:solidFill>
                  <a:schemeClr val="tx1"/>
                </a:solidFill>
              </a:rPr>
              <a:t>Exam #2 &amp; JavaScript Unit #1</a:t>
            </a:r>
          </a:p>
          <a:p>
            <a:r>
              <a:rPr lang="en-US" dirty="0">
                <a:solidFill>
                  <a:schemeClr val="tx1"/>
                </a:solidFill>
              </a:rPr>
              <a:t>- Part I &amp; II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Hello World, Variables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Input and Output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rgbClr val="7030A0"/>
                </a:solidFill>
              </a:rPr>
              <a:t>*check course calendar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245746" y="2945431"/>
            <a:ext cx="1806992" cy="157975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8:</a:t>
            </a:r>
          </a:p>
          <a:p>
            <a:r>
              <a:rPr lang="en-US" dirty="0">
                <a:solidFill>
                  <a:schemeClr val="tx1"/>
                </a:solidFill>
              </a:rPr>
              <a:t>Cybersecurity &amp; AI – Part I &amp; II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Protection Protocols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Artificial Intelligence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160956" y="2945432"/>
            <a:ext cx="1806992" cy="157975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7:</a:t>
            </a:r>
          </a:p>
          <a:p>
            <a:r>
              <a:rPr lang="en-US" dirty="0">
                <a:solidFill>
                  <a:schemeClr val="tx1"/>
                </a:solidFill>
              </a:rPr>
              <a:t>Platforms &amp; Digital Business Models </a:t>
            </a:r>
            <a:r>
              <a:rPr lang="en-US" sz="1000" dirty="0">
                <a:solidFill>
                  <a:schemeClr val="tx1"/>
                </a:solidFill>
              </a:rPr>
              <a:t>– </a:t>
            </a:r>
            <a:r>
              <a:rPr lang="en-US" dirty="0">
                <a:solidFill>
                  <a:schemeClr val="tx1"/>
                </a:solidFill>
              </a:rPr>
              <a:t>Part I &amp; 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Platforms &amp; Digital Models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APIs</a:t>
            </a: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076166" y="2945432"/>
            <a:ext cx="1806992" cy="157975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6: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Systems</a:t>
            </a:r>
            <a:r>
              <a:rPr lang="en-US" sz="1000" dirty="0">
                <a:solidFill>
                  <a:schemeClr val="tx1"/>
                </a:solidFill>
              </a:rPr>
              <a:t> – Part III &amp; IV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Data Analytics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1"/>
                </a:solidFill>
              </a:rPr>
              <a:t>SCM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2a2b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359919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10:</a:t>
            </a:r>
          </a:p>
          <a:p>
            <a:r>
              <a:rPr lang="en-US" dirty="0">
                <a:solidFill>
                  <a:schemeClr val="tx1"/>
                </a:solidFill>
              </a:rPr>
              <a:t>JavaScript Unit #2 Functions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Operator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Strings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5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271194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11: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#3 </a:t>
            </a:r>
            <a:r>
              <a:rPr lang="en-US" sz="1300" dirty="0">
                <a:solidFill>
                  <a:srgbClr val="000000"/>
                </a:solidFill>
              </a:rPr>
              <a:t>Logical Operators &amp; Conditional Logic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Logical Operators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Conditional Types</a:t>
            </a:r>
          </a:p>
          <a:p>
            <a:pPr lvl="0"/>
            <a:endParaRPr lang="en-US" sz="5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#08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641232" y="1500452"/>
            <a:ext cx="9889269" cy="3482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Connector 49"/>
          <p:cNvSpPr/>
          <p:nvPr/>
        </p:nvSpPr>
        <p:spPr>
          <a:xfrm>
            <a:off x="89841" y="940888"/>
            <a:ext cx="1102782" cy="111912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51" name="8-Point Star 50"/>
          <p:cNvSpPr/>
          <p:nvPr/>
        </p:nvSpPr>
        <p:spPr>
          <a:xfrm>
            <a:off x="10964417" y="5505132"/>
            <a:ext cx="1157182" cy="1157182"/>
          </a:xfrm>
          <a:prstGeom prst="star8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313124" y="845210"/>
            <a:ext cx="1806992" cy="157791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1: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&amp; Systems Analysis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Course Description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Thinking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231183" y="845210"/>
            <a:ext cx="1806992" cy="157791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2: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to Process Mapping  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&amp; Processes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Swim Lane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149242" y="845211"/>
            <a:ext cx="1806992" cy="15779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3:</a:t>
            </a:r>
          </a:p>
          <a:p>
            <a:r>
              <a:rPr lang="en-US" dirty="0">
                <a:solidFill>
                  <a:schemeClr val="tx1"/>
                </a:solidFill>
              </a:rPr>
              <a:t>Digital Product Management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1a &amp; 1b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Entity Relationship Diagrams (</a:t>
            </a:r>
            <a:r>
              <a:rPr lang="en-US" sz="1000" dirty="0" err="1">
                <a:solidFill>
                  <a:schemeClr val="tx1"/>
                </a:solidFill>
              </a:rPr>
              <a:t>ERD</a:t>
            </a:r>
            <a:r>
              <a:rPr lang="en-US" sz="1000" dirty="0">
                <a:solidFill>
                  <a:schemeClr val="tx1"/>
                </a:solidFill>
              </a:rPr>
              <a:t>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064452" y="845210"/>
            <a:ext cx="1806992" cy="157791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4: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to Data Modeling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1"/>
                </a:solidFill>
              </a:rPr>
              <a:t>ERD</a:t>
            </a:r>
            <a:r>
              <a:rPr lang="en-US" sz="1000" dirty="0">
                <a:solidFill>
                  <a:schemeClr val="tx1"/>
                </a:solidFill>
              </a:rPr>
              <a:t>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Learn IT Kickoff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5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978750" y="839280"/>
            <a:ext cx="1806992" cy="15838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5:</a:t>
            </a:r>
          </a:p>
          <a:p>
            <a:r>
              <a:rPr lang="en-US" dirty="0">
                <a:solidFill>
                  <a:schemeClr val="tx1"/>
                </a:solidFill>
              </a:rPr>
              <a:t>Exam #1 &amp; Information Systems </a:t>
            </a:r>
            <a:r>
              <a:rPr lang="en-US" sz="1000" dirty="0">
                <a:solidFill>
                  <a:schemeClr val="tx1"/>
                </a:solidFill>
              </a:rPr>
              <a:t>– Part I &amp; 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CRM &amp; </a:t>
            </a:r>
            <a:r>
              <a:rPr lang="en-US" sz="1000" dirty="0" err="1">
                <a:solidFill>
                  <a:schemeClr val="tx1"/>
                </a:solidFill>
              </a:rPr>
              <a:t>ERP</a:t>
            </a:r>
            <a:endParaRPr lang="en-US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rgbClr val="7030A0"/>
                </a:solidFill>
              </a:rPr>
              <a:t>*check course calendar</a:t>
            </a:r>
          </a:p>
        </p:txBody>
      </p:sp>
      <p:sp>
        <p:nvSpPr>
          <p:cNvPr id="63" name="Title 4"/>
          <p:cNvSpPr txBox="1">
            <a:spLocks/>
          </p:cNvSpPr>
          <p:nvPr/>
        </p:nvSpPr>
        <p:spPr>
          <a:xfrm>
            <a:off x="602773" y="130372"/>
            <a:ext cx="10980300" cy="3792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ROADMAP</a:t>
            </a:r>
          </a:p>
        </p:txBody>
      </p:sp>
      <p:sp>
        <p:nvSpPr>
          <p:cNvPr id="64" name="Arc 63"/>
          <p:cNvSpPr/>
          <p:nvPr/>
        </p:nvSpPr>
        <p:spPr>
          <a:xfrm>
            <a:off x="9005554" y="1249183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ight Arrow 65"/>
          <p:cNvSpPr/>
          <p:nvPr/>
        </p:nvSpPr>
        <p:spPr>
          <a:xfrm rot="10800000">
            <a:off x="10680899" y="3915109"/>
            <a:ext cx="145028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Arc 66"/>
          <p:cNvSpPr/>
          <p:nvPr/>
        </p:nvSpPr>
        <p:spPr>
          <a:xfrm rot="10800000">
            <a:off x="128600" y="3401930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5182469" y="5181657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12: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#4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Intro to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While and Do</a:t>
            </a:r>
          </a:p>
          <a:p>
            <a:pPr lvl="0"/>
            <a:endParaRPr lang="en-US" sz="500" dirty="0">
              <a:solidFill>
                <a:srgbClr val="000000"/>
              </a:solidFill>
            </a:endParaRPr>
          </a:p>
          <a:p>
            <a:pPr lvl="0"/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093744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13: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#4 Working with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Writing the code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Assignments #’s 10 &amp; 11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005019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14: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HTML &amp; </a:t>
            </a:r>
            <a:r>
              <a:rPr lang="en-US" dirty="0" err="1">
                <a:solidFill>
                  <a:srgbClr val="000000"/>
                </a:solidFill>
              </a:rPr>
              <a:t>CSS</a:t>
            </a:r>
            <a:r>
              <a:rPr lang="en-US" dirty="0">
                <a:solidFill>
                  <a:srgbClr val="000000"/>
                </a:solidFill>
              </a:rPr>
              <a:t> Unit 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HTML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CSS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Course Reflection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#12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8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D5B3A8-FF9F-45AC-8BA6-C8D12E6B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Files AKA Starter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D24EC-85DA-4C4B-99F5-C80A852CF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8" y="2690968"/>
            <a:ext cx="7746681" cy="3150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940A00-6A93-415F-948B-E7CF71B92375}"/>
              </a:ext>
            </a:extLst>
          </p:cNvPr>
          <p:cNvSpPr txBox="1"/>
          <p:nvPr/>
        </p:nvSpPr>
        <p:spPr>
          <a:xfrm>
            <a:off x="373381" y="1225064"/>
            <a:ext cx="837440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the main course menu, click on Activities and select In-Class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Scroll to the bottom of the page, and click on the Coding Files for this week.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Mouse-over Name, and a radio button will magically appear. Click on it, and all files will be selected.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download, and place them somewhere on your computer </a:t>
            </a:r>
            <a:r>
              <a:rPr lang="en-US" b="1" dirty="0"/>
              <a:t>where you can easily find them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4754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F5A386-4FEE-44CE-B2E5-6EE0F39D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Files AKA Starter Files, Continued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D81E2B-54D1-4F15-A953-40D51A11A6B4}"/>
              </a:ext>
            </a:extLst>
          </p:cNvPr>
          <p:cNvSpPr txBox="1"/>
          <p:nvPr/>
        </p:nvSpPr>
        <p:spPr>
          <a:xfrm>
            <a:off x="486228" y="1640115"/>
            <a:ext cx="1027557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you download the coding files, they will be embedded in a zip file. </a:t>
            </a:r>
          </a:p>
          <a:p>
            <a:endParaRPr lang="en-US" dirty="0"/>
          </a:p>
          <a:p>
            <a:r>
              <a:rPr lang="en-US" dirty="0"/>
              <a:t>A zip file is essentially a folder with files. The folder has been compressed so that it doesn’t take up much space</a:t>
            </a:r>
          </a:p>
          <a:p>
            <a:endParaRPr lang="en-US" dirty="0"/>
          </a:p>
          <a:p>
            <a:r>
              <a:rPr lang="en-US" dirty="0"/>
              <a:t>You can look at a file inside a zip file, you can for instance open a .html file in Google Chrome. </a:t>
            </a:r>
          </a:p>
          <a:p>
            <a:endParaRPr lang="en-US" dirty="0"/>
          </a:p>
          <a:p>
            <a:r>
              <a:rPr lang="en-US" dirty="0"/>
              <a:t>HOWEVER, you cannot save a file that is stored inside a zip file. </a:t>
            </a:r>
          </a:p>
          <a:p>
            <a:endParaRPr lang="en-US" dirty="0"/>
          </a:p>
          <a:p>
            <a:r>
              <a:rPr lang="en-US" dirty="0"/>
              <a:t>So, in order to edit the coding files, you will have to copy them from the zip file and place them in a folder on your computer:</a:t>
            </a:r>
          </a:p>
          <a:p>
            <a:endParaRPr lang="en-US" dirty="0"/>
          </a:p>
          <a:p>
            <a:r>
              <a:rPr lang="en-US" dirty="0"/>
              <a:t>Select all the files in the zip file, copy them, and paste them in a sensibly named folder. E.g. “Week 10 Hello World Coding Files”</a:t>
            </a:r>
          </a:p>
        </p:txBody>
      </p:sp>
    </p:spTree>
    <p:extLst>
      <p:ext uri="{BB962C8B-B14F-4D97-AF65-F5344CB8AC3E}">
        <p14:creationId xmlns:p14="http://schemas.microsoft.com/office/powerpoint/2010/main" val="228179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71BA47-6C4E-1E4F-8402-37621440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 Naming Convention: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lastname_firstname_Unit1_01_HelloWorld.html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Properly naming you file is very important, if it is improperly named then you will not receive the points for your assignments and challenges.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C754A-BDE2-DD43-8367-2EA1CD2EE35D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413457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9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Introduction to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2305" y="5462604"/>
            <a:ext cx="1847272" cy="116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100627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AFC525-AD4F-8945-9013-D442AB6F9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what Programming is</a:t>
            </a:r>
          </a:p>
          <a:p>
            <a:r>
              <a:rPr lang="en-US" dirty="0"/>
              <a:t>Get VS Code downloaded</a:t>
            </a:r>
          </a:p>
          <a:p>
            <a:r>
              <a:rPr lang="en-US" dirty="0"/>
              <a:t>How to access Starter Files</a:t>
            </a:r>
          </a:p>
          <a:p>
            <a:r>
              <a:rPr lang="en-US" dirty="0"/>
              <a:t>Open Starter File and program/run Hello World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30EF3-7B30-C947-80E4-A7C0504A6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</p:spTree>
    <p:extLst>
      <p:ext uri="{BB962C8B-B14F-4D97-AF65-F5344CB8AC3E}">
        <p14:creationId xmlns:p14="http://schemas.microsoft.com/office/powerpoint/2010/main" val="214453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4D22FC67-0733-624B-AF0D-A18E12158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19" y="0"/>
            <a:ext cx="6582746" cy="53543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05A6A5-D5A8-9B42-A74F-58DC74485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836" y="2197100"/>
            <a:ext cx="2247900" cy="2038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E9A1EB-2161-6C44-9BAA-18BFBB0AF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110" y="366704"/>
            <a:ext cx="2524125" cy="1809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0C5F5A-682E-B74E-A9B1-AA238AEEC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203" y="355600"/>
            <a:ext cx="3086100" cy="1485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84C1F7-7671-6640-9C0F-AD9A4991B4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174" y="2783893"/>
            <a:ext cx="2000250" cy="22326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1D149F-AF70-464A-BE75-BE7203F52E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9776" y="2377750"/>
            <a:ext cx="2143125" cy="2143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5D0CEB-985B-CF44-939E-0CFC8D96561A}"/>
              </a:ext>
            </a:extLst>
          </p:cNvPr>
          <p:cNvSpPr txBox="1"/>
          <p:nvPr/>
        </p:nvSpPr>
        <p:spPr>
          <a:xfrm>
            <a:off x="360485" y="1883996"/>
            <a:ext cx="4374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many different things does a machine do?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01BD0-885C-064E-BAA8-049F032C0B3A}"/>
              </a:ext>
            </a:extLst>
          </p:cNvPr>
          <p:cNvSpPr txBox="1"/>
          <p:nvPr/>
        </p:nvSpPr>
        <p:spPr>
          <a:xfrm>
            <a:off x="5787570" y="4995057"/>
            <a:ext cx="65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https://lh3.googleusercontent.com/_MsstYyQ4UORpFRdwNu6BN2_cL3vu_raiYq-RErSsdf_Y6v_lKZss8N-8qCO-Tnf3aalDw=s170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8BA3B-34D1-DE42-AF6B-08E9825729E3}"/>
              </a:ext>
            </a:extLst>
          </p:cNvPr>
          <p:cNvSpPr txBox="1"/>
          <p:nvPr/>
        </p:nvSpPr>
        <p:spPr>
          <a:xfrm>
            <a:off x="5787570" y="5095519"/>
            <a:ext cx="64303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https://lh3.googleusercontent.com/GB8PJSrB61OSat3rBAJO-wEjTGstYfB2N4ECL2LSYOahESElAVf7LWJMNrJ0undIP10o=s119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FBB0F-80D5-D748-A291-7BB56E91A3CD}"/>
              </a:ext>
            </a:extLst>
          </p:cNvPr>
          <p:cNvSpPr txBox="1"/>
          <p:nvPr/>
        </p:nvSpPr>
        <p:spPr>
          <a:xfrm>
            <a:off x="5787570" y="5222048"/>
            <a:ext cx="65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https://lh3.googleusercontent.com/VVZxPvd2BpOPvECeBytaSZqFUfAg5UqPmeroft5ONc3bQVKYqr2s5IxoI4NvEP4unuJiFDI=s94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08A1B-937E-3747-8277-4FE8D567C64F}"/>
              </a:ext>
            </a:extLst>
          </p:cNvPr>
          <p:cNvSpPr txBox="1"/>
          <p:nvPr/>
        </p:nvSpPr>
        <p:spPr>
          <a:xfrm>
            <a:off x="5787570" y="5419035"/>
            <a:ext cx="6649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https://lh3.googleusercontent.com/OCVAphS1iC9nYvF2FeP_llNXwWQ69mCX8HjK2DJ7UU_xGnoHOgXd4YX8O4Zes09WIcIFxP8=s85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43362-E55C-F243-BBBC-2CFB515111EF}"/>
              </a:ext>
            </a:extLst>
          </p:cNvPr>
          <p:cNvSpPr txBox="1"/>
          <p:nvPr/>
        </p:nvSpPr>
        <p:spPr>
          <a:xfrm>
            <a:off x="5787570" y="5329064"/>
            <a:ext cx="6582746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https://lh3.googleusercontent.com/eZGdlrLtdzW9nEKR758LiagZ3_-wjxflYbpU-IfZeVdny34bXSgn4s0DQTsfS3t_O2eZ_g=s85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397B8-7AB4-5148-BE47-EBE1CF0575D0}"/>
              </a:ext>
            </a:extLst>
          </p:cNvPr>
          <p:cNvSpPr txBox="1"/>
          <p:nvPr/>
        </p:nvSpPr>
        <p:spPr>
          <a:xfrm>
            <a:off x="5787570" y="5656236"/>
            <a:ext cx="6649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https://lh3.googleusercontent.com/mCtpPS6Qz3guK0-cyCruwUwgbKYAJhWH1iTqGbCNjMOvSnGMvL1FeBGeDIBYboOC7P-gfQ=s102</a:t>
            </a:r>
          </a:p>
        </p:txBody>
      </p:sp>
    </p:spTree>
    <p:extLst>
      <p:ext uri="{BB962C8B-B14F-4D97-AF65-F5344CB8AC3E}">
        <p14:creationId xmlns:p14="http://schemas.microsoft.com/office/powerpoint/2010/main" val="7602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4" grpId="0"/>
      <p:bldP spid="4" grpId="1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AD692D9-E30E-8044-872E-EBD3EA7C6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919" y="861390"/>
            <a:ext cx="1876425" cy="24288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556896"/>
            <a:ext cx="11488647" cy="656442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Machines (cont.)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D34201-7E16-4A4A-A63D-CDEC7166F137}"/>
              </a:ext>
            </a:extLst>
          </p:cNvPr>
          <p:cNvSpPr txBox="1"/>
          <p:nvPr/>
        </p:nvSpPr>
        <p:spPr>
          <a:xfrm>
            <a:off x="329972" y="2938316"/>
            <a:ext cx="4765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can this machine do so many different things?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340584-A139-A844-BC54-673003033844}"/>
              </a:ext>
            </a:extLst>
          </p:cNvPr>
          <p:cNvSpPr txBox="1"/>
          <p:nvPr/>
        </p:nvSpPr>
        <p:spPr>
          <a:xfrm>
            <a:off x="329972" y="1460363"/>
            <a:ext cx="4536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many different things does a computer do?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9D3B06-1847-1440-8A58-8E6307AC4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154" y="32629"/>
            <a:ext cx="2686050" cy="1704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E230E4-C6FB-4242-83BE-0F5AFCC05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925" y="61290"/>
            <a:ext cx="2847975" cy="160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5A553F-E9E6-D94E-84E1-C992C18F1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2624" y="1869943"/>
            <a:ext cx="2619375" cy="17430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AD0926-6247-3F49-9082-70DBC59FC2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724" y="1879656"/>
            <a:ext cx="2619375" cy="17430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683913-C888-9E40-A62B-D7E9B2E9CF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727" y="66260"/>
            <a:ext cx="2510700" cy="5523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A57CA6-6EB3-304E-9909-06F6EBA35850}"/>
              </a:ext>
            </a:extLst>
          </p:cNvPr>
          <p:cNvSpPr txBox="1"/>
          <p:nvPr/>
        </p:nvSpPr>
        <p:spPr>
          <a:xfrm>
            <a:off x="8172708" y="4565182"/>
            <a:ext cx="4115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https://lh3.googleusercontent.com/luQcPRIrni_WsHytr016U1SPu7FvyVlK2AfyBH3fXEjhoBPrmpzuTfgjvQV40UR63ZTq1jk=s134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4B2552-3DFD-484F-B29E-FB697F3ED0C3}"/>
              </a:ext>
            </a:extLst>
          </p:cNvPr>
          <p:cNvSpPr txBox="1"/>
          <p:nvPr/>
        </p:nvSpPr>
        <p:spPr>
          <a:xfrm>
            <a:off x="8172709" y="4962798"/>
            <a:ext cx="4115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https://lh3.googleusercontent.com/Mkj8bl6o0XbrVqnFs40Y3AFVMibSJX1xra-Ll5rwbMCxGs67gpljSny2TUI4KASK1u8sD-M=s85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A55C5-6C7D-4B40-A79B-2DB5ACBC2BC6}"/>
              </a:ext>
            </a:extLst>
          </p:cNvPr>
          <p:cNvSpPr txBox="1"/>
          <p:nvPr/>
        </p:nvSpPr>
        <p:spPr>
          <a:xfrm>
            <a:off x="8172710" y="5232737"/>
            <a:ext cx="407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https://lh3.googleusercontent.com/dMhdY1wyo91ER5uMkI1recx4-0w7fOjNUNmSB9ZCgVnIMqqqXNDkxiw9ckuWij_vtzFSEw=s128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FEC83-97D6-5A40-96CA-0E6883A18E96}"/>
              </a:ext>
            </a:extLst>
          </p:cNvPr>
          <p:cNvSpPr txBox="1"/>
          <p:nvPr/>
        </p:nvSpPr>
        <p:spPr>
          <a:xfrm>
            <a:off x="8172711" y="5507242"/>
            <a:ext cx="407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https://lh3.googleusercontent.com/qu1kdMmaM8SbvpyiDQEULPMPGfCrHneGT7WZ494FhgM8N4SHp-TOQvmuKBK2leESFBSPUjg=s151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68C82-99A4-654E-8460-16E6C7692D34}"/>
              </a:ext>
            </a:extLst>
          </p:cNvPr>
          <p:cNvSpPr txBox="1"/>
          <p:nvPr/>
        </p:nvSpPr>
        <p:spPr>
          <a:xfrm>
            <a:off x="8172707" y="4161749"/>
            <a:ext cx="411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https://lh3.googleusercontent.com/59wm5Z8eXC40_WKib3Ghe3ORRuSITa17Xl5BN8QIikEh_cDnScrGnOouZnO4X-cBY6ad5w=s128</a:t>
            </a:r>
          </a:p>
        </p:txBody>
      </p:sp>
    </p:spTree>
    <p:extLst>
      <p:ext uri="{BB962C8B-B14F-4D97-AF65-F5344CB8AC3E}">
        <p14:creationId xmlns:p14="http://schemas.microsoft.com/office/powerpoint/2010/main" val="29357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1AFA4FC-57A6-4941-985C-06DE0AA436C9}"/>
              </a:ext>
            </a:extLst>
          </p:cNvPr>
          <p:cNvSpPr txBox="1">
            <a:spLocks/>
          </p:cNvSpPr>
          <p:nvPr/>
        </p:nvSpPr>
        <p:spPr>
          <a:xfrm>
            <a:off x="2140676" y="1574513"/>
            <a:ext cx="8596668" cy="259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But aren’t all programmers nerds?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2405D6F-429D-804B-BBDA-9C9771C6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306" y="1182627"/>
            <a:ext cx="8596668" cy="25954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Software</a:t>
            </a:r>
            <a:br>
              <a:rPr lang="en-US" dirty="0"/>
            </a:br>
            <a:r>
              <a:rPr lang="en-US" dirty="0"/>
              <a:t>Programs = Software = Apps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0CB043-C027-2C47-97DE-1FB4CD37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5" y="133738"/>
            <a:ext cx="8596668" cy="1320800"/>
          </a:xfrm>
        </p:spPr>
        <p:txBody>
          <a:bodyPr/>
          <a:lstStyle/>
          <a:p>
            <a:r>
              <a:rPr lang="en-US" dirty="0"/>
              <a:t>What exactly is a program?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A439C5-7353-A541-8998-6DC59CEE6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21" y="990082"/>
            <a:ext cx="6234587" cy="4675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24E9F4-263C-7D43-A54A-02A8E13F2E00}"/>
              </a:ext>
            </a:extLst>
          </p:cNvPr>
          <p:cNvSpPr txBox="1"/>
          <p:nvPr/>
        </p:nvSpPr>
        <p:spPr>
          <a:xfrm>
            <a:off x="5619605" y="5760196"/>
            <a:ext cx="6638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https://lh3.googleusercontent.com/ZcDhYsffPS_f2HRcyXUenTLZm9EeoVwHGlxcMrlw7G4HsGcCE_7o3HcToGjynKLosbP2EQ=s114</a:t>
            </a:r>
          </a:p>
        </p:txBody>
      </p:sp>
    </p:spTree>
    <p:extLst>
      <p:ext uri="{BB962C8B-B14F-4D97-AF65-F5344CB8AC3E}">
        <p14:creationId xmlns:p14="http://schemas.microsoft.com/office/powerpoint/2010/main" val="88992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62DA3B-C3BA-0944-AD8C-E0C02298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87" y="255037"/>
            <a:ext cx="8596668" cy="1320800"/>
          </a:xfrm>
        </p:spPr>
        <p:txBody>
          <a:bodyPr/>
          <a:lstStyle/>
          <a:p>
            <a:r>
              <a:rPr lang="en-US" dirty="0"/>
              <a:t>How to learn how to program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24B0C5-0344-9347-B719-D3F101E545B6}"/>
              </a:ext>
            </a:extLst>
          </p:cNvPr>
          <p:cNvSpPr txBox="1">
            <a:spLocks/>
          </p:cNvSpPr>
          <p:nvPr/>
        </p:nvSpPr>
        <p:spPr>
          <a:xfrm>
            <a:off x="425407" y="1483150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Program</a:t>
            </a:r>
          </a:p>
          <a:p>
            <a:r>
              <a:rPr lang="en-US" dirty="0"/>
              <a:t>Program some more</a:t>
            </a:r>
          </a:p>
          <a:p>
            <a:r>
              <a:rPr lang="en-US" dirty="0"/>
              <a:t>Program more after that</a:t>
            </a:r>
          </a:p>
          <a:p>
            <a:r>
              <a:rPr lang="en-US" dirty="0"/>
              <a:t>Delete everything and program it all over again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DEF53-E1A6-E348-9376-5B22A20E8319}"/>
              </a:ext>
            </a:extLst>
          </p:cNvPr>
          <p:cNvSpPr txBox="1"/>
          <p:nvPr/>
        </p:nvSpPr>
        <p:spPr>
          <a:xfrm>
            <a:off x="8099067" y="5552992"/>
            <a:ext cx="4092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https://i.pinimg.com/originals/75/0f/6f/750f6fae522eb0e3b03d49a7e46b6c58.jpg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729B4F-3451-B140-8AB0-CF51C57C7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351" y="494522"/>
            <a:ext cx="4092933" cy="49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1195</Words>
  <Application>Microsoft Macintosh PowerPoint</Application>
  <PresentationFormat>Widescreen</PresentationFormat>
  <Paragraphs>244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Calibri Light</vt:lpstr>
      <vt:lpstr>Georgia</vt:lpstr>
      <vt:lpstr>Office Theme</vt:lpstr>
      <vt:lpstr>Information Systems in Organizations</vt:lpstr>
      <vt:lpstr>PowerPoint Presentation</vt:lpstr>
      <vt:lpstr>An Introduction to Programming</vt:lpstr>
      <vt:lpstr>Goals For Today</vt:lpstr>
      <vt:lpstr>Machines</vt:lpstr>
      <vt:lpstr>Machines (cont.)</vt:lpstr>
      <vt:lpstr>Software Programs = Software = Apps  </vt:lpstr>
      <vt:lpstr>What exactly is a program?</vt:lpstr>
      <vt:lpstr>How to learn how to program</vt:lpstr>
      <vt:lpstr>“To err is human, but to really foul things up you need a computer.”</vt:lpstr>
      <vt:lpstr>Managing Expectations</vt:lpstr>
      <vt:lpstr>Hello World</vt:lpstr>
      <vt:lpstr>Hello World</vt:lpstr>
      <vt:lpstr>Fancy Hello World!</vt:lpstr>
      <vt:lpstr>Fancy Hello World!</vt:lpstr>
      <vt:lpstr>To code, we will need a text editor:  Installing-VS-Code-Windows  Installing-VS-Code-Mac-OS</vt:lpstr>
      <vt:lpstr>Special Message for Mac Users</vt:lpstr>
      <vt:lpstr>Special Message for Mac Users, Continued</vt:lpstr>
      <vt:lpstr>Working with the .html file</vt:lpstr>
      <vt:lpstr>Coding Files AKA Starter Files</vt:lpstr>
      <vt:lpstr>Coding Files AKA Starter Files, Continued</vt:lpstr>
      <vt:lpstr>File Naming Convention:  lastname_firstname_Unit1_01_HelloWorld.html  Properly naming you file is very important, if it is improperly named then you will not receive the points for your assignments and challenges.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Systems in Organizations</dc:title>
  <dc:creator>Jaclyn M. Hansberry</dc:creator>
  <cp:lastModifiedBy>Jaclyn M. Hansberry</cp:lastModifiedBy>
  <cp:revision>1</cp:revision>
  <dcterms:created xsi:type="dcterms:W3CDTF">2020-03-23T17:49:41Z</dcterms:created>
  <dcterms:modified xsi:type="dcterms:W3CDTF">2020-03-23T17:51:49Z</dcterms:modified>
</cp:coreProperties>
</file>