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320" r:id="rId2"/>
    <p:sldId id="321" r:id="rId3"/>
    <p:sldId id="311" r:id="rId4"/>
    <p:sldId id="324" r:id="rId5"/>
    <p:sldId id="337" r:id="rId6"/>
    <p:sldId id="290" r:id="rId7"/>
    <p:sldId id="305" r:id="rId8"/>
    <p:sldId id="339" r:id="rId9"/>
    <p:sldId id="329" r:id="rId10"/>
    <p:sldId id="330" r:id="rId11"/>
    <p:sldId id="340" r:id="rId12"/>
    <p:sldId id="332" r:id="rId13"/>
    <p:sldId id="318" r:id="rId14"/>
    <p:sldId id="336" r:id="rId15"/>
    <p:sldId id="307" r:id="rId16"/>
    <p:sldId id="310" r:id="rId17"/>
    <p:sldId id="308" r:id="rId18"/>
    <p:sldId id="338" r:id="rId19"/>
    <p:sldId id="341" r:id="rId20"/>
    <p:sldId id="342" r:id="rId21"/>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8" autoAdjust="0"/>
    <p:restoredTop sz="89461" autoAdjust="0"/>
  </p:normalViewPr>
  <p:slideViewPr>
    <p:cSldViewPr>
      <p:cViewPr varScale="1">
        <p:scale>
          <a:sx n="136" d="100"/>
          <a:sy n="136" d="100"/>
        </p:scale>
        <p:origin x="126" y="37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74DBA442-25DC-4618-9463-935390B7CAF6}" type="presOf" srcId="{F0EEEAE6-D5E0-4EA5-9171-BCF078DD16FF}" destId="{0796F863-AAC4-457F-AA12-27633CB3CA3D}" srcOrd="0" destOrd="1" presId="urn:microsoft.com/office/officeart/2005/8/layout/default"/>
    <dgm:cxn modelId="{F56979DD-FE14-4681-B089-41AC8F3B6027}" type="presOf" srcId="{8C1B409E-5F75-4AB6-97D7-D1BA10F9884C}" destId="{89E88587-83D1-475D-A7E7-CCB8A9F91855}"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5177BE62-38D5-4778-936D-394D11222398}" type="presOf" srcId="{B4D60D14-B840-4723-A7B5-95A74FB6E122}" destId="{9F6CA291-08AD-4070-A048-A52B178F643F}" srcOrd="0" destOrd="1"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43921BC5-D299-4F20-A129-60596E13264F}" type="presOf" srcId="{E451AE18-38F9-4C5A-AC76-A182501E3E50}" destId="{9F6CA291-08AD-4070-A048-A52B178F643F}"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3FAFD8B1-8EF1-41F3-952D-F81E0ABA8C29}" type="presOf" srcId="{F0EEEAE6-D5E0-4EA5-9171-BCF078DD16FF}" destId="{81046186-72C3-4DF3-B652-35FFEAC438F4}" srcOrd="0" destOrd="1" presId="urn:microsoft.com/office/officeart/2005/8/layout/default"/>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D813FB2A-9F6D-4CA5-A530-774B8A8A4332}" type="presOf" srcId="{C183AFE8-ED99-4A1F-9C95-7E21D27BAFF0}" destId="{AA83B5B2-8785-46F8-9506-395547CDDAD9}" srcOrd="0" destOrd="2" presId="urn:microsoft.com/office/officeart/2005/8/layout/default"/>
    <dgm:cxn modelId="{A00364AD-70AD-43A9-A7D4-A9E5E0556229}" srcId="{E7BA925E-317A-4CB7-B5A3-7F50D4E28DD8}" destId="{D240FDC2-D28D-40D4-9CA3-7E264E9B1939}" srcOrd="1" destOrd="0" parTransId="{2C60D164-2C00-4B45-8DEE-C4F2F25E5096}" sibTransId="{4D5E4750-7730-43F3-8BB0-7196245B5B81}"/>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8/30/2017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fld id="{7F8B2D4D-1606-4188-A3DB-179068CB34AA}" type="slidenum">
              <a:rPr lang="en-US" smtClean="0"/>
              <a:pPr/>
              <a:t>2</a:t>
            </a:fld>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9</a:t>
            </a:fld>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10</a:t>
            </a:fld>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11</a:t>
            </a:fld>
            <a:endParaRPr lang="en-US" dirty="0"/>
          </a:p>
        </p:txBody>
      </p:sp>
    </p:spTree>
    <p:extLst>
      <p:ext uri="{BB962C8B-B14F-4D97-AF65-F5344CB8AC3E}">
        <p14:creationId xmlns:p14="http://schemas.microsoft.com/office/powerpoint/2010/main" val="277539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12</a:t>
            </a:fld>
            <a:endParaRPr lang="en-US" dirty="0"/>
          </a:p>
        </p:txBody>
      </p:sp>
    </p:spTree>
    <p:extLst>
      <p:ext uri="{BB962C8B-B14F-4D97-AF65-F5344CB8AC3E}">
        <p14:creationId xmlns:p14="http://schemas.microsoft.com/office/powerpoint/2010/main" val="343422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8/30/2017</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apishv@temple.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endParaRPr lang="en-US"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1489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rgbClr val="92D050"/>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8" name="TextBox 7"/>
          <p:cNvSpPr txBox="1"/>
          <p:nvPr/>
        </p:nvSpPr>
        <p:spPr>
          <a:xfrm>
            <a:off x="1344084" y="1270654"/>
            <a:ext cx="8231715" cy="523220"/>
          </a:xfrm>
          <a:prstGeom prst="rect">
            <a:avLst/>
          </a:prstGeom>
          <a:noFill/>
        </p:spPr>
        <p:txBody>
          <a:bodyPr wrap="square" rtlCol="0">
            <a:spAutoFit/>
          </a:bodyPr>
          <a:lstStyle/>
          <a:p>
            <a:r>
              <a:rPr lang="en-US" sz="2800" b="1" dirty="0"/>
              <a:t>Solving business problems through Active Learning</a:t>
            </a:r>
          </a:p>
        </p:txBody>
      </p:sp>
      <p:grpSp>
        <p:nvGrpSpPr>
          <p:cNvPr id="3" name="Group 2">
            <a:extLst>
              <a:ext uri="{FF2B5EF4-FFF2-40B4-BE49-F238E27FC236}">
                <a16:creationId xmlns:a16="http://schemas.microsoft.com/office/drawing/2014/main" id="{AE10558F-3106-4403-9EDD-2F67F0EE827C}"/>
              </a:ext>
            </a:extLst>
          </p:cNvPr>
          <p:cNvGrpSpPr/>
          <p:nvPr/>
        </p:nvGrpSpPr>
        <p:grpSpPr>
          <a:xfrm>
            <a:off x="856887" y="1867685"/>
            <a:ext cx="8159737" cy="2946918"/>
            <a:chOff x="856887" y="1867685"/>
            <a:chExt cx="8159737" cy="2946918"/>
          </a:xfrm>
        </p:grpSpPr>
        <p:sp>
          <p:nvSpPr>
            <p:cNvPr id="15" name="Freeform 7"/>
            <p:cNvSpPr>
              <a:spLocks/>
            </p:cNvSpPr>
            <p:nvPr/>
          </p:nvSpPr>
          <p:spPr bwMode="auto">
            <a:xfrm flipV="1">
              <a:off x="856887" y="2301819"/>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00B0F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5363446" y="2321653"/>
              <a:ext cx="3653178" cy="2060055"/>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FFFF0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457891" y="2064260"/>
              <a:ext cx="2946918" cy="2553768"/>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solidFill>
              <a:srgbClr val="92D050"/>
            </a:soli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smtClean="0"/>
              <a:t> https://community.mis.temple.edu/mis2101sec007f17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6" y="508000"/>
            <a:ext cx="4997467" cy="808708"/>
          </a:xfrm>
        </p:spPr>
        <p:txBody>
          <a:bodyPr>
            <a:normAutofit fontScale="90000"/>
          </a:bodyPr>
          <a:lstStyle/>
          <a:p>
            <a:r>
              <a:rPr lang="en-US" dirty="0"/>
              <a:t>Worksheets will not be returned </a:t>
            </a:r>
          </a:p>
        </p:txBody>
      </p:sp>
      <p:sp>
        <p:nvSpPr>
          <p:cNvPr id="3" name="Content Placeholder 2"/>
          <p:cNvSpPr>
            <a:spLocks noGrp="1"/>
          </p:cNvSpPr>
          <p:nvPr>
            <p:ph idx="1"/>
          </p:nvPr>
        </p:nvSpPr>
        <p:spPr>
          <a:xfrm>
            <a:off x="-15182" y="1502323"/>
            <a:ext cx="5941430" cy="3382293"/>
          </a:xfrm>
          <a:effectLst/>
        </p:spPr>
        <p:txBody>
          <a:bodyPr>
            <a:normAutofit fontScale="85000" lnSpcReduction="20000"/>
          </a:bodyPr>
          <a:lstStyle/>
          <a:p>
            <a:r>
              <a:rPr lang="en-US" dirty="0"/>
              <a:t>In-class activities </a:t>
            </a:r>
            <a:r>
              <a:rPr lang="en-US" b="1" dirty="0">
                <a:solidFill>
                  <a:srgbClr val="FF0000"/>
                </a:solidFill>
              </a:rPr>
              <a:t>reinforce</a:t>
            </a:r>
            <a:r>
              <a:rPr lang="en-US" dirty="0"/>
              <a:t> what was covered in</a:t>
            </a:r>
          </a:p>
          <a:p>
            <a:pPr lvl="1"/>
            <a:r>
              <a:rPr lang="en-US" dirty="0"/>
              <a:t> Assigned reading</a:t>
            </a:r>
          </a:p>
          <a:p>
            <a:pPr lvl="1"/>
            <a:r>
              <a:rPr lang="en-US" dirty="0"/>
              <a:t> Assigned videos</a:t>
            </a:r>
          </a:p>
          <a:p>
            <a:pPr lvl="1"/>
            <a:r>
              <a:rPr lang="en-US" dirty="0"/>
              <a:t> Lecture</a:t>
            </a:r>
          </a:p>
          <a:p>
            <a:r>
              <a:rPr lang="en-US" dirty="0"/>
              <a:t> Worksheets </a:t>
            </a:r>
            <a:r>
              <a:rPr lang="en-US" b="1" dirty="0">
                <a:solidFill>
                  <a:srgbClr val="FF0000"/>
                </a:solidFill>
              </a:rPr>
              <a:t>do NOT include new material </a:t>
            </a:r>
            <a:r>
              <a:rPr lang="en-US" dirty="0"/>
              <a:t>that will be on exams</a:t>
            </a:r>
          </a:p>
          <a:p>
            <a:r>
              <a:rPr lang="en-US" dirty="0"/>
              <a:t> </a:t>
            </a:r>
            <a:r>
              <a:rPr lang="en-US" b="1" dirty="0">
                <a:solidFill>
                  <a:srgbClr val="FF0000"/>
                </a:solidFill>
              </a:rPr>
              <a:t>No need to study from worksheets</a:t>
            </a:r>
            <a:r>
              <a:rPr lang="en-US" dirty="0"/>
              <a:t> to be successful on exams</a:t>
            </a:r>
          </a:p>
          <a:p>
            <a:r>
              <a:rPr lang="en-US" dirty="0"/>
              <a:t>Feel free to </a:t>
            </a:r>
            <a:r>
              <a:rPr lang="en-US" b="1" dirty="0">
                <a:solidFill>
                  <a:srgbClr val="FF0000"/>
                </a:solidFill>
              </a:rPr>
              <a:t>take pictures of your worksheets </a:t>
            </a:r>
            <a:r>
              <a:rPr lang="en-US" dirty="0"/>
              <a:t>if you’d like</a:t>
            </a:r>
          </a:p>
          <a:p>
            <a:pPr marL="18158"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11873" y="714375"/>
            <a:ext cx="5715000" cy="4286250"/>
          </a:xfrm>
          <a:prstGeom prst="rect">
            <a:avLst/>
          </a:prstGeom>
        </p:spPr>
      </p:pic>
    </p:spTree>
    <p:extLst>
      <p:ext uri="{BB962C8B-B14F-4D97-AF65-F5344CB8AC3E}">
        <p14:creationId xmlns:p14="http://schemas.microsoft.com/office/powerpoint/2010/main" val="2434863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6600" y="495300"/>
            <a:ext cx="7772400" cy="1250156"/>
          </a:xfrm>
        </p:spPr>
        <p:txBody>
          <a:bodyPr>
            <a:normAutofit fontScale="92500"/>
          </a:bodyPr>
          <a:lstStyle/>
          <a:p>
            <a:r>
              <a:rPr lang="en-US" sz="6000" dirty="0">
                <a:solidFill>
                  <a:srgbClr val="FF0000"/>
                </a:solidFill>
              </a:rPr>
              <a:t>First In-Class Activity…</a:t>
            </a:r>
            <a:endParaRPr lang="en-US" sz="3200" dirty="0">
              <a:solidFill>
                <a:srgbClr val="FF0000"/>
              </a:solidFill>
            </a:endParaRPr>
          </a:p>
        </p:txBody>
      </p:sp>
      <p:sp>
        <p:nvSpPr>
          <p:cNvPr id="5" name="Content Placeholder 2"/>
          <p:cNvSpPr txBox="1">
            <a:spLocks/>
          </p:cNvSpPr>
          <p:nvPr/>
        </p:nvSpPr>
        <p:spPr>
          <a:xfrm>
            <a:off x="1204913" y="1834356"/>
            <a:ext cx="8229600" cy="2704836"/>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3200" dirty="0">
                <a:solidFill>
                  <a:schemeClr val="tx1"/>
                </a:solidFill>
              </a:rPr>
              <a:t>Learn more about the course and instructor</a:t>
            </a:r>
          </a:p>
          <a:p>
            <a:pPr marL="342900" indent="-342900">
              <a:buFont typeface="Arial" panose="020B0604020202020204" pitchFamily="34" charset="0"/>
              <a:buChar char="•"/>
            </a:pPr>
            <a:r>
              <a:rPr lang="en-US" sz="3200" dirty="0">
                <a:solidFill>
                  <a:schemeClr val="tx1"/>
                </a:solidFill>
              </a:rPr>
              <a:t>Must complete individual worksheet for all activities (even if working in a group)</a:t>
            </a:r>
          </a:p>
          <a:p>
            <a:pPr marL="342900" indent="-342900">
              <a:buFont typeface="Arial" panose="020B0604020202020204" pitchFamily="34" charset="0"/>
              <a:buChar char="•"/>
            </a:pPr>
            <a:r>
              <a:rPr lang="en-US" sz="3200" dirty="0">
                <a:solidFill>
                  <a:schemeClr val="tx1"/>
                </a:solidFill>
              </a:rPr>
              <a:t>All activities are graded </a:t>
            </a:r>
            <a:r>
              <a:rPr lang="en-US" sz="3200" b="1" u="sng" dirty="0">
                <a:solidFill>
                  <a:schemeClr val="tx1"/>
                </a:solidFill>
              </a:rPr>
              <a:t>pass/fail</a:t>
            </a:r>
            <a:r>
              <a:rPr lang="en-US" sz="3200" dirty="0">
                <a:solidFill>
                  <a:schemeClr val="tx1"/>
                </a:solidFill>
              </a:rPr>
              <a:t> based on doing your due diligence </a:t>
            </a:r>
          </a:p>
        </p:txBody>
      </p:sp>
    </p:spTree>
    <p:extLst>
      <p:ext uri="{BB962C8B-B14F-4D97-AF65-F5344CB8AC3E}">
        <p14:creationId xmlns:p14="http://schemas.microsoft.com/office/powerpoint/2010/main" val="3199914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Intro to </a:t>
            </a:r>
            <a:r>
              <a:rPr lang="en-US" dirty="0" smtClean="0"/>
              <a:t>Instructor &amp; ITA</a:t>
            </a:r>
            <a:endParaRPr lang="en-US" dirty="0"/>
          </a:p>
        </p:txBody>
      </p:sp>
      <p:sp>
        <p:nvSpPr>
          <p:cNvPr id="6147" name="Rectangle 3"/>
          <p:cNvSpPr>
            <a:spLocks noGrp="1" noChangeArrowheads="1"/>
          </p:cNvSpPr>
          <p:nvPr>
            <p:ph idx="1"/>
          </p:nvPr>
        </p:nvSpPr>
        <p:spPr>
          <a:xfrm>
            <a:off x="1117600" y="1270000"/>
            <a:ext cx="7924800" cy="3556000"/>
          </a:xfrm>
          <a:effectLst/>
        </p:spPr>
        <p:txBody>
          <a:bodyPr>
            <a:normAutofit/>
          </a:bodyPr>
          <a:lstStyle/>
          <a:p>
            <a:pPr marL="20175" indent="0" eaLnBrk="1" hangingPunct="1">
              <a:buNone/>
            </a:pPr>
            <a:r>
              <a:rPr lang="en-US" dirty="0" smtClean="0"/>
              <a:t>Kapish Vanvaria </a:t>
            </a:r>
          </a:p>
          <a:p>
            <a:pPr marL="20175" indent="0" eaLnBrk="1" hangingPunct="1">
              <a:buNone/>
            </a:pPr>
            <a:r>
              <a:rPr lang="en-US" dirty="0" smtClean="0"/>
              <a:t>Senior Manager with Ernst &amp; Young</a:t>
            </a:r>
          </a:p>
          <a:p>
            <a:pPr marL="20175" indent="0" eaLnBrk="1" hangingPunct="1">
              <a:buNone/>
            </a:pPr>
            <a:r>
              <a:rPr lang="en-US" dirty="0" smtClean="0">
                <a:hlinkClick r:id="rId3"/>
              </a:rPr>
              <a:t>kapishv@temple.edu</a:t>
            </a:r>
            <a:endParaRPr lang="en-US" dirty="0" smtClean="0"/>
          </a:p>
          <a:p>
            <a:pPr eaLnBrk="1" hangingPunct="1"/>
            <a:endParaRPr lang="en-US" dirty="0" smtClean="0"/>
          </a:p>
          <a:p>
            <a:pPr marL="20175" indent="0" eaLnBrk="1" hangingPunct="1">
              <a:buNone/>
            </a:pPr>
            <a:r>
              <a:rPr lang="en-US" dirty="0" smtClean="0"/>
              <a:t>ITA – </a:t>
            </a:r>
            <a:r>
              <a:rPr lang="en-US" dirty="0" err="1" smtClean="0"/>
              <a:t>Sarita</a:t>
            </a:r>
            <a:r>
              <a:rPr lang="en-US" dirty="0" smtClean="0"/>
              <a:t> </a:t>
            </a:r>
            <a:r>
              <a:rPr lang="en-US" dirty="0" err="1" smtClean="0"/>
              <a:t>Cini</a:t>
            </a:r>
            <a:endParaRPr lang="en-US" dirty="0" smtClean="0"/>
          </a:p>
          <a:p>
            <a:pPr marL="20175" indent="0" eaLnBrk="1" hangingPunct="1">
              <a:buNone/>
            </a:pPr>
            <a:r>
              <a:rPr lang="en-US" dirty="0" smtClean="0"/>
              <a:t>Sarita.Cini</a:t>
            </a:r>
            <a:r>
              <a:rPr lang="en-US" dirty="0" smtClean="0"/>
              <a:t>@temple.edu</a:t>
            </a:r>
            <a:endParaRPr lang="en-US" dirty="0"/>
          </a:p>
        </p:txBody>
      </p:sp>
    </p:spTree>
    <p:extLst>
      <p:ext uri="{BB962C8B-B14F-4D97-AF65-F5344CB8AC3E}">
        <p14:creationId xmlns:p14="http://schemas.microsoft.com/office/powerpoint/2010/main" val="1970308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2297276"/>
          </a:xfrm>
        </p:spPr>
        <p:txBody>
          <a:bodyPr>
            <a:normAutofit/>
          </a:bodyPr>
          <a:lstStyle/>
          <a:p>
            <a:r>
              <a:rPr lang="en-US" dirty="0"/>
              <a:t>On to Unit 1!</a:t>
            </a:r>
            <a:br>
              <a:rPr lang="en-US" dirty="0"/>
            </a:br>
            <a:r>
              <a:rPr lang="en-US" dirty="0"/>
              <a:t/>
            </a:r>
            <a:br>
              <a:rPr lang="en-US" dirty="0"/>
            </a:br>
            <a:r>
              <a:rPr lang="en-US" dirty="0"/>
              <a:t>Prepare with Readings &amp; Videos before our next Class!</a:t>
            </a:r>
          </a:p>
        </p:txBody>
      </p:sp>
    </p:spTree>
    <p:extLst>
      <p:ext uri="{BB962C8B-B14F-4D97-AF65-F5344CB8AC3E}">
        <p14:creationId xmlns:p14="http://schemas.microsoft.com/office/powerpoint/2010/main" val="5927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Course Objectives</a:t>
            </a:r>
          </a:p>
        </p:txBody>
      </p:sp>
      <p:sp>
        <p:nvSpPr>
          <p:cNvPr id="3" name="Content Placeholder 2"/>
          <p:cNvSpPr>
            <a:spLocks noGrp="1"/>
          </p:cNvSpPr>
          <p:nvPr>
            <p:ph idx="1"/>
          </p:nvPr>
        </p:nvSpPr>
        <p:spPr>
          <a:xfrm>
            <a:off x="761495" y="1562100"/>
            <a:ext cx="8628136" cy="3382293"/>
          </a:xfrm>
          <a:effectLst/>
        </p:spPr>
        <p:txBody>
          <a:bodyPr>
            <a:normAutofit lnSpcReduction="10000"/>
          </a:bodyPr>
          <a:lstStyle/>
          <a:p>
            <a:r>
              <a:rPr lang="en-US" dirty="0"/>
              <a:t> Understand core MIS concepts</a:t>
            </a:r>
          </a:p>
          <a:p>
            <a:r>
              <a:rPr lang="en-US" dirty="0"/>
              <a:t> Learn and practice how to Analyze Organizational Systems &amp; Processes</a:t>
            </a:r>
          </a:p>
          <a:p>
            <a:r>
              <a:rPr lang="en-US" dirty="0"/>
              <a:t> Gain experience in identifying and using multiple types of systems used by organizations ranging from start-ups to global enterprises</a:t>
            </a:r>
          </a:p>
          <a:p>
            <a:r>
              <a:rPr lang="en-US" dirty="0"/>
              <a:t> Learn the basics of cloud computing and Artificial Intelligence</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0FAE603-1F90-B241-B3C8-35C47692136C}" type="slidenum">
              <a:rPr lang="en-US" smtClean="0"/>
              <a:t>5</a:t>
            </a:fld>
            <a:endParaRPr lang="en-US" dirty="0"/>
          </a:p>
        </p:txBody>
      </p:sp>
    </p:spTree>
    <p:extLst>
      <p:ext uri="{BB962C8B-B14F-4D97-AF65-F5344CB8AC3E}">
        <p14:creationId xmlns:p14="http://schemas.microsoft.com/office/powerpoint/2010/main" val="3826708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2001152655"/>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val="20000"/>
                    </a:ext>
                  </a:extLst>
                </a:gridCol>
                <a:gridCol w="1186962">
                  <a:extLst>
                    <a:ext uri="{9D8B030D-6E8A-4147-A177-3AD203B41FA5}">
                      <a16:colId xmlns:a16="http://schemas.microsoft.com/office/drawing/2014/main"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25%</a:t>
                      </a:r>
                    </a:p>
                  </a:txBody>
                  <a:tcPr/>
                </a:tc>
                <a:extLst>
                  <a:ext uri="{0D108BD9-81ED-4DB2-BD59-A6C34878D82A}">
                    <a16:rowId xmlns:a16="http://schemas.microsoft.com/office/drawing/2014/main" val="10002"/>
                  </a:ext>
                </a:extLst>
              </a:tr>
              <a:tr h="401263">
                <a:tc>
                  <a:txBody>
                    <a:bodyPr/>
                    <a:lstStyle/>
                    <a:p>
                      <a:r>
                        <a:rPr lang="en-US" sz="2000" dirty="0"/>
                        <a:t>Midterm Exam #1 </a:t>
                      </a:r>
                    </a:p>
                  </a:txBody>
                  <a:tcPr/>
                </a:tc>
                <a:tc>
                  <a:txBody>
                    <a:bodyPr/>
                    <a:lstStyle/>
                    <a:p>
                      <a:r>
                        <a:rPr lang="en-US" sz="2000" dirty="0"/>
                        <a:t>20%</a:t>
                      </a:r>
                    </a:p>
                  </a:txBody>
                  <a:tcPr/>
                </a:tc>
                <a:extLst>
                  <a:ext uri="{0D108BD9-81ED-4DB2-BD59-A6C34878D82A}">
                    <a16:rowId xmlns:a16="http://schemas.microsoft.com/office/drawing/2014/main" val="10003"/>
                  </a:ext>
                </a:extLst>
              </a:tr>
              <a:tr h="401263">
                <a:tc>
                  <a:txBody>
                    <a:bodyPr/>
                    <a:lstStyle/>
                    <a:p>
                      <a:r>
                        <a:rPr lang="en-US" sz="2000" dirty="0"/>
                        <a:t>Midterm Exam #2</a:t>
                      </a:r>
                    </a:p>
                  </a:txBody>
                  <a:tcPr/>
                </a:tc>
                <a:tc>
                  <a:txBody>
                    <a:bodyPr/>
                    <a:lstStyle/>
                    <a:p>
                      <a:r>
                        <a:rPr lang="en-US" sz="2000" dirty="0"/>
                        <a:t>20%</a:t>
                      </a:r>
                    </a:p>
                  </a:txBody>
                  <a:tcPr/>
                </a:tc>
                <a:extLst>
                  <a:ext uri="{0D108BD9-81ED-4DB2-BD59-A6C34878D82A}">
                    <a16:rowId xmlns:a16="http://schemas.microsoft.com/office/drawing/2014/main"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20%</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2" y="113308"/>
            <a:ext cx="8229600" cy="952500"/>
          </a:xfrm>
        </p:spPr>
        <p:txBody>
          <a:bodyPr>
            <a:normAutofit/>
          </a:bodyPr>
          <a:lstStyle/>
          <a:p>
            <a:r>
              <a:rPr lang="en-US" sz="3600"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660132"/>
            <a:ext cx="4040188" cy="2590800"/>
          </a:xfrm>
          <a:effectLst/>
        </p:spPr>
        <p:txBody>
          <a:bodyPr>
            <a:normAutofit/>
          </a:bodyPr>
          <a:lstStyle/>
          <a:p>
            <a:r>
              <a:rPr lang="en-US" sz="2000" dirty="0"/>
              <a:t>How much does the typical textbook cost?</a:t>
            </a:r>
          </a:p>
          <a:p>
            <a:r>
              <a:rPr lang="en-US" sz="2000" dirty="0"/>
              <a:t>No publisher that constantly changes editions so you can’t sell your old textbook</a:t>
            </a:r>
          </a:p>
          <a:p>
            <a:r>
              <a:rPr lang="en-US" sz="20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may dislike!</a:t>
            </a:r>
          </a:p>
        </p:txBody>
      </p:sp>
      <p:sp>
        <p:nvSpPr>
          <p:cNvPr id="6" name="Content Placeholder 5"/>
          <p:cNvSpPr>
            <a:spLocks noGrp="1"/>
          </p:cNvSpPr>
          <p:nvPr>
            <p:ph sz="quarter" idx="4"/>
          </p:nvPr>
        </p:nvSpPr>
        <p:spPr>
          <a:xfrm>
            <a:off x="5153027" y="1746320"/>
            <a:ext cx="4041775" cy="3292740"/>
          </a:xfrm>
          <a:effectLst/>
        </p:spPr>
        <p:txBody>
          <a:bodyPr>
            <a:normAutofit/>
          </a:bodyPr>
          <a:lstStyle/>
          <a:p>
            <a:r>
              <a:rPr lang="en-US" sz="2000" dirty="0"/>
              <a:t>Lots of different articles from:</a:t>
            </a:r>
          </a:p>
          <a:p>
            <a:pPr lvl="1">
              <a:buFont typeface="Wingdings" panose="05000000000000000000" pitchFamily="2" charset="2"/>
              <a:buChar char="Ø"/>
            </a:pPr>
            <a:r>
              <a:rPr lang="en-US" sz="1800" dirty="0"/>
              <a:t>Different authors</a:t>
            </a:r>
          </a:p>
          <a:p>
            <a:pPr lvl="1">
              <a:buFont typeface="Wingdings" panose="05000000000000000000" pitchFamily="2" charset="2"/>
              <a:buChar char="Ø"/>
            </a:pPr>
            <a:r>
              <a:rPr lang="en-US" sz="1800" dirty="0"/>
              <a:t>Different audiences</a:t>
            </a:r>
          </a:p>
          <a:p>
            <a:pPr lvl="1">
              <a:buFont typeface="Wingdings" panose="05000000000000000000" pitchFamily="2" charset="2"/>
              <a:buChar char="Ø"/>
            </a:pPr>
            <a:r>
              <a:rPr lang="en-US" sz="1800" dirty="0"/>
              <a:t>Different formats</a:t>
            </a:r>
          </a:p>
          <a:p>
            <a:r>
              <a:rPr lang="en-US" sz="2000" dirty="0"/>
              <a:t>No author, editors &amp; reviewers making the connections for you </a:t>
            </a:r>
          </a:p>
          <a:p>
            <a:pPr lvl="1"/>
            <a:endParaRPr lang="en-US" sz="2000" dirty="0"/>
          </a:p>
        </p:txBody>
      </p:sp>
      <p:sp>
        <p:nvSpPr>
          <p:cNvPr id="7" name="TextBox 6"/>
          <p:cNvSpPr txBox="1"/>
          <p:nvPr/>
        </p:nvSpPr>
        <p:spPr>
          <a:xfrm>
            <a:off x="508000" y="4408028"/>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2482245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1296</TotalTime>
  <Words>945</Words>
  <Application>Microsoft Office PowerPoint</Application>
  <PresentationFormat>Custom</PresentationFormat>
  <Paragraphs>178</Paragraphs>
  <Slides>20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Calisto MT</vt:lpstr>
      <vt:lpstr>Helvetica</vt:lpstr>
      <vt:lpstr>Trebuchet MS</vt:lpstr>
      <vt:lpstr>Wingdings</vt:lpstr>
      <vt:lpstr>Wingdings 2</vt:lpstr>
      <vt:lpstr>MIS2101</vt:lpstr>
      <vt:lpstr>Information Systems in Organizations  </vt:lpstr>
      <vt:lpstr>Intro to Instructor &amp; ITA</vt:lpstr>
      <vt:lpstr>Managing Expectations</vt:lpstr>
      <vt:lpstr>Course Description</vt:lpstr>
      <vt:lpstr>Course Objectives</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PowerPoint Presentation</vt:lpstr>
      <vt:lpstr>Worksheets will not be returned </vt:lpstr>
      <vt:lpstr>PowerPoint Presentation</vt:lpstr>
      <vt:lpstr>On to Unit 1!  Prepare with Readings &amp; Videos before our 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Sarita M Cini</cp:lastModifiedBy>
  <cp:revision>111</cp:revision>
  <dcterms:created xsi:type="dcterms:W3CDTF">2015-03-16T11:37:14Z</dcterms:created>
  <dcterms:modified xsi:type="dcterms:W3CDTF">2017-08-30T23:08:19Z</dcterms:modified>
</cp:coreProperties>
</file>