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256" r:id="rId2"/>
    <p:sldId id="357" r:id="rId3"/>
    <p:sldId id="361" r:id="rId4"/>
    <p:sldId id="352" r:id="rId5"/>
    <p:sldId id="353" r:id="rId6"/>
    <p:sldId id="354" r:id="rId7"/>
    <p:sldId id="350" r:id="rId8"/>
    <p:sldId id="291" r:id="rId9"/>
    <p:sldId id="366" r:id="rId10"/>
    <p:sldId id="333" r:id="rId11"/>
    <p:sldId id="319" r:id="rId12"/>
    <p:sldId id="320" r:id="rId13"/>
    <p:sldId id="321" r:id="rId14"/>
    <p:sldId id="322" r:id="rId15"/>
    <p:sldId id="323" r:id="rId16"/>
    <p:sldId id="325" r:id="rId17"/>
    <p:sldId id="324" r:id="rId18"/>
    <p:sldId id="326" r:id="rId19"/>
    <p:sldId id="327" r:id="rId20"/>
    <p:sldId id="351" r:id="rId21"/>
    <p:sldId id="328" r:id="rId22"/>
    <p:sldId id="355" r:id="rId23"/>
    <p:sldId id="329" r:id="rId24"/>
    <p:sldId id="330" r:id="rId25"/>
    <p:sldId id="332" r:id="rId26"/>
    <p:sldId id="356" r:id="rId27"/>
    <p:sldId id="331" r:id="rId28"/>
    <p:sldId id="367" r:id="rId29"/>
    <p:sldId id="358" r:id="rId30"/>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6370" autoAdjust="0"/>
  </p:normalViewPr>
  <p:slideViewPr>
    <p:cSldViewPr>
      <p:cViewPr varScale="1">
        <p:scale>
          <a:sx n="122" d="100"/>
          <a:sy n="122" d="100"/>
        </p:scale>
        <p:origin x="96" y="390"/>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rgbClr val="00B050"/>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rgbClr val="00B050"/>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F50733C5-F2CA-4F99-A879-269FEEADF372}" type="presOf" srcId="{607B0D6C-CDF1-4BC0-9F01-4FF119A199A1}" destId="{21CA60FB-1126-4E99-A2F1-68263F5EE148}" srcOrd="0" destOrd="2"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rgbClr val="00B050"/>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rgbClr val="00B050"/>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F50733C5-F2CA-4F99-A879-269FEEADF372}" type="presOf" srcId="{607B0D6C-CDF1-4BC0-9F01-4FF119A199A1}" destId="{21CA60FB-1126-4E99-A2F1-68263F5EE148}" srcOrd="0" destOrd="2"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57"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9-24T23:31:04.685"/>
    </inkml:context>
    <inkml:brush xml:id="br0">
      <inkml:brushProperty name="width" value="0.05292" units="cm"/>
      <inkml:brushProperty name="height" value="0.05292" units="cm"/>
      <inkml:brushProperty name="color" value="#FF0000"/>
    </inkml:brush>
  </inkml:definitions>
  <inkml:trace contextRef="#ctx0" brushRef="#br0">13326 6134 4386 0,'25'43'2451'16,"-5"-19"-1677"-16,-2-2-903 15,-9 0-4902-15</inkml:trace>
  <inkml:trace contextRef="#ctx0" brushRef="#br0" timeOffset="38838.2198">13949 8442 516 0,'-18'36'2838'0,"4"-30"-1032"16,14-6-1677-16,-9 20-3870 16</inkml:trace>
  <inkml:trace contextRef="#ctx0" brushRef="#br0" timeOffset="134850.713">3941 8810 1419 0,'34'-8'3354'0,"-15"8"0"16,-19 0-3354-16,19-12-2580 16,6 13 0-16,-25-1-386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10/5/2017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ctr">
              <a:lnSpc>
                <a:spcPct val="150000"/>
              </a:lnSpc>
              <a:buNone/>
            </a:pPr>
            <a:endParaRPr lang="en-US" sz="2600" u="sng"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5</a:t>
            </a:fld>
            <a:endParaRPr lang="en-US"/>
          </a:p>
        </p:txBody>
      </p:sp>
    </p:spTree>
    <p:extLst>
      <p:ext uri="{BB962C8B-B14F-4D97-AF65-F5344CB8AC3E}">
        <p14:creationId xmlns:p14="http://schemas.microsoft.com/office/powerpoint/2010/main" val="1541275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15</a:t>
            </a:fld>
            <a:endParaRPr lang="en-US"/>
          </a:p>
        </p:txBody>
      </p:sp>
    </p:spTree>
    <p:extLst>
      <p:ext uri="{BB962C8B-B14F-4D97-AF65-F5344CB8AC3E}">
        <p14:creationId xmlns:p14="http://schemas.microsoft.com/office/powerpoint/2010/main" val="1570617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16</a:t>
            </a:fld>
            <a:endParaRPr lang="en-US"/>
          </a:p>
        </p:txBody>
      </p:sp>
    </p:spTree>
    <p:extLst>
      <p:ext uri="{BB962C8B-B14F-4D97-AF65-F5344CB8AC3E}">
        <p14:creationId xmlns:p14="http://schemas.microsoft.com/office/powerpoint/2010/main" val="2731612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381000" y="685800"/>
            <a:ext cx="6096000" cy="3429000"/>
          </a:xfrm>
          <a:ln/>
        </p:spPr>
      </p:sp>
      <p:sp>
        <p:nvSpPr>
          <p:cNvPr id="921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962550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381000" y="685800"/>
            <a:ext cx="6096000" cy="3429000"/>
          </a:xfrm>
          <a:ln/>
        </p:spPr>
      </p:sp>
      <p:sp>
        <p:nvSpPr>
          <p:cNvPr id="931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64569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ctr">
              <a:lnSpc>
                <a:spcPct val="150000"/>
              </a:lnSpc>
              <a:buNone/>
            </a:pPr>
            <a:endParaRPr lang="en-US" sz="2600" u="sng"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22</a:t>
            </a:fld>
            <a:endParaRPr lang="en-US"/>
          </a:p>
        </p:txBody>
      </p:sp>
    </p:spTree>
    <p:extLst>
      <p:ext uri="{BB962C8B-B14F-4D97-AF65-F5344CB8AC3E}">
        <p14:creationId xmlns:p14="http://schemas.microsoft.com/office/powerpoint/2010/main" val="2861038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25</a:t>
            </a:fld>
            <a:endParaRPr lang="en-US"/>
          </a:p>
        </p:txBody>
      </p:sp>
    </p:spTree>
    <p:extLst>
      <p:ext uri="{BB962C8B-B14F-4D97-AF65-F5344CB8AC3E}">
        <p14:creationId xmlns:p14="http://schemas.microsoft.com/office/powerpoint/2010/main" val="1570617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a:p>
            <a:pPr marL="171450" lvl="1">
              <a:spcBef>
                <a:spcPts val="750"/>
              </a:spcBef>
            </a:pPr>
            <a:endParaRPr lang="en-US" dirty="0"/>
          </a:p>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26</a:t>
            </a:fld>
            <a:endParaRPr lang="en-US"/>
          </a:p>
        </p:txBody>
      </p:sp>
    </p:spTree>
    <p:extLst>
      <p:ext uri="{BB962C8B-B14F-4D97-AF65-F5344CB8AC3E}">
        <p14:creationId xmlns:p14="http://schemas.microsoft.com/office/powerpoint/2010/main" val="416788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a:p>
            <a:pPr marL="171450" lvl="1">
              <a:spcBef>
                <a:spcPts val="750"/>
              </a:spcBef>
            </a:pPr>
            <a:endParaRPr lang="en-US" dirty="0"/>
          </a:p>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6</a:t>
            </a:fld>
            <a:endParaRPr lang="en-US"/>
          </a:p>
        </p:txBody>
      </p:sp>
    </p:spTree>
    <p:extLst>
      <p:ext uri="{BB962C8B-B14F-4D97-AF65-F5344CB8AC3E}">
        <p14:creationId xmlns:p14="http://schemas.microsoft.com/office/powerpoint/2010/main" val="1805684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8</a:t>
            </a:fld>
            <a:endParaRPr lang="en-US"/>
          </a:p>
        </p:txBody>
      </p:sp>
    </p:spTree>
    <p:extLst>
      <p:ext uri="{BB962C8B-B14F-4D97-AF65-F5344CB8AC3E}">
        <p14:creationId xmlns:p14="http://schemas.microsoft.com/office/powerpoint/2010/main" val="4291544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9</a:t>
            </a:fld>
            <a:endParaRPr lang="en-US"/>
          </a:p>
        </p:txBody>
      </p:sp>
    </p:spTree>
    <p:extLst>
      <p:ext uri="{BB962C8B-B14F-4D97-AF65-F5344CB8AC3E}">
        <p14:creationId xmlns:p14="http://schemas.microsoft.com/office/powerpoint/2010/main" val="3164211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10</a:t>
            </a:fld>
            <a:endParaRPr lang="en-US"/>
          </a:p>
        </p:txBody>
      </p:sp>
    </p:spTree>
    <p:extLst>
      <p:ext uri="{BB962C8B-B14F-4D97-AF65-F5344CB8AC3E}">
        <p14:creationId xmlns:p14="http://schemas.microsoft.com/office/powerpoint/2010/main" val="94436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11</a:t>
            </a:fld>
            <a:endParaRPr lang="en-US"/>
          </a:p>
        </p:txBody>
      </p:sp>
    </p:spTree>
    <p:extLst>
      <p:ext uri="{BB962C8B-B14F-4D97-AF65-F5344CB8AC3E}">
        <p14:creationId xmlns:p14="http://schemas.microsoft.com/office/powerpoint/2010/main" val="38579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12</a:t>
            </a:fld>
            <a:endParaRPr lang="en-US"/>
          </a:p>
        </p:txBody>
      </p:sp>
    </p:spTree>
    <p:extLst>
      <p:ext uri="{BB962C8B-B14F-4D97-AF65-F5344CB8AC3E}">
        <p14:creationId xmlns:p14="http://schemas.microsoft.com/office/powerpoint/2010/main" val="4293383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13</a:t>
            </a:fld>
            <a:endParaRPr lang="en-US"/>
          </a:p>
        </p:txBody>
      </p:sp>
    </p:spTree>
    <p:extLst>
      <p:ext uri="{BB962C8B-B14F-4D97-AF65-F5344CB8AC3E}">
        <p14:creationId xmlns:p14="http://schemas.microsoft.com/office/powerpoint/2010/main" val="2936430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14</a:t>
            </a:fld>
            <a:endParaRPr lang="en-US"/>
          </a:p>
        </p:txBody>
      </p:sp>
    </p:spTree>
    <p:extLst>
      <p:ext uri="{BB962C8B-B14F-4D97-AF65-F5344CB8AC3E}">
        <p14:creationId xmlns:p14="http://schemas.microsoft.com/office/powerpoint/2010/main" val="4293383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8"/>
            <a:ext cx="7866696" cy="1524001"/>
          </a:xfrm>
        </p:spPr>
        <p:txBody>
          <a:bodyPr anchor="b">
            <a:normAutofit/>
          </a:bodyPr>
          <a:lstStyle>
            <a:lvl1pPr algn="ctr">
              <a:defRPr sz="2658">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24974" indent="0" algn="ctr">
              <a:buNone/>
              <a:defRPr>
                <a:solidFill>
                  <a:schemeClr val="tx1">
                    <a:tint val="75000"/>
                  </a:schemeClr>
                </a:solidFill>
              </a:defRPr>
            </a:lvl2pPr>
            <a:lvl3pPr marL="449949" indent="0" algn="ctr">
              <a:buNone/>
              <a:defRPr>
                <a:solidFill>
                  <a:schemeClr val="tx1">
                    <a:tint val="75000"/>
                  </a:schemeClr>
                </a:solidFill>
              </a:defRPr>
            </a:lvl3pPr>
            <a:lvl4pPr marL="674923" indent="0" algn="ctr">
              <a:buNone/>
              <a:defRPr>
                <a:solidFill>
                  <a:schemeClr val="tx1">
                    <a:tint val="75000"/>
                  </a:schemeClr>
                </a:solidFill>
              </a:defRPr>
            </a:lvl4pPr>
            <a:lvl5pPr marL="899897" indent="0" algn="ctr">
              <a:buNone/>
              <a:defRPr>
                <a:solidFill>
                  <a:schemeClr val="tx1">
                    <a:tint val="75000"/>
                  </a:schemeClr>
                </a:solidFill>
              </a:defRPr>
            </a:lvl5pPr>
            <a:lvl6pPr marL="1124873" indent="0" algn="ctr">
              <a:buNone/>
              <a:defRPr>
                <a:solidFill>
                  <a:schemeClr val="tx1">
                    <a:tint val="75000"/>
                  </a:schemeClr>
                </a:solidFill>
              </a:defRPr>
            </a:lvl6pPr>
            <a:lvl7pPr marL="1349848" indent="0" algn="ctr">
              <a:buNone/>
              <a:defRPr>
                <a:solidFill>
                  <a:schemeClr val="tx1">
                    <a:tint val="75000"/>
                  </a:schemeClr>
                </a:solidFill>
              </a:defRPr>
            </a:lvl7pPr>
            <a:lvl8pPr marL="1574821" indent="0" algn="ctr">
              <a:buNone/>
              <a:defRPr>
                <a:solidFill>
                  <a:schemeClr val="tx1">
                    <a:tint val="75000"/>
                  </a:schemeClr>
                </a:solidFill>
              </a:defRPr>
            </a:lvl8pPr>
            <a:lvl9pPr marL="179979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52593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9" y="456506"/>
            <a:ext cx="8451499" cy="3180672"/>
          </a:xfrm>
          <a:prstGeom prst="rect">
            <a:avLst/>
          </a:prstGeom>
        </p:spPr>
      </p:pic>
      <p:sp>
        <p:nvSpPr>
          <p:cNvPr id="2" name="Title 1"/>
          <p:cNvSpPr>
            <a:spLocks noGrp="1"/>
          </p:cNvSpPr>
          <p:nvPr>
            <p:ph type="title"/>
          </p:nvPr>
        </p:nvSpPr>
        <p:spPr>
          <a:xfrm>
            <a:off x="761511" y="3804383"/>
            <a:ext cx="8629439" cy="452893"/>
          </a:xfrm>
        </p:spPr>
        <p:txBody>
          <a:bodyPr anchor="b">
            <a:normAutofit/>
          </a:bodyPr>
          <a:lstStyle>
            <a:lvl1pPr algn="ctr">
              <a:defRPr sz="1378"/>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986"/>
            </a:lvl1pPr>
            <a:lvl2pPr marL="224974" indent="0">
              <a:buNone/>
              <a:defRPr sz="986"/>
            </a:lvl2pPr>
            <a:lvl3pPr marL="449949" indent="0">
              <a:buNone/>
              <a:defRPr sz="986"/>
            </a:lvl3pPr>
            <a:lvl4pPr marL="674923" indent="0">
              <a:buNone/>
              <a:defRPr sz="986"/>
            </a:lvl4pPr>
            <a:lvl5pPr marL="899897" indent="0">
              <a:buNone/>
              <a:defRPr sz="986"/>
            </a:lvl5pPr>
            <a:lvl6pPr marL="1124873" indent="0">
              <a:buNone/>
              <a:defRPr sz="986"/>
            </a:lvl6pPr>
            <a:lvl7pPr marL="1349848" indent="0">
              <a:buNone/>
              <a:defRPr sz="986"/>
            </a:lvl7pPr>
            <a:lvl8pPr marL="1574821" indent="0">
              <a:buNone/>
              <a:defRPr sz="986"/>
            </a:lvl8pPr>
            <a:lvl9pPr marL="1799796" indent="0">
              <a:buNone/>
              <a:defRPr sz="986"/>
            </a:lvl9pPr>
          </a:lstStyle>
          <a:p>
            <a:r>
              <a:rPr lang="en-US"/>
              <a:t>Click icon to add picture</a:t>
            </a:r>
            <a:endParaRPr lang="en-US" dirty="0"/>
          </a:p>
        </p:txBody>
      </p:sp>
      <p:sp>
        <p:nvSpPr>
          <p:cNvPr id="4" name="Text Placeholder 3"/>
          <p:cNvSpPr>
            <a:spLocks noGrp="1"/>
          </p:cNvSpPr>
          <p:nvPr>
            <p:ph type="body" sz="half" idx="2"/>
          </p:nvPr>
        </p:nvSpPr>
        <p:spPr>
          <a:xfrm>
            <a:off x="761495" y="4257284"/>
            <a:ext cx="8628136" cy="56872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21157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506117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576"/>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689"/>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4" name="Text Placeholder 3"/>
          <p:cNvSpPr>
            <a:spLocks noGrp="1"/>
          </p:cNvSpPr>
          <p:nvPr>
            <p:ph type="body" sz="half" idx="2"/>
          </p:nvPr>
        </p:nvSpPr>
        <p:spPr>
          <a:xfrm>
            <a:off x="761495" y="3586972"/>
            <a:ext cx="8628136" cy="1241247"/>
          </a:xfrm>
        </p:spPr>
        <p:txBody>
          <a:bodyPr anchor="ctr">
            <a:normAutofit/>
          </a:bodyP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
        <p:nvSpPr>
          <p:cNvPr id="11" name="TextBox 10"/>
          <p:cNvSpPr txBox="1"/>
          <p:nvPr/>
        </p:nvSpPr>
        <p:spPr>
          <a:xfrm>
            <a:off x="825500" y="737335"/>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937" dirty="0">
                <a:solidFill>
                  <a:schemeClr val="tx1"/>
                </a:solidFill>
                <a:effectLst/>
              </a:rPr>
              <a:t>“</a:t>
            </a:r>
          </a:p>
        </p:txBody>
      </p:sp>
      <p:sp>
        <p:nvSpPr>
          <p:cNvPr id="13" name="TextBox 12"/>
          <p:cNvSpPr txBox="1"/>
          <p:nvPr/>
        </p:nvSpPr>
        <p:spPr>
          <a:xfrm>
            <a:off x="8753930" y="2440226"/>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937" dirty="0">
                <a:solidFill>
                  <a:schemeClr val="tx1"/>
                </a:solidFill>
                <a:effectLst/>
              </a:rPr>
              <a:t>”</a:t>
            </a:r>
          </a:p>
        </p:txBody>
      </p:sp>
    </p:spTree>
    <p:extLst>
      <p:ext uri="{BB962C8B-B14F-4D97-AF65-F5344CB8AC3E}">
        <p14:creationId xmlns:p14="http://schemas.microsoft.com/office/powerpoint/2010/main" val="2261030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4"/>
            <a:ext cx="8626832" cy="95053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850685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155930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0" name="Picture Placeholder 2"/>
          <p:cNvSpPr>
            <a:spLocks noGrp="1" noChangeAspect="1"/>
          </p:cNvSpPr>
          <p:nvPr>
            <p:ph type="pic" idx="15"/>
          </p:nvPr>
        </p:nvSpPr>
        <p:spPr>
          <a:xfrm>
            <a:off x="848419" y="1615776"/>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1" name="Text Placeholder 3"/>
          <p:cNvSpPr>
            <a:spLocks noGrp="1"/>
          </p:cNvSpPr>
          <p:nvPr>
            <p:ph type="body" sz="half" idx="18"/>
          </p:nvPr>
        </p:nvSpPr>
        <p:spPr>
          <a:xfrm>
            <a:off x="7614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3" name="Picture Placeholder 2"/>
          <p:cNvSpPr>
            <a:spLocks noGrp="1" noChangeAspect="1"/>
          </p:cNvSpPr>
          <p:nvPr>
            <p:ph type="pic" idx="21"/>
          </p:nvPr>
        </p:nvSpPr>
        <p:spPr>
          <a:xfrm>
            <a:off x="3788119" y="1615923"/>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4" name="Text Placeholder 3"/>
          <p:cNvSpPr>
            <a:spLocks noGrp="1"/>
          </p:cNvSpPr>
          <p:nvPr>
            <p:ph type="body" sz="half" idx="19"/>
          </p:nvPr>
        </p:nvSpPr>
        <p:spPr>
          <a:xfrm>
            <a:off x="37011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7" name="Text Placeholder 3"/>
          <p:cNvSpPr>
            <a:spLocks noGrp="1"/>
          </p:cNvSpPr>
          <p:nvPr>
            <p:ph type="body" sz="half" idx="20"/>
          </p:nvPr>
        </p:nvSpPr>
        <p:spPr>
          <a:xfrm>
            <a:off x="6638810" y="3733649"/>
            <a:ext cx="2750820" cy="1092363"/>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316898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36729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7" y="508011"/>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11"/>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0510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14666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7"/>
            <a:ext cx="7992126" cy="1524011"/>
          </a:xfrm>
        </p:spPr>
        <p:txBody>
          <a:bodyPr anchor="b"/>
          <a:lstStyle>
            <a:lvl1pPr algn="ctr">
              <a:defRPr sz="1968"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986">
                <a:solidFill>
                  <a:schemeClr val="tx1"/>
                </a:solidFill>
              </a:defRPr>
            </a:lvl1pPr>
            <a:lvl2pPr marL="224974" indent="0">
              <a:buNone/>
              <a:defRPr sz="887">
                <a:solidFill>
                  <a:schemeClr val="tx1">
                    <a:tint val="75000"/>
                  </a:schemeClr>
                </a:solidFill>
              </a:defRPr>
            </a:lvl2pPr>
            <a:lvl3pPr marL="449949" indent="0">
              <a:buNone/>
              <a:defRPr sz="788">
                <a:solidFill>
                  <a:schemeClr val="tx1">
                    <a:tint val="75000"/>
                  </a:schemeClr>
                </a:solidFill>
              </a:defRPr>
            </a:lvl3pPr>
            <a:lvl4pPr marL="674923" indent="0">
              <a:buNone/>
              <a:defRPr sz="689">
                <a:solidFill>
                  <a:schemeClr val="tx1">
                    <a:tint val="75000"/>
                  </a:schemeClr>
                </a:solidFill>
              </a:defRPr>
            </a:lvl4pPr>
            <a:lvl5pPr marL="899897" indent="0">
              <a:buNone/>
              <a:defRPr sz="689">
                <a:solidFill>
                  <a:schemeClr val="tx1">
                    <a:tint val="75000"/>
                  </a:schemeClr>
                </a:solidFill>
              </a:defRPr>
            </a:lvl5pPr>
            <a:lvl6pPr marL="1124873" indent="0">
              <a:buNone/>
              <a:defRPr sz="689">
                <a:solidFill>
                  <a:schemeClr val="tx1">
                    <a:tint val="75000"/>
                  </a:schemeClr>
                </a:solidFill>
              </a:defRPr>
            </a:lvl6pPr>
            <a:lvl7pPr marL="1349848" indent="0">
              <a:buNone/>
              <a:defRPr sz="689">
                <a:solidFill>
                  <a:schemeClr val="tx1">
                    <a:tint val="75000"/>
                  </a:schemeClr>
                </a:solidFill>
              </a:defRPr>
            </a:lvl7pPr>
            <a:lvl8pPr marL="1574821" indent="0">
              <a:buNone/>
              <a:defRPr sz="689">
                <a:solidFill>
                  <a:schemeClr val="tx1">
                    <a:tint val="75000"/>
                  </a:schemeClr>
                </a:solidFill>
              </a:defRPr>
            </a:lvl8pPr>
            <a:lvl9pPr marL="1799796" indent="0">
              <a:buNone/>
              <a:defRPr sz="68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74240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3"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22776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165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81039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1127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11"/>
            <a:ext cx="3089074" cy="1518265"/>
          </a:xfrm>
        </p:spPr>
        <p:txBody>
          <a:bodyPr anchor="b">
            <a:normAutofit/>
          </a:bodyPr>
          <a:lstStyle>
            <a:lvl1pPr algn="ctr">
              <a:defRPr sz="1181" b="0"/>
            </a:lvl1pPr>
          </a:lstStyle>
          <a:p>
            <a:r>
              <a:rPr lang="en-US"/>
              <a:t>Click to edit Master title style</a:t>
            </a:r>
            <a:endParaRPr lang="en-US" dirty="0"/>
          </a:p>
        </p:txBody>
      </p:sp>
      <p:sp>
        <p:nvSpPr>
          <p:cNvPr id="3" name="Content Placeholder 2"/>
          <p:cNvSpPr>
            <a:spLocks noGrp="1"/>
          </p:cNvSpPr>
          <p:nvPr>
            <p:ph idx="1"/>
          </p:nvPr>
        </p:nvSpPr>
        <p:spPr>
          <a:xfrm>
            <a:off x="4046366"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12000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57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9184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41"/>
            <a:ext cx="2286000"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10/5/2017</a:t>
            </a:fld>
            <a:endParaRPr lang="en-US"/>
          </a:p>
        </p:txBody>
      </p:sp>
      <p:sp>
        <p:nvSpPr>
          <p:cNvPr id="5" name="Footer Placeholder 4"/>
          <p:cNvSpPr>
            <a:spLocks noGrp="1"/>
          </p:cNvSpPr>
          <p:nvPr>
            <p:ph type="ftr" sz="quarter" idx="3"/>
          </p:nvPr>
        </p:nvSpPr>
        <p:spPr>
          <a:xfrm>
            <a:off x="761503" y="4902741"/>
            <a:ext cx="5560721" cy="304271"/>
          </a:xfrm>
          <a:prstGeom prst="rect">
            <a:avLst/>
          </a:prstGeom>
        </p:spPr>
        <p:txBody>
          <a:bodyPr vert="horz" lIns="91440" tIns="45720" rIns="91440" bIns="45720" rtlCol="0" anchor="ctr"/>
          <a:lstStyle>
            <a:lvl1pPr algn="l">
              <a:defRPr sz="492">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8761677" y="4902741"/>
            <a:ext cx="627954"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a:p>
        </p:txBody>
      </p:sp>
    </p:spTree>
    <p:extLst>
      <p:ext uri="{BB962C8B-B14F-4D97-AF65-F5344CB8AC3E}">
        <p14:creationId xmlns:p14="http://schemas.microsoft.com/office/powerpoint/2010/main" val="341835958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24974" rtl="0" eaLnBrk="1" latinLnBrk="0" hangingPunct="1">
        <a:spcBef>
          <a:spcPct val="0"/>
        </a:spcBef>
        <a:buNone/>
        <a:defRPr sz="36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8732" indent="-150574" algn="l" defTabSz="224974" rtl="0" eaLnBrk="1" latinLnBrk="0" hangingPunct="1">
        <a:spcBef>
          <a:spcPct val="20000"/>
        </a:spcBef>
        <a:spcAft>
          <a:spcPts val="296"/>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54291" indent="-132860" algn="l" defTabSz="224974" rtl="0" eaLnBrk="1" latinLnBrk="0" hangingPunct="1">
        <a:spcBef>
          <a:spcPct val="20000"/>
        </a:spcBef>
        <a:spcAft>
          <a:spcPts val="296"/>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04864" indent="-106287" algn="l" defTabSz="224974" rtl="0" eaLnBrk="1" latinLnBrk="0" hangingPunct="1">
        <a:spcBef>
          <a:spcPct val="20000"/>
        </a:spcBef>
        <a:spcAft>
          <a:spcPts val="296"/>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682009"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823726"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991326"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81855"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72383"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528469"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24974" rtl="0" eaLnBrk="1" latinLnBrk="0" hangingPunct="1">
        <a:defRPr sz="887" kern="1200">
          <a:solidFill>
            <a:schemeClr val="tx1"/>
          </a:solidFill>
          <a:latin typeface="+mn-lt"/>
          <a:ea typeface="+mn-ea"/>
          <a:cs typeface="+mn-cs"/>
        </a:defRPr>
      </a:lvl1pPr>
      <a:lvl2pPr marL="224974" algn="l" defTabSz="224974" rtl="0" eaLnBrk="1" latinLnBrk="0" hangingPunct="1">
        <a:defRPr sz="887" kern="1200">
          <a:solidFill>
            <a:schemeClr val="tx1"/>
          </a:solidFill>
          <a:latin typeface="+mn-lt"/>
          <a:ea typeface="+mn-ea"/>
          <a:cs typeface="+mn-cs"/>
        </a:defRPr>
      </a:lvl2pPr>
      <a:lvl3pPr marL="449949" algn="l" defTabSz="224974" rtl="0" eaLnBrk="1" latinLnBrk="0" hangingPunct="1">
        <a:defRPr sz="887" kern="1200">
          <a:solidFill>
            <a:schemeClr val="tx1"/>
          </a:solidFill>
          <a:latin typeface="+mn-lt"/>
          <a:ea typeface="+mn-ea"/>
          <a:cs typeface="+mn-cs"/>
        </a:defRPr>
      </a:lvl3pPr>
      <a:lvl4pPr marL="674923" algn="l" defTabSz="224974" rtl="0" eaLnBrk="1" latinLnBrk="0" hangingPunct="1">
        <a:defRPr sz="887" kern="1200">
          <a:solidFill>
            <a:schemeClr val="tx1"/>
          </a:solidFill>
          <a:latin typeface="+mn-lt"/>
          <a:ea typeface="+mn-ea"/>
          <a:cs typeface="+mn-cs"/>
        </a:defRPr>
      </a:lvl4pPr>
      <a:lvl5pPr marL="899897" algn="l" defTabSz="224974" rtl="0" eaLnBrk="1" latinLnBrk="0" hangingPunct="1">
        <a:defRPr sz="887" kern="1200">
          <a:solidFill>
            <a:schemeClr val="tx1"/>
          </a:solidFill>
          <a:latin typeface="+mn-lt"/>
          <a:ea typeface="+mn-ea"/>
          <a:cs typeface="+mn-cs"/>
        </a:defRPr>
      </a:lvl5pPr>
      <a:lvl6pPr marL="1124873" algn="l" defTabSz="224974" rtl="0" eaLnBrk="1" latinLnBrk="0" hangingPunct="1">
        <a:defRPr sz="887" kern="1200">
          <a:solidFill>
            <a:schemeClr val="tx1"/>
          </a:solidFill>
          <a:latin typeface="+mn-lt"/>
          <a:ea typeface="+mn-ea"/>
          <a:cs typeface="+mn-cs"/>
        </a:defRPr>
      </a:lvl6pPr>
      <a:lvl7pPr marL="1349848" algn="l" defTabSz="224974" rtl="0" eaLnBrk="1" latinLnBrk="0" hangingPunct="1">
        <a:defRPr sz="887" kern="1200">
          <a:solidFill>
            <a:schemeClr val="tx1"/>
          </a:solidFill>
          <a:latin typeface="+mn-lt"/>
          <a:ea typeface="+mn-ea"/>
          <a:cs typeface="+mn-cs"/>
        </a:defRPr>
      </a:lvl7pPr>
      <a:lvl8pPr marL="1574821" algn="l" defTabSz="224974" rtl="0" eaLnBrk="1" latinLnBrk="0" hangingPunct="1">
        <a:defRPr sz="887" kern="1200">
          <a:solidFill>
            <a:schemeClr val="tx1"/>
          </a:solidFill>
          <a:latin typeface="+mn-lt"/>
          <a:ea typeface="+mn-ea"/>
          <a:cs typeface="+mn-cs"/>
        </a:defRPr>
      </a:lvl8pPr>
      <a:lvl9pPr marL="1799796" algn="l" defTabSz="224974" rtl="0" eaLnBrk="1" latinLnBrk="0" hangingPunct="1">
        <a:defRPr sz="8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hbr.org/1998/07/putting-the-enterprise-into-the-enterprise-syste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cio.com/article/2458889/enterprise-resource-planning/9-tips-for-selecting-and-implementing-an-erp-system.htm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community.mis.temple.edu/mis2101sec007f17/2017/09/05/in-class-activities-swim-lanes/"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etsuite.com/portal/resource/articles/erp/what-is-erp.s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Enterprise_resource_plannin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2628899"/>
            <a:ext cx="7866696" cy="1524001"/>
          </a:xfrm>
        </p:spPr>
        <p:txBody>
          <a:bodyPr>
            <a:normAutofit fontScale="90000"/>
          </a:bodyPr>
          <a:lstStyle/>
          <a:p>
            <a:r>
              <a:rPr lang="en-US" sz="7408"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3.1.1 Running the Business: Enterprise Systems (ERP)</a:t>
            </a:r>
          </a:p>
        </p:txBody>
      </p:sp>
    </p:spTree>
    <p:extLst>
      <p:ext uri="{BB962C8B-B14F-4D97-AF65-F5344CB8AC3E}">
        <p14:creationId xmlns:p14="http://schemas.microsoft.com/office/powerpoint/2010/main" val="273658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thumb/1/12/ERP_Modules.png/500px-ERP_Modu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334" y="-63205"/>
            <a:ext cx="7789333" cy="58731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32867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38100"/>
            <a:ext cx="8628136" cy="808708"/>
          </a:xfrm>
        </p:spPr>
        <p:txBody>
          <a:bodyPr>
            <a:normAutofit fontScale="90000"/>
          </a:bodyPr>
          <a:lstStyle/>
          <a:p>
            <a:r>
              <a:rPr lang="en-US" dirty="0"/>
              <a:t>Remember Swim Lane Diagram?</a:t>
            </a:r>
            <a:br>
              <a:rPr lang="en-US" dirty="0"/>
            </a:br>
            <a:r>
              <a:rPr lang="en-US" sz="4000" dirty="0"/>
              <a:t>Who does what and when?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35" y="1050682"/>
            <a:ext cx="8635999" cy="47331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035238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85" y="-58878"/>
            <a:ext cx="9612215" cy="59643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464567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266700"/>
            <a:ext cx="8628136" cy="808708"/>
          </a:xfrm>
        </p:spPr>
        <p:txBody>
          <a:bodyPr>
            <a:normAutofit/>
          </a:bodyPr>
          <a:lstStyle/>
          <a:p>
            <a:r>
              <a:rPr lang="en-US" dirty="0"/>
              <a:t>Legacy Systems</a:t>
            </a:r>
          </a:p>
        </p:txBody>
      </p:sp>
      <p:sp>
        <p:nvSpPr>
          <p:cNvPr id="3" name="TextBox 2"/>
          <p:cNvSpPr txBox="1"/>
          <p:nvPr/>
        </p:nvSpPr>
        <p:spPr>
          <a:xfrm>
            <a:off x="648540" y="1248834"/>
            <a:ext cx="1806793" cy="571054"/>
          </a:xfrm>
          <a:prstGeom prst="rect">
            <a:avLst/>
          </a:prstGeom>
          <a:noFill/>
        </p:spPr>
        <p:txBody>
          <a:bodyPr wrap="square" rtlCol="0">
            <a:spAutoFit/>
          </a:bodyPr>
          <a:lstStyle/>
          <a:p>
            <a:r>
              <a:rPr lang="en-US" sz="3111" dirty="0"/>
              <a:t>Sales</a:t>
            </a:r>
          </a:p>
        </p:txBody>
      </p:sp>
      <p:sp>
        <p:nvSpPr>
          <p:cNvPr id="5" name="TextBox 4"/>
          <p:cNvSpPr txBox="1"/>
          <p:nvPr/>
        </p:nvSpPr>
        <p:spPr>
          <a:xfrm>
            <a:off x="3958897" y="1248834"/>
            <a:ext cx="2293855" cy="571054"/>
          </a:xfrm>
          <a:prstGeom prst="rect">
            <a:avLst/>
          </a:prstGeom>
          <a:noFill/>
        </p:spPr>
        <p:txBody>
          <a:bodyPr wrap="square" rtlCol="0">
            <a:spAutoFit/>
          </a:bodyPr>
          <a:lstStyle/>
          <a:p>
            <a:r>
              <a:rPr lang="en-US" sz="3111" dirty="0"/>
              <a:t>Warehouse</a:t>
            </a:r>
          </a:p>
        </p:txBody>
      </p:sp>
      <p:sp>
        <p:nvSpPr>
          <p:cNvPr id="6" name="TextBox 5"/>
          <p:cNvSpPr txBox="1"/>
          <p:nvPr/>
        </p:nvSpPr>
        <p:spPr>
          <a:xfrm>
            <a:off x="7823200" y="1260145"/>
            <a:ext cx="2167467" cy="571054"/>
          </a:xfrm>
          <a:prstGeom prst="rect">
            <a:avLst/>
          </a:prstGeom>
          <a:noFill/>
        </p:spPr>
        <p:txBody>
          <a:bodyPr wrap="square" rtlCol="0">
            <a:spAutoFit/>
          </a:bodyPr>
          <a:lstStyle/>
          <a:p>
            <a:r>
              <a:rPr lang="en-US" sz="3111" dirty="0"/>
              <a:t>Accounting</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48" y="1778000"/>
            <a:ext cx="9318086" cy="3365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1576400" y="2136100"/>
              <a:ext cx="3603200" cy="964000"/>
            </p14:xfrm>
          </p:contentPart>
        </mc:Choice>
        <mc:Fallback xmlns="">
          <p:pic>
            <p:nvPicPr>
              <p:cNvPr id="7" name="Ink 6"/>
              <p:cNvPicPr/>
              <p:nvPr/>
            </p:nvPicPr>
            <p:blipFill>
              <a:blip r:embed="rId5"/>
              <a:stretch>
                <a:fillRect/>
              </a:stretch>
            </p:blipFill>
            <p:spPr>
              <a:xfrm>
                <a:off x="1573520" y="2131779"/>
                <a:ext cx="3608600" cy="971202"/>
              </a:xfrm>
              <a:prstGeom prst="rect">
                <a:avLst/>
              </a:prstGeom>
            </p:spPr>
          </p:pic>
        </mc:Fallback>
      </mc:AlternateContent>
    </p:spTree>
    <p:extLst>
      <p:ext uri="{BB962C8B-B14F-4D97-AF65-F5344CB8AC3E}">
        <p14:creationId xmlns:p14="http://schemas.microsoft.com/office/powerpoint/2010/main" val="468992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22" y="-102104"/>
            <a:ext cx="9681878" cy="60076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660400" y="4000500"/>
            <a:ext cx="4256495" cy="1107996"/>
          </a:xfrm>
          <a:prstGeom prst="rect">
            <a:avLst/>
          </a:prstGeom>
          <a:noFill/>
        </p:spPr>
        <p:txBody>
          <a:bodyPr wrap="square" rtlCol="0">
            <a:spAutoFit/>
          </a:bodyPr>
          <a:lstStyle/>
          <a:p>
            <a:r>
              <a:rPr lang="en-US" sz="2200" b="1" dirty="0">
                <a:solidFill>
                  <a:srgbClr val="7030A0"/>
                </a:solidFill>
              </a:rPr>
              <a:t>What kind of non-value added work is created when inventory data or credit data is old?</a:t>
            </a:r>
          </a:p>
        </p:txBody>
      </p:sp>
      <p:sp>
        <p:nvSpPr>
          <p:cNvPr id="4" name="TextBox 3"/>
          <p:cNvSpPr txBox="1"/>
          <p:nvPr/>
        </p:nvSpPr>
        <p:spPr>
          <a:xfrm>
            <a:off x="5701055" y="1638300"/>
            <a:ext cx="4487333" cy="1107996"/>
          </a:xfrm>
          <a:prstGeom prst="rect">
            <a:avLst/>
          </a:prstGeom>
          <a:noFill/>
        </p:spPr>
        <p:txBody>
          <a:bodyPr wrap="square" rtlCol="0">
            <a:spAutoFit/>
          </a:bodyPr>
          <a:lstStyle/>
          <a:p>
            <a:r>
              <a:rPr lang="en-US" sz="2200" b="1" dirty="0">
                <a:solidFill>
                  <a:srgbClr val="7030A0"/>
                </a:solidFill>
              </a:rPr>
              <a:t>Does your customer view your organization as the “well oiled machine”?</a:t>
            </a:r>
          </a:p>
        </p:txBody>
      </p:sp>
    </p:spTree>
    <p:extLst>
      <p:ext uri="{BB962C8B-B14F-4D97-AF65-F5344CB8AC3E}">
        <p14:creationId xmlns:p14="http://schemas.microsoft.com/office/powerpoint/2010/main" val="1465813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38100"/>
            <a:ext cx="8628136" cy="808708"/>
          </a:xfrm>
        </p:spPr>
        <p:txBody>
          <a:bodyPr/>
          <a:lstStyle/>
          <a:p>
            <a:r>
              <a:rPr lang="en-US" dirty="0"/>
              <a:t>Enterprise System</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667" y="1672167"/>
            <a:ext cx="1407583" cy="33125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2201333" y="921478"/>
            <a:ext cx="6307667" cy="571054"/>
          </a:xfrm>
          <a:prstGeom prst="rect">
            <a:avLst/>
          </a:prstGeom>
          <a:noFill/>
        </p:spPr>
        <p:txBody>
          <a:bodyPr wrap="square" rtlCol="0">
            <a:spAutoFit/>
          </a:bodyPr>
          <a:lstStyle/>
          <a:p>
            <a:r>
              <a:rPr lang="en-US" sz="3111" dirty="0"/>
              <a:t>Sales + Warehouse + Accounting</a:t>
            </a:r>
          </a:p>
        </p:txBody>
      </p:sp>
      <p:sp>
        <p:nvSpPr>
          <p:cNvPr id="3" name="TextBox 2"/>
          <p:cNvSpPr txBox="1"/>
          <p:nvPr/>
        </p:nvSpPr>
        <p:spPr>
          <a:xfrm>
            <a:off x="508000" y="1756833"/>
            <a:ext cx="2794000" cy="707886"/>
          </a:xfrm>
          <a:prstGeom prst="rect">
            <a:avLst/>
          </a:prstGeom>
          <a:noFill/>
        </p:spPr>
        <p:txBody>
          <a:bodyPr wrap="square" rtlCol="0">
            <a:spAutoFit/>
          </a:bodyPr>
          <a:lstStyle/>
          <a:p>
            <a:r>
              <a:rPr lang="en-US" sz="2000" dirty="0"/>
              <a:t>How many copies of data do I have?</a:t>
            </a:r>
          </a:p>
        </p:txBody>
      </p:sp>
      <p:sp>
        <p:nvSpPr>
          <p:cNvPr id="5" name="TextBox 4"/>
          <p:cNvSpPr txBox="1"/>
          <p:nvPr/>
        </p:nvSpPr>
        <p:spPr>
          <a:xfrm>
            <a:off x="254000" y="3619501"/>
            <a:ext cx="3640667" cy="1015663"/>
          </a:xfrm>
          <a:prstGeom prst="rect">
            <a:avLst/>
          </a:prstGeom>
          <a:noFill/>
        </p:spPr>
        <p:txBody>
          <a:bodyPr wrap="square" rtlCol="0">
            <a:spAutoFit/>
          </a:bodyPr>
          <a:lstStyle/>
          <a:p>
            <a:r>
              <a:rPr lang="en-US" sz="2000" dirty="0"/>
              <a:t>How much better is my decision making with a single copy of all data?</a:t>
            </a:r>
          </a:p>
        </p:txBody>
      </p:sp>
      <p:sp>
        <p:nvSpPr>
          <p:cNvPr id="6" name="TextBox 5"/>
          <p:cNvSpPr txBox="1"/>
          <p:nvPr/>
        </p:nvSpPr>
        <p:spPr>
          <a:xfrm>
            <a:off x="6011333" y="2349500"/>
            <a:ext cx="3894667" cy="1015663"/>
          </a:xfrm>
          <a:prstGeom prst="rect">
            <a:avLst/>
          </a:prstGeom>
          <a:noFill/>
        </p:spPr>
        <p:txBody>
          <a:bodyPr wrap="square" rtlCol="0">
            <a:spAutoFit/>
          </a:bodyPr>
          <a:lstStyle/>
          <a:p>
            <a:r>
              <a:rPr lang="en-US" sz="2000" dirty="0"/>
              <a:t>How much non-value added work do I eliminate when inventory and credit data are current?</a:t>
            </a:r>
          </a:p>
        </p:txBody>
      </p:sp>
      <p:sp>
        <p:nvSpPr>
          <p:cNvPr id="7" name="TextBox 6"/>
          <p:cNvSpPr txBox="1"/>
          <p:nvPr/>
        </p:nvSpPr>
        <p:spPr>
          <a:xfrm>
            <a:off x="6180667" y="4635500"/>
            <a:ext cx="3894667" cy="1015663"/>
          </a:xfrm>
          <a:prstGeom prst="rect">
            <a:avLst/>
          </a:prstGeom>
          <a:noFill/>
        </p:spPr>
        <p:txBody>
          <a:bodyPr wrap="square" rtlCol="0">
            <a:spAutoFit/>
          </a:bodyPr>
          <a:lstStyle/>
          <a:p>
            <a:r>
              <a:rPr lang="en-US" sz="2000" dirty="0"/>
              <a:t>How much happier are your customers when they are dealing with the “well oiled machine”?</a:t>
            </a:r>
          </a:p>
        </p:txBody>
      </p:sp>
    </p:spTree>
    <p:extLst>
      <p:ext uri="{BB962C8B-B14F-4D97-AF65-F5344CB8AC3E}">
        <p14:creationId xmlns:p14="http://schemas.microsoft.com/office/powerpoint/2010/main" val="3992434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 On the following slide, identify all of the system interfaces:</a:t>
            </a:r>
          </a:p>
          <a:p>
            <a:pPr lvl="1"/>
            <a:r>
              <a:rPr lang="en-US" dirty="0"/>
              <a:t> What system needs to talk to what other system</a:t>
            </a:r>
          </a:p>
          <a:p>
            <a:pPr lvl="1"/>
            <a:r>
              <a:rPr lang="en-US" dirty="0"/>
              <a:t> One line per data flow</a:t>
            </a:r>
          </a:p>
        </p:txBody>
      </p:sp>
    </p:spTree>
    <p:extLst>
      <p:ext uri="{BB962C8B-B14F-4D97-AF65-F5344CB8AC3E}">
        <p14:creationId xmlns:p14="http://schemas.microsoft.com/office/powerpoint/2010/main" val="3284625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160000" cy="571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893017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lstStyle/>
          <a:p>
            <a:pPr>
              <a:defRPr/>
            </a:pP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579282231"/>
              </p:ext>
            </p:extLst>
          </p:nvPr>
        </p:nvGraphicFramePr>
        <p:xfrm>
          <a:off x="-25400" y="-14830"/>
          <a:ext cx="10185400" cy="6488088"/>
        </p:xfrm>
        <a:graphic>
          <a:graphicData uri="http://schemas.openxmlformats.org/presentationml/2006/ole">
            <mc:AlternateContent xmlns:mc="http://schemas.openxmlformats.org/markup-compatibility/2006">
              <mc:Choice xmlns:v="urn:schemas-microsoft-com:vml" Requires="v">
                <p:oleObj spid="_x0000_s1078" name="Visio" r:id="rId4" imgW="9429635" imgH="6581843" progId="Visio.Drawing.11">
                  <p:embed/>
                </p:oleObj>
              </mc:Choice>
              <mc:Fallback>
                <p:oleObj name="Visio" r:id="rId4" imgW="9429635" imgH="6581843" progId="Visio.Drawing.11">
                  <p:embed/>
                  <p:pic>
                    <p:nvPicPr>
                      <p:cNvPr id="0" name=""/>
                      <p:cNvPicPr/>
                      <p:nvPr/>
                    </p:nvPicPr>
                    <p:blipFill>
                      <a:blip r:embed="rId5"/>
                      <a:stretch>
                        <a:fillRect/>
                      </a:stretch>
                    </p:blipFill>
                    <p:spPr>
                      <a:xfrm>
                        <a:off x="-25400" y="-14830"/>
                        <a:ext cx="10185400" cy="6488088"/>
                      </a:xfrm>
                      <a:prstGeom prst="rect">
                        <a:avLst/>
                      </a:prstGeom>
                    </p:spPr>
                  </p:pic>
                </p:oleObj>
              </mc:Fallback>
            </mc:AlternateContent>
          </a:graphicData>
        </a:graphic>
      </p:graphicFrame>
    </p:spTree>
    <p:extLst>
      <p:ext uri="{BB962C8B-B14F-4D97-AF65-F5344CB8AC3E}">
        <p14:creationId xmlns:p14="http://schemas.microsoft.com/office/powerpoint/2010/main" val="1550803422"/>
      </p:ext>
    </p:extLst>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0"/>
            <a:ext cx="10134600" cy="590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68610626"/>
      </p:ext>
    </p:extLst>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6664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2/2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939" y="1866900"/>
            <a:ext cx="5413248" cy="3044952"/>
          </a:xfrm>
          <a:prstGeom prst="rect">
            <a:avLst/>
          </a:prstGeom>
        </p:spPr>
      </p:pic>
    </p:spTree>
    <p:extLst>
      <p:ext uri="{BB962C8B-B14F-4D97-AF65-F5344CB8AC3E}">
        <p14:creationId xmlns:p14="http://schemas.microsoft.com/office/powerpoint/2010/main" val="1836210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1495" y="114300"/>
            <a:ext cx="8628136" cy="808708"/>
          </a:xfrm>
        </p:spPr>
        <p:txBody>
          <a:bodyPr/>
          <a:lstStyle/>
          <a:p>
            <a:r>
              <a:rPr lang="en-US" dirty="0"/>
              <a:t>ERP Challenges</a:t>
            </a:r>
          </a:p>
        </p:txBody>
      </p:sp>
      <p:sp>
        <p:nvSpPr>
          <p:cNvPr id="4" name="Content Placeholder 3"/>
          <p:cNvSpPr>
            <a:spLocks noGrp="1"/>
          </p:cNvSpPr>
          <p:nvPr>
            <p:ph idx="1"/>
          </p:nvPr>
        </p:nvSpPr>
        <p:spPr>
          <a:xfrm>
            <a:off x="508000" y="994834"/>
            <a:ext cx="9398000" cy="4868333"/>
          </a:xfrm>
          <a:effectLst/>
        </p:spPr>
        <p:txBody>
          <a:bodyPr>
            <a:normAutofit lnSpcReduction="10000"/>
          </a:bodyPr>
          <a:lstStyle/>
          <a:p>
            <a:r>
              <a:rPr lang="en-US" dirty="0"/>
              <a:t> Adoption – People HATE change!</a:t>
            </a:r>
          </a:p>
          <a:p>
            <a:r>
              <a:rPr lang="en-US" dirty="0"/>
              <a:t> Configuration is extremely complex</a:t>
            </a:r>
          </a:p>
          <a:p>
            <a:pPr lvl="1"/>
            <a:r>
              <a:rPr lang="en-US" dirty="0"/>
              <a:t> Vanilla (</a:t>
            </a:r>
            <a:r>
              <a:rPr lang="en-US" dirty="0" err="1"/>
              <a:t>config</a:t>
            </a:r>
            <a:r>
              <a:rPr lang="en-US" dirty="0"/>
              <a:t> change only) vs. Customization  </a:t>
            </a:r>
          </a:p>
          <a:p>
            <a:r>
              <a:rPr lang="en-US" dirty="0"/>
              <a:t> Implementation is extremely complex</a:t>
            </a:r>
          </a:p>
          <a:p>
            <a:r>
              <a:rPr lang="en-US" dirty="0"/>
              <a:t> Costs</a:t>
            </a:r>
          </a:p>
          <a:p>
            <a:pPr lvl="1"/>
            <a:r>
              <a:rPr lang="en-US" dirty="0"/>
              <a:t> Rohm and Haas spent $300 million over a period of three years</a:t>
            </a:r>
          </a:p>
          <a:p>
            <a:pPr lvl="1"/>
            <a:r>
              <a:rPr lang="en-US" dirty="0"/>
              <a:t> What else could they have done with $300 million?</a:t>
            </a:r>
          </a:p>
          <a:p>
            <a:r>
              <a:rPr lang="en-US" dirty="0"/>
              <a:t> Risks</a:t>
            </a:r>
          </a:p>
          <a:p>
            <a:pPr lvl="1"/>
            <a:r>
              <a:rPr lang="en-US" dirty="0"/>
              <a:t> Mega-failures with ERP implementations in the mid-90s</a:t>
            </a:r>
          </a:p>
          <a:p>
            <a:pPr lvl="1"/>
            <a:r>
              <a:rPr lang="en-US" dirty="0"/>
              <a:t> Many companies went out of business as a result</a:t>
            </a:r>
          </a:p>
          <a:p>
            <a:r>
              <a:rPr lang="en-US" dirty="0"/>
              <a:t> Internally focused</a:t>
            </a:r>
          </a:p>
          <a:p>
            <a:pPr lvl="1"/>
            <a:r>
              <a:rPr lang="en-US" dirty="0"/>
              <a:t> Need supply chain and customer relationship management too</a:t>
            </a:r>
          </a:p>
        </p:txBody>
      </p:sp>
    </p:spTree>
    <p:extLst>
      <p:ext uri="{BB962C8B-B14F-4D97-AF65-F5344CB8AC3E}">
        <p14:creationId xmlns:p14="http://schemas.microsoft.com/office/powerpoint/2010/main" val="3924886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381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Putting the Enterprise into Enterprise Systems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2095500"/>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Enterprise systems are marvels of technology but they are </a:t>
            </a:r>
            <a:r>
              <a:rPr lang="en-US" sz="2250" b="1" dirty="0">
                <a:solidFill>
                  <a:schemeClr val="bg1"/>
                </a:solidFill>
                <a:effectLst>
                  <a:outerShdw blurRad="38100" dist="38100" dir="2700000" algn="tl">
                    <a:srgbClr val="000000">
                      <a:alpha val="43137"/>
                    </a:srgbClr>
                  </a:outerShdw>
                </a:effectLst>
              </a:rPr>
              <a:t>not for everyone</a:t>
            </a:r>
            <a:r>
              <a:rPr lang="en-US" sz="2250" dirty="0">
                <a:solidFill>
                  <a:schemeClr val="bg1"/>
                </a:solidFill>
                <a:effectLst>
                  <a:outerShdw blurRad="38100" dist="38100" dir="2700000" algn="tl">
                    <a:srgbClr val="000000">
                      <a:alpha val="43137"/>
                    </a:srgbClr>
                  </a:outerShdw>
                </a:effectLst>
              </a:rPr>
              <a:t>.  There can be significant downsides for many organizations.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924300"/>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The decision to invest in an enterprise system is </a:t>
            </a:r>
            <a:r>
              <a:rPr lang="en-US" sz="2250" b="1" dirty="0">
                <a:solidFill>
                  <a:schemeClr val="bg1"/>
                </a:solidFill>
                <a:effectLst>
                  <a:outerShdw blurRad="38100" dist="38100" dir="2700000" algn="tl">
                    <a:srgbClr val="000000">
                      <a:alpha val="43137"/>
                    </a:srgbClr>
                  </a:outerShdw>
                </a:effectLst>
              </a:rPr>
              <a:t>a business decision, NOT a technology decision</a:t>
            </a:r>
            <a:r>
              <a:rPr lang="en-US" sz="2250" dirty="0">
                <a:solidFill>
                  <a:schemeClr val="bg1"/>
                </a:solidFill>
                <a:effectLst>
                  <a:outerShdw blurRad="38100" dist="38100" dir="2700000" algn="tl">
                    <a:srgbClr val="000000">
                      <a:alpha val="43137"/>
                    </a:srgbClr>
                  </a:outerShdw>
                </a:effectLst>
              </a:rPr>
              <a:t>.  Organizations need to understand all of the business implications before heading down this path.</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8865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ERP Benefits</a:t>
            </a:r>
          </a:p>
        </p:txBody>
      </p:sp>
      <p:sp>
        <p:nvSpPr>
          <p:cNvPr id="3" name="Content Placeholder 2"/>
          <p:cNvSpPr>
            <a:spLocks noGrp="1"/>
          </p:cNvSpPr>
          <p:nvPr>
            <p:ph idx="1"/>
          </p:nvPr>
        </p:nvSpPr>
        <p:spPr>
          <a:effectLst/>
        </p:spPr>
        <p:txBody>
          <a:bodyPr/>
          <a:lstStyle/>
          <a:p>
            <a:r>
              <a:rPr lang="en-US" dirty="0"/>
              <a:t> A single database providing superior, real-time, data-driven decision making</a:t>
            </a:r>
          </a:p>
          <a:p>
            <a:r>
              <a:rPr lang="en-US" dirty="0"/>
              <a:t> Standardizing business processes based on industry best practices </a:t>
            </a:r>
          </a:p>
          <a:p>
            <a:pPr lvl="1"/>
            <a:r>
              <a:rPr lang="en-US" dirty="0"/>
              <a:t> Force business process reengineering</a:t>
            </a:r>
          </a:p>
          <a:p>
            <a:r>
              <a:rPr lang="en-US" dirty="0"/>
              <a:t> Reduced operating costs</a:t>
            </a:r>
          </a:p>
          <a:p>
            <a:pPr lvl="1"/>
            <a:r>
              <a:rPr lang="en-US" dirty="0"/>
              <a:t> Rohm and Haas saved </a:t>
            </a:r>
            <a:r>
              <a:rPr lang="en-US" b="1" u="sng" dirty="0">
                <a:solidFill>
                  <a:srgbClr val="FF0000"/>
                </a:solidFill>
              </a:rPr>
              <a:t>$200 million/year</a:t>
            </a:r>
          </a:p>
        </p:txBody>
      </p:sp>
    </p:spTree>
    <p:extLst>
      <p:ext uri="{BB962C8B-B14F-4D97-AF65-F5344CB8AC3E}">
        <p14:creationId xmlns:p14="http://schemas.microsoft.com/office/powerpoint/2010/main" val="164237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 in the ERP Space</a:t>
            </a:r>
          </a:p>
        </p:txBody>
      </p:sp>
      <p:sp>
        <p:nvSpPr>
          <p:cNvPr id="3" name="Content Placeholder 2"/>
          <p:cNvSpPr>
            <a:spLocks noGrp="1"/>
          </p:cNvSpPr>
          <p:nvPr>
            <p:ph idx="1"/>
          </p:nvPr>
        </p:nvSpPr>
        <p:spPr/>
        <p:txBody>
          <a:bodyPr/>
          <a:lstStyle/>
          <a:p>
            <a:r>
              <a:rPr lang="en-US" dirty="0"/>
              <a:t> SAP</a:t>
            </a:r>
          </a:p>
          <a:p>
            <a:r>
              <a:rPr lang="en-US" dirty="0"/>
              <a:t> Oracle</a:t>
            </a:r>
          </a:p>
          <a:p>
            <a:r>
              <a:rPr lang="en-US" dirty="0"/>
              <a:t> Microsoft Dynamics</a:t>
            </a:r>
          </a:p>
          <a:p>
            <a:r>
              <a:rPr lang="en-US" dirty="0"/>
              <a:t> New cloud based ERP providers?</a:t>
            </a:r>
          </a:p>
        </p:txBody>
      </p:sp>
    </p:spTree>
    <p:extLst>
      <p:ext uri="{BB962C8B-B14F-4D97-AF65-F5344CB8AC3E}">
        <p14:creationId xmlns:p14="http://schemas.microsoft.com/office/powerpoint/2010/main" val="3115885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3733" y="446"/>
            <a:ext cx="2396067" cy="571054"/>
          </a:xfrm>
          <a:prstGeom prst="rect">
            <a:avLst/>
          </a:prstGeom>
          <a:noFill/>
        </p:spPr>
        <p:txBody>
          <a:bodyPr wrap="square" rtlCol="0">
            <a:spAutoFit/>
          </a:bodyPr>
          <a:lstStyle/>
          <a:p>
            <a:r>
              <a:rPr lang="en-US" sz="3111" dirty="0"/>
              <a:t>SAP ERP</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571501"/>
            <a:ext cx="7052734" cy="495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6671733" y="446"/>
            <a:ext cx="2396067" cy="571054"/>
          </a:xfrm>
          <a:prstGeom prst="rect">
            <a:avLst/>
          </a:prstGeom>
          <a:noFill/>
        </p:spPr>
        <p:txBody>
          <a:bodyPr wrap="square" rtlCol="0">
            <a:spAutoFit/>
          </a:bodyPr>
          <a:lstStyle/>
          <a:p>
            <a:r>
              <a:rPr lang="en-US" sz="3111" dirty="0"/>
              <a:t>SAP CRM</a:t>
            </a:r>
          </a:p>
        </p:txBody>
      </p:sp>
      <p:sp>
        <p:nvSpPr>
          <p:cNvPr id="11" name="TextBox 10"/>
          <p:cNvSpPr txBox="1"/>
          <p:nvPr/>
        </p:nvSpPr>
        <p:spPr>
          <a:xfrm>
            <a:off x="660400" y="446"/>
            <a:ext cx="2504978" cy="571054"/>
          </a:xfrm>
          <a:prstGeom prst="rect">
            <a:avLst/>
          </a:prstGeom>
          <a:noFill/>
        </p:spPr>
        <p:txBody>
          <a:bodyPr wrap="square" rtlCol="0">
            <a:spAutoFit/>
          </a:bodyPr>
          <a:lstStyle/>
          <a:p>
            <a:r>
              <a:rPr lang="en-US" sz="3111" dirty="0"/>
              <a:t>SAP SCM</a:t>
            </a:r>
          </a:p>
        </p:txBody>
      </p:sp>
      <p:cxnSp>
        <p:nvCxnSpPr>
          <p:cNvPr id="9" name="Straight Arrow Connector 8"/>
          <p:cNvCxnSpPr/>
          <p:nvPr/>
        </p:nvCxnSpPr>
        <p:spPr>
          <a:xfrm flipH="1">
            <a:off x="2108201" y="994833"/>
            <a:ext cx="17525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851400" y="994833"/>
            <a:ext cx="22182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5677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381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9 Tips for Selecting Implementing an ERP System</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207267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While the early days of ERP implementations where fraught with peril, over the years industry has developed </a:t>
            </a:r>
            <a:r>
              <a:rPr lang="en-US" sz="2250" b="1" dirty="0">
                <a:solidFill>
                  <a:schemeClr val="bg1"/>
                </a:solidFill>
                <a:effectLst>
                  <a:outerShdw blurRad="38100" dist="38100" dir="2700000" algn="tl">
                    <a:srgbClr val="000000">
                      <a:alpha val="43137"/>
                    </a:srgbClr>
                  </a:outerShdw>
                </a:effectLst>
              </a:rPr>
              <a:t>best practices </a:t>
            </a:r>
            <a:r>
              <a:rPr lang="en-US" sz="2250" dirty="0">
                <a:solidFill>
                  <a:schemeClr val="bg1"/>
                </a:solidFill>
                <a:effectLst>
                  <a:outerShdw blurRad="38100" dist="38100" dir="2700000" algn="tl">
                    <a:srgbClr val="000000">
                      <a:alpha val="43137"/>
                    </a:srgbClr>
                  </a:outerShdw>
                </a:effectLst>
              </a:rPr>
              <a:t>for successful ERP implementation.  This article lists and describes some of these best practices.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964225"/>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are working at an organization that is considering investing in an ERP, </a:t>
            </a:r>
            <a:r>
              <a:rPr lang="en-US" sz="2250" b="1" dirty="0">
                <a:solidFill>
                  <a:schemeClr val="bg1"/>
                </a:solidFill>
                <a:effectLst>
                  <a:outerShdw blurRad="38100" dist="38100" dir="2700000" algn="tl">
                    <a:srgbClr val="000000">
                      <a:alpha val="43137"/>
                    </a:srgbClr>
                  </a:outerShdw>
                </a:effectLst>
              </a:rPr>
              <a:t>learn from the past and don’t make costly mistakes that could destroy your business</a:t>
            </a:r>
            <a:r>
              <a:rPr lang="en-US" sz="2250" dirty="0">
                <a:solidFill>
                  <a:schemeClr val="bg1"/>
                </a:solidFill>
                <a:effectLst>
                  <a:outerShdw blurRad="38100" dist="38100" dir="2700000" algn="tl">
                    <a:srgbClr val="000000">
                      <a:alpha val="43137"/>
                    </a:srgbClr>
                  </a:outerShdw>
                </a:effectLst>
              </a:rPr>
              <a:t>.</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366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it Happen</a:t>
            </a:r>
          </a:p>
        </p:txBody>
      </p:sp>
      <p:sp>
        <p:nvSpPr>
          <p:cNvPr id="3" name="Content Placeholder 2"/>
          <p:cNvSpPr>
            <a:spLocks noGrp="1"/>
          </p:cNvSpPr>
          <p:nvPr>
            <p:ph idx="1"/>
          </p:nvPr>
        </p:nvSpPr>
        <p:spPr>
          <a:xfrm>
            <a:off x="508000" y="1164167"/>
            <a:ext cx="9313333" cy="4656667"/>
          </a:xfrm>
          <a:effectLst/>
        </p:spPr>
        <p:txBody>
          <a:bodyPr>
            <a:normAutofit/>
          </a:bodyPr>
          <a:lstStyle/>
          <a:p>
            <a:r>
              <a:rPr lang="en-US" dirty="0"/>
              <a:t> Executive Sponsor</a:t>
            </a:r>
          </a:p>
          <a:p>
            <a:r>
              <a:rPr lang="en-US" dirty="0"/>
              <a:t> Driven by the business, not by IT</a:t>
            </a:r>
          </a:p>
          <a:p>
            <a:r>
              <a:rPr lang="en-US" dirty="0"/>
              <a:t> Requires experts from all of the functional areas</a:t>
            </a:r>
          </a:p>
          <a:p>
            <a:r>
              <a:rPr lang="en-US" dirty="0"/>
              <a:t> Top-tier Integration Partner</a:t>
            </a:r>
          </a:p>
          <a:p>
            <a:r>
              <a:rPr lang="en-US" dirty="0"/>
              <a:t> Training, training, training</a:t>
            </a:r>
          </a:p>
          <a:p>
            <a:r>
              <a:rPr lang="en-US" dirty="0"/>
              <a:t> Testing, testing, testing</a:t>
            </a:r>
          </a:p>
          <a:p>
            <a:r>
              <a:rPr lang="en-US" dirty="0"/>
              <a:t> Don’t cut corners!</a:t>
            </a:r>
          </a:p>
          <a:p>
            <a:pPr lvl="1"/>
            <a:r>
              <a:rPr lang="en-US" dirty="0"/>
              <a:t> It could cost you a fortune</a:t>
            </a:r>
          </a:p>
          <a:p>
            <a:pPr lvl="1"/>
            <a:r>
              <a:rPr lang="en-US" dirty="0"/>
              <a:t> It could cost you your business</a:t>
            </a:r>
          </a:p>
        </p:txBody>
      </p:sp>
    </p:spTree>
    <p:extLst>
      <p:ext uri="{BB962C8B-B14F-4D97-AF65-F5344CB8AC3E}">
        <p14:creationId xmlns:p14="http://schemas.microsoft.com/office/powerpoint/2010/main" val="1180966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042D32-9889-4399-B1CE-BDAEDCF46777}"/>
              </a:ext>
            </a:extLst>
          </p:cNvPr>
          <p:cNvSpPr>
            <a:spLocks noGrp="1"/>
          </p:cNvSpPr>
          <p:nvPr>
            <p:ph type="title"/>
          </p:nvPr>
        </p:nvSpPr>
        <p:spPr>
          <a:prstGeom prst="rect">
            <a:avLst/>
          </a:prstGeom>
          <a:effectLst>
            <a:outerShdw blurRad="25400" dir="17880000">
              <a:srgbClr val="000000">
                <a:alpha val="46000"/>
              </a:srgbClr>
            </a:outerShdw>
          </a:effectLst>
        </p:spPr>
        <p:txBody>
          <a:bodyPr vert="horz" lIns="91440" tIns="45720" rIns="91440" bIns="45720" rtlCol="0" anchor="t">
            <a:normAutofit fontScale="90000"/>
          </a:bodyPr>
          <a:lstStyle>
            <a:lvl1pPr marL="0" indent="0" algn="ctr" defTabSz="224977" rtl="0" eaLnBrk="1" latinLnBrk="0" hangingPunct="1">
              <a:spcBef>
                <a:spcPct val="20000"/>
              </a:spcBef>
              <a:spcAft>
                <a:spcPts val="296"/>
              </a:spcAft>
              <a:buClr>
                <a:schemeClr val="tx2"/>
              </a:buClr>
              <a:buSzPct val="70000"/>
              <a:buFont typeface="Wingdings 2" charset="2"/>
              <a:buNone/>
              <a:defRPr sz="985" kern="1200">
                <a:ln>
                  <a:solidFill>
                    <a:schemeClr val="bg1">
                      <a:lumMod val="75000"/>
                      <a:lumOff val="25000"/>
                      <a:alpha val="10000"/>
                    </a:schemeClr>
                  </a:solidFill>
                </a:ln>
                <a:solidFill>
                  <a:schemeClr val="tx1"/>
                </a:solidFill>
                <a:effectLst>
                  <a:outerShdw blurRad="38100" dist="38100" dir="2700000" algn="tl">
                    <a:srgbClr val="000000">
                      <a:alpha val="43137"/>
                    </a:srgbClr>
                  </a:outerShdw>
                </a:effectLst>
                <a:latin typeface="+mn-lt"/>
                <a:ea typeface="+mn-ea"/>
                <a:cs typeface="+mn-cs"/>
              </a:defRPr>
            </a:lvl1pPr>
            <a:lvl2pPr marL="224977" indent="0" algn="l" defTabSz="224977" rtl="0" eaLnBrk="1" latinLnBrk="0" hangingPunct="1">
              <a:spcBef>
                <a:spcPct val="20000"/>
              </a:spcBef>
              <a:spcAft>
                <a:spcPts val="296"/>
              </a:spcAft>
              <a:buClr>
                <a:schemeClr val="tx2"/>
              </a:buClr>
              <a:buSzPct val="70000"/>
              <a:buFont typeface="Wingdings 2" charset="2"/>
              <a:buNone/>
              <a:defRPr sz="887" kern="1200">
                <a:ln>
                  <a:solidFill>
                    <a:schemeClr val="bg1">
                      <a:lumMod val="75000"/>
                      <a:lumOff val="25000"/>
                      <a:alpha val="10000"/>
                    </a:schemeClr>
                  </a:solidFill>
                </a:ln>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449953" indent="0" algn="l" defTabSz="224977" rtl="0" eaLnBrk="1" latinLnBrk="0" hangingPunct="1">
              <a:spcBef>
                <a:spcPct val="20000"/>
              </a:spcBef>
              <a:spcAft>
                <a:spcPts val="296"/>
              </a:spcAft>
              <a:buClr>
                <a:schemeClr val="tx2"/>
              </a:buClr>
              <a:buSzPct val="70000"/>
              <a:buFont typeface="Wingdings 2" charset="2"/>
              <a:buNone/>
              <a:defRPr sz="788" kern="1200">
                <a:ln>
                  <a:solidFill>
                    <a:schemeClr val="bg1">
                      <a:lumMod val="75000"/>
                      <a:lumOff val="25000"/>
                      <a:alpha val="10000"/>
                    </a:schemeClr>
                  </a:solidFill>
                </a:ln>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674930" indent="0" algn="l" defTabSz="224977" rtl="0" eaLnBrk="1" latinLnBrk="0" hangingPunct="1">
              <a:spcBef>
                <a:spcPct val="20000"/>
              </a:spcBef>
              <a:spcAft>
                <a:spcPts val="296"/>
              </a:spcAft>
              <a:buClr>
                <a:schemeClr val="tx2"/>
              </a:buClr>
              <a:buSzPct val="70000"/>
              <a:buFont typeface="Wingdings 2" charset="2"/>
              <a:buNone/>
              <a:defRPr sz="689" kern="1200">
                <a:ln>
                  <a:solidFill>
                    <a:schemeClr val="bg1">
                      <a:lumMod val="75000"/>
                      <a:lumOff val="25000"/>
                      <a:alpha val="10000"/>
                    </a:schemeClr>
                  </a:solidFill>
                </a:ln>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899906" indent="0" algn="l" defTabSz="224977" rtl="0" eaLnBrk="1" latinLnBrk="0" hangingPunct="1">
              <a:spcBef>
                <a:spcPct val="20000"/>
              </a:spcBef>
              <a:spcAft>
                <a:spcPts val="296"/>
              </a:spcAft>
              <a:buClr>
                <a:schemeClr val="tx2"/>
              </a:buClr>
              <a:buSzPct val="70000"/>
              <a:buFont typeface="Wingdings 2" charset="2"/>
              <a:buNone/>
              <a:defRPr sz="689" kern="1200">
                <a:ln>
                  <a:solidFill>
                    <a:schemeClr val="bg1">
                      <a:lumMod val="75000"/>
                      <a:lumOff val="25000"/>
                      <a:alpha val="10000"/>
                    </a:schemeClr>
                  </a:solidFill>
                </a:ln>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1124884" indent="0" algn="l" defTabSz="224977" rtl="0" eaLnBrk="1" latinLnBrk="0" hangingPunct="1">
              <a:spcBef>
                <a:spcPct val="20000"/>
              </a:spcBef>
              <a:spcAft>
                <a:spcPts val="296"/>
              </a:spcAft>
              <a:buClr>
                <a:schemeClr val="tx2"/>
              </a:buClr>
              <a:buSzPct val="70000"/>
              <a:buFont typeface="Wingdings 2" charset="2"/>
              <a:buNone/>
              <a:defRPr sz="689"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1349861" indent="0" algn="l" defTabSz="224977" rtl="0" eaLnBrk="1" latinLnBrk="0" hangingPunct="1">
              <a:spcBef>
                <a:spcPct val="20000"/>
              </a:spcBef>
              <a:spcAft>
                <a:spcPts val="296"/>
              </a:spcAft>
              <a:buClr>
                <a:schemeClr val="tx2"/>
              </a:buClr>
              <a:buSzPct val="70000"/>
              <a:buFont typeface="Wingdings 2" charset="2"/>
              <a:buNone/>
              <a:defRPr sz="689"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1574837" indent="0" algn="l" defTabSz="224977" rtl="0" eaLnBrk="1" latinLnBrk="0" hangingPunct="1">
              <a:spcBef>
                <a:spcPct val="20000"/>
              </a:spcBef>
              <a:spcAft>
                <a:spcPts val="296"/>
              </a:spcAft>
              <a:buClr>
                <a:schemeClr val="tx2"/>
              </a:buClr>
              <a:buSzPct val="70000"/>
              <a:buFont typeface="Wingdings 2" charset="2"/>
              <a:buNone/>
              <a:defRPr sz="689"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1799814" indent="0" algn="l" defTabSz="224977" rtl="0" eaLnBrk="1" latinLnBrk="0" hangingPunct="1">
              <a:spcBef>
                <a:spcPct val="20000"/>
              </a:spcBef>
              <a:spcAft>
                <a:spcPts val="296"/>
              </a:spcAft>
              <a:buClr>
                <a:schemeClr val="tx2"/>
              </a:buClr>
              <a:buSzPct val="70000"/>
              <a:buFont typeface="Wingdings 2" charset="2"/>
              <a:buNone/>
              <a:defRPr sz="689"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lang="en-US" sz="6000" dirty="0">
                <a:solidFill>
                  <a:srgbClr val="FF0000"/>
                </a:solidFill>
                <a:hlinkClick r:id="rId2"/>
              </a:rPr>
              <a:t>In-Class Activities…</a:t>
            </a:r>
            <a:endParaRPr lang="en-US" sz="3200" dirty="0">
              <a:solidFill>
                <a:srgbClr val="FF0000"/>
              </a:solidFill>
            </a:endParaRPr>
          </a:p>
        </p:txBody>
      </p:sp>
      <p:sp>
        <p:nvSpPr>
          <p:cNvPr id="5" name="TextBox 4">
            <a:extLst>
              <a:ext uri="{FF2B5EF4-FFF2-40B4-BE49-F238E27FC236}">
                <a16:creationId xmlns:a16="http://schemas.microsoft.com/office/drawing/2014/main" id="{EE01BDB9-45A1-4AFC-9109-8CE0AF41CE14}"/>
              </a:ext>
            </a:extLst>
          </p:cNvPr>
          <p:cNvSpPr txBox="1"/>
          <p:nvPr/>
        </p:nvSpPr>
        <p:spPr>
          <a:xfrm>
            <a:off x="14940" y="2095500"/>
            <a:ext cx="9789459" cy="369332"/>
          </a:xfrm>
          <a:prstGeom prst="rect">
            <a:avLst/>
          </a:prstGeom>
          <a:noFill/>
        </p:spPr>
        <p:txBody>
          <a:bodyPr wrap="square" rtlCol="0">
            <a:spAutoFit/>
          </a:bodyPr>
          <a:lstStyle/>
          <a:p>
            <a:r>
              <a:rPr lang="en-US" dirty="0"/>
              <a:t>http://community.mis.temple.edu/mis2101sec007f17/2017/10/05/in-class-activities-erp/</a:t>
            </a:r>
            <a:endParaRPr lang="en-US" dirty="0"/>
          </a:p>
        </p:txBody>
      </p:sp>
    </p:spTree>
    <p:extLst>
      <p:ext uri="{BB962C8B-B14F-4D97-AF65-F5344CB8AC3E}">
        <p14:creationId xmlns:p14="http://schemas.microsoft.com/office/powerpoint/2010/main" val="2947394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199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81000"/>
            <a:ext cx="8458200" cy="952500"/>
          </a:xfrm>
        </p:spPr>
        <p:txBody>
          <a:bodyPr>
            <a:noAutofit/>
          </a:bodyPr>
          <a:lstStyle/>
          <a:p>
            <a:r>
              <a:rPr lang="en-US" sz="2800" dirty="0">
                <a:solidFill>
                  <a:srgbClr val="FF0000"/>
                </a:solidFill>
              </a:rPr>
              <a:t>Creating Systems for a Business</a:t>
            </a:r>
            <a:r>
              <a:rPr lang="en-US" sz="2800" dirty="0"/>
              <a:t/>
            </a:r>
            <a:br>
              <a:rPr lang="en-US" sz="2800" dirty="0"/>
            </a:br>
            <a:endParaRPr lang="en-US" sz="2800" dirty="0"/>
          </a:p>
        </p:txBody>
      </p:sp>
      <p:sp>
        <p:nvSpPr>
          <p:cNvPr id="3" name="Content Placeholder 2"/>
          <p:cNvSpPr>
            <a:spLocks noGrp="1"/>
          </p:cNvSpPr>
          <p:nvPr>
            <p:ph idx="1"/>
          </p:nvPr>
        </p:nvSpPr>
        <p:spPr>
          <a:xfrm>
            <a:off x="965200" y="1257300"/>
            <a:ext cx="8534400" cy="3847836"/>
          </a:xfrm>
        </p:spPr>
        <p:txBody>
          <a:bodyPr>
            <a:normAutofit/>
          </a:bodyPr>
          <a:lstStyle/>
          <a:p>
            <a:pPr marL="0" indent="0">
              <a:buNone/>
            </a:pPr>
            <a:r>
              <a:rPr lang="en-US" dirty="0">
                <a:solidFill>
                  <a:schemeClr val="bg2">
                    <a:lumMod val="10000"/>
                    <a:lumOff val="90000"/>
                  </a:schemeClr>
                </a:solidFill>
              </a:rPr>
              <a:t>3.1 Types of Systems in Organizations</a:t>
            </a:r>
          </a:p>
          <a:p>
            <a:pPr marL="0" indent="0">
              <a:buNone/>
            </a:pPr>
            <a:r>
              <a:rPr lang="en-US" dirty="0"/>
              <a:t>3.1.1 Enterprise Systems (ERP)</a:t>
            </a:r>
          </a:p>
          <a:p>
            <a:pPr marL="0" indent="0">
              <a:buNone/>
            </a:pPr>
            <a:r>
              <a:rPr lang="en-US" dirty="0">
                <a:solidFill>
                  <a:schemeClr val="bg2">
                    <a:lumMod val="10000"/>
                    <a:lumOff val="90000"/>
                  </a:schemeClr>
                </a:solidFill>
              </a:rPr>
              <a:t>3.1.2 Decision Support</a:t>
            </a:r>
          </a:p>
          <a:p>
            <a:pPr marL="0" indent="0">
              <a:buNone/>
            </a:pPr>
            <a:r>
              <a:rPr lang="en-US">
                <a:solidFill>
                  <a:schemeClr val="bg2">
                    <a:lumMod val="10000"/>
                    <a:lumOff val="90000"/>
                  </a:schemeClr>
                </a:solidFill>
              </a:rPr>
              <a:t>3.1.3 </a:t>
            </a:r>
            <a:r>
              <a:rPr lang="en-US" dirty="0">
                <a:solidFill>
                  <a:schemeClr val="bg2">
                    <a:lumMod val="10000"/>
                    <a:lumOff val="90000"/>
                  </a:schemeClr>
                </a:solidFill>
              </a:rPr>
              <a:t>Knowledge management, R&amp;D, and social business</a:t>
            </a:r>
          </a:p>
          <a:p>
            <a:pPr marL="0" indent="0">
              <a:buNone/>
            </a:pPr>
            <a:r>
              <a:rPr lang="en-US" dirty="0">
                <a:solidFill>
                  <a:schemeClr val="bg2">
                    <a:lumMod val="10000"/>
                    <a:lumOff val="90000"/>
                  </a:schemeClr>
                </a:solidFill>
              </a:rPr>
              <a:t>3.2 Systems Management</a:t>
            </a:r>
          </a:p>
          <a:p>
            <a:pPr marL="0" indent="0">
              <a:buNone/>
            </a:pPr>
            <a:r>
              <a:rPr lang="en-US" dirty="0">
                <a:solidFill>
                  <a:schemeClr val="bg2">
                    <a:lumMod val="10000"/>
                    <a:lumOff val="90000"/>
                  </a:schemeClr>
                </a:solidFill>
              </a:rPr>
              <a:t>3.3 Digital Business Innovation</a:t>
            </a:r>
          </a:p>
          <a:p>
            <a:pPr marL="0" indent="0">
              <a:buNone/>
            </a:pPr>
            <a:endParaRPr lang="en-US" dirty="0"/>
          </a:p>
        </p:txBody>
      </p:sp>
    </p:spTree>
    <p:extLst>
      <p:ext uri="{BB962C8B-B14F-4D97-AF65-F5344CB8AC3E}">
        <p14:creationId xmlns:p14="http://schemas.microsoft.com/office/powerpoint/2010/main" val="2340127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effectLst/>
        </p:spPr>
        <p:txBody>
          <a:bodyPr>
            <a:normAutofit/>
          </a:bodyPr>
          <a:lstStyle/>
          <a:p>
            <a:r>
              <a:rPr lang="en-US" sz="2000" dirty="0">
                <a:solidFill>
                  <a:schemeClr val="bg1"/>
                </a:solidFill>
              </a:rPr>
              <a:t> What is ERP?</a:t>
            </a:r>
          </a:p>
          <a:p>
            <a:r>
              <a:rPr lang="en-US" sz="2000" dirty="0">
                <a:solidFill>
                  <a:schemeClr val="bg1"/>
                </a:solidFill>
              </a:rPr>
              <a:t> Wikipedia, ERP</a:t>
            </a:r>
          </a:p>
          <a:p>
            <a:r>
              <a:rPr lang="en-US" sz="2000" dirty="0">
                <a:solidFill>
                  <a:schemeClr val="bg1"/>
                </a:solidFill>
              </a:rPr>
              <a:t> Putting the Enterprise into ERP</a:t>
            </a:r>
          </a:p>
          <a:p>
            <a:r>
              <a:rPr lang="en-US" sz="2000" dirty="0">
                <a:solidFill>
                  <a:schemeClr val="bg1"/>
                </a:solidFill>
              </a:rPr>
              <a:t> 9 Tips for Selecting and Implementing ERP Systems</a:t>
            </a:r>
          </a:p>
        </p:txBody>
      </p:sp>
    </p:spTree>
    <p:extLst>
      <p:ext uri="{BB962C8B-B14F-4D97-AF65-F5344CB8AC3E}">
        <p14:creationId xmlns:p14="http://schemas.microsoft.com/office/powerpoint/2010/main" val="1660989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What is ERP?</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761172"/>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This is a short article that provides a basic explanation of what ERP is, where ERP systems came from and the high level benefits of investing in an ERP.</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619500"/>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ERP systems represent some of the largest, most expensive, most complicated, highest risk and greatest reward technology investments an organization can make.  Business people need to understand them, the pros and the cons, and make good choices.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8535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Wikipedia, ERP</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7907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While the previous article was a nice introduction to ERP, this article goes into a little more depth in all of the same basic areas.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619500"/>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ERP systems represent some of the largest, most expensive, most complicated, highest risk and greatest reward technology investments an organization can make.  Business people need to understand them, the pros and the cons, and make good choices.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499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1/2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939" y="1790700"/>
            <a:ext cx="5413248" cy="3044952"/>
          </a:xfrm>
          <a:prstGeom prst="rect">
            <a:avLst/>
          </a:prstGeom>
        </p:spPr>
      </p:pic>
    </p:spTree>
    <p:extLst>
      <p:ext uri="{BB962C8B-B14F-4D97-AF65-F5344CB8AC3E}">
        <p14:creationId xmlns:p14="http://schemas.microsoft.com/office/powerpoint/2010/main" val="811585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434167"/>
            <a:ext cx="7789333" cy="776238"/>
          </a:xfrm>
          <a:prstGeom prst="rect">
            <a:avLst/>
          </a:prstGeom>
          <a:noFill/>
        </p:spPr>
        <p:txBody>
          <a:bodyPr wrap="square" rtlCol="0">
            <a:spAutoFit/>
          </a:bodyPr>
          <a:lstStyle/>
          <a:p>
            <a:r>
              <a:rPr lang="en-US" sz="4444" dirty="0"/>
              <a:t>What is an ERP system?</a:t>
            </a:r>
          </a:p>
        </p:txBody>
      </p:sp>
      <p:sp>
        <p:nvSpPr>
          <p:cNvPr id="2" name="TextBox 1"/>
          <p:cNvSpPr txBox="1"/>
          <p:nvPr/>
        </p:nvSpPr>
        <p:spPr>
          <a:xfrm>
            <a:off x="508000" y="232833"/>
            <a:ext cx="6180667" cy="400110"/>
          </a:xfrm>
          <a:prstGeom prst="rect">
            <a:avLst/>
          </a:prstGeom>
          <a:noFill/>
        </p:spPr>
        <p:txBody>
          <a:bodyPr wrap="square" rtlCol="0">
            <a:spAutoFit/>
          </a:bodyPr>
          <a:lstStyle/>
          <a:p>
            <a:r>
              <a:rPr lang="en-US" sz="2000" dirty="0"/>
              <a:t>Business processes that span multiple functional areas</a:t>
            </a:r>
          </a:p>
        </p:txBody>
      </p:sp>
      <p:sp>
        <p:nvSpPr>
          <p:cNvPr id="4" name="TextBox 3"/>
          <p:cNvSpPr txBox="1"/>
          <p:nvPr/>
        </p:nvSpPr>
        <p:spPr>
          <a:xfrm>
            <a:off x="6011418" y="5312833"/>
            <a:ext cx="2539916" cy="400110"/>
          </a:xfrm>
          <a:prstGeom prst="rect">
            <a:avLst/>
          </a:prstGeom>
          <a:noFill/>
        </p:spPr>
        <p:txBody>
          <a:bodyPr wrap="square" rtlCol="0">
            <a:spAutoFit/>
          </a:bodyPr>
          <a:lstStyle/>
          <a:p>
            <a:r>
              <a:rPr lang="en-US" sz="2000" dirty="0"/>
              <a:t>Single System</a:t>
            </a:r>
          </a:p>
        </p:txBody>
      </p:sp>
      <p:sp>
        <p:nvSpPr>
          <p:cNvPr id="5" name="TextBox 4"/>
          <p:cNvSpPr txBox="1"/>
          <p:nvPr/>
        </p:nvSpPr>
        <p:spPr>
          <a:xfrm>
            <a:off x="3471334" y="1333500"/>
            <a:ext cx="1923925" cy="400110"/>
          </a:xfrm>
          <a:prstGeom prst="rect">
            <a:avLst/>
          </a:prstGeom>
          <a:noFill/>
        </p:spPr>
        <p:txBody>
          <a:bodyPr wrap="none" rtlCol="0">
            <a:spAutoFit/>
          </a:bodyPr>
          <a:lstStyle/>
          <a:p>
            <a:r>
              <a:rPr lang="en-US" sz="2000" dirty="0"/>
              <a:t>Single Database</a:t>
            </a:r>
          </a:p>
        </p:txBody>
      </p:sp>
      <p:sp>
        <p:nvSpPr>
          <p:cNvPr id="6" name="TextBox 5"/>
          <p:cNvSpPr txBox="1"/>
          <p:nvPr/>
        </p:nvSpPr>
        <p:spPr>
          <a:xfrm>
            <a:off x="508000" y="4212167"/>
            <a:ext cx="1818126" cy="400110"/>
          </a:xfrm>
          <a:prstGeom prst="rect">
            <a:avLst/>
          </a:prstGeom>
          <a:noFill/>
        </p:spPr>
        <p:txBody>
          <a:bodyPr wrap="none" rtlCol="0">
            <a:spAutoFit/>
          </a:bodyPr>
          <a:lstStyle/>
          <a:p>
            <a:r>
              <a:rPr lang="en-US" sz="2000" dirty="0"/>
              <a:t>Many modules</a:t>
            </a:r>
          </a:p>
        </p:txBody>
      </p:sp>
      <p:sp>
        <p:nvSpPr>
          <p:cNvPr id="7" name="TextBox 6"/>
          <p:cNvSpPr txBox="1"/>
          <p:nvPr/>
        </p:nvSpPr>
        <p:spPr>
          <a:xfrm>
            <a:off x="4656667" y="3610145"/>
            <a:ext cx="2072747" cy="400110"/>
          </a:xfrm>
          <a:prstGeom prst="rect">
            <a:avLst/>
          </a:prstGeom>
          <a:noFill/>
        </p:spPr>
        <p:txBody>
          <a:bodyPr wrap="none" rtlCol="0">
            <a:spAutoFit/>
          </a:bodyPr>
          <a:lstStyle/>
          <a:p>
            <a:r>
              <a:rPr lang="en-US" sz="2000" dirty="0"/>
              <a:t>One copy of data</a:t>
            </a:r>
          </a:p>
        </p:txBody>
      </p:sp>
      <p:sp>
        <p:nvSpPr>
          <p:cNvPr id="8" name="TextBox 7"/>
          <p:cNvSpPr txBox="1"/>
          <p:nvPr/>
        </p:nvSpPr>
        <p:spPr>
          <a:xfrm>
            <a:off x="423334" y="1926167"/>
            <a:ext cx="784189" cy="400110"/>
          </a:xfrm>
          <a:prstGeom prst="rect">
            <a:avLst/>
          </a:prstGeom>
          <a:noFill/>
        </p:spPr>
        <p:txBody>
          <a:bodyPr wrap="none" rtlCol="0">
            <a:spAutoFit/>
          </a:bodyPr>
          <a:lstStyle/>
          <a:p>
            <a:r>
              <a:rPr lang="en-US" sz="2000" dirty="0"/>
              <a:t>Costs</a:t>
            </a:r>
          </a:p>
        </p:txBody>
      </p:sp>
      <p:sp>
        <p:nvSpPr>
          <p:cNvPr id="9" name="TextBox 8"/>
          <p:cNvSpPr txBox="1"/>
          <p:nvPr/>
        </p:nvSpPr>
        <p:spPr>
          <a:xfrm>
            <a:off x="4656667" y="5058833"/>
            <a:ext cx="1050288" cy="400110"/>
          </a:xfrm>
          <a:prstGeom prst="rect">
            <a:avLst/>
          </a:prstGeom>
          <a:noFill/>
        </p:spPr>
        <p:txBody>
          <a:bodyPr wrap="none" rtlCol="0">
            <a:spAutoFit/>
          </a:bodyPr>
          <a:lstStyle/>
          <a:p>
            <a:r>
              <a:rPr lang="en-US" sz="2000" dirty="0"/>
              <a:t>Benefits</a:t>
            </a:r>
          </a:p>
        </p:txBody>
      </p:sp>
      <p:sp>
        <p:nvSpPr>
          <p:cNvPr id="10" name="TextBox 9"/>
          <p:cNvSpPr txBox="1"/>
          <p:nvPr/>
        </p:nvSpPr>
        <p:spPr>
          <a:xfrm>
            <a:off x="1382991" y="1079500"/>
            <a:ext cx="771365" cy="400110"/>
          </a:xfrm>
          <a:prstGeom prst="rect">
            <a:avLst/>
          </a:prstGeom>
          <a:noFill/>
        </p:spPr>
        <p:txBody>
          <a:bodyPr wrap="none" rtlCol="0">
            <a:spAutoFit/>
          </a:bodyPr>
          <a:lstStyle/>
          <a:p>
            <a:r>
              <a:rPr lang="en-US" sz="2000" dirty="0"/>
              <a:t>Risks</a:t>
            </a:r>
          </a:p>
        </p:txBody>
      </p:sp>
      <p:sp>
        <p:nvSpPr>
          <p:cNvPr id="11" name="TextBox 10"/>
          <p:cNvSpPr txBox="1"/>
          <p:nvPr/>
        </p:nvSpPr>
        <p:spPr>
          <a:xfrm>
            <a:off x="3979334" y="4479131"/>
            <a:ext cx="2252989" cy="400110"/>
          </a:xfrm>
          <a:prstGeom prst="rect">
            <a:avLst/>
          </a:prstGeom>
          <a:noFill/>
        </p:spPr>
        <p:txBody>
          <a:bodyPr wrap="none" rtlCol="0">
            <a:spAutoFit/>
          </a:bodyPr>
          <a:lstStyle/>
          <a:p>
            <a:r>
              <a:rPr lang="en-US" sz="2000" dirty="0"/>
              <a:t>Integration Partner</a:t>
            </a:r>
          </a:p>
        </p:txBody>
      </p:sp>
      <p:sp>
        <p:nvSpPr>
          <p:cNvPr id="12" name="TextBox 11"/>
          <p:cNvSpPr txBox="1"/>
          <p:nvPr/>
        </p:nvSpPr>
        <p:spPr>
          <a:xfrm>
            <a:off x="2624666" y="2010833"/>
            <a:ext cx="2175404" cy="400110"/>
          </a:xfrm>
          <a:prstGeom prst="rect">
            <a:avLst/>
          </a:prstGeom>
          <a:noFill/>
        </p:spPr>
        <p:txBody>
          <a:bodyPr wrap="none" rtlCol="0">
            <a:spAutoFit/>
          </a:bodyPr>
          <a:lstStyle/>
          <a:p>
            <a:r>
              <a:rPr lang="en-US" sz="2000" dirty="0"/>
              <a:t>Executive Support</a:t>
            </a:r>
          </a:p>
        </p:txBody>
      </p:sp>
      <p:sp>
        <p:nvSpPr>
          <p:cNvPr id="13" name="TextBox 12"/>
          <p:cNvSpPr txBox="1"/>
          <p:nvPr/>
        </p:nvSpPr>
        <p:spPr>
          <a:xfrm>
            <a:off x="3471334" y="910167"/>
            <a:ext cx="1014573" cy="400110"/>
          </a:xfrm>
          <a:prstGeom prst="rect">
            <a:avLst/>
          </a:prstGeom>
          <a:noFill/>
        </p:spPr>
        <p:txBody>
          <a:bodyPr wrap="none" rtlCol="0">
            <a:spAutoFit/>
          </a:bodyPr>
          <a:lstStyle/>
          <a:p>
            <a:r>
              <a:rPr lang="en-US" sz="2000" dirty="0"/>
              <a:t>Change</a:t>
            </a:r>
          </a:p>
        </p:txBody>
      </p:sp>
      <p:sp>
        <p:nvSpPr>
          <p:cNvPr id="14" name="TextBox 13"/>
          <p:cNvSpPr txBox="1"/>
          <p:nvPr/>
        </p:nvSpPr>
        <p:spPr>
          <a:xfrm>
            <a:off x="1183158" y="5264018"/>
            <a:ext cx="3099118" cy="400110"/>
          </a:xfrm>
          <a:prstGeom prst="rect">
            <a:avLst/>
          </a:prstGeom>
          <a:noFill/>
        </p:spPr>
        <p:txBody>
          <a:bodyPr wrap="none" rtlCol="0">
            <a:spAutoFit/>
          </a:bodyPr>
          <a:lstStyle/>
          <a:p>
            <a:r>
              <a:rPr lang="en-US" sz="2000" dirty="0"/>
              <a:t>SAP, Oracle and Microsoft</a:t>
            </a:r>
          </a:p>
        </p:txBody>
      </p:sp>
      <p:sp>
        <p:nvSpPr>
          <p:cNvPr id="16" name="TextBox 3"/>
          <p:cNvSpPr txBox="1">
            <a:spLocks noChangeArrowheads="1"/>
          </p:cNvSpPr>
          <p:nvPr/>
        </p:nvSpPr>
        <p:spPr bwMode="auto">
          <a:xfrm>
            <a:off x="6180667" y="-3109908"/>
            <a:ext cx="3640088" cy="11216721"/>
          </a:xfrm>
          <a:prstGeom prst="rect">
            <a:avLst/>
          </a:prstGeom>
          <a:noFill/>
          <a:ln w="9525">
            <a:noFill/>
            <a:miter lim="800000"/>
            <a:headEnd/>
            <a:tailEnd/>
          </a:ln>
        </p:spPr>
        <p:txBody>
          <a:bodyPr lIns="101594" tIns="50798" rIns="101594" bIns="50798">
            <a:prstTxWarp prst="textNoShape">
              <a:avLst/>
            </a:prstTxWarp>
            <a:spAutoFit/>
          </a:bodyPr>
          <a:lstStyle/>
          <a:p>
            <a:r>
              <a:rPr lang="en-US" sz="72222" dirty="0">
                <a:solidFill>
                  <a:srgbClr val="FF0000"/>
                </a:solidFill>
                <a:latin typeface="Helvetica" charset="0"/>
              </a:rPr>
              <a:t>?</a:t>
            </a:r>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200" y="4229100"/>
            <a:ext cx="2367168" cy="13611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406400" y="190500"/>
            <a:ext cx="8628136" cy="808708"/>
          </a:xfrm>
        </p:spPr>
        <p:txBody>
          <a:bodyPr>
            <a:normAutofit/>
          </a:bodyPr>
          <a:lstStyle/>
          <a:p>
            <a:r>
              <a:rPr lang="en-US" dirty="0"/>
              <a:t>Value Proposition for All Businesses</a:t>
            </a:r>
          </a:p>
        </p:txBody>
      </p:sp>
      <p:sp>
        <p:nvSpPr>
          <p:cNvPr id="3" name="Content Placeholder 2"/>
          <p:cNvSpPr>
            <a:spLocks noGrp="1"/>
          </p:cNvSpPr>
          <p:nvPr>
            <p:ph idx="1"/>
          </p:nvPr>
        </p:nvSpPr>
        <p:spPr>
          <a:xfrm>
            <a:off x="736600" y="1104900"/>
            <a:ext cx="7543800" cy="3504935"/>
          </a:xfrm>
        </p:spPr>
        <p:txBody>
          <a:bodyPr>
            <a:normAutofit fontScale="85000" lnSpcReduction="10000"/>
          </a:bodyPr>
          <a:lstStyle/>
          <a:p>
            <a:r>
              <a:rPr lang="en-US" dirty="0"/>
              <a:t> Gives a global, real-time view of data that can enable companies to address concerns proactively and drive improvements</a:t>
            </a:r>
            <a:br>
              <a:rPr lang="en-US" dirty="0"/>
            </a:br>
            <a:endParaRPr lang="en-US" dirty="0"/>
          </a:p>
          <a:p>
            <a:r>
              <a:rPr lang="en-US" dirty="0"/>
              <a:t> Improves financial compliance with regulatory standards and reduces risk</a:t>
            </a:r>
            <a:br>
              <a:rPr lang="en-US" dirty="0"/>
            </a:br>
            <a:endParaRPr lang="en-US" dirty="0"/>
          </a:p>
          <a:p>
            <a:r>
              <a:rPr lang="en-US" dirty="0"/>
              <a:t> Automates core business operations such as lead-to-cash, order-to-fulfillment, and procure-to-pay processes </a:t>
            </a:r>
            <a:br>
              <a:rPr lang="en-US" dirty="0"/>
            </a:br>
            <a:endParaRPr lang="en-US" dirty="0"/>
          </a:p>
          <a:p>
            <a:r>
              <a:rPr lang="en-US" dirty="0"/>
              <a:t> Enhances customer service by providing one source for billing and relationship tracking. </a:t>
            </a:r>
          </a:p>
        </p:txBody>
      </p:sp>
    </p:spTree>
    <p:extLst>
      <p:ext uri="{BB962C8B-B14F-4D97-AF65-F5344CB8AC3E}">
        <p14:creationId xmlns:p14="http://schemas.microsoft.com/office/powerpoint/2010/main" val="34598898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1909</TotalTime>
  <Words>1094</Words>
  <Application>Microsoft Office PowerPoint</Application>
  <PresentationFormat>Custom</PresentationFormat>
  <Paragraphs>224</Paragraphs>
  <Slides>29</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Calibri</vt:lpstr>
      <vt:lpstr>Calisto MT</vt:lpstr>
      <vt:lpstr>Helvetica</vt:lpstr>
      <vt:lpstr>Trebuchet MS</vt:lpstr>
      <vt:lpstr>Wingdings 2</vt:lpstr>
      <vt:lpstr>MIS2101</vt:lpstr>
      <vt:lpstr>Visio</vt:lpstr>
      <vt:lpstr>Information Systems in Organizations  3.1.1 Running the Business: Enterprise Systems (ERP)</vt:lpstr>
      <vt:lpstr>Roadmap</vt:lpstr>
      <vt:lpstr>Creating Systems for a Business </vt:lpstr>
      <vt:lpstr>Required Reading</vt:lpstr>
      <vt:lpstr>PowerPoint Presentation</vt:lpstr>
      <vt:lpstr>PowerPoint Presentation</vt:lpstr>
      <vt:lpstr>Required Viewing 1/2</vt:lpstr>
      <vt:lpstr>PowerPoint Presentation</vt:lpstr>
      <vt:lpstr>Value Proposition for All Businesses</vt:lpstr>
      <vt:lpstr>PowerPoint Presentation</vt:lpstr>
      <vt:lpstr>Remember Swim Lane Diagram? Who does what and when?</vt:lpstr>
      <vt:lpstr>PowerPoint Presentation</vt:lpstr>
      <vt:lpstr>Legacy Systems</vt:lpstr>
      <vt:lpstr>PowerPoint Presentation</vt:lpstr>
      <vt:lpstr>Enterprise System</vt:lpstr>
      <vt:lpstr>Exercise</vt:lpstr>
      <vt:lpstr>PowerPoint Presentation</vt:lpstr>
      <vt:lpstr>PowerPoint Presentation</vt:lpstr>
      <vt:lpstr>PowerPoint Presentation</vt:lpstr>
      <vt:lpstr>Required Viewing 2/2</vt:lpstr>
      <vt:lpstr>ERP Challenges</vt:lpstr>
      <vt:lpstr>PowerPoint Presentation</vt:lpstr>
      <vt:lpstr>ERP Benefits</vt:lpstr>
      <vt:lpstr>Leaders in the ERP Space</vt:lpstr>
      <vt:lpstr>PowerPoint Presentation</vt:lpstr>
      <vt:lpstr>PowerPoint Presentation</vt:lpstr>
      <vt:lpstr>Making it Happen</vt:lpstr>
      <vt:lpstr>In-Class Activities…</vt:lpstr>
      <vt:lpstr>Roadmap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Sarita M Cini</cp:lastModifiedBy>
  <cp:revision>127</cp:revision>
  <dcterms:created xsi:type="dcterms:W3CDTF">2015-03-16T11:37:14Z</dcterms:created>
  <dcterms:modified xsi:type="dcterms:W3CDTF">2017-10-05T19:45:37Z</dcterms:modified>
</cp:coreProperties>
</file>