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4"/>
  </p:notesMasterIdLst>
  <p:sldIdLst>
    <p:sldId id="256" r:id="rId2"/>
    <p:sldId id="320" r:id="rId3"/>
    <p:sldId id="318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33" r:id="rId13"/>
  </p:sldIdLst>
  <p:sldSz cx="12192000" cy="6858000"/>
  <p:notesSz cx="7023100" cy="93091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86296" autoAdjust="0"/>
  </p:normalViewPr>
  <p:slideViewPr>
    <p:cSldViewPr snapToGrid="0">
      <p:cViewPr>
        <p:scale>
          <a:sx n="70" d="100"/>
          <a:sy n="70" d="100"/>
        </p:scale>
        <p:origin x="168" y="270"/>
      </p:cViewPr>
      <p:guideLst>
        <p:guide pos="288"/>
        <p:guide pos="7344"/>
        <p:guide orient="horz" pos="2208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33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36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60eff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60effb3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sz="1000" dirty="0"/>
          </a:p>
        </p:txBody>
      </p:sp>
      <p:sp>
        <p:nvSpPr>
          <p:cNvPr id="109" name="Google Shape;109;g3d960effb3_0_2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5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94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91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3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11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253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58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 a 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50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14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bg>
      <p:bgPr>
        <a:solidFill>
          <a:srgbClr val="22222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32843" y="2068829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32843" y="2505075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296432" y="2068828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6296432" y="2505074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722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7" r:id="rId4"/>
    <p:sldLayoutId id="2147483659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Information Systems in Organizations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 smtClean="0"/>
              <a:t>Exam#3 Review – CSS, HTML &amp; JavaScript – Code Diagnosis</a:t>
            </a:r>
            <a:endParaRPr lang="en-US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In-Class Activity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 smtClean="0"/>
              <a:t>What’s </a:t>
            </a:r>
            <a:r>
              <a:rPr lang="en-US" sz="3200" dirty="0"/>
              <a:t>wrong with </a:t>
            </a:r>
            <a:r>
              <a:rPr lang="en-US" sz="3200" dirty="0" smtClean="0"/>
              <a:t>the statement listed below?</a:t>
            </a:r>
            <a:endParaRPr lang="en-US" sz="3200" dirty="0"/>
          </a:p>
          <a:p>
            <a:pPr marL="50800" indent="0">
              <a:buNone/>
            </a:pPr>
            <a:r>
              <a:rPr lang="en-US" sz="3200" dirty="0" smtClean="0"/>
              <a:t>	</a:t>
            </a:r>
            <a:r>
              <a:rPr lang="en-US" sz="3000" dirty="0" smtClean="0"/>
              <a:t>var 365days </a:t>
            </a:r>
            <a:r>
              <a:rPr lang="en-US" sz="3000" dirty="0"/>
              <a:t>= prompt </a:t>
            </a:r>
            <a:r>
              <a:rPr lang="en-US" sz="3000" dirty="0" smtClean="0"/>
              <a:t>(“How many days are in a year?");</a:t>
            </a:r>
            <a:endParaRPr lang="en-US" sz="3000" dirty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7760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9" y="2241644"/>
            <a:ext cx="532262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 smtClean="0"/>
              <a:t>What’s </a:t>
            </a:r>
            <a:r>
              <a:rPr lang="en-US" sz="3200" dirty="0"/>
              <a:t>wrong with </a:t>
            </a:r>
            <a:r>
              <a:rPr lang="en-US" sz="3200" dirty="0" smtClean="0"/>
              <a:t>the statement listed below?</a:t>
            </a:r>
            <a:endParaRPr lang="en-US" sz="3200" dirty="0"/>
          </a:p>
          <a:p>
            <a:pPr marL="50800" indent="0">
              <a:buNone/>
            </a:pPr>
            <a:r>
              <a:rPr lang="en-US" sz="3200" dirty="0" smtClean="0"/>
              <a:t>	</a:t>
            </a:r>
            <a:r>
              <a:rPr lang="en-US" sz="3000" dirty="0" smtClean="0"/>
              <a:t>var </a:t>
            </a:r>
            <a:r>
              <a:rPr lang="en-US" sz="3000" dirty="0" smtClean="0">
                <a:solidFill>
                  <a:srgbClr val="FF0000"/>
                </a:solidFill>
              </a:rPr>
              <a:t>365</a:t>
            </a:r>
            <a:r>
              <a:rPr lang="en-US" sz="3000" dirty="0" smtClean="0"/>
              <a:t>days </a:t>
            </a:r>
            <a:r>
              <a:rPr lang="en-US" sz="3000" dirty="0"/>
              <a:t>= prompt </a:t>
            </a:r>
            <a:r>
              <a:rPr lang="en-US" sz="3000" dirty="0" smtClean="0"/>
              <a:t>(“How many days are in a year?");</a:t>
            </a:r>
          </a:p>
          <a:p>
            <a:pPr marL="50800" indent="0">
              <a:buNone/>
            </a:pPr>
            <a:endParaRPr lang="en-US" sz="3000" dirty="0"/>
          </a:p>
          <a:p>
            <a:pPr marL="50800" indent="0">
              <a:buNone/>
            </a:pPr>
            <a:r>
              <a:rPr lang="en-US" sz="3000" dirty="0" smtClean="0"/>
              <a:t>	</a:t>
            </a:r>
            <a:r>
              <a:rPr lang="en-US" sz="3000" dirty="0" smtClean="0">
                <a:solidFill>
                  <a:srgbClr val="FF0000"/>
                </a:solidFill>
              </a:rPr>
              <a:t>Variable name cannot begin with a number!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3601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 smtClean="0"/>
              <a:t>Study individually and in groups</a:t>
            </a:r>
            <a:endParaRPr lang="en-US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Good Luck!!!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31" idx="2"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327687" y="2950557"/>
            <a:ext cx="1806992" cy="1574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chemeClr val="tx1"/>
                </a:solidFill>
              </a:rPr>
              <a:t>Exam #2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245746" y="2945431"/>
            <a:ext cx="1806992" cy="157975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Cybersecurity &amp; the Enterprise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6095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API’s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3a &amp; 3b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076166" y="2945432"/>
            <a:ext cx="1806992" cy="15797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 &amp; CRM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#1 &amp; 2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#04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599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Hello World, Variables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Input and Output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7119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#2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#08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13124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31183" y="845210"/>
            <a:ext cx="1806992" cy="157791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2: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to Process Mapping 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149242" y="845211"/>
            <a:ext cx="1806992" cy="157791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3:</a:t>
            </a:r>
          </a:p>
          <a:p>
            <a:r>
              <a:rPr lang="en-US" dirty="0">
                <a:solidFill>
                  <a:schemeClr val="tx1"/>
                </a:solidFill>
              </a:rPr>
              <a:t>Digital Product Management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1a &amp; 1b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064452" y="845210"/>
            <a:ext cx="1806992" cy="157791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– Part 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ERP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Max Labs 2a &amp; 2b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78750" y="839280"/>
            <a:ext cx="1806992" cy="158384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chemeClr val="tx1"/>
                </a:solidFill>
              </a:rPr>
              <a:t>Exam #1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Midterm review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Exam Prep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rgbClr val="7030A0"/>
                </a:solidFill>
              </a:rPr>
              <a:t>*check course calendar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 rot="10800000">
            <a:off x="10680899" y="3915109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82469" y="5181657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#09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3744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#10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05019" y="5171319"/>
            <a:ext cx="1806992" cy="15700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#5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#’s 11 &amp; 12</a:t>
            </a:r>
          </a:p>
          <a:p>
            <a:pPr lvl="0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057E04-6A18-9F46-82AA-473E8C03A687}"/>
              </a:ext>
            </a:extLst>
          </p:cNvPr>
          <p:cNvSpPr txBox="1"/>
          <p:nvPr/>
        </p:nvSpPr>
        <p:spPr>
          <a:xfrm>
            <a:off x="11053575" y="4262806"/>
            <a:ext cx="982796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 ARE FINALLY HERE!!!</a:t>
            </a:r>
          </a:p>
        </p:txBody>
      </p:sp>
      <p:sp>
        <p:nvSpPr>
          <p:cNvPr id="3" name="Down Arrow 2"/>
          <p:cNvSpPr/>
          <p:nvPr/>
        </p:nvSpPr>
        <p:spPr>
          <a:xfrm>
            <a:off x="11412099" y="5001470"/>
            <a:ext cx="265748" cy="463966"/>
          </a:xfrm>
          <a:prstGeom prst="downArrow">
            <a:avLst>
              <a:gd name="adj1" fmla="val 30196"/>
              <a:gd name="adj2" fmla="val 88369"/>
            </a:avLst>
          </a:prstGeom>
          <a:solidFill>
            <a:schemeClr val="tx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990600"/>
            <a:ext cx="7034655" cy="4953000"/>
          </a:xfrm>
        </p:spPr>
        <p:txBody>
          <a:bodyPr/>
          <a:lstStyle/>
          <a:p>
            <a:r>
              <a:rPr lang="en-US" sz="2400" dirty="0" smtClean="0"/>
              <a:t>Readings</a:t>
            </a:r>
            <a:r>
              <a:rPr lang="en-US" sz="2400" dirty="0"/>
              <a:t>, Videos and Lectures </a:t>
            </a:r>
            <a:r>
              <a:rPr lang="en-US" sz="2400" dirty="0" smtClean="0"/>
              <a:t>(40</a:t>
            </a:r>
            <a:r>
              <a:rPr lang="en-US" sz="2400" dirty="0" smtClean="0"/>
              <a:t>%)</a:t>
            </a:r>
            <a:endParaRPr lang="en-US" sz="2400" dirty="0"/>
          </a:p>
          <a:p>
            <a:pPr lvl="1"/>
            <a:r>
              <a:rPr lang="en-US" sz="1800" dirty="0" smtClean="0"/>
              <a:t>CSS, HTML and JavaScript basics</a:t>
            </a:r>
          </a:p>
          <a:p>
            <a:pPr lvl="1"/>
            <a:r>
              <a:rPr lang="en-US" sz="1800" dirty="0" smtClean="0"/>
              <a:t>Variables</a:t>
            </a:r>
          </a:p>
          <a:p>
            <a:pPr lvl="2"/>
            <a:r>
              <a:rPr lang="en-US" sz="1400" dirty="0" smtClean="0"/>
              <a:t>Input &amp; Output</a:t>
            </a:r>
            <a:endParaRPr lang="en-US" sz="1400" dirty="0" smtClean="0"/>
          </a:p>
          <a:p>
            <a:pPr lvl="1"/>
            <a:r>
              <a:rPr lang="en-US" sz="1800" dirty="0" smtClean="0"/>
              <a:t>Operator Types</a:t>
            </a:r>
          </a:p>
          <a:p>
            <a:pPr lvl="1"/>
            <a:r>
              <a:rPr lang="en-US" sz="1800" dirty="0" smtClean="0"/>
              <a:t>Strings</a:t>
            </a:r>
          </a:p>
          <a:p>
            <a:pPr lvl="1"/>
            <a:r>
              <a:rPr lang="en-US" sz="1800" dirty="0" smtClean="0"/>
              <a:t>Logical Operators</a:t>
            </a:r>
          </a:p>
          <a:p>
            <a:pPr lvl="1"/>
            <a:r>
              <a:rPr lang="en-US" sz="1800" dirty="0" smtClean="0"/>
              <a:t>Conditional Types</a:t>
            </a:r>
          </a:p>
          <a:p>
            <a:pPr lvl="1"/>
            <a:r>
              <a:rPr lang="en-US" sz="1800" dirty="0" smtClean="0"/>
              <a:t>Loops</a:t>
            </a:r>
            <a:endParaRPr lang="en-US" sz="1800" dirty="0"/>
          </a:p>
          <a:p>
            <a:r>
              <a:rPr lang="en-US" sz="2400" dirty="0" smtClean="0"/>
              <a:t>Coding</a:t>
            </a:r>
            <a:r>
              <a:rPr lang="en-US" sz="2400" dirty="0" smtClean="0"/>
              <a:t> </a:t>
            </a:r>
            <a:r>
              <a:rPr lang="en-US" sz="2400" dirty="0"/>
              <a:t>– Demonstrate your ability to apply </a:t>
            </a:r>
            <a:r>
              <a:rPr lang="en-US" sz="2400" dirty="0" smtClean="0"/>
              <a:t>(60</a:t>
            </a:r>
            <a:r>
              <a:rPr lang="en-US" sz="2400" dirty="0"/>
              <a:t>%)</a:t>
            </a:r>
            <a:endParaRPr lang="en-US" sz="1800" dirty="0"/>
          </a:p>
          <a:p>
            <a:pPr lvl="1"/>
            <a:r>
              <a:rPr lang="en-US" sz="1800" dirty="0"/>
              <a:t> </a:t>
            </a:r>
            <a:r>
              <a:rPr lang="en-US" sz="1800" dirty="0" smtClean="0"/>
              <a:t>Code </a:t>
            </a:r>
            <a:r>
              <a:rPr lang="en-US" sz="1800" dirty="0" smtClean="0"/>
              <a:t>Analysis &amp; Diagnosis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Exam Will Cover Discussions: </a:t>
            </a:r>
            <a:r>
              <a:rPr lang="en-US" sz="3600" dirty="0" smtClean="0"/>
              <a:t>10.1 </a:t>
            </a:r>
            <a:r>
              <a:rPr lang="en-US" sz="2000" dirty="0" smtClean="0"/>
              <a:t>through</a:t>
            </a:r>
            <a:r>
              <a:rPr lang="en-US" sz="3600" dirty="0" smtClean="0"/>
              <a:t> 14.1 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/>
          <a:stretch/>
        </p:blipFill>
        <p:spPr>
          <a:xfrm>
            <a:off x="9047746" y="1643287"/>
            <a:ext cx="3144253" cy="313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041" y="5287381"/>
            <a:ext cx="514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</a:t>
            </a:r>
            <a:r>
              <a:rPr lang="en-US" sz="800" dirty="0" smtClean="0"/>
              <a:t>target.scene7.com/is/image/Target/GUEST_a97f68d0-6348-4802-9d47-89b3a854a20e?wid=488&amp;hei=488&amp;fmt=pjpeg</a:t>
            </a:r>
          </a:p>
          <a:p>
            <a:endParaRPr lang="en-US" sz="800" dirty="0"/>
          </a:p>
          <a:p>
            <a:r>
              <a:rPr lang="en-US" sz="800" dirty="0" smtClean="0"/>
              <a:t>Source</a:t>
            </a:r>
            <a:r>
              <a:rPr lang="en-US" sz="800" dirty="0"/>
              <a:t>: https://ccesnews.org/opinion/2018/04/23/10-tips-for-exam-preparation/#photo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2380" r="21764" b="2142"/>
          <a:stretch/>
        </p:blipFill>
        <p:spPr>
          <a:xfrm>
            <a:off x="7045041" y="1643287"/>
            <a:ext cx="1858764" cy="3139101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885898" y="2546279"/>
            <a:ext cx="2159142" cy="1333115"/>
          </a:xfrm>
          <a:prstGeom prst="rightArrowCallout">
            <a:avLst>
              <a:gd name="adj1" fmla="val 17593"/>
              <a:gd name="adj2" fmla="val 25000"/>
              <a:gd name="adj3" fmla="val 37037"/>
              <a:gd name="adj4" fmla="val 6497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Bring a CALCULATOR and a #2 Pencil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 smtClean="0"/>
              <a:t>for </a:t>
            </a:r>
            <a:r>
              <a:rPr lang="en-US" sz="3200" dirty="0"/>
              <a:t>(var i = -10; i &lt;= 30; i=i+5) {</a:t>
            </a:r>
          </a:p>
          <a:p>
            <a:r>
              <a:rPr lang="en-US" sz="3200" dirty="0" smtClean="0"/>
              <a:t>True  </a:t>
            </a:r>
            <a:r>
              <a:rPr lang="en-US" sz="3200" dirty="0"/>
              <a:t>or </a:t>
            </a:r>
            <a:r>
              <a:rPr lang="en-US" sz="3200" dirty="0" smtClean="0"/>
              <a:t> False</a:t>
            </a:r>
            <a:endParaRPr lang="en-US" sz="3200" dirty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39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 smtClean="0"/>
              <a:t>for </a:t>
            </a:r>
            <a:r>
              <a:rPr lang="en-US" sz="3200" dirty="0"/>
              <a:t>(var i = -10; i &lt;= 30; i=i+5) {</a:t>
            </a:r>
          </a:p>
          <a:p>
            <a:r>
              <a:rPr lang="en-US" sz="3200" dirty="0" smtClean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24983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</a:t>
            </a:r>
            <a:r>
              <a:rPr lang="en-US" sz="2600" dirty="0" smtClean="0"/>
              <a:t>MPG if </a:t>
            </a:r>
            <a:r>
              <a:rPr lang="en-US" sz="2600" dirty="0"/>
              <a:t>you </a:t>
            </a:r>
            <a:r>
              <a:rPr lang="en-US" sz="2600" dirty="0" smtClean="0"/>
              <a:t>have driven </a:t>
            </a:r>
            <a:r>
              <a:rPr lang="en-US" sz="2600" dirty="0"/>
              <a:t>320 </a:t>
            </a:r>
            <a:r>
              <a:rPr lang="en-US" sz="2600" dirty="0" smtClean="0"/>
              <a:t>Miles </a:t>
            </a:r>
            <a:r>
              <a:rPr lang="en-US" sz="2600" dirty="0"/>
              <a:t>and used 20 </a:t>
            </a:r>
            <a:r>
              <a:rPr lang="en-US" sz="2600" dirty="0" smtClean="0"/>
              <a:t>Gallons of gas? (analyze the code)</a:t>
            </a:r>
            <a:endParaRPr lang="en-US" sz="2600" dirty="0"/>
          </a:p>
          <a:p>
            <a:pPr marL="50800" indent="0">
              <a:buNone/>
            </a:pPr>
            <a:r>
              <a:rPr lang="en-US" sz="2600" dirty="0" smtClean="0"/>
              <a:t>A</a:t>
            </a:r>
            <a:r>
              <a:rPr lang="en-US" sz="2600" dirty="0"/>
              <a:t>. 15</a:t>
            </a:r>
          </a:p>
          <a:p>
            <a:pPr marL="50800" indent="0">
              <a:buNone/>
            </a:pPr>
            <a:r>
              <a:rPr lang="en-US" sz="2600" dirty="0"/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72" y="4118212"/>
            <a:ext cx="1007509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</a:t>
            </a:r>
            <a:r>
              <a:rPr lang="en-US" sz="2600" dirty="0" smtClean="0"/>
              <a:t>MPG if </a:t>
            </a:r>
            <a:r>
              <a:rPr lang="en-US" sz="2600" dirty="0"/>
              <a:t>you </a:t>
            </a:r>
            <a:r>
              <a:rPr lang="en-US" sz="2600" dirty="0" smtClean="0"/>
              <a:t>have driven </a:t>
            </a:r>
            <a:r>
              <a:rPr lang="en-US" sz="2600" dirty="0"/>
              <a:t>320 </a:t>
            </a:r>
            <a:r>
              <a:rPr lang="en-US" sz="2600" dirty="0" smtClean="0"/>
              <a:t>Miles </a:t>
            </a:r>
            <a:r>
              <a:rPr lang="en-US" sz="2600" dirty="0"/>
              <a:t>and used 20 </a:t>
            </a:r>
            <a:r>
              <a:rPr lang="en-US" sz="2600" dirty="0" smtClean="0"/>
              <a:t>Gallons of gas? (analyze the code)</a:t>
            </a:r>
            <a:endParaRPr lang="en-US" sz="2600" dirty="0"/>
          </a:p>
          <a:p>
            <a:pPr marL="50800" indent="0">
              <a:buNone/>
            </a:pPr>
            <a:r>
              <a:rPr lang="en-US" sz="2600" dirty="0" smtClean="0"/>
              <a:t>A</a:t>
            </a:r>
            <a:r>
              <a:rPr lang="en-US" sz="2600" dirty="0"/>
              <a:t>. 15</a:t>
            </a:r>
          </a:p>
          <a:p>
            <a:pPr marL="5080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1. After </a:t>
            </a:r>
            <a:r>
              <a:rPr lang="en-US" sz="1600" dirty="0"/>
              <a:t>10 minutes, how many calories have you burned?`</a:t>
            </a:r>
          </a:p>
          <a:p>
            <a:pPr marL="0" indent="0">
              <a:buNone/>
            </a:pPr>
            <a:r>
              <a:rPr lang="en-US" sz="1600" b="0" dirty="0" smtClean="0"/>
              <a:t>A. 0        </a:t>
            </a:r>
            <a:r>
              <a:rPr lang="en-US" sz="1600" b="0" dirty="0"/>
              <a:t>B.  45          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</a:t>
            </a:r>
            <a:r>
              <a:rPr lang="en-US" sz="1600" dirty="0" smtClean="0"/>
              <a:t>?`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 smtClean="0"/>
              <a:t>A. 112.5        </a:t>
            </a:r>
            <a:r>
              <a:rPr lang="en-US" sz="1600" b="0" dirty="0"/>
              <a:t>B.  135          C. 450            D. </a:t>
            </a:r>
            <a:r>
              <a:rPr lang="en-US" sz="1600" b="0" dirty="0" smtClean="0"/>
              <a:t>1350</a:t>
            </a:r>
          </a:p>
          <a:p>
            <a:pPr marL="5080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 smtClean="0"/>
              <a:t>A</a:t>
            </a:r>
            <a:r>
              <a:rPr lang="en-US" sz="1600" b="0" dirty="0"/>
              <a:t>. 3, 90          B. 5, 135 </a:t>
            </a:r>
            <a:r>
              <a:rPr lang="en-US" sz="1600" b="0" dirty="0" smtClean="0"/>
              <a:t>	        C</a:t>
            </a:r>
            <a:r>
              <a:rPr lang="en-US" sz="1600" b="0" dirty="0"/>
              <a:t>.  3, 135   </a:t>
            </a:r>
            <a:r>
              <a:rPr lang="en-US" sz="1600" b="0" dirty="0" smtClean="0"/>
              <a:t>      D</a:t>
            </a:r>
            <a:r>
              <a:rPr lang="en-US" sz="1600" b="0" dirty="0"/>
              <a:t>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</a:t>
            </a:r>
            <a:r>
              <a:rPr lang="en-US" sz="1600" dirty="0" smtClean="0"/>
              <a:t>?</a:t>
            </a:r>
            <a:endParaRPr lang="en-US" sz="1600" dirty="0"/>
          </a:p>
          <a:p>
            <a:pPr marL="50800" indent="0">
              <a:buNone/>
            </a:pPr>
            <a:r>
              <a:rPr lang="en-US" sz="1600" b="0" dirty="0"/>
              <a:t>A.  5, 135     </a:t>
            </a:r>
            <a:r>
              <a:rPr lang="en-US" sz="1600" b="0" dirty="0" smtClean="0"/>
              <a:t>   B</a:t>
            </a:r>
            <a:r>
              <a:rPr lang="en-US" sz="1600" b="0" dirty="0"/>
              <a:t>. 7, 180    </a:t>
            </a:r>
            <a:r>
              <a:rPr lang="en-US" sz="1600" b="0" dirty="0" smtClean="0"/>
              <a:t>    C</a:t>
            </a:r>
            <a:r>
              <a:rPr lang="en-US" sz="1600" b="0" dirty="0"/>
              <a:t>.  7, 225  </a:t>
            </a:r>
            <a:r>
              <a:rPr lang="en-US" sz="1600" b="0" dirty="0" smtClean="0"/>
              <a:t>            D</a:t>
            </a:r>
            <a:r>
              <a:rPr lang="en-US" sz="1600" b="0" dirty="0"/>
              <a:t>. Does not run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048" y="1191722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3833" y="2369968"/>
            <a:ext cx="791571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4406" y="3818905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78507" y="5081049"/>
            <a:ext cx="953069" cy="503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69603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1. After </a:t>
            </a:r>
            <a:r>
              <a:rPr lang="en-US" sz="1600" dirty="0"/>
              <a:t>10 minutes, how many calories have you burned?`</a:t>
            </a:r>
          </a:p>
          <a:p>
            <a:pPr marL="0" indent="0">
              <a:buNone/>
            </a:pPr>
            <a:r>
              <a:rPr lang="en-US" sz="1600" b="0" dirty="0" smtClean="0"/>
              <a:t>A. 0        </a:t>
            </a:r>
            <a:r>
              <a:rPr lang="en-US" sz="1600" dirty="0">
                <a:solidFill>
                  <a:srgbClr val="FF0000"/>
                </a:solidFill>
              </a:rPr>
              <a:t>B.  45          </a:t>
            </a:r>
            <a:r>
              <a:rPr lang="en-US" sz="1600" b="0" dirty="0"/>
              <a:t>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</a:t>
            </a:r>
            <a:r>
              <a:rPr lang="en-US" sz="1600" dirty="0" smtClean="0"/>
              <a:t>?`</a:t>
            </a:r>
            <a:endParaRPr lang="en-US" sz="1600" dirty="0"/>
          </a:p>
          <a:p>
            <a:pPr marL="0" indent="0">
              <a:buNone/>
            </a:pPr>
            <a:r>
              <a:rPr lang="en-US" sz="1600" b="0" dirty="0" smtClean="0"/>
              <a:t>A. 112.5        </a:t>
            </a:r>
            <a:r>
              <a:rPr lang="en-US" sz="1600" dirty="0">
                <a:solidFill>
                  <a:srgbClr val="FF0000"/>
                </a:solidFill>
              </a:rPr>
              <a:t>B.  135          </a:t>
            </a:r>
            <a:r>
              <a:rPr lang="en-US" sz="1600" b="0" dirty="0"/>
              <a:t>C. 450            D. </a:t>
            </a:r>
            <a:r>
              <a:rPr lang="en-US" sz="1600" b="0" dirty="0" smtClean="0"/>
              <a:t>1350</a:t>
            </a:r>
          </a:p>
          <a:p>
            <a:pPr marL="50800" indent="0">
              <a:buNone/>
            </a:pPr>
            <a:r>
              <a:rPr lang="en-US" sz="1600" dirty="0" smtClean="0"/>
              <a:t>3</a:t>
            </a:r>
            <a:r>
              <a:rPr lang="en-US" sz="1600" dirty="0"/>
              <a:t>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</a:t>
            </a:r>
            <a:r>
              <a:rPr lang="en-US" sz="1600" dirty="0">
                <a:solidFill>
                  <a:srgbClr val="FF0000"/>
                </a:solidFill>
              </a:rPr>
              <a:t>C.  3, 135         </a:t>
            </a:r>
            <a:r>
              <a:rPr lang="en-US" sz="1600" b="0" dirty="0"/>
              <a:t>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</a:t>
            </a:r>
            <a:r>
              <a:rPr lang="en-US" sz="1600" dirty="0">
                <a:solidFill>
                  <a:srgbClr val="FF0000"/>
                </a:solidFill>
              </a:rPr>
              <a:t>B. 7, 180        </a:t>
            </a:r>
            <a:r>
              <a:rPr lang="en-US" sz="1600" b="0" dirty="0"/>
              <a:t>C.  7, 225              D. Does not </a:t>
            </a:r>
            <a:r>
              <a:rPr lang="en-US" sz="1600" b="0" dirty="0" smtClean="0"/>
              <a:t>run</a:t>
            </a:r>
            <a:endParaRPr lang="en-US" sz="16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 smtClean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696</Words>
  <Application>Microsoft Office PowerPoint</Application>
  <PresentationFormat>Widescreen</PresentationFormat>
  <Paragraphs>187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Narrow</vt:lpstr>
      <vt:lpstr>Georgia</vt:lpstr>
      <vt:lpstr>Arial Black</vt:lpstr>
      <vt:lpstr>Arial</vt:lpstr>
      <vt:lpstr>Calibri</vt:lpstr>
      <vt:lpstr>Office Theme</vt:lpstr>
      <vt:lpstr>Information Systems in Organizations</vt:lpstr>
      <vt:lpstr>PowerPoint Presentation</vt:lpstr>
      <vt:lpstr>Exam Will Cover Discussions: 10.1 through 14.1   </vt:lpstr>
      <vt:lpstr>Sample Question:</vt:lpstr>
      <vt:lpstr>Sample Question:</vt:lpstr>
      <vt:lpstr>Sample Question:</vt:lpstr>
      <vt:lpstr>Sample Question:</vt:lpstr>
      <vt:lpstr>Sample Questions:</vt:lpstr>
      <vt:lpstr>Sample Questions:</vt:lpstr>
      <vt:lpstr>Sample Question:</vt:lpstr>
      <vt:lpstr>Sample Question:</vt:lpstr>
      <vt:lpstr>Good Luck!!!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Steven E. Sclarow</cp:lastModifiedBy>
  <cp:revision>182</cp:revision>
  <cp:lastPrinted>2019-04-10T22:15:37Z</cp:lastPrinted>
  <dcterms:modified xsi:type="dcterms:W3CDTF">2019-12-05T18:15:09Z</dcterms:modified>
</cp:coreProperties>
</file>