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320" r:id="rId2"/>
    <p:sldId id="321" r:id="rId3"/>
    <p:sldId id="311" r:id="rId4"/>
    <p:sldId id="324" r:id="rId5"/>
    <p:sldId id="290" r:id="rId6"/>
    <p:sldId id="305" r:id="rId7"/>
    <p:sldId id="313" r:id="rId8"/>
    <p:sldId id="327" r:id="rId9"/>
    <p:sldId id="326" r:id="rId10"/>
    <p:sldId id="329" r:id="rId11"/>
    <p:sldId id="330" r:id="rId12"/>
    <p:sldId id="331" r:id="rId13"/>
    <p:sldId id="332" r:id="rId14"/>
    <p:sldId id="328" r:id="rId15"/>
    <p:sldId id="314" r:id="rId16"/>
    <p:sldId id="315" r:id="rId17"/>
    <p:sldId id="317" r:id="rId18"/>
    <p:sldId id="333" r:id="rId19"/>
    <p:sldId id="318" r:id="rId20"/>
    <p:sldId id="325" r:id="rId21"/>
    <p:sldId id="307" r:id="rId22"/>
    <p:sldId id="310" r:id="rId23"/>
    <p:sldId id="308" r:id="rId24"/>
    <p:sldId id="319" r:id="rId25"/>
    <p:sldId id="312" r:id="rId2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3" autoAdjust="0"/>
    <p:restoredTop sz="95455" autoAdjust="0"/>
  </p:normalViewPr>
  <p:slideViewPr>
    <p:cSldViewPr>
      <p:cViewPr varScale="1">
        <p:scale>
          <a:sx n="116" d="100"/>
          <a:sy n="116" d="100"/>
        </p:scale>
        <p:origin x="-89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2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B2D4D-1606-4188-A3DB-179068CB34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2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0D022-4363-48AB-A989-11CD0854E9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43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0D022-4363-48AB-A989-11CD0854E9C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0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0D022-4363-48AB-A989-11CD0854E9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49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0D022-4363-48AB-A989-11CD0854E9C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22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68C2-4BBA-F54B-BF8D-578F58770B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67" b="1" dirty="0">
                <a:solidFill>
                  <a:srgbClr val="FF0000"/>
                </a:solidFill>
              </a:rPr>
              <a:t>Information Systems in Organizations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Introduction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>Christy L. Greening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8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620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6083" y="-127000"/>
            <a:ext cx="7164917" cy="9525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Lecture vs. Activities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30716" y="-132892"/>
            <a:ext cx="2521254" cy="837618"/>
            <a:chOff x="6464564" y="234444"/>
            <a:chExt cx="2228268" cy="740281"/>
          </a:xfrm>
        </p:grpSpPr>
        <p:sp>
          <p:nvSpPr>
            <p:cNvPr id="11" name="Rectangle 10"/>
            <p:cNvSpPr/>
            <p:nvPr/>
          </p:nvSpPr>
          <p:spPr>
            <a:xfrm>
              <a:off x="6624637" y="473869"/>
              <a:ext cx="206375" cy="238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564" y="234444"/>
              <a:ext cx="2228268" cy="74028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440" y="445196"/>
            <a:ext cx="2039435" cy="2892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95493" y="1704999"/>
            <a:ext cx="703719" cy="605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33" b="1" dirty="0">
                <a:solidFill>
                  <a:srgbClr val="FF0000"/>
                </a:solidFill>
              </a:rPr>
              <a:t>Vs.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00" y="997599"/>
            <a:ext cx="2968773" cy="19791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94" y="958392"/>
            <a:ext cx="3419276" cy="2025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5460" y="3026636"/>
            <a:ext cx="2324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Previous:  3 hours of lecture per week covering the topics the textbook tells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3104971"/>
            <a:ext cx="280987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Now: 1 hour of class discussion a week focusing on the most important learning objectives</a:t>
            </a:r>
          </a:p>
          <a:p>
            <a:endParaRPr lang="en-US" sz="1500" dirty="0"/>
          </a:p>
          <a:p>
            <a:pPr algn="ctr"/>
            <a:r>
              <a:rPr lang="en-US" sz="1500" b="1" dirty="0"/>
              <a:t>And</a:t>
            </a:r>
          </a:p>
          <a:p>
            <a:endParaRPr lang="en-US" sz="1500" dirty="0"/>
          </a:p>
          <a:p>
            <a:r>
              <a:rPr lang="en-US" sz="1500" dirty="0"/>
              <a:t>2 hours of in-class activities that reinforce those key 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81026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620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6083" y="-127000"/>
            <a:ext cx="7164917" cy="9525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Active Learning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30716" y="-132892"/>
            <a:ext cx="2521254" cy="837618"/>
            <a:chOff x="6464564" y="234444"/>
            <a:chExt cx="2228268" cy="740281"/>
          </a:xfrm>
        </p:grpSpPr>
        <p:sp>
          <p:nvSpPr>
            <p:cNvPr id="11" name="Rectangle 10"/>
            <p:cNvSpPr/>
            <p:nvPr/>
          </p:nvSpPr>
          <p:spPr>
            <a:xfrm>
              <a:off x="6624637" y="473869"/>
              <a:ext cx="206375" cy="238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564" y="234444"/>
              <a:ext cx="2228268" cy="74028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440" y="445196"/>
            <a:ext cx="2039435" cy="2892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6479" y="5095294"/>
            <a:ext cx="1391008" cy="386277"/>
          </a:xfrm>
          <a:prstGeom prst="rect">
            <a:avLst/>
          </a:prstGeom>
        </p:spPr>
      </p:pic>
      <p:sp>
        <p:nvSpPr>
          <p:cNvPr id="19" name="Freeform 7"/>
          <p:cNvSpPr>
            <a:spLocks/>
          </p:cNvSpPr>
          <p:nvPr/>
        </p:nvSpPr>
        <p:spPr bwMode="auto">
          <a:xfrm rot="20512991" flipV="1">
            <a:off x="1195729" y="1287717"/>
            <a:ext cx="2455158" cy="2113889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0" scaled="0"/>
          </a:gradFill>
          <a:ln w="19050">
            <a:solidFill>
              <a:schemeClr val="bg1"/>
            </a:solidFill>
          </a:ln>
          <a:effectLst/>
          <a:scene3d>
            <a:camera prst="orthographicFront">
              <a:rot lat="21301143" lon="20101125" rev="21573786"/>
            </a:camera>
            <a:lightRig rig="threePt" dir="t"/>
          </a:scene3d>
          <a:sp3d extrusionH="254000">
            <a:extrusionClr>
              <a:schemeClr val="tx2"/>
            </a:extrusionClr>
          </a:sp3d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 dirty="0"/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 rot="7201049" flipV="1">
            <a:off x="4959894" y="1203966"/>
            <a:ext cx="2645250" cy="2125397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gradFill>
            <a:gsLst>
              <a:gs pos="0">
                <a:srgbClr val="FFC000"/>
              </a:gs>
              <a:gs pos="100000">
                <a:schemeClr val="accent6">
                  <a:lumMod val="50000"/>
                </a:schemeClr>
              </a:gs>
            </a:gsLst>
            <a:lin ang="16200000" scaled="0"/>
          </a:gradFill>
          <a:ln w="19050">
            <a:solidFill>
              <a:schemeClr val="bg1"/>
            </a:solidFill>
          </a:ln>
          <a:effectLst/>
          <a:scene3d>
            <a:camera prst="orthographicFront">
              <a:rot lat="21300000" lon="20100000" rev="21540000"/>
            </a:camera>
            <a:lightRig rig="threePt" dir="t"/>
          </a:scene3d>
          <a:sp3d extrusionH="254000">
            <a:extrusionClr>
              <a:srgbClr val="FFC000"/>
            </a:extrusionClr>
          </a:sp3d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V="1">
            <a:off x="3088299" y="3314149"/>
            <a:ext cx="2742418" cy="186551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78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0" scaled="0"/>
          </a:gradFill>
          <a:ln w="19050">
            <a:solidFill>
              <a:schemeClr val="bg1"/>
            </a:solidFill>
          </a:ln>
          <a:effectLst/>
          <a:scene3d>
            <a:camera prst="orthographicFront">
              <a:rot lat="21300000" lon="20100000" rev="21540000"/>
            </a:camera>
            <a:lightRig rig="threePt" dir="t"/>
          </a:scene3d>
          <a:sp3d extrusionH="254000">
            <a:extrusionClr>
              <a:schemeClr val="accent2">
                <a:lumMod val="50000"/>
              </a:schemeClr>
            </a:extrusionClr>
          </a:sp3d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 rot="20645184">
            <a:off x="1770215" y="2098055"/>
            <a:ext cx="12577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Engagement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3" name="TextBox 22"/>
          <p:cNvSpPr txBox="1"/>
          <p:nvPr/>
        </p:nvSpPr>
        <p:spPr>
          <a:xfrm rot="1612766">
            <a:off x="7755486" y="1745054"/>
            <a:ext cx="105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Media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78100" y="3973456"/>
            <a:ext cx="195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Synthesis</a:t>
            </a:r>
          </a:p>
        </p:txBody>
      </p:sp>
      <p:sp>
        <p:nvSpPr>
          <p:cNvPr id="25" name="TextBox 24"/>
          <p:cNvSpPr txBox="1"/>
          <p:nvPr/>
        </p:nvSpPr>
        <p:spPr>
          <a:xfrm rot="1614452">
            <a:off x="5950315" y="1850292"/>
            <a:ext cx="957825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solidFill>
                  <a:schemeClr val="bg1"/>
                </a:solidFill>
              </a:rPr>
              <a:t>Analysis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209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620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6083" y="-127000"/>
            <a:ext cx="7164917" cy="9525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Active Learning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30716" y="-132892"/>
            <a:ext cx="2521254" cy="837618"/>
            <a:chOff x="6464564" y="234444"/>
            <a:chExt cx="2228268" cy="740281"/>
          </a:xfrm>
        </p:grpSpPr>
        <p:sp>
          <p:nvSpPr>
            <p:cNvPr id="11" name="Rectangle 10"/>
            <p:cNvSpPr/>
            <p:nvPr/>
          </p:nvSpPr>
          <p:spPr>
            <a:xfrm>
              <a:off x="6624637" y="473869"/>
              <a:ext cx="206375" cy="238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564" y="234444"/>
              <a:ext cx="2228268" cy="74028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440" y="445196"/>
            <a:ext cx="2039435" cy="28922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985877" y="1897224"/>
            <a:ext cx="7015123" cy="2946918"/>
            <a:chOff x="2811847" y="2057400"/>
            <a:chExt cx="3512753" cy="1572687"/>
          </a:xfrm>
        </p:grpSpPr>
        <p:sp>
          <p:nvSpPr>
            <p:cNvPr id="15" name="Freeform 7"/>
            <p:cNvSpPr>
              <a:spLocks/>
            </p:cNvSpPr>
            <p:nvPr/>
          </p:nvSpPr>
          <p:spPr bwMode="auto">
            <a:xfrm flipV="1">
              <a:off x="2811847" y="2289085"/>
              <a:ext cx="1572687" cy="1099393"/>
            </a:xfrm>
            <a:custGeom>
              <a:avLst/>
              <a:gdLst>
                <a:gd name="T0" fmla="*/ 667 w 671"/>
                <a:gd name="T1" fmla="*/ 247 h 469"/>
                <a:gd name="T2" fmla="*/ 617 w 671"/>
                <a:gd name="T3" fmla="*/ 289 h 469"/>
                <a:gd name="T4" fmla="*/ 583 w 671"/>
                <a:gd name="T5" fmla="*/ 286 h 469"/>
                <a:gd name="T6" fmla="*/ 550 w 671"/>
                <a:gd name="T7" fmla="*/ 283 h 469"/>
                <a:gd name="T8" fmla="*/ 535 w 671"/>
                <a:gd name="T9" fmla="*/ 319 h 469"/>
                <a:gd name="T10" fmla="*/ 548 w 671"/>
                <a:gd name="T11" fmla="*/ 450 h 469"/>
                <a:gd name="T12" fmla="*/ 467 w 671"/>
                <a:gd name="T13" fmla="*/ 457 h 469"/>
                <a:gd name="T14" fmla="*/ 389 w 671"/>
                <a:gd name="T15" fmla="*/ 457 h 469"/>
                <a:gd name="T16" fmla="*/ 391 w 671"/>
                <a:gd name="T17" fmla="*/ 367 h 469"/>
                <a:gd name="T18" fmla="*/ 353 w 671"/>
                <a:gd name="T19" fmla="*/ 324 h 469"/>
                <a:gd name="T20" fmla="*/ 300 w 671"/>
                <a:gd name="T21" fmla="*/ 332 h 469"/>
                <a:gd name="T22" fmla="*/ 288 w 671"/>
                <a:gd name="T23" fmla="*/ 411 h 469"/>
                <a:gd name="T24" fmla="*/ 291 w 671"/>
                <a:gd name="T25" fmla="*/ 439 h 469"/>
                <a:gd name="T26" fmla="*/ 254 w 671"/>
                <a:gd name="T27" fmla="*/ 463 h 469"/>
                <a:gd name="T28" fmla="*/ 129 w 671"/>
                <a:gd name="T29" fmla="*/ 442 h 469"/>
                <a:gd name="T30" fmla="*/ 123 w 671"/>
                <a:gd name="T31" fmla="*/ 289 h 469"/>
                <a:gd name="T32" fmla="*/ 15 w 671"/>
                <a:gd name="T33" fmla="*/ 277 h 469"/>
                <a:gd name="T34" fmla="*/ 12 w 671"/>
                <a:gd name="T35" fmla="*/ 199 h 469"/>
                <a:gd name="T36" fmla="*/ 82 w 671"/>
                <a:gd name="T37" fmla="*/ 186 h 469"/>
                <a:gd name="T38" fmla="*/ 119 w 671"/>
                <a:gd name="T39" fmla="*/ 192 h 469"/>
                <a:gd name="T40" fmla="*/ 131 w 671"/>
                <a:gd name="T41" fmla="*/ 157 h 469"/>
                <a:gd name="T42" fmla="*/ 123 w 671"/>
                <a:gd name="T43" fmla="*/ 24 h 469"/>
                <a:gd name="T44" fmla="*/ 215 w 671"/>
                <a:gd name="T45" fmla="*/ 9 h 469"/>
                <a:gd name="T46" fmla="*/ 290 w 671"/>
                <a:gd name="T47" fmla="*/ 33 h 469"/>
                <a:gd name="T48" fmla="*/ 285 w 671"/>
                <a:gd name="T49" fmla="*/ 76 h 469"/>
                <a:gd name="T50" fmla="*/ 283 w 671"/>
                <a:gd name="T51" fmla="*/ 122 h 469"/>
                <a:gd name="T52" fmla="*/ 381 w 671"/>
                <a:gd name="T53" fmla="*/ 134 h 469"/>
                <a:gd name="T54" fmla="*/ 388 w 671"/>
                <a:gd name="T55" fmla="*/ 86 h 469"/>
                <a:gd name="T56" fmla="*/ 379 w 671"/>
                <a:gd name="T57" fmla="*/ 42 h 469"/>
                <a:gd name="T58" fmla="*/ 487 w 671"/>
                <a:gd name="T59" fmla="*/ 16 h 469"/>
                <a:gd name="T60" fmla="*/ 547 w 671"/>
                <a:gd name="T61" fmla="*/ 22 h 469"/>
                <a:gd name="T62" fmla="*/ 534 w 671"/>
                <a:gd name="T63" fmla="*/ 171 h 469"/>
                <a:gd name="T64" fmla="*/ 648 w 671"/>
                <a:gd name="T65" fmla="*/ 184 h 469"/>
                <a:gd name="T66" fmla="*/ 667 w 671"/>
                <a:gd name="T67" fmla="*/ 24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1" h="469">
                  <a:moveTo>
                    <a:pt x="667" y="247"/>
                  </a:moveTo>
                  <a:cubicBezTo>
                    <a:pt x="663" y="269"/>
                    <a:pt x="646" y="288"/>
                    <a:pt x="617" y="289"/>
                  </a:cubicBezTo>
                  <a:cubicBezTo>
                    <a:pt x="607" y="289"/>
                    <a:pt x="595" y="287"/>
                    <a:pt x="583" y="286"/>
                  </a:cubicBezTo>
                  <a:cubicBezTo>
                    <a:pt x="573" y="285"/>
                    <a:pt x="558" y="281"/>
                    <a:pt x="550" y="283"/>
                  </a:cubicBezTo>
                  <a:cubicBezTo>
                    <a:pt x="540" y="286"/>
                    <a:pt x="536" y="308"/>
                    <a:pt x="535" y="319"/>
                  </a:cubicBezTo>
                  <a:cubicBezTo>
                    <a:pt x="532" y="365"/>
                    <a:pt x="542" y="411"/>
                    <a:pt x="548" y="450"/>
                  </a:cubicBezTo>
                  <a:cubicBezTo>
                    <a:pt x="519" y="453"/>
                    <a:pt x="497" y="454"/>
                    <a:pt x="467" y="457"/>
                  </a:cubicBezTo>
                  <a:cubicBezTo>
                    <a:pt x="447" y="459"/>
                    <a:pt x="408" y="469"/>
                    <a:pt x="389" y="457"/>
                  </a:cubicBezTo>
                  <a:cubicBezTo>
                    <a:pt x="365" y="441"/>
                    <a:pt x="393" y="393"/>
                    <a:pt x="391" y="367"/>
                  </a:cubicBezTo>
                  <a:cubicBezTo>
                    <a:pt x="390" y="343"/>
                    <a:pt x="371" y="327"/>
                    <a:pt x="353" y="324"/>
                  </a:cubicBezTo>
                  <a:cubicBezTo>
                    <a:pt x="335" y="322"/>
                    <a:pt x="314" y="324"/>
                    <a:pt x="300" y="332"/>
                  </a:cubicBezTo>
                  <a:cubicBezTo>
                    <a:pt x="280" y="344"/>
                    <a:pt x="284" y="386"/>
                    <a:pt x="288" y="411"/>
                  </a:cubicBezTo>
                  <a:cubicBezTo>
                    <a:pt x="289" y="420"/>
                    <a:pt x="292" y="431"/>
                    <a:pt x="291" y="439"/>
                  </a:cubicBezTo>
                  <a:cubicBezTo>
                    <a:pt x="288" y="453"/>
                    <a:pt x="272" y="461"/>
                    <a:pt x="254" y="463"/>
                  </a:cubicBezTo>
                  <a:cubicBezTo>
                    <a:pt x="205" y="468"/>
                    <a:pt x="165" y="451"/>
                    <a:pt x="129" y="442"/>
                  </a:cubicBezTo>
                  <a:cubicBezTo>
                    <a:pt x="142" y="398"/>
                    <a:pt x="144" y="304"/>
                    <a:pt x="123" y="289"/>
                  </a:cubicBezTo>
                  <a:cubicBezTo>
                    <a:pt x="102" y="274"/>
                    <a:pt x="40" y="301"/>
                    <a:pt x="15" y="277"/>
                  </a:cubicBezTo>
                  <a:cubicBezTo>
                    <a:pt x="0" y="263"/>
                    <a:pt x="0" y="218"/>
                    <a:pt x="12" y="199"/>
                  </a:cubicBezTo>
                  <a:cubicBezTo>
                    <a:pt x="24" y="178"/>
                    <a:pt x="55" y="182"/>
                    <a:pt x="82" y="186"/>
                  </a:cubicBezTo>
                  <a:cubicBezTo>
                    <a:pt x="91" y="187"/>
                    <a:pt x="108" y="195"/>
                    <a:pt x="119" y="192"/>
                  </a:cubicBezTo>
                  <a:cubicBezTo>
                    <a:pt x="128" y="189"/>
                    <a:pt x="130" y="171"/>
                    <a:pt x="131" y="157"/>
                  </a:cubicBezTo>
                  <a:cubicBezTo>
                    <a:pt x="135" y="107"/>
                    <a:pt x="126" y="67"/>
                    <a:pt x="123" y="24"/>
                  </a:cubicBezTo>
                  <a:cubicBezTo>
                    <a:pt x="152" y="21"/>
                    <a:pt x="183" y="12"/>
                    <a:pt x="215" y="9"/>
                  </a:cubicBezTo>
                  <a:cubicBezTo>
                    <a:pt x="248" y="7"/>
                    <a:pt x="285" y="11"/>
                    <a:pt x="290" y="33"/>
                  </a:cubicBezTo>
                  <a:cubicBezTo>
                    <a:pt x="291" y="41"/>
                    <a:pt x="286" y="69"/>
                    <a:pt x="285" y="76"/>
                  </a:cubicBezTo>
                  <a:cubicBezTo>
                    <a:pt x="283" y="90"/>
                    <a:pt x="278" y="108"/>
                    <a:pt x="283" y="122"/>
                  </a:cubicBezTo>
                  <a:cubicBezTo>
                    <a:pt x="293" y="150"/>
                    <a:pt x="360" y="156"/>
                    <a:pt x="381" y="134"/>
                  </a:cubicBezTo>
                  <a:cubicBezTo>
                    <a:pt x="390" y="125"/>
                    <a:pt x="389" y="102"/>
                    <a:pt x="388" y="86"/>
                  </a:cubicBezTo>
                  <a:cubicBezTo>
                    <a:pt x="386" y="70"/>
                    <a:pt x="377" y="57"/>
                    <a:pt x="379" y="42"/>
                  </a:cubicBezTo>
                  <a:cubicBezTo>
                    <a:pt x="383" y="0"/>
                    <a:pt x="449" y="13"/>
                    <a:pt x="487" y="16"/>
                  </a:cubicBezTo>
                  <a:cubicBezTo>
                    <a:pt x="508" y="18"/>
                    <a:pt x="528" y="20"/>
                    <a:pt x="547" y="22"/>
                  </a:cubicBezTo>
                  <a:cubicBezTo>
                    <a:pt x="535" y="63"/>
                    <a:pt x="529" y="143"/>
                    <a:pt x="534" y="171"/>
                  </a:cubicBezTo>
                  <a:cubicBezTo>
                    <a:pt x="540" y="198"/>
                    <a:pt x="617" y="167"/>
                    <a:pt x="648" y="184"/>
                  </a:cubicBezTo>
                  <a:cubicBezTo>
                    <a:pt x="660" y="191"/>
                    <a:pt x="671" y="224"/>
                    <a:pt x="667" y="24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0"/>
            </a:gra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 flipV="1">
              <a:off x="4751913" y="2299670"/>
              <a:ext cx="1572687" cy="1099393"/>
            </a:xfrm>
            <a:custGeom>
              <a:avLst/>
              <a:gdLst>
                <a:gd name="T0" fmla="*/ 667 w 671"/>
                <a:gd name="T1" fmla="*/ 247 h 469"/>
                <a:gd name="T2" fmla="*/ 617 w 671"/>
                <a:gd name="T3" fmla="*/ 289 h 469"/>
                <a:gd name="T4" fmla="*/ 583 w 671"/>
                <a:gd name="T5" fmla="*/ 286 h 469"/>
                <a:gd name="T6" fmla="*/ 550 w 671"/>
                <a:gd name="T7" fmla="*/ 283 h 469"/>
                <a:gd name="T8" fmla="*/ 535 w 671"/>
                <a:gd name="T9" fmla="*/ 319 h 469"/>
                <a:gd name="T10" fmla="*/ 548 w 671"/>
                <a:gd name="T11" fmla="*/ 450 h 469"/>
                <a:gd name="T12" fmla="*/ 467 w 671"/>
                <a:gd name="T13" fmla="*/ 457 h 469"/>
                <a:gd name="T14" fmla="*/ 389 w 671"/>
                <a:gd name="T15" fmla="*/ 457 h 469"/>
                <a:gd name="T16" fmla="*/ 391 w 671"/>
                <a:gd name="T17" fmla="*/ 367 h 469"/>
                <a:gd name="T18" fmla="*/ 353 w 671"/>
                <a:gd name="T19" fmla="*/ 324 h 469"/>
                <a:gd name="T20" fmla="*/ 300 w 671"/>
                <a:gd name="T21" fmla="*/ 332 h 469"/>
                <a:gd name="T22" fmla="*/ 288 w 671"/>
                <a:gd name="T23" fmla="*/ 411 h 469"/>
                <a:gd name="T24" fmla="*/ 291 w 671"/>
                <a:gd name="T25" fmla="*/ 439 h 469"/>
                <a:gd name="T26" fmla="*/ 254 w 671"/>
                <a:gd name="T27" fmla="*/ 463 h 469"/>
                <a:gd name="T28" fmla="*/ 129 w 671"/>
                <a:gd name="T29" fmla="*/ 442 h 469"/>
                <a:gd name="T30" fmla="*/ 123 w 671"/>
                <a:gd name="T31" fmla="*/ 289 h 469"/>
                <a:gd name="T32" fmla="*/ 15 w 671"/>
                <a:gd name="T33" fmla="*/ 277 h 469"/>
                <a:gd name="T34" fmla="*/ 12 w 671"/>
                <a:gd name="T35" fmla="*/ 199 h 469"/>
                <a:gd name="T36" fmla="*/ 82 w 671"/>
                <a:gd name="T37" fmla="*/ 186 h 469"/>
                <a:gd name="T38" fmla="*/ 119 w 671"/>
                <a:gd name="T39" fmla="*/ 192 h 469"/>
                <a:gd name="T40" fmla="*/ 131 w 671"/>
                <a:gd name="T41" fmla="*/ 157 h 469"/>
                <a:gd name="T42" fmla="*/ 123 w 671"/>
                <a:gd name="T43" fmla="*/ 24 h 469"/>
                <a:gd name="T44" fmla="*/ 215 w 671"/>
                <a:gd name="T45" fmla="*/ 9 h 469"/>
                <a:gd name="T46" fmla="*/ 290 w 671"/>
                <a:gd name="T47" fmla="*/ 33 h 469"/>
                <a:gd name="T48" fmla="*/ 285 w 671"/>
                <a:gd name="T49" fmla="*/ 76 h 469"/>
                <a:gd name="T50" fmla="*/ 283 w 671"/>
                <a:gd name="T51" fmla="*/ 122 h 469"/>
                <a:gd name="T52" fmla="*/ 381 w 671"/>
                <a:gd name="T53" fmla="*/ 134 h 469"/>
                <a:gd name="T54" fmla="*/ 388 w 671"/>
                <a:gd name="T55" fmla="*/ 86 h 469"/>
                <a:gd name="T56" fmla="*/ 379 w 671"/>
                <a:gd name="T57" fmla="*/ 42 h 469"/>
                <a:gd name="T58" fmla="*/ 487 w 671"/>
                <a:gd name="T59" fmla="*/ 16 h 469"/>
                <a:gd name="T60" fmla="*/ 547 w 671"/>
                <a:gd name="T61" fmla="*/ 22 h 469"/>
                <a:gd name="T62" fmla="*/ 534 w 671"/>
                <a:gd name="T63" fmla="*/ 171 h 469"/>
                <a:gd name="T64" fmla="*/ 648 w 671"/>
                <a:gd name="T65" fmla="*/ 184 h 469"/>
                <a:gd name="T66" fmla="*/ 667 w 671"/>
                <a:gd name="T67" fmla="*/ 24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1" h="469">
                  <a:moveTo>
                    <a:pt x="667" y="247"/>
                  </a:moveTo>
                  <a:cubicBezTo>
                    <a:pt x="663" y="269"/>
                    <a:pt x="646" y="288"/>
                    <a:pt x="617" y="289"/>
                  </a:cubicBezTo>
                  <a:cubicBezTo>
                    <a:pt x="607" y="289"/>
                    <a:pt x="595" y="287"/>
                    <a:pt x="583" y="286"/>
                  </a:cubicBezTo>
                  <a:cubicBezTo>
                    <a:pt x="573" y="285"/>
                    <a:pt x="558" y="281"/>
                    <a:pt x="550" y="283"/>
                  </a:cubicBezTo>
                  <a:cubicBezTo>
                    <a:pt x="540" y="286"/>
                    <a:pt x="536" y="308"/>
                    <a:pt x="535" y="319"/>
                  </a:cubicBezTo>
                  <a:cubicBezTo>
                    <a:pt x="532" y="365"/>
                    <a:pt x="542" y="411"/>
                    <a:pt x="548" y="450"/>
                  </a:cubicBezTo>
                  <a:cubicBezTo>
                    <a:pt x="519" y="453"/>
                    <a:pt x="497" y="454"/>
                    <a:pt x="467" y="457"/>
                  </a:cubicBezTo>
                  <a:cubicBezTo>
                    <a:pt x="447" y="459"/>
                    <a:pt x="408" y="469"/>
                    <a:pt x="389" y="457"/>
                  </a:cubicBezTo>
                  <a:cubicBezTo>
                    <a:pt x="365" y="441"/>
                    <a:pt x="393" y="393"/>
                    <a:pt x="391" y="367"/>
                  </a:cubicBezTo>
                  <a:cubicBezTo>
                    <a:pt x="390" y="343"/>
                    <a:pt x="371" y="327"/>
                    <a:pt x="353" y="324"/>
                  </a:cubicBezTo>
                  <a:cubicBezTo>
                    <a:pt x="335" y="322"/>
                    <a:pt x="314" y="324"/>
                    <a:pt x="300" y="332"/>
                  </a:cubicBezTo>
                  <a:cubicBezTo>
                    <a:pt x="280" y="344"/>
                    <a:pt x="284" y="386"/>
                    <a:pt x="288" y="411"/>
                  </a:cubicBezTo>
                  <a:cubicBezTo>
                    <a:pt x="289" y="420"/>
                    <a:pt x="292" y="431"/>
                    <a:pt x="291" y="439"/>
                  </a:cubicBezTo>
                  <a:cubicBezTo>
                    <a:pt x="288" y="453"/>
                    <a:pt x="272" y="461"/>
                    <a:pt x="254" y="463"/>
                  </a:cubicBezTo>
                  <a:cubicBezTo>
                    <a:pt x="205" y="468"/>
                    <a:pt x="165" y="451"/>
                    <a:pt x="129" y="442"/>
                  </a:cubicBezTo>
                  <a:cubicBezTo>
                    <a:pt x="142" y="398"/>
                    <a:pt x="144" y="304"/>
                    <a:pt x="123" y="289"/>
                  </a:cubicBezTo>
                  <a:cubicBezTo>
                    <a:pt x="102" y="274"/>
                    <a:pt x="40" y="301"/>
                    <a:pt x="15" y="277"/>
                  </a:cubicBezTo>
                  <a:cubicBezTo>
                    <a:pt x="0" y="263"/>
                    <a:pt x="0" y="218"/>
                    <a:pt x="12" y="199"/>
                  </a:cubicBezTo>
                  <a:cubicBezTo>
                    <a:pt x="24" y="178"/>
                    <a:pt x="55" y="182"/>
                    <a:pt x="82" y="186"/>
                  </a:cubicBezTo>
                  <a:cubicBezTo>
                    <a:pt x="91" y="187"/>
                    <a:pt x="108" y="195"/>
                    <a:pt x="119" y="192"/>
                  </a:cubicBezTo>
                  <a:cubicBezTo>
                    <a:pt x="128" y="189"/>
                    <a:pt x="130" y="171"/>
                    <a:pt x="131" y="157"/>
                  </a:cubicBezTo>
                  <a:cubicBezTo>
                    <a:pt x="135" y="107"/>
                    <a:pt x="126" y="67"/>
                    <a:pt x="123" y="24"/>
                  </a:cubicBezTo>
                  <a:cubicBezTo>
                    <a:pt x="152" y="21"/>
                    <a:pt x="183" y="12"/>
                    <a:pt x="215" y="9"/>
                  </a:cubicBezTo>
                  <a:cubicBezTo>
                    <a:pt x="248" y="7"/>
                    <a:pt x="285" y="11"/>
                    <a:pt x="290" y="33"/>
                  </a:cubicBezTo>
                  <a:cubicBezTo>
                    <a:pt x="291" y="41"/>
                    <a:pt x="286" y="69"/>
                    <a:pt x="285" y="76"/>
                  </a:cubicBezTo>
                  <a:cubicBezTo>
                    <a:pt x="283" y="90"/>
                    <a:pt x="278" y="108"/>
                    <a:pt x="283" y="122"/>
                  </a:cubicBezTo>
                  <a:cubicBezTo>
                    <a:pt x="293" y="150"/>
                    <a:pt x="360" y="156"/>
                    <a:pt x="381" y="134"/>
                  </a:cubicBezTo>
                  <a:cubicBezTo>
                    <a:pt x="390" y="125"/>
                    <a:pt x="389" y="102"/>
                    <a:pt x="388" y="86"/>
                  </a:cubicBezTo>
                  <a:cubicBezTo>
                    <a:pt x="386" y="70"/>
                    <a:pt x="377" y="57"/>
                    <a:pt x="379" y="42"/>
                  </a:cubicBezTo>
                  <a:cubicBezTo>
                    <a:pt x="383" y="0"/>
                    <a:pt x="449" y="13"/>
                    <a:pt x="487" y="16"/>
                  </a:cubicBezTo>
                  <a:cubicBezTo>
                    <a:pt x="508" y="18"/>
                    <a:pt x="528" y="20"/>
                    <a:pt x="547" y="22"/>
                  </a:cubicBezTo>
                  <a:cubicBezTo>
                    <a:pt x="535" y="63"/>
                    <a:pt x="529" y="143"/>
                    <a:pt x="534" y="171"/>
                  </a:cubicBezTo>
                  <a:cubicBezTo>
                    <a:pt x="540" y="198"/>
                    <a:pt x="617" y="167"/>
                    <a:pt x="648" y="184"/>
                  </a:cubicBezTo>
                  <a:cubicBezTo>
                    <a:pt x="660" y="191"/>
                    <a:pt x="671" y="224"/>
                    <a:pt x="667" y="24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78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0" scaled="0"/>
            </a:gra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rot="5400000" flipV="1">
              <a:off x="3779553" y="2294047"/>
              <a:ext cx="1572687" cy="1099393"/>
            </a:xfrm>
            <a:custGeom>
              <a:avLst/>
              <a:gdLst>
                <a:gd name="T0" fmla="*/ 667 w 671"/>
                <a:gd name="T1" fmla="*/ 247 h 469"/>
                <a:gd name="T2" fmla="*/ 617 w 671"/>
                <a:gd name="T3" fmla="*/ 289 h 469"/>
                <a:gd name="T4" fmla="*/ 583 w 671"/>
                <a:gd name="T5" fmla="*/ 286 h 469"/>
                <a:gd name="T6" fmla="*/ 550 w 671"/>
                <a:gd name="T7" fmla="*/ 283 h 469"/>
                <a:gd name="T8" fmla="*/ 535 w 671"/>
                <a:gd name="T9" fmla="*/ 319 h 469"/>
                <a:gd name="T10" fmla="*/ 548 w 671"/>
                <a:gd name="T11" fmla="*/ 450 h 469"/>
                <a:gd name="T12" fmla="*/ 467 w 671"/>
                <a:gd name="T13" fmla="*/ 457 h 469"/>
                <a:gd name="T14" fmla="*/ 389 w 671"/>
                <a:gd name="T15" fmla="*/ 457 h 469"/>
                <a:gd name="T16" fmla="*/ 391 w 671"/>
                <a:gd name="T17" fmla="*/ 367 h 469"/>
                <a:gd name="T18" fmla="*/ 353 w 671"/>
                <a:gd name="T19" fmla="*/ 324 h 469"/>
                <a:gd name="T20" fmla="*/ 300 w 671"/>
                <a:gd name="T21" fmla="*/ 332 h 469"/>
                <a:gd name="T22" fmla="*/ 288 w 671"/>
                <a:gd name="T23" fmla="*/ 411 h 469"/>
                <a:gd name="T24" fmla="*/ 291 w 671"/>
                <a:gd name="T25" fmla="*/ 439 h 469"/>
                <a:gd name="T26" fmla="*/ 254 w 671"/>
                <a:gd name="T27" fmla="*/ 463 h 469"/>
                <a:gd name="T28" fmla="*/ 129 w 671"/>
                <a:gd name="T29" fmla="*/ 442 h 469"/>
                <a:gd name="T30" fmla="*/ 123 w 671"/>
                <a:gd name="T31" fmla="*/ 289 h 469"/>
                <a:gd name="T32" fmla="*/ 15 w 671"/>
                <a:gd name="T33" fmla="*/ 277 h 469"/>
                <a:gd name="T34" fmla="*/ 12 w 671"/>
                <a:gd name="T35" fmla="*/ 199 h 469"/>
                <a:gd name="T36" fmla="*/ 82 w 671"/>
                <a:gd name="T37" fmla="*/ 186 h 469"/>
                <a:gd name="T38" fmla="*/ 119 w 671"/>
                <a:gd name="T39" fmla="*/ 192 h 469"/>
                <a:gd name="T40" fmla="*/ 131 w 671"/>
                <a:gd name="T41" fmla="*/ 157 h 469"/>
                <a:gd name="T42" fmla="*/ 123 w 671"/>
                <a:gd name="T43" fmla="*/ 24 h 469"/>
                <a:gd name="T44" fmla="*/ 215 w 671"/>
                <a:gd name="T45" fmla="*/ 9 h 469"/>
                <a:gd name="T46" fmla="*/ 290 w 671"/>
                <a:gd name="T47" fmla="*/ 33 h 469"/>
                <a:gd name="T48" fmla="*/ 285 w 671"/>
                <a:gd name="T49" fmla="*/ 76 h 469"/>
                <a:gd name="T50" fmla="*/ 283 w 671"/>
                <a:gd name="T51" fmla="*/ 122 h 469"/>
                <a:gd name="T52" fmla="*/ 381 w 671"/>
                <a:gd name="T53" fmla="*/ 134 h 469"/>
                <a:gd name="T54" fmla="*/ 388 w 671"/>
                <a:gd name="T55" fmla="*/ 86 h 469"/>
                <a:gd name="T56" fmla="*/ 379 w 671"/>
                <a:gd name="T57" fmla="*/ 42 h 469"/>
                <a:gd name="T58" fmla="*/ 487 w 671"/>
                <a:gd name="T59" fmla="*/ 16 h 469"/>
                <a:gd name="T60" fmla="*/ 547 w 671"/>
                <a:gd name="T61" fmla="*/ 22 h 469"/>
                <a:gd name="T62" fmla="*/ 534 w 671"/>
                <a:gd name="T63" fmla="*/ 171 h 469"/>
                <a:gd name="T64" fmla="*/ 648 w 671"/>
                <a:gd name="T65" fmla="*/ 184 h 469"/>
                <a:gd name="T66" fmla="*/ 667 w 671"/>
                <a:gd name="T67" fmla="*/ 24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1" h="469">
                  <a:moveTo>
                    <a:pt x="667" y="247"/>
                  </a:moveTo>
                  <a:cubicBezTo>
                    <a:pt x="663" y="269"/>
                    <a:pt x="646" y="288"/>
                    <a:pt x="617" y="289"/>
                  </a:cubicBezTo>
                  <a:cubicBezTo>
                    <a:pt x="607" y="289"/>
                    <a:pt x="595" y="287"/>
                    <a:pt x="583" y="286"/>
                  </a:cubicBezTo>
                  <a:cubicBezTo>
                    <a:pt x="573" y="285"/>
                    <a:pt x="558" y="281"/>
                    <a:pt x="550" y="283"/>
                  </a:cubicBezTo>
                  <a:cubicBezTo>
                    <a:pt x="540" y="286"/>
                    <a:pt x="536" y="308"/>
                    <a:pt x="535" y="319"/>
                  </a:cubicBezTo>
                  <a:cubicBezTo>
                    <a:pt x="532" y="365"/>
                    <a:pt x="542" y="411"/>
                    <a:pt x="548" y="450"/>
                  </a:cubicBezTo>
                  <a:cubicBezTo>
                    <a:pt x="519" y="453"/>
                    <a:pt x="497" y="454"/>
                    <a:pt x="467" y="457"/>
                  </a:cubicBezTo>
                  <a:cubicBezTo>
                    <a:pt x="447" y="459"/>
                    <a:pt x="408" y="469"/>
                    <a:pt x="389" y="457"/>
                  </a:cubicBezTo>
                  <a:cubicBezTo>
                    <a:pt x="365" y="441"/>
                    <a:pt x="393" y="393"/>
                    <a:pt x="391" y="367"/>
                  </a:cubicBezTo>
                  <a:cubicBezTo>
                    <a:pt x="390" y="343"/>
                    <a:pt x="371" y="327"/>
                    <a:pt x="353" y="324"/>
                  </a:cubicBezTo>
                  <a:cubicBezTo>
                    <a:pt x="335" y="322"/>
                    <a:pt x="314" y="324"/>
                    <a:pt x="300" y="332"/>
                  </a:cubicBezTo>
                  <a:cubicBezTo>
                    <a:pt x="280" y="344"/>
                    <a:pt x="284" y="386"/>
                    <a:pt x="288" y="411"/>
                  </a:cubicBezTo>
                  <a:cubicBezTo>
                    <a:pt x="289" y="420"/>
                    <a:pt x="292" y="431"/>
                    <a:pt x="291" y="439"/>
                  </a:cubicBezTo>
                  <a:cubicBezTo>
                    <a:pt x="288" y="453"/>
                    <a:pt x="272" y="461"/>
                    <a:pt x="254" y="463"/>
                  </a:cubicBezTo>
                  <a:cubicBezTo>
                    <a:pt x="205" y="468"/>
                    <a:pt x="165" y="451"/>
                    <a:pt x="129" y="442"/>
                  </a:cubicBezTo>
                  <a:cubicBezTo>
                    <a:pt x="142" y="398"/>
                    <a:pt x="144" y="304"/>
                    <a:pt x="123" y="289"/>
                  </a:cubicBezTo>
                  <a:cubicBezTo>
                    <a:pt x="102" y="274"/>
                    <a:pt x="40" y="301"/>
                    <a:pt x="15" y="277"/>
                  </a:cubicBezTo>
                  <a:cubicBezTo>
                    <a:pt x="0" y="263"/>
                    <a:pt x="0" y="218"/>
                    <a:pt x="12" y="199"/>
                  </a:cubicBezTo>
                  <a:cubicBezTo>
                    <a:pt x="24" y="178"/>
                    <a:pt x="55" y="182"/>
                    <a:pt x="82" y="186"/>
                  </a:cubicBezTo>
                  <a:cubicBezTo>
                    <a:pt x="91" y="187"/>
                    <a:pt x="108" y="195"/>
                    <a:pt x="119" y="192"/>
                  </a:cubicBezTo>
                  <a:cubicBezTo>
                    <a:pt x="128" y="189"/>
                    <a:pt x="130" y="171"/>
                    <a:pt x="131" y="157"/>
                  </a:cubicBezTo>
                  <a:cubicBezTo>
                    <a:pt x="135" y="107"/>
                    <a:pt x="126" y="67"/>
                    <a:pt x="123" y="24"/>
                  </a:cubicBezTo>
                  <a:cubicBezTo>
                    <a:pt x="152" y="21"/>
                    <a:pt x="183" y="12"/>
                    <a:pt x="215" y="9"/>
                  </a:cubicBezTo>
                  <a:cubicBezTo>
                    <a:pt x="248" y="7"/>
                    <a:pt x="285" y="11"/>
                    <a:pt x="290" y="33"/>
                  </a:cubicBezTo>
                  <a:cubicBezTo>
                    <a:pt x="291" y="41"/>
                    <a:pt x="286" y="69"/>
                    <a:pt x="285" y="76"/>
                  </a:cubicBezTo>
                  <a:cubicBezTo>
                    <a:pt x="283" y="90"/>
                    <a:pt x="278" y="108"/>
                    <a:pt x="283" y="122"/>
                  </a:cubicBezTo>
                  <a:cubicBezTo>
                    <a:pt x="293" y="150"/>
                    <a:pt x="360" y="156"/>
                    <a:pt x="381" y="134"/>
                  </a:cubicBezTo>
                  <a:cubicBezTo>
                    <a:pt x="390" y="125"/>
                    <a:pt x="389" y="102"/>
                    <a:pt x="388" y="86"/>
                  </a:cubicBezTo>
                  <a:cubicBezTo>
                    <a:pt x="386" y="70"/>
                    <a:pt x="377" y="57"/>
                    <a:pt x="379" y="42"/>
                  </a:cubicBezTo>
                  <a:cubicBezTo>
                    <a:pt x="383" y="0"/>
                    <a:pt x="449" y="13"/>
                    <a:pt x="487" y="16"/>
                  </a:cubicBezTo>
                  <a:cubicBezTo>
                    <a:pt x="508" y="18"/>
                    <a:pt x="528" y="20"/>
                    <a:pt x="547" y="22"/>
                  </a:cubicBezTo>
                  <a:cubicBezTo>
                    <a:pt x="535" y="63"/>
                    <a:pt x="529" y="143"/>
                    <a:pt x="534" y="171"/>
                  </a:cubicBezTo>
                  <a:cubicBezTo>
                    <a:pt x="540" y="198"/>
                    <a:pt x="617" y="167"/>
                    <a:pt x="648" y="184"/>
                  </a:cubicBezTo>
                  <a:cubicBezTo>
                    <a:pt x="660" y="191"/>
                    <a:pt x="671" y="224"/>
                    <a:pt x="667" y="247"/>
                  </a:cubicBez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chemeClr val="accent6">
                    <a:lumMod val="50000"/>
                  </a:schemeClr>
                </a:gs>
              </a:gsLst>
              <a:lin ang="16200000" scaled="0"/>
            </a:gra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465910" y="1270653"/>
            <a:ext cx="58860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Solving business problems through Active Learning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992517" y="3207497"/>
            <a:ext cx="11555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Engagement</a:t>
            </a:r>
            <a:endParaRPr lang="en-US" sz="1500" dirty="0"/>
          </a:p>
        </p:txBody>
      </p:sp>
      <p:sp>
        <p:nvSpPr>
          <p:cNvPr id="19" name="Rectangle 18"/>
          <p:cNvSpPr/>
          <p:nvPr/>
        </p:nvSpPr>
        <p:spPr>
          <a:xfrm>
            <a:off x="4102787" y="3207497"/>
            <a:ext cx="81285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Analysis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621" y="3130553"/>
            <a:ext cx="195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199454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620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6083" y="-127000"/>
            <a:ext cx="7164917" cy="9525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Active Learning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30716" y="-132892"/>
            <a:ext cx="2521254" cy="837618"/>
            <a:chOff x="6464564" y="234444"/>
            <a:chExt cx="2228268" cy="740281"/>
          </a:xfrm>
        </p:grpSpPr>
        <p:sp>
          <p:nvSpPr>
            <p:cNvPr id="11" name="Rectangle 10"/>
            <p:cNvSpPr/>
            <p:nvPr/>
          </p:nvSpPr>
          <p:spPr>
            <a:xfrm>
              <a:off x="6624637" y="473869"/>
              <a:ext cx="206375" cy="238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564" y="234444"/>
              <a:ext cx="2228268" cy="74028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440" y="445196"/>
            <a:ext cx="2039435" cy="28922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92517" y="3207497"/>
            <a:ext cx="11555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Engagement</a:t>
            </a:r>
            <a:endParaRPr lang="en-US" sz="1500" dirty="0"/>
          </a:p>
        </p:txBody>
      </p:sp>
      <p:sp>
        <p:nvSpPr>
          <p:cNvPr id="19" name="Rectangle 18"/>
          <p:cNvSpPr/>
          <p:nvPr/>
        </p:nvSpPr>
        <p:spPr>
          <a:xfrm>
            <a:off x="4102787" y="3207497"/>
            <a:ext cx="81285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Analysis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6915" y="3125034"/>
            <a:ext cx="195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Synthesis</a:t>
            </a:r>
          </a:p>
        </p:txBody>
      </p:sp>
      <p:pic>
        <p:nvPicPr>
          <p:cNvPr id="17" name="Picture 16" descr="https://www.edrawsoft.com/images/examples/software-service-cross-function-proces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23" y="1270695"/>
            <a:ext cx="5264020" cy="36156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921807" y="4386170"/>
            <a:ext cx="1157778" cy="7848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/>
              <a:t>Learning to synthesize issues!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6029" y="981558"/>
            <a:ext cx="1583093" cy="5539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/>
              <a:t>Students are creating these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76548" y="2440647"/>
            <a:ext cx="1370435" cy="5539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/>
              <a:t>Applying knowledge!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52265" y="4597767"/>
            <a:ext cx="1583093" cy="5539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/>
              <a:t>Real life, relatable examples!</a:t>
            </a:r>
          </a:p>
        </p:txBody>
      </p:sp>
    </p:spTree>
    <p:extLst>
      <p:ext uri="{BB962C8B-B14F-4D97-AF65-F5344CB8AC3E}">
        <p14:creationId xmlns:p14="http://schemas.microsoft.com/office/powerpoint/2010/main" val="249503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99" y="1714500"/>
            <a:ext cx="6019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a flipped classroom, what happens if a student doesn’t prepare for class?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95300"/>
            <a:ext cx="318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you follow class discussion?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2192" y="4533900"/>
            <a:ext cx="38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in-class activities make any sense?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952500"/>
            <a:ext cx="4894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you ever make connections between readings</a:t>
            </a:r>
            <a:br>
              <a:rPr lang="en-US" dirty="0"/>
            </a:br>
            <a:r>
              <a:rPr lang="en-US" dirty="0"/>
              <a:t>and class discussion?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3924300"/>
            <a:ext cx="383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you contribute to class discussion?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43500"/>
            <a:ext cx="361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challenge will the exams seem?</a:t>
            </a:r>
          </a:p>
        </p:txBody>
      </p:sp>
    </p:spTree>
    <p:extLst>
      <p:ext uri="{BB962C8B-B14F-4D97-AF65-F5344CB8AC3E}">
        <p14:creationId xmlns:p14="http://schemas.microsoft.com/office/powerpoint/2010/main" val="14080806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350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Own 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ask for a study guide…make your own as we work through the material</a:t>
            </a:r>
          </a:p>
          <a:p>
            <a:r>
              <a:rPr lang="en-US" dirty="0"/>
              <a:t>Document provided to help you do this</a:t>
            </a:r>
          </a:p>
        </p:txBody>
      </p:sp>
    </p:spTree>
    <p:extLst>
      <p:ext uri="{BB962C8B-B14F-4D97-AF65-F5344CB8AC3E}">
        <p14:creationId xmlns:p14="http://schemas.microsoft.com/office/powerpoint/2010/main" val="326614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 Your Own Study Guide</a:t>
            </a:r>
            <a:br>
              <a:rPr lang="en-US" dirty="0"/>
            </a:br>
            <a:r>
              <a:rPr lang="en-US" dirty="0"/>
              <a:t>For Each Assigned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Link to the article</a:t>
            </a:r>
          </a:p>
          <a:p>
            <a:r>
              <a:rPr lang="en-US" dirty="0"/>
              <a:t>Your notes (in outline form)</a:t>
            </a:r>
          </a:p>
          <a:p>
            <a:r>
              <a:rPr lang="en-US" dirty="0"/>
              <a:t>3 key points (1-2 sentences each)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r>
              <a:rPr lang="en-US" dirty="0"/>
              <a:t>3 important details (1-2 sentences each)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457200"/>
            <a:r>
              <a:rPr lang="en-US" dirty="0"/>
              <a:t>A set of fill in the blank questions </a:t>
            </a:r>
          </a:p>
        </p:txBody>
      </p:sp>
    </p:spTree>
    <p:extLst>
      <p:ext uri="{BB962C8B-B14F-4D97-AF65-F5344CB8AC3E}">
        <p14:creationId xmlns:p14="http://schemas.microsoft.com/office/powerpoint/2010/main" val="155132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Own 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Lectures</a:t>
            </a:r>
          </a:p>
          <a:p>
            <a:pPr lvl="1"/>
            <a:r>
              <a:rPr lang="en-US" dirty="0"/>
              <a:t>Students called upon at random to share info from their study guide</a:t>
            </a:r>
          </a:p>
          <a:p>
            <a:r>
              <a:rPr lang="en-US" dirty="0"/>
              <a:t>In-Class Activities – Exam Prep</a:t>
            </a:r>
          </a:p>
          <a:p>
            <a:pPr lvl="1"/>
            <a:r>
              <a:rPr lang="en-US" dirty="0"/>
              <a:t>Students will share info from their study guides in small teams</a:t>
            </a:r>
          </a:p>
          <a:p>
            <a:r>
              <a:rPr lang="en-US" dirty="0"/>
              <a:t>Preparing for Exams</a:t>
            </a:r>
          </a:p>
          <a:p>
            <a:pPr lvl="1"/>
            <a:r>
              <a:rPr lang="en-US" dirty="0"/>
              <a:t>You have most of what you need to ace the exams!</a:t>
            </a:r>
          </a:p>
        </p:txBody>
      </p:sp>
    </p:spTree>
    <p:extLst>
      <p:ext uri="{BB962C8B-B14F-4D97-AF65-F5344CB8AC3E}">
        <p14:creationId xmlns:p14="http://schemas.microsoft.com/office/powerpoint/2010/main" val="327213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Own Study Guide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3241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Guess where 20% of the questions on the exam will come from?</a:t>
            </a:r>
          </a:p>
        </p:txBody>
      </p:sp>
    </p:spTree>
    <p:extLst>
      <p:ext uri="{BB962C8B-B14F-4D97-AF65-F5344CB8AC3E}">
        <p14:creationId xmlns:p14="http://schemas.microsoft.com/office/powerpoint/2010/main" val="310988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Wikipedia (and other questionable sources)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38811"/>
            <a:ext cx="2895600" cy="2957089"/>
          </a:xfrm>
        </p:spPr>
      </p:pic>
      <p:sp>
        <p:nvSpPr>
          <p:cNvPr id="7" name="TextBox 6"/>
          <p:cNvSpPr txBox="1"/>
          <p:nvPr/>
        </p:nvSpPr>
        <p:spPr>
          <a:xfrm>
            <a:off x="457200" y="1714500"/>
            <a:ext cx="502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there any value to sources like Wikipedia in an academic environment?</a:t>
            </a:r>
          </a:p>
          <a:p>
            <a:endParaRPr lang="en-US" dirty="0"/>
          </a:p>
          <a:p>
            <a:r>
              <a:rPr lang="en-US" dirty="0"/>
              <a:t>What are the risks?</a:t>
            </a:r>
          </a:p>
          <a:p>
            <a:endParaRPr lang="en-US" dirty="0"/>
          </a:p>
          <a:p>
            <a:r>
              <a:rPr lang="en-US" dirty="0"/>
              <a:t>How timely and relevant can Wikipedia articles be?</a:t>
            </a:r>
          </a:p>
          <a:p>
            <a:endParaRPr lang="en-US" dirty="0"/>
          </a:p>
          <a:p>
            <a:r>
              <a:rPr lang="en-US" dirty="0"/>
              <a:t>What is the value of crowdsourcing information?</a:t>
            </a:r>
          </a:p>
          <a:p>
            <a:endParaRPr lang="en-US" dirty="0"/>
          </a:p>
          <a:p>
            <a:r>
              <a:rPr lang="en-US" dirty="0"/>
              <a:t>What is the role information technology plays in crowdsourcing of information?</a:t>
            </a:r>
          </a:p>
          <a:p>
            <a:endParaRPr lang="en-US" dirty="0"/>
          </a:p>
          <a:p>
            <a:r>
              <a:rPr lang="en-US" dirty="0"/>
              <a:t>Can the benefits outweigh the risks if you understand them?</a:t>
            </a:r>
          </a:p>
        </p:txBody>
      </p:sp>
    </p:spTree>
    <p:extLst>
      <p:ext uri="{BB962C8B-B14F-4D97-AF65-F5344CB8AC3E}">
        <p14:creationId xmlns:p14="http://schemas.microsoft.com/office/powerpoint/2010/main" val="186000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 to instructor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70000"/>
            <a:ext cx="7924800" cy="3556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IT Manager at Main Line Health – a not for profit healthcare system </a:t>
            </a:r>
            <a:r>
              <a:rPr lang="en-US" dirty="0" smtClean="0"/>
              <a:t>in suburbs of Philadelphia. </a:t>
            </a:r>
          </a:p>
          <a:p>
            <a:pPr lvl="1"/>
            <a:r>
              <a:rPr lang="en-US" dirty="0" smtClean="0"/>
              <a:t> 	IT Service Delivery Processes – i.e., Incident, Change, Problem Management</a:t>
            </a:r>
            <a:endParaRPr lang="en-US" dirty="0" smtClean="0"/>
          </a:p>
          <a:p>
            <a:r>
              <a:rPr lang="en-US" dirty="0" smtClean="0"/>
              <a:t>IT Manager </a:t>
            </a:r>
            <a:r>
              <a:rPr lang="en-US" dirty="0"/>
              <a:t>at Rohm and Haas </a:t>
            </a:r>
            <a:r>
              <a:rPr lang="en-US" dirty="0" smtClean="0"/>
              <a:t>Company (now Dow Chemical Company) </a:t>
            </a:r>
          </a:p>
          <a:p>
            <a:pPr lvl="1"/>
            <a:r>
              <a:rPr lang="en-US" dirty="0" smtClean="0"/>
              <a:t>ERP/SAP Basis, </a:t>
            </a:r>
            <a:r>
              <a:rPr lang="en-US" dirty="0" err="1" smtClean="0"/>
              <a:t>eMail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0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Unit 1: Introduction (weeks 1)</a:t>
            </a:r>
          </a:p>
          <a:p>
            <a:r>
              <a:rPr lang="en-US" dirty="0"/>
              <a:t>Unit 2: Systems Analysis (weeks 2-4)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Midterm #1 (week 5)</a:t>
            </a:r>
          </a:p>
          <a:p>
            <a:r>
              <a:rPr lang="en-US" dirty="0"/>
              <a:t>Unit 3: Organizational Systems part 1 (weeks 6-8)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Midterm #2 (week 9)</a:t>
            </a:r>
          </a:p>
          <a:p>
            <a:r>
              <a:rPr lang="en-US" dirty="0"/>
              <a:t>Unit 4: Organization Systems part 2 (weeks 10-14)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Final Exam (finals week)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99" y="1714500"/>
            <a:ext cx="6019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is going to be so special about this class? </a:t>
            </a:r>
          </a:p>
          <a:p>
            <a:endParaRPr lang="en-US" sz="4000" dirty="0"/>
          </a:p>
          <a:p>
            <a:r>
              <a:rPr lang="en-US" sz="4000" dirty="0"/>
              <a:t>It’s just another intro class?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95300"/>
            <a:ext cx="346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overpriced, outdated textbooks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7759" y="5307568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0495" y="1116568"/>
            <a:ext cx="468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Superficial knowledge vs. deeper understanding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610100"/>
            <a:ext cx="638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these techniques to look like a rock-star in your other classes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2951827"/>
            <a:ext cx="139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Less is more!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43500"/>
            <a:ext cx="27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Less lecture, more activities</a:t>
            </a:r>
          </a:p>
        </p:txBody>
      </p:sp>
    </p:spTree>
    <p:extLst>
      <p:ext uri="{BB962C8B-B14F-4D97-AF65-F5344CB8AC3E}">
        <p14:creationId xmlns:p14="http://schemas.microsoft.com/office/powerpoint/2010/main" val="1774088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Site Review</a:t>
            </a:r>
          </a:p>
        </p:txBody>
      </p:sp>
    </p:spTree>
    <p:extLst>
      <p:ext uri="{BB962C8B-B14F-4D97-AF65-F5344CB8AC3E}">
        <p14:creationId xmlns:p14="http://schemas.microsoft.com/office/powerpoint/2010/main" val="3958168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321" y="2219861"/>
            <a:ext cx="5686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exactly do you mean by in-class activities?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723900"/>
            <a:ext cx="236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Working in small teams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2260" y="5067300"/>
            <a:ext cx="414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 deeper understanding of material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1562100"/>
            <a:ext cx="3300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Must be present to receive credit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076700"/>
            <a:ext cx="5091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Must hand in completed worksheet to receive credit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419100"/>
            <a:ext cx="102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Engaging</a:t>
            </a:r>
          </a:p>
        </p:txBody>
      </p:sp>
    </p:spTree>
    <p:extLst>
      <p:ext uri="{BB962C8B-B14F-4D97-AF65-F5344CB8AC3E}">
        <p14:creationId xmlns:p14="http://schemas.microsoft.com/office/powerpoint/2010/main" val="18060048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8237"/>
            <a:ext cx="7772400" cy="1135063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Information Systems in Organizations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-190500"/>
            <a:ext cx="7772400" cy="125015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In-Class Activity…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14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to Unit 1!</a:t>
            </a:r>
          </a:p>
        </p:txBody>
      </p:sp>
    </p:spTree>
    <p:extLst>
      <p:ext uri="{BB962C8B-B14F-4D97-AF65-F5344CB8AC3E}">
        <p14:creationId xmlns:p14="http://schemas.microsoft.com/office/powerpoint/2010/main" val="5927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Complete Course Redesign last Fall</a:t>
            </a:r>
          </a:p>
          <a:p>
            <a:r>
              <a:rPr lang="en-US" dirty="0"/>
              <a:t>Nobody teaches an intro class like this in Fox or in any other colleges!</a:t>
            </a:r>
          </a:p>
          <a:p>
            <a:r>
              <a:rPr lang="en-US" dirty="0"/>
              <a:t>We will still face some challenges, plan on it!</a:t>
            </a:r>
          </a:p>
          <a:p>
            <a:r>
              <a:rPr lang="en-US" dirty="0"/>
              <a:t>You will find the class engaging and fun!!</a:t>
            </a:r>
          </a:p>
          <a:p>
            <a:r>
              <a:rPr lang="en-US" dirty="0"/>
              <a:t>You will acquire knowledge and skills that you will use in future classes and your career!!!</a:t>
            </a:r>
          </a:p>
        </p:txBody>
      </p:sp>
    </p:spTree>
    <p:extLst>
      <p:ext uri="{BB962C8B-B14F-4D97-AF65-F5344CB8AC3E}">
        <p14:creationId xmlns:p14="http://schemas.microsoft.com/office/powerpoint/2010/main" val="355534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Core concepts of MIS</a:t>
            </a:r>
          </a:p>
          <a:p>
            <a:r>
              <a:rPr lang="en-US" dirty="0"/>
              <a:t>Identify/analyze organizational systems &amp; processes</a:t>
            </a:r>
          </a:p>
          <a:p>
            <a:pPr lvl="1"/>
            <a:r>
              <a:rPr lang="en-US" dirty="0"/>
              <a:t>conceptual diagramming, process decomposition, &amp; data modeling</a:t>
            </a:r>
          </a:p>
          <a:p>
            <a:r>
              <a:rPr lang="en-US" dirty="0"/>
              <a:t>Enterprise Systems : ERP, SCM, CRM</a:t>
            </a:r>
          </a:p>
          <a:p>
            <a:r>
              <a:rPr lang="en-US" dirty="0"/>
              <a:t>Platforms &amp; Cloud Computing</a:t>
            </a:r>
          </a:p>
          <a:p>
            <a:r>
              <a:rPr lang="en-US" dirty="0"/>
              <a:t>Artificial Intelligence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6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952500"/>
          </a:xfrm>
        </p:spPr>
        <p:txBody>
          <a:bodyPr/>
          <a:lstStyle/>
          <a:p>
            <a:r>
              <a:rPr lang="en-US" dirty="0"/>
              <a:t>Graded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40240"/>
              </p:ext>
            </p:extLst>
          </p:nvPr>
        </p:nvGraphicFramePr>
        <p:xfrm>
          <a:off x="533400" y="594182"/>
          <a:ext cx="8229600" cy="453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126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/>
                        <a:t>In-Class Activities &amp; Worksheets (approximately 24)</a:t>
                      </a:r>
                    </a:p>
                    <a:p>
                      <a:r>
                        <a:rPr lang="en-US" sz="2000" dirty="0"/>
                        <a:t>   </a:t>
                      </a:r>
                      <a:r>
                        <a:rPr lang="en-US" sz="1800" dirty="0"/>
                        <a:t>* must be present in class</a:t>
                      </a:r>
                      <a:r>
                        <a:rPr lang="en-US" sz="1800" baseline="0" dirty="0"/>
                        <a:t> to earn credit – no exceptions!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9887">
                <a:tc>
                  <a:txBody>
                    <a:bodyPr/>
                    <a:lstStyle/>
                    <a:p>
                      <a:r>
                        <a:rPr lang="en-US" sz="2000" dirty="0"/>
                        <a:t>Learn IT! Assignments </a:t>
                      </a:r>
                    </a:p>
                    <a:p>
                      <a:pPr lvl="0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#1 – Digital Identity: Establish ePortfolio</a:t>
                      </a:r>
                      <a:endParaRPr lang="en-US" sz="2000" dirty="0">
                        <a:effectLst/>
                      </a:endParaRPr>
                    </a:p>
                    <a:p>
                      <a:pPr lvl="0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#2 - System Analysis: Creating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Swim Lane Diagram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#3 - SAP: System Walkthrough</a:t>
                      </a:r>
                      <a:endParaRPr lang="en-US" sz="2000" dirty="0">
                        <a:effectLst/>
                      </a:endParaRPr>
                    </a:p>
                    <a:p>
                      <a:pPr lvl="0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#4 -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 IT! #4 – An Hour of Code</a:t>
                      </a:r>
                      <a:endParaRPr lang="en-US" sz="2000" dirty="0">
                        <a:effectLst/>
                      </a:endParaRP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#5 - Digital Identity: Networking and Analytics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** no late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assignments accepted – no exceptions!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/>
                        <a:t>Midterm Exam #1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/>
                        <a:t>Midterm Exam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/>
                        <a:t>Final Exam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9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Required Textbooks!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3120473" cy="20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90700"/>
            <a:ext cx="30480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45471" y="2705100"/>
            <a:ext cx="807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Vs.</a:t>
            </a:r>
          </a:p>
        </p:txBody>
      </p:sp>
      <p:sp>
        <p:nvSpPr>
          <p:cNvPr id="8" name="&quot;No&quot; Symbol 7"/>
          <p:cNvSpPr/>
          <p:nvPr/>
        </p:nvSpPr>
        <p:spPr>
          <a:xfrm>
            <a:off x="533400" y="1790700"/>
            <a:ext cx="2590800" cy="2514600"/>
          </a:xfrm>
          <a:prstGeom prst="noSmoking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600563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interesting collection of current, engaging </a:t>
            </a:r>
          </a:p>
          <a:p>
            <a:r>
              <a:rPr lang="en-US" sz="2400" dirty="0"/>
              <a:t>readings that are freely available over the Internet</a:t>
            </a:r>
          </a:p>
        </p:txBody>
      </p:sp>
    </p:spTree>
    <p:extLst>
      <p:ext uri="{BB962C8B-B14F-4D97-AF65-F5344CB8AC3E}">
        <p14:creationId xmlns:p14="http://schemas.microsoft.com/office/powerpoint/2010/main" val="183234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"/>
            <a:ext cx="8229600" cy="952500"/>
          </a:xfrm>
        </p:spPr>
        <p:txBody>
          <a:bodyPr/>
          <a:lstStyle/>
          <a:p>
            <a:r>
              <a:rPr lang="en-US" dirty="0"/>
              <a:t>No Required Textbook!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36096"/>
            <a:ext cx="4040188" cy="533135"/>
          </a:xfrm>
        </p:spPr>
        <p:txBody>
          <a:bodyPr/>
          <a:lstStyle/>
          <a:p>
            <a:r>
              <a:rPr lang="en-US" dirty="0"/>
              <a:t>What you will love!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9231"/>
            <a:ext cx="4040188" cy="3292740"/>
          </a:xfrm>
        </p:spPr>
        <p:txBody>
          <a:bodyPr/>
          <a:lstStyle/>
          <a:p>
            <a:r>
              <a:rPr lang="en-US" dirty="0"/>
              <a:t>How much does the typical textbook cost?</a:t>
            </a:r>
          </a:p>
          <a:p>
            <a:r>
              <a:rPr lang="en-US" dirty="0"/>
              <a:t>No publisher that constantly changes editions so you can’t sell your old textbook</a:t>
            </a:r>
          </a:p>
          <a:p>
            <a:r>
              <a:rPr lang="en-US" dirty="0"/>
              <a:t>How old is the majority of the material in a traditional textbook?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36096"/>
            <a:ext cx="4041775" cy="533135"/>
          </a:xfrm>
        </p:spPr>
        <p:txBody>
          <a:bodyPr/>
          <a:lstStyle/>
          <a:p>
            <a:r>
              <a:rPr lang="en-US" dirty="0"/>
              <a:t>What you will hate!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69231"/>
            <a:ext cx="4041775" cy="3292740"/>
          </a:xfrm>
        </p:spPr>
        <p:txBody>
          <a:bodyPr>
            <a:normAutofit/>
          </a:bodyPr>
          <a:lstStyle/>
          <a:p>
            <a:r>
              <a:rPr lang="en-US" dirty="0"/>
              <a:t>Lots of different articles from:</a:t>
            </a:r>
          </a:p>
          <a:p>
            <a:pPr lvl="1"/>
            <a:r>
              <a:rPr lang="en-US" dirty="0"/>
              <a:t>Different authors</a:t>
            </a:r>
          </a:p>
          <a:p>
            <a:pPr lvl="1"/>
            <a:r>
              <a:rPr lang="en-US" dirty="0"/>
              <a:t>Different audiences</a:t>
            </a:r>
          </a:p>
          <a:p>
            <a:pPr lvl="1"/>
            <a:r>
              <a:rPr lang="en-US" dirty="0"/>
              <a:t>Different formats</a:t>
            </a:r>
          </a:p>
          <a:p>
            <a:r>
              <a:rPr lang="en-US" dirty="0"/>
              <a:t>No author, editors &amp; reviewers making the connections for you 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4914900"/>
            <a:ext cx="9014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Life as a business professional does not have a textbook that you can turn to for the</a:t>
            </a:r>
          </a:p>
          <a:p>
            <a:r>
              <a:rPr lang="en-US" sz="2000" dirty="0"/>
              <a:t>answers.  This is how you will learn what you need to be successful in the real world.  </a:t>
            </a:r>
          </a:p>
        </p:txBody>
      </p:sp>
    </p:spTree>
    <p:extLst>
      <p:ext uri="{BB962C8B-B14F-4D97-AF65-F5344CB8AC3E}">
        <p14:creationId xmlns:p14="http://schemas.microsoft.com/office/powerpoint/2010/main" val="342019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0" y="190500"/>
            <a:ext cx="9132226" cy="52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2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vs. Flipped Classroom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content is covered in the lecture</a:t>
            </a:r>
          </a:p>
          <a:p>
            <a:r>
              <a:rPr lang="en-US" dirty="0"/>
              <a:t>Students take notes</a:t>
            </a:r>
          </a:p>
          <a:p>
            <a:r>
              <a:rPr lang="en-US" dirty="0"/>
              <a:t>Students study notes, memorize terms and recall on exams</a:t>
            </a:r>
          </a:p>
          <a:p>
            <a:r>
              <a:rPr lang="en-US" dirty="0"/>
              <a:t>Very little retention long-term and very little ability to apply what they learned after graduation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Flipped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no lectures</a:t>
            </a:r>
          </a:p>
          <a:p>
            <a:r>
              <a:rPr lang="en-US" dirty="0"/>
              <a:t>Content is covered in the readings/videos that students must complete before class</a:t>
            </a:r>
          </a:p>
          <a:p>
            <a:r>
              <a:rPr lang="en-US" dirty="0"/>
              <a:t>Class discussions/activities help develop deeper understanding of content</a:t>
            </a:r>
          </a:p>
          <a:p>
            <a:r>
              <a:rPr lang="en-US" dirty="0"/>
              <a:t>Superior long-term retention and greater ability to apply what they learn after graduation</a:t>
            </a:r>
          </a:p>
        </p:txBody>
      </p:sp>
    </p:spTree>
    <p:extLst>
      <p:ext uri="{BB962C8B-B14F-4D97-AF65-F5344CB8AC3E}">
        <p14:creationId xmlns:p14="http://schemas.microsoft.com/office/powerpoint/2010/main" val="418878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1211</TotalTime>
  <Words>994</Words>
  <Application>Microsoft Macintosh PowerPoint</Application>
  <PresentationFormat>On-screen Show (16:10)</PresentationFormat>
  <Paragraphs>172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Information Systems in Organizations  Introduction Christy L. Greening</vt:lpstr>
      <vt:lpstr>Intro to instructor</vt:lpstr>
      <vt:lpstr>Managing Expectations</vt:lpstr>
      <vt:lpstr>Course Description</vt:lpstr>
      <vt:lpstr>Graded Components</vt:lpstr>
      <vt:lpstr>No Required Textbooks!</vt:lpstr>
      <vt:lpstr>No Required Textbook!</vt:lpstr>
      <vt:lpstr>PowerPoint Presentation</vt:lpstr>
      <vt:lpstr>Lecture vs. Flipped Classroom</vt:lpstr>
      <vt:lpstr>Lecture vs. Activities</vt:lpstr>
      <vt:lpstr>Active Learning</vt:lpstr>
      <vt:lpstr>Active Learning</vt:lpstr>
      <vt:lpstr>Active Learning</vt:lpstr>
      <vt:lpstr>PowerPoint Presentation</vt:lpstr>
      <vt:lpstr>Build Your Own Study Guide</vt:lpstr>
      <vt:lpstr>Build Your Own Study Guide For Each Assigned Reading</vt:lpstr>
      <vt:lpstr>Build Your Own Study Guide</vt:lpstr>
      <vt:lpstr>Build Your Own Study Guide </vt:lpstr>
      <vt:lpstr>Wikipedia (and other questionable sources)</vt:lpstr>
      <vt:lpstr>Course Topics Overview</vt:lpstr>
      <vt:lpstr>PowerPoint Presentation</vt:lpstr>
      <vt:lpstr>Class Site Review</vt:lpstr>
      <vt:lpstr>PowerPoint Presentation</vt:lpstr>
      <vt:lpstr>Introduction to Information Systems in Organizations</vt:lpstr>
      <vt:lpstr>On to Unit 1!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Christy Greening</cp:lastModifiedBy>
  <cp:revision>83</cp:revision>
  <dcterms:created xsi:type="dcterms:W3CDTF">2015-03-16T11:37:14Z</dcterms:created>
  <dcterms:modified xsi:type="dcterms:W3CDTF">2016-08-25T10:23:51Z</dcterms:modified>
</cp:coreProperties>
</file>