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sldIdLst>
    <p:sldId id="256" r:id="rId2"/>
    <p:sldId id="259" r:id="rId3"/>
    <p:sldId id="296" r:id="rId4"/>
    <p:sldId id="257" r:id="rId5"/>
    <p:sldId id="258" r:id="rId6"/>
    <p:sldId id="260" r:id="rId7"/>
    <p:sldId id="261" r:id="rId8"/>
    <p:sldId id="262" r:id="rId9"/>
    <p:sldId id="295" r:id="rId10"/>
    <p:sldId id="263" r:id="rId11"/>
    <p:sldId id="264" r:id="rId12"/>
    <p:sldId id="265" r:id="rId13"/>
    <p:sldId id="297" r:id="rId14"/>
    <p:sldId id="298" r:id="rId15"/>
    <p:sldId id="299" r:id="rId16"/>
    <p:sldId id="300" r:id="rId17"/>
    <p:sldId id="266" r:id="rId18"/>
    <p:sldId id="301" r:id="rId19"/>
    <p:sldId id="302" r:id="rId20"/>
    <p:sldId id="267" r:id="rId21"/>
    <p:sldId id="304" r:id="rId22"/>
    <p:sldId id="268" r:id="rId23"/>
    <p:sldId id="303" r:id="rId24"/>
    <p:sldId id="305" r:id="rId25"/>
    <p:sldId id="307" r:id="rId26"/>
    <p:sldId id="308" r:id="rId27"/>
    <p:sldId id="306" r:id="rId28"/>
    <p:sldId id="309" r:id="rId29"/>
    <p:sldId id="310" r:id="rId30"/>
    <p:sldId id="311" r:id="rId31"/>
    <p:sldId id="312" r:id="rId32"/>
    <p:sldId id="286"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5" d="100"/>
          <a:sy n="75" d="100"/>
        </p:scale>
        <p:origin x="-1792" y="-2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60E351-D1B5-D541-BE36-6CE2B4EB7F37}" type="datetimeFigureOut">
              <a:rPr lang="en-US" smtClean="0"/>
              <a:t>12/4/16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3DBB56-D3C0-7E49-A519-84EC11962BC5}" type="slidenum">
              <a:rPr lang="en-US" smtClean="0"/>
              <a:t>‹#›</a:t>
            </a:fld>
            <a:endParaRPr lang="en-US"/>
          </a:p>
        </p:txBody>
      </p:sp>
    </p:spTree>
    <p:extLst>
      <p:ext uri="{BB962C8B-B14F-4D97-AF65-F5344CB8AC3E}">
        <p14:creationId xmlns:p14="http://schemas.microsoft.com/office/powerpoint/2010/main" val="12058129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3DBB56-D3C0-7E49-A519-84EC11962BC5}" type="slidenum">
              <a:rPr lang="en-US" smtClean="0"/>
              <a:t>2</a:t>
            </a:fld>
            <a:endParaRPr lang="en-US"/>
          </a:p>
        </p:txBody>
      </p:sp>
    </p:spTree>
    <p:extLst>
      <p:ext uri="{BB962C8B-B14F-4D97-AF65-F5344CB8AC3E}">
        <p14:creationId xmlns:p14="http://schemas.microsoft.com/office/powerpoint/2010/main" val="39520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3DBB56-D3C0-7E49-A519-84EC11962BC5}" type="slidenum">
              <a:rPr lang="en-US" smtClean="0"/>
              <a:t>13</a:t>
            </a:fld>
            <a:endParaRPr lang="en-US"/>
          </a:p>
        </p:txBody>
      </p:sp>
    </p:spTree>
    <p:extLst>
      <p:ext uri="{BB962C8B-B14F-4D97-AF65-F5344CB8AC3E}">
        <p14:creationId xmlns:p14="http://schemas.microsoft.com/office/powerpoint/2010/main" val="4197232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3DBB56-D3C0-7E49-A519-84EC11962BC5}" type="slidenum">
              <a:rPr lang="en-US" smtClean="0"/>
              <a:t>14</a:t>
            </a:fld>
            <a:endParaRPr lang="en-US"/>
          </a:p>
        </p:txBody>
      </p:sp>
    </p:spTree>
    <p:extLst>
      <p:ext uri="{BB962C8B-B14F-4D97-AF65-F5344CB8AC3E}">
        <p14:creationId xmlns:p14="http://schemas.microsoft.com/office/powerpoint/2010/main" val="4197232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3DBB56-D3C0-7E49-A519-84EC11962BC5}" type="slidenum">
              <a:rPr lang="en-US" smtClean="0"/>
              <a:t>15</a:t>
            </a:fld>
            <a:endParaRPr lang="en-US"/>
          </a:p>
        </p:txBody>
      </p:sp>
    </p:spTree>
    <p:extLst>
      <p:ext uri="{BB962C8B-B14F-4D97-AF65-F5344CB8AC3E}">
        <p14:creationId xmlns:p14="http://schemas.microsoft.com/office/powerpoint/2010/main" val="4197232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3DBB56-D3C0-7E49-A519-84EC11962BC5}" type="slidenum">
              <a:rPr lang="en-US" smtClean="0"/>
              <a:t>17</a:t>
            </a:fld>
            <a:endParaRPr lang="en-US"/>
          </a:p>
        </p:txBody>
      </p:sp>
    </p:spTree>
    <p:extLst>
      <p:ext uri="{BB962C8B-B14F-4D97-AF65-F5344CB8AC3E}">
        <p14:creationId xmlns:p14="http://schemas.microsoft.com/office/powerpoint/2010/main" val="10870546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3DBB56-D3C0-7E49-A519-84EC11962BC5}" type="slidenum">
              <a:rPr lang="en-US" smtClean="0"/>
              <a:t>18</a:t>
            </a:fld>
            <a:endParaRPr lang="en-US"/>
          </a:p>
        </p:txBody>
      </p:sp>
    </p:spTree>
    <p:extLst>
      <p:ext uri="{BB962C8B-B14F-4D97-AF65-F5344CB8AC3E}">
        <p14:creationId xmlns:p14="http://schemas.microsoft.com/office/powerpoint/2010/main" val="10870546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3DBB56-D3C0-7E49-A519-84EC11962BC5}" type="slidenum">
              <a:rPr lang="en-US" smtClean="0"/>
              <a:t>19</a:t>
            </a:fld>
            <a:endParaRPr lang="en-US"/>
          </a:p>
        </p:txBody>
      </p:sp>
    </p:spTree>
    <p:extLst>
      <p:ext uri="{BB962C8B-B14F-4D97-AF65-F5344CB8AC3E}">
        <p14:creationId xmlns:p14="http://schemas.microsoft.com/office/powerpoint/2010/main" val="1087054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3DBB56-D3C0-7E49-A519-84EC11962BC5}" type="slidenum">
              <a:rPr lang="en-US" smtClean="0"/>
              <a:t>4</a:t>
            </a:fld>
            <a:endParaRPr lang="en-US"/>
          </a:p>
        </p:txBody>
      </p:sp>
    </p:spTree>
    <p:extLst>
      <p:ext uri="{BB962C8B-B14F-4D97-AF65-F5344CB8AC3E}">
        <p14:creationId xmlns:p14="http://schemas.microsoft.com/office/powerpoint/2010/main" val="356610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3DBB56-D3C0-7E49-A519-84EC11962BC5}" type="slidenum">
              <a:rPr lang="en-US" smtClean="0"/>
              <a:t>5</a:t>
            </a:fld>
            <a:endParaRPr lang="en-US"/>
          </a:p>
        </p:txBody>
      </p:sp>
    </p:spTree>
    <p:extLst>
      <p:ext uri="{BB962C8B-B14F-4D97-AF65-F5344CB8AC3E}">
        <p14:creationId xmlns:p14="http://schemas.microsoft.com/office/powerpoint/2010/main" val="3697754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3DBB56-D3C0-7E49-A519-84EC11962BC5}" type="slidenum">
              <a:rPr lang="en-US" smtClean="0"/>
              <a:t>6</a:t>
            </a:fld>
            <a:endParaRPr lang="en-US"/>
          </a:p>
        </p:txBody>
      </p:sp>
    </p:spTree>
    <p:extLst>
      <p:ext uri="{BB962C8B-B14F-4D97-AF65-F5344CB8AC3E}">
        <p14:creationId xmlns:p14="http://schemas.microsoft.com/office/powerpoint/2010/main" val="3783276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3DBB56-D3C0-7E49-A519-84EC11962BC5}" type="slidenum">
              <a:rPr lang="en-US" smtClean="0"/>
              <a:t>7</a:t>
            </a:fld>
            <a:endParaRPr lang="en-US"/>
          </a:p>
        </p:txBody>
      </p:sp>
    </p:spTree>
    <p:extLst>
      <p:ext uri="{BB962C8B-B14F-4D97-AF65-F5344CB8AC3E}">
        <p14:creationId xmlns:p14="http://schemas.microsoft.com/office/powerpoint/2010/main" val="4059701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453DBB56-D3C0-7E49-A519-84EC11962BC5}" type="slidenum">
              <a:rPr lang="en-US" smtClean="0"/>
              <a:t>8</a:t>
            </a:fld>
            <a:endParaRPr lang="en-US"/>
          </a:p>
        </p:txBody>
      </p:sp>
    </p:spTree>
    <p:extLst>
      <p:ext uri="{BB962C8B-B14F-4D97-AF65-F5344CB8AC3E}">
        <p14:creationId xmlns:p14="http://schemas.microsoft.com/office/powerpoint/2010/main" val="1346496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 What are 3 key points from this reading?</a:t>
            </a:r>
          </a:p>
          <a:p>
            <a:r>
              <a:rPr lang="en-US" sz="1200" kern="1200" dirty="0" smtClean="0">
                <a:solidFill>
                  <a:schemeClr val="tx1"/>
                </a:solidFill>
                <a:effectLst/>
                <a:latin typeface="+mn-lt"/>
                <a:ea typeface="+mn-ea"/>
                <a:cs typeface="+mn-cs"/>
              </a:rPr>
              <a:t>1. ___________________________________________________________</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2. ___________________________________________________________</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3. ___________________________________________________________</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c. What are 3 important details from this reading?</a:t>
            </a:r>
          </a:p>
          <a:p>
            <a:r>
              <a:rPr lang="en-US" sz="1200" kern="1200" dirty="0" smtClean="0">
                <a:solidFill>
                  <a:schemeClr val="tx1"/>
                </a:solidFill>
                <a:effectLst/>
                <a:latin typeface="+mn-lt"/>
                <a:ea typeface="+mn-ea"/>
                <a:cs typeface="+mn-cs"/>
              </a:rPr>
              <a:t>1. ___________________________________________________________</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2. ___________________________________________________________</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3. ___________________________________________________________</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d. What are 3 points you did not think of that were discussed in class?</a:t>
            </a:r>
          </a:p>
          <a:p>
            <a:r>
              <a:rPr lang="en-US" sz="1200" kern="1200" dirty="0" smtClean="0">
                <a:solidFill>
                  <a:schemeClr val="tx1"/>
                </a:solidFill>
                <a:effectLst/>
                <a:latin typeface="+mn-lt"/>
                <a:ea typeface="+mn-ea"/>
                <a:cs typeface="+mn-cs"/>
              </a:rPr>
              <a:t>1. __________________________________________________________</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2. __________________________________________________________</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3. __________________________________________________________</a:t>
            </a:r>
          </a:p>
          <a:p>
            <a:r>
              <a:rPr lang="en-US" sz="1200" kern="1200" dirty="0" smtClean="0">
                <a:solidFill>
                  <a:schemeClr val="tx1"/>
                </a:solidFill>
                <a:effectLst/>
                <a:latin typeface="+mn-lt"/>
                <a:ea typeface="+mn-ea"/>
                <a:cs typeface="+mn-cs"/>
              </a:rPr>
              <a:t>Fill in the blank:</a:t>
            </a:r>
          </a:p>
          <a:p>
            <a:endParaRPr lang="en-US" dirty="0"/>
          </a:p>
        </p:txBody>
      </p:sp>
      <p:sp>
        <p:nvSpPr>
          <p:cNvPr id="4" name="Slide Number Placeholder 3"/>
          <p:cNvSpPr>
            <a:spLocks noGrp="1"/>
          </p:cNvSpPr>
          <p:nvPr>
            <p:ph type="sldNum" sz="quarter" idx="10"/>
          </p:nvPr>
        </p:nvSpPr>
        <p:spPr/>
        <p:txBody>
          <a:bodyPr/>
          <a:lstStyle/>
          <a:p>
            <a:fld id="{453DBB56-D3C0-7E49-A519-84EC11962BC5}" type="slidenum">
              <a:rPr lang="en-US" smtClean="0"/>
              <a:t>10</a:t>
            </a:fld>
            <a:endParaRPr lang="en-US"/>
          </a:p>
        </p:txBody>
      </p:sp>
    </p:spTree>
    <p:extLst>
      <p:ext uri="{BB962C8B-B14F-4D97-AF65-F5344CB8AC3E}">
        <p14:creationId xmlns:p14="http://schemas.microsoft.com/office/powerpoint/2010/main" val="1636868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solidFill>
                  <a:srgbClr val="E46C0A"/>
                </a:solidFill>
              </a:rPr>
              <a:t>synthesis</a:t>
            </a:r>
            <a:r>
              <a:rPr lang="en-US" dirty="0" smtClean="0"/>
              <a:t>  - </a:t>
            </a:r>
            <a:r>
              <a:rPr lang="en-US" sz="1200" kern="1200" dirty="0" smtClean="0">
                <a:solidFill>
                  <a:schemeClr val="tx1"/>
                </a:solidFill>
                <a:latin typeface="+mn-lt"/>
                <a:ea typeface="+mn-ea"/>
                <a:cs typeface="+mn-cs"/>
              </a:rPr>
              <a:t>the combination of ideas to form a theory or system.</a:t>
            </a:r>
          </a:p>
          <a:p>
            <a:endParaRPr lang="en-US" sz="1200" kern="1200" dirty="0" smtClean="0">
              <a:solidFill>
                <a:schemeClr val="tx1"/>
              </a:solidFill>
              <a:latin typeface="+mn-lt"/>
              <a:ea typeface="+mn-ea"/>
              <a:cs typeface="+mn-cs"/>
            </a:endParaRPr>
          </a:p>
          <a:p>
            <a:r>
              <a:rPr lang="en-US" dirty="0" smtClean="0"/>
              <a:t> </a:t>
            </a:r>
            <a:r>
              <a:rPr lang="en-US" sz="1200" kern="1200" dirty="0" smtClean="0">
                <a:solidFill>
                  <a:schemeClr val="tx1"/>
                </a:solidFill>
                <a:effectLst/>
                <a:latin typeface="+mn-lt"/>
                <a:ea typeface="+mn-ea"/>
                <a:cs typeface="+mn-cs"/>
              </a:rPr>
              <a:t>b. What are 3 key points from this reading?</a:t>
            </a:r>
          </a:p>
          <a:p>
            <a:endParaRPr lang="en-US" sz="1200"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It is also the process of studying a procedure or business in order to identify its goals and purposes and create systems and procedures that will achieve them in an </a:t>
            </a:r>
            <a:r>
              <a:rPr lang="en-US" u="sng" dirty="0" smtClean="0">
                <a:solidFill>
                  <a:srgbClr val="E46C0A"/>
                </a:solidFill>
              </a:rPr>
              <a:t>efficient</a:t>
            </a:r>
            <a:r>
              <a:rPr lang="en-US" dirty="0" smtClean="0"/>
              <a:t> way.</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 ___________________________________________________________</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2. ___________________________________________________________</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3. ___________________________________________________________</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c. What are 3 important details from this reading?</a:t>
            </a:r>
          </a:p>
          <a:p>
            <a:r>
              <a:rPr lang="en-US" sz="1200" kern="1200" dirty="0" smtClean="0">
                <a:solidFill>
                  <a:schemeClr val="tx1"/>
                </a:solidFill>
                <a:effectLst/>
                <a:latin typeface="+mn-lt"/>
                <a:ea typeface="+mn-ea"/>
                <a:cs typeface="+mn-cs"/>
              </a:rPr>
              <a:t>1. ___________________________________________________________</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2. ___________________________________________________________</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3. ___________________________________________________________</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d. What are 3 points you did not think of that were discussed in class?</a:t>
            </a:r>
          </a:p>
          <a:p>
            <a:r>
              <a:rPr lang="en-US" sz="1200" kern="1200" dirty="0" smtClean="0">
                <a:solidFill>
                  <a:schemeClr val="tx1"/>
                </a:solidFill>
                <a:effectLst/>
                <a:latin typeface="+mn-lt"/>
                <a:ea typeface="+mn-ea"/>
                <a:cs typeface="+mn-cs"/>
              </a:rPr>
              <a:t>1. __________________________________________________________</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2. __________________________________________________________</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3. __________________________________________________________</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453DBB56-D3C0-7E49-A519-84EC11962BC5}" type="slidenum">
              <a:rPr lang="en-US" smtClean="0"/>
              <a:t>11</a:t>
            </a:fld>
            <a:endParaRPr lang="en-US"/>
          </a:p>
        </p:txBody>
      </p:sp>
    </p:spTree>
    <p:extLst>
      <p:ext uri="{BB962C8B-B14F-4D97-AF65-F5344CB8AC3E}">
        <p14:creationId xmlns:p14="http://schemas.microsoft.com/office/powerpoint/2010/main" val="2151987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3DBB56-D3C0-7E49-A519-84EC11962BC5}" type="slidenum">
              <a:rPr lang="en-US" smtClean="0"/>
              <a:t>12</a:t>
            </a:fld>
            <a:endParaRPr lang="en-US"/>
          </a:p>
        </p:txBody>
      </p:sp>
    </p:spTree>
    <p:extLst>
      <p:ext uri="{BB962C8B-B14F-4D97-AF65-F5344CB8AC3E}">
        <p14:creationId xmlns:p14="http://schemas.microsoft.com/office/powerpoint/2010/main" val="419723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2F28FE-3B79-5F40-AD3A-2E84A455B3E4}" type="datetimeFigureOut">
              <a:rPr lang="en-US" smtClean="0"/>
              <a:t>12/4/16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44E96-7B50-7042-9ECB-C35AC81390EB}" type="slidenum">
              <a:rPr lang="en-US" smtClean="0"/>
              <a:t>‹#›</a:t>
            </a:fld>
            <a:endParaRPr lang="en-US"/>
          </a:p>
        </p:txBody>
      </p:sp>
    </p:spTree>
    <p:extLst>
      <p:ext uri="{BB962C8B-B14F-4D97-AF65-F5344CB8AC3E}">
        <p14:creationId xmlns:p14="http://schemas.microsoft.com/office/powerpoint/2010/main" val="1903781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2F28FE-3B79-5F40-AD3A-2E84A455B3E4}" type="datetimeFigureOut">
              <a:rPr lang="en-US" smtClean="0"/>
              <a:t>12/4/16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44E96-7B50-7042-9ECB-C35AC81390EB}" type="slidenum">
              <a:rPr lang="en-US" smtClean="0"/>
              <a:t>‹#›</a:t>
            </a:fld>
            <a:endParaRPr lang="en-US"/>
          </a:p>
        </p:txBody>
      </p:sp>
    </p:spTree>
    <p:extLst>
      <p:ext uri="{BB962C8B-B14F-4D97-AF65-F5344CB8AC3E}">
        <p14:creationId xmlns:p14="http://schemas.microsoft.com/office/powerpoint/2010/main" val="1925143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2F28FE-3B79-5F40-AD3A-2E84A455B3E4}" type="datetimeFigureOut">
              <a:rPr lang="en-US" smtClean="0"/>
              <a:t>12/4/16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44E96-7B50-7042-9ECB-C35AC81390EB}" type="slidenum">
              <a:rPr lang="en-US" smtClean="0"/>
              <a:t>‹#›</a:t>
            </a:fld>
            <a:endParaRPr lang="en-US"/>
          </a:p>
        </p:txBody>
      </p:sp>
    </p:spTree>
    <p:extLst>
      <p:ext uri="{BB962C8B-B14F-4D97-AF65-F5344CB8AC3E}">
        <p14:creationId xmlns:p14="http://schemas.microsoft.com/office/powerpoint/2010/main" val="3373996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2F28FE-3B79-5F40-AD3A-2E84A455B3E4}" type="datetimeFigureOut">
              <a:rPr lang="en-US" smtClean="0"/>
              <a:t>12/4/16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44E96-7B50-7042-9ECB-C35AC81390EB}" type="slidenum">
              <a:rPr lang="en-US" smtClean="0"/>
              <a:t>‹#›</a:t>
            </a:fld>
            <a:endParaRPr lang="en-US"/>
          </a:p>
        </p:txBody>
      </p:sp>
    </p:spTree>
    <p:extLst>
      <p:ext uri="{BB962C8B-B14F-4D97-AF65-F5344CB8AC3E}">
        <p14:creationId xmlns:p14="http://schemas.microsoft.com/office/powerpoint/2010/main" val="1551605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2F28FE-3B79-5F40-AD3A-2E84A455B3E4}" type="datetimeFigureOut">
              <a:rPr lang="en-US" smtClean="0"/>
              <a:t>12/4/16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44E96-7B50-7042-9ECB-C35AC81390EB}" type="slidenum">
              <a:rPr lang="en-US" smtClean="0"/>
              <a:t>‹#›</a:t>
            </a:fld>
            <a:endParaRPr lang="en-US"/>
          </a:p>
        </p:txBody>
      </p:sp>
    </p:spTree>
    <p:extLst>
      <p:ext uri="{BB962C8B-B14F-4D97-AF65-F5344CB8AC3E}">
        <p14:creationId xmlns:p14="http://schemas.microsoft.com/office/powerpoint/2010/main" val="1066460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2F28FE-3B79-5F40-AD3A-2E84A455B3E4}" type="datetimeFigureOut">
              <a:rPr lang="en-US" smtClean="0"/>
              <a:t>12/4/16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44E96-7B50-7042-9ECB-C35AC81390EB}" type="slidenum">
              <a:rPr lang="en-US" smtClean="0"/>
              <a:t>‹#›</a:t>
            </a:fld>
            <a:endParaRPr lang="en-US"/>
          </a:p>
        </p:txBody>
      </p:sp>
    </p:spTree>
    <p:extLst>
      <p:ext uri="{BB962C8B-B14F-4D97-AF65-F5344CB8AC3E}">
        <p14:creationId xmlns:p14="http://schemas.microsoft.com/office/powerpoint/2010/main" val="1005223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2F28FE-3B79-5F40-AD3A-2E84A455B3E4}" type="datetimeFigureOut">
              <a:rPr lang="en-US" smtClean="0"/>
              <a:t>12/4/16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C44E96-7B50-7042-9ECB-C35AC81390EB}" type="slidenum">
              <a:rPr lang="en-US" smtClean="0"/>
              <a:t>‹#›</a:t>
            </a:fld>
            <a:endParaRPr lang="en-US"/>
          </a:p>
        </p:txBody>
      </p:sp>
    </p:spTree>
    <p:extLst>
      <p:ext uri="{BB962C8B-B14F-4D97-AF65-F5344CB8AC3E}">
        <p14:creationId xmlns:p14="http://schemas.microsoft.com/office/powerpoint/2010/main" val="1609234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2F28FE-3B79-5F40-AD3A-2E84A455B3E4}" type="datetimeFigureOut">
              <a:rPr lang="en-US" smtClean="0"/>
              <a:t>12/4/16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C44E96-7B50-7042-9ECB-C35AC81390EB}" type="slidenum">
              <a:rPr lang="en-US" smtClean="0"/>
              <a:t>‹#›</a:t>
            </a:fld>
            <a:endParaRPr lang="en-US"/>
          </a:p>
        </p:txBody>
      </p:sp>
    </p:spTree>
    <p:extLst>
      <p:ext uri="{BB962C8B-B14F-4D97-AF65-F5344CB8AC3E}">
        <p14:creationId xmlns:p14="http://schemas.microsoft.com/office/powerpoint/2010/main" val="923234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2F28FE-3B79-5F40-AD3A-2E84A455B3E4}" type="datetimeFigureOut">
              <a:rPr lang="en-US" smtClean="0"/>
              <a:t>12/4/16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C44E96-7B50-7042-9ECB-C35AC81390EB}" type="slidenum">
              <a:rPr lang="en-US" smtClean="0"/>
              <a:t>‹#›</a:t>
            </a:fld>
            <a:endParaRPr lang="en-US"/>
          </a:p>
        </p:txBody>
      </p:sp>
    </p:spTree>
    <p:extLst>
      <p:ext uri="{BB962C8B-B14F-4D97-AF65-F5344CB8AC3E}">
        <p14:creationId xmlns:p14="http://schemas.microsoft.com/office/powerpoint/2010/main" val="2944646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2F28FE-3B79-5F40-AD3A-2E84A455B3E4}" type="datetimeFigureOut">
              <a:rPr lang="en-US" smtClean="0"/>
              <a:t>12/4/16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44E96-7B50-7042-9ECB-C35AC81390EB}" type="slidenum">
              <a:rPr lang="en-US" smtClean="0"/>
              <a:t>‹#›</a:t>
            </a:fld>
            <a:endParaRPr lang="en-US"/>
          </a:p>
        </p:txBody>
      </p:sp>
    </p:spTree>
    <p:extLst>
      <p:ext uri="{BB962C8B-B14F-4D97-AF65-F5344CB8AC3E}">
        <p14:creationId xmlns:p14="http://schemas.microsoft.com/office/powerpoint/2010/main" val="444204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2F28FE-3B79-5F40-AD3A-2E84A455B3E4}" type="datetimeFigureOut">
              <a:rPr lang="en-US" smtClean="0"/>
              <a:t>12/4/16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44E96-7B50-7042-9ECB-C35AC81390EB}" type="slidenum">
              <a:rPr lang="en-US" smtClean="0"/>
              <a:t>‹#›</a:t>
            </a:fld>
            <a:endParaRPr lang="en-US"/>
          </a:p>
        </p:txBody>
      </p:sp>
    </p:spTree>
    <p:extLst>
      <p:ext uri="{BB962C8B-B14F-4D97-AF65-F5344CB8AC3E}">
        <p14:creationId xmlns:p14="http://schemas.microsoft.com/office/powerpoint/2010/main" val="27342528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2F28FE-3B79-5F40-AD3A-2E84A455B3E4}" type="datetimeFigureOut">
              <a:rPr lang="en-US" smtClean="0"/>
              <a:t>12/4/16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44E96-7B50-7042-9ECB-C35AC81390EB}" type="slidenum">
              <a:rPr lang="en-US" smtClean="0"/>
              <a:t>‹#›</a:t>
            </a:fld>
            <a:endParaRPr lang="en-US"/>
          </a:p>
        </p:txBody>
      </p:sp>
    </p:spTree>
    <p:extLst>
      <p:ext uri="{BB962C8B-B14F-4D97-AF65-F5344CB8AC3E}">
        <p14:creationId xmlns:p14="http://schemas.microsoft.com/office/powerpoint/2010/main" val="1193520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info.sharepointcrmtemplate.com/blog-0/bid/106079/Why-does-my-business-need-a-CRM-syste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www.businessnewsdaily.com/7838-choosing-crm-software.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blog.getbase.com/18-surprising-crm-statistic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www.crmswitch.com/implementing-crm/six-crm-dashboard-example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www.crmswitch.com/crm-value/understanding-crm-er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keydifferences.com/difference-between-crm-and-erp.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www.applicoinc.com/blog/what-is-a-platform-business-mode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platformsandnetworks.blogspot.com/2011/07/business-model-analysis-part-2.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www.applicoinc.com/blog/what-makes-uber-different-from-android-how-to-make-sense-of-platform-business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heverge.com/2015/5/5/8545093/zynga-empires-and-allies-rt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io.com/article/2398924/it-organization/how-to-choose-your-cloud-service-provider.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tmanagerdaily.com/cloud-computing-101/"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etworkworld.com/article/2686975/public-cloud/cloud-failures-will-happen-are-you-ready.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aitbutwhy.com/2015/01/artificial-intelligence-revolution-1.html%232"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forbes.com/sites/ericmack/2015/01/28/bill-gates-also-worries-artificial-intelligence-is-a-threat/"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n.wikipedia.org/wiki/Turing_test"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intelligence.org/2013/08/11/what-is-ag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bm.com/smarterplanet/us/en/ibmwatson/what-is-watson.html"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en.wikipedia.org/wiki/Supply_chain_managemen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www.cio.com/article/2439493/supply-chain-management/supply-chain-management-definition-and-solution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www.computerworld.com/article/2589691/vertical-it/just-in-time-manufacturing.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www.inventoryops.com/articles/vendor_managed_inventory.ht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www.wireless-technology-advisor.com/what-is-rfid.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Final Exam Review</a:t>
            </a:r>
            <a:r>
              <a:rPr lang="en-US" dirty="0" smtClean="0"/>
              <a:t/>
            </a:r>
            <a:br>
              <a:rPr lang="en-US" dirty="0" smtClean="0"/>
            </a:br>
            <a:r>
              <a:rPr lang="en-US" dirty="0" smtClean="0"/>
              <a:t>MIS2101 Section 101</a:t>
            </a:r>
            <a:endParaRPr lang="en-US" dirty="0"/>
          </a:p>
        </p:txBody>
      </p:sp>
      <p:sp>
        <p:nvSpPr>
          <p:cNvPr id="3" name="Subtitle 2"/>
          <p:cNvSpPr>
            <a:spLocks noGrp="1"/>
          </p:cNvSpPr>
          <p:nvPr>
            <p:ph type="subTitle" idx="1"/>
          </p:nvPr>
        </p:nvSpPr>
        <p:spPr/>
        <p:txBody>
          <a:bodyPr/>
          <a:lstStyle/>
          <a:p>
            <a:r>
              <a:rPr lang="en-US" dirty="0" smtClean="0"/>
              <a:t>December 6, </a:t>
            </a:r>
            <a:r>
              <a:rPr lang="en-US" dirty="0" smtClean="0"/>
              <a:t>2016</a:t>
            </a:r>
            <a:endParaRPr lang="en-US" dirty="0"/>
          </a:p>
        </p:txBody>
      </p:sp>
      <p:pic>
        <p:nvPicPr>
          <p:cNvPr id="5" name="Picture 4" descr="fo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920" y="4222863"/>
            <a:ext cx="2540000" cy="2540000"/>
          </a:xfrm>
          <a:prstGeom prst="rect">
            <a:avLst/>
          </a:prstGeom>
        </p:spPr>
      </p:pic>
    </p:spTree>
    <p:extLst>
      <p:ext uri="{BB962C8B-B14F-4D97-AF65-F5344CB8AC3E}">
        <p14:creationId xmlns:p14="http://schemas.microsoft.com/office/powerpoint/2010/main" val="368238782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marR="0">
              <a:spcBef>
                <a:spcPts val="0"/>
              </a:spcBef>
              <a:spcAft>
                <a:spcPts val="0"/>
              </a:spcAft>
            </a:pPr>
            <a:r>
              <a:rPr lang="en-US" sz="3200" dirty="0">
                <a:solidFill>
                  <a:srgbClr val="0000FF"/>
                </a:solidFill>
                <a:ea typeface="Times New Roman"/>
                <a:cs typeface="Times New Roman"/>
                <a:hlinkClick r:id="rId3"/>
              </a:rPr>
              <a:t>Why does my business need a CRM system?</a:t>
            </a:r>
            <a:endParaRPr lang="en-US" sz="3200" dirty="0">
              <a:effectLst/>
              <a:ea typeface="ＭＳ 明朝"/>
              <a:cs typeface="Times New Roman"/>
            </a:endParaRPr>
          </a:p>
        </p:txBody>
      </p:sp>
      <p:sp>
        <p:nvSpPr>
          <p:cNvPr id="3" name="Content Placeholder 2"/>
          <p:cNvSpPr>
            <a:spLocks noGrp="1"/>
          </p:cNvSpPr>
          <p:nvPr>
            <p:ph idx="1"/>
          </p:nvPr>
        </p:nvSpPr>
        <p:spPr/>
        <p:txBody>
          <a:bodyPr>
            <a:normAutofit fontScale="77500" lnSpcReduction="20000"/>
          </a:bodyPr>
          <a:lstStyle/>
          <a:p>
            <a:pPr lvl="0"/>
            <a:r>
              <a:rPr lang="en-US" dirty="0"/>
              <a:t>The process of CRM is conducted naturally by </a:t>
            </a:r>
            <a:r>
              <a:rPr lang="en-US" u="sng" dirty="0"/>
              <a:t>  </a:t>
            </a:r>
            <a:r>
              <a:rPr lang="en-US" u="sng" dirty="0" smtClean="0"/>
              <a:t>every     </a:t>
            </a:r>
            <a:r>
              <a:rPr lang="en-US" dirty="0" smtClean="0"/>
              <a:t> </a:t>
            </a:r>
            <a:r>
              <a:rPr lang="en-US" dirty="0"/>
              <a:t>business.</a:t>
            </a:r>
          </a:p>
          <a:p>
            <a:pPr lvl="0"/>
            <a:r>
              <a:rPr lang="en-US" dirty="0"/>
              <a:t>A formal CRM tool provides a central </a:t>
            </a:r>
            <a:r>
              <a:rPr lang="en-US" u="sng" dirty="0"/>
              <a:t> </a:t>
            </a:r>
            <a:r>
              <a:rPr lang="en-US" u="sng" dirty="0" smtClean="0"/>
              <a:t>platform           </a:t>
            </a:r>
            <a:r>
              <a:rPr lang="en-US" dirty="0" smtClean="0"/>
              <a:t> </a:t>
            </a:r>
            <a:r>
              <a:rPr lang="en-US" dirty="0"/>
              <a:t>for the evolution of internal processes that ensure the business operates at optimum efficiency.</a:t>
            </a:r>
          </a:p>
          <a:p>
            <a:pPr lvl="0"/>
            <a:r>
              <a:rPr lang="en-US" dirty="0"/>
              <a:t>CRM software is a tool that should provide the structure necessary to connect the majority of customer “</a:t>
            </a:r>
            <a:r>
              <a:rPr lang="en-US" u="sng" dirty="0"/>
              <a:t>  </a:t>
            </a:r>
            <a:r>
              <a:rPr lang="en-US" u="sng" dirty="0" smtClean="0"/>
              <a:t>touch points            </a:t>
            </a:r>
            <a:r>
              <a:rPr lang="en-US" u="sng" dirty="0"/>
              <a:t>.</a:t>
            </a:r>
            <a:r>
              <a:rPr lang="en-US" dirty="0"/>
              <a:t>”</a:t>
            </a:r>
          </a:p>
          <a:p>
            <a:pPr lvl="0"/>
            <a:r>
              <a:rPr lang="en-US" dirty="0"/>
              <a:t>Every organization can take advantage of a CRM software solution in order to enhance their </a:t>
            </a:r>
            <a:r>
              <a:rPr lang="en-US" u="sng" dirty="0"/>
              <a:t> </a:t>
            </a:r>
            <a:r>
              <a:rPr lang="en-US" u="sng" dirty="0" smtClean="0"/>
              <a:t>strategic  </a:t>
            </a:r>
            <a:r>
              <a:rPr lang="en-US" dirty="0" smtClean="0"/>
              <a:t> </a:t>
            </a:r>
            <a:r>
              <a:rPr lang="en-US" dirty="0"/>
              <a:t>position.</a:t>
            </a:r>
          </a:p>
          <a:p>
            <a:pPr lvl="0"/>
            <a:r>
              <a:rPr lang="en-US" dirty="0"/>
              <a:t>Reasons to invest in CRM software will vary depending on the specific needs, size and type of </a:t>
            </a:r>
            <a:r>
              <a:rPr lang="en-US" u="sng" dirty="0"/>
              <a:t>  </a:t>
            </a:r>
            <a:r>
              <a:rPr lang="en-US" u="sng" dirty="0" smtClean="0"/>
              <a:t>business </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186766614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solidFill>
                  <a:srgbClr val="0000FF"/>
                </a:solidFill>
                <a:ea typeface="Times New Roman"/>
                <a:cs typeface="Times New Roman"/>
                <a:hlinkClick r:id="rId3"/>
              </a:rPr>
              <a:t>Choosing a CRM Software: 2015 Buyer's Guide</a:t>
            </a:r>
            <a:r>
              <a:rPr lang="en-US" sz="3200" dirty="0"/>
              <a:t> </a:t>
            </a:r>
            <a:endParaRPr lang="en-US" sz="3200" dirty="0"/>
          </a:p>
        </p:txBody>
      </p:sp>
      <p:sp>
        <p:nvSpPr>
          <p:cNvPr id="3" name="Content Placeholder 2"/>
          <p:cNvSpPr>
            <a:spLocks noGrp="1"/>
          </p:cNvSpPr>
          <p:nvPr>
            <p:ph idx="1"/>
          </p:nvPr>
        </p:nvSpPr>
        <p:spPr/>
        <p:txBody>
          <a:bodyPr>
            <a:normAutofit fontScale="62500" lnSpcReduction="20000"/>
          </a:bodyPr>
          <a:lstStyle/>
          <a:p>
            <a:pPr lvl="0"/>
            <a:r>
              <a:rPr lang="en-US" dirty="0"/>
              <a:t>CRM software has evolved from a simple contact management system into a robust tool that lets your </a:t>
            </a:r>
            <a:r>
              <a:rPr lang="en-US" u="sng" dirty="0"/>
              <a:t>  </a:t>
            </a:r>
            <a:r>
              <a:rPr lang="en-US" b="1" u="sng" dirty="0" smtClean="0"/>
              <a:t>operational</a:t>
            </a:r>
            <a:r>
              <a:rPr lang="en-US" u="sng" dirty="0" smtClean="0"/>
              <a:t>       </a:t>
            </a:r>
            <a:r>
              <a:rPr lang="en-US" dirty="0" smtClean="0"/>
              <a:t> </a:t>
            </a:r>
            <a:r>
              <a:rPr lang="en-US" dirty="0"/>
              <a:t>data all in one easily accessible solution.  </a:t>
            </a:r>
            <a:endParaRPr lang="en-US" dirty="0" smtClean="0"/>
          </a:p>
          <a:p>
            <a:pPr marL="0" lvl="0" indent="0">
              <a:buNone/>
            </a:pPr>
            <a:endParaRPr lang="en-US" dirty="0"/>
          </a:p>
          <a:p>
            <a:pPr lvl="0"/>
            <a:r>
              <a:rPr lang="en-US" dirty="0"/>
              <a:t>Benefits of using CRM software: Save time, Save money, Better </a:t>
            </a:r>
            <a:r>
              <a:rPr lang="en-US" b="1" dirty="0" smtClean="0"/>
              <a:t>_email</a:t>
            </a:r>
            <a:r>
              <a:rPr lang="en-US" dirty="0" smtClean="0"/>
              <a:t> marketing</a:t>
            </a:r>
            <a:r>
              <a:rPr lang="en-US" dirty="0"/>
              <a:t>, Extra functionalities, and Help sales team reach their goals. </a:t>
            </a:r>
            <a:endParaRPr lang="en-US" dirty="0" smtClean="0"/>
          </a:p>
          <a:p>
            <a:pPr marL="0" lvl="0" indent="0">
              <a:buNone/>
            </a:pPr>
            <a:endParaRPr lang="en-US" dirty="0"/>
          </a:p>
          <a:p>
            <a:pPr lvl="0"/>
            <a:r>
              <a:rPr lang="en-US" dirty="0"/>
              <a:t>As a whole, CRM software gives you and your sales teams all the tools necessary to grow your business in a </a:t>
            </a:r>
            <a:r>
              <a:rPr lang="en-US" u="sng" dirty="0"/>
              <a:t>   </a:t>
            </a:r>
            <a:r>
              <a:rPr lang="en-US" b="1" u="sng" dirty="0" smtClean="0"/>
              <a:t>central </a:t>
            </a:r>
            <a:r>
              <a:rPr lang="en-US" dirty="0" smtClean="0"/>
              <a:t>hub </a:t>
            </a:r>
            <a:r>
              <a:rPr lang="en-US" dirty="0"/>
              <a:t>with the least amount of work possible</a:t>
            </a:r>
            <a:r>
              <a:rPr lang="en-US" dirty="0" smtClean="0"/>
              <a:t>.</a:t>
            </a:r>
          </a:p>
          <a:p>
            <a:pPr marL="0" lvl="0" indent="0">
              <a:buNone/>
            </a:pPr>
            <a:endParaRPr lang="en-US" dirty="0"/>
          </a:p>
          <a:p>
            <a:pPr lvl="0"/>
            <a:r>
              <a:rPr lang="en-US" dirty="0"/>
              <a:t>CRM acts as an entire </a:t>
            </a:r>
            <a:r>
              <a:rPr lang="en-US" u="sng" dirty="0"/>
              <a:t>    </a:t>
            </a:r>
            <a:r>
              <a:rPr lang="en-US" b="1" u="sng" dirty="0" smtClean="0"/>
              <a:t>database</a:t>
            </a:r>
            <a:r>
              <a:rPr lang="en-US" u="sng" dirty="0" smtClean="0"/>
              <a:t>        </a:t>
            </a:r>
            <a:r>
              <a:rPr lang="en-US" dirty="0" smtClean="0"/>
              <a:t> </a:t>
            </a:r>
            <a:r>
              <a:rPr lang="en-US" dirty="0"/>
              <a:t>for all types of insights on customers</a:t>
            </a:r>
            <a:r>
              <a:rPr lang="en-US" dirty="0" smtClean="0"/>
              <a:t>.</a:t>
            </a:r>
          </a:p>
          <a:p>
            <a:pPr marL="0" lvl="0" indent="0">
              <a:buNone/>
            </a:pPr>
            <a:endParaRPr lang="en-US" dirty="0"/>
          </a:p>
          <a:p>
            <a:pPr lvl="0"/>
            <a:r>
              <a:rPr lang="en-US" dirty="0"/>
              <a:t>Pricing for CRM software for the most part, you can expect to pay on </a:t>
            </a:r>
            <a:r>
              <a:rPr lang="en-US" b="1" dirty="0"/>
              <a:t>a </a:t>
            </a:r>
            <a:r>
              <a:rPr lang="en-US" b="1" dirty="0" smtClean="0"/>
              <a:t>_per- user_</a:t>
            </a:r>
            <a:r>
              <a:rPr lang="en-US" dirty="0"/>
              <a:t>, per-month basis</a:t>
            </a:r>
          </a:p>
        </p:txBody>
      </p:sp>
    </p:spTree>
    <p:extLst>
      <p:ext uri="{BB962C8B-B14F-4D97-AF65-F5344CB8AC3E}">
        <p14:creationId xmlns:p14="http://schemas.microsoft.com/office/powerpoint/2010/main" val="12566234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spcBef>
                <a:spcPts val="0"/>
              </a:spcBef>
              <a:spcAft>
                <a:spcPts val="0"/>
              </a:spcAft>
            </a:pPr>
            <a:r>
              <a:rPr lang="en-US" sz="4000" dirty="0">
                <a:solidFill>
                  <a:srgbClr val="0000FF"/>
                </a:solidFill>
                <a:ea typeface="Times New Roman"/>
                <a:cs typeface="Times New Roman"/>
                <a:hlinkClick r:id="rId3"/>
              </a:rPr>
              <a:t>18 Surprising CRM Statistics</a:t>
            </a:r>
            <a:endParaRPr lang="en-US" sz="4000" dirty="0">
              <a:effectLst/>
              <a:ea typeface="ＭＳ 明朝"/>
              <a:cs typeface="Times New Roman"/>
            </a:endParaRPr>
          </a:p>
        </p:txBody>
      </p:sp>
      <p:sp>
        <p:nvSpPr>
          <p:cNvPr id="3" name="Content Placeholder 2"/>
          <p:cNvSpPr>
            <a:spLocks noGrp="1"/>
          </p:cNvSpPr>
          <p:nvPr>
            <p:ph idx="1"/>
          </p:nvPr>
        </p:nvSpPr>
        <p:spPr/>
        <p:txBody>
          <a:bodyPr>
            <a:normAutofit fontScale="85000" lnSpcReduction="10000"/>
          </a:bodyPr>
          <a:lstStyle/>
          <a:p>
            <a:pPr lvl="0"/>
            <a:r>
              <a:rPr lang="en-US" dirty="0"/>
              <a:t>15% of organizations have replaced all or most of their on premise customer service applications with </a:t>
            </a:r>
            <a:r>
              <a:rPr lang="en-US" u="sng" dirty="0"/>
              <a:t>   </a:t>
            </a:r>
            <a:r>
              <a:rPr lang="en-US" b="1" u="sng" dirty="0" err="1" smtClean="0"/>
              <a:t>Saas</a:t>
            </a:r>
            <a:r>
              <a:rPr lang="en-US" b="1" u="sng" dirty="0" smtClean="0"/>
              <a:t> – Software as a Service     </a:t>
            </a:r>
            <a:r>
              <a:rPr lang="en-US" dirty="0" smtClean="0"/>
              <a:t> </a:t>
            </a:r>
            <a:r>
              <a:rPr lang="en-US" dirty="0"/>
              <a:t>solutions.</a:t>
            </a:r>
          </a:p>
          <a:p>
            <a:pPr lvl="0"/>
            <a:r>
              <a:rPr lang="en-US" dirty="0"/>
              <a:t>Between 25 and 60% of CRM projects fail to meet </a:t>
            </a:r>
            <a:r>
              <a:rPr lang="en-US" u="sng" dirty="0"/>
              <a:t>  </a:t>
            </a:r>
            <a:r>
              <a:rPr lang="en-US" b="1" u="sng" dirty="0" smtClean="0"/>
              <a:t>expectations</a:t>
            </a:r>
            <a:r>
              <a:rPr lang="en-US" u="sng" dirty="0" smtClean="0"/>
              <a:t> .</a:t>
            </a:r>
            <a:endParaRPr lang="en-US" dirty="0"/>
          </a:p>
          <a:p>
            <a:pPr lvl="0"/>
            <a:r>
              <a:rPr lang="en-US" dirty="0"/>
              <a:t>Sales reps saw </a:t>
            </a:r>
            <a:r>
              <a:rPr lang="en-US" u="sng" dirty="0"/>
              <a:t>  </a:t>
            </a:r>
            <a:r>
              <a:rPr lang="en-US" b="1" u="sng" dirty="0" smtClean="0"/>
              <a:t>productivity</a:t>
            </a:r>
            <a:r>
              <a:rPr lang="en-US" u="sng" dirty="0" smtClean="0"/>
              <a:t>   </a:t>
            </a:r>
            <a:r>
              <a:rPr lang="en-US" dirty="0" smtClean="0"/>
              <a:t> </a:t>
            </a:r>
            <a:r>
              <a:rPr lang="en-US" dirty="0"/>
              <a:t>increased by 15% when they had mobile access to CRM applications.</a:t>
            </a:r>
          </a:p>
          <a:p>
            <a:pPr lvl="0"/>
            <a:r>
              <a:rPr lang="en-US" dirty="0"/>
              <a:t>CRM offers an average return of $5.60 for every $</a:t>
            </a:r>
            <a:r>
              <a:rPr lang="en-US" u="sng" dirty="0"/>
              <a:t>  </a:t>
            </a:r>
            <a:r>
              <a:rPr lang="en-US" u="sng" dirty="0" smtClean="0"/>
              <a:t>1     </a:t>
            </a:r>
            <a:r>
              <a:rPr lang="en-US" dirty="0" smtClean="0"/>
              <a:t> </a:t>
            </a:r>
            <a:r>
              <a:rPr lang="en-US" dirty="0"/>
              <a:t>spent.</a:t>
            </a:r>
          </a:p>
          <a:p>
            <a:pPr lvl="0"/>
            <a:r>
              <a:rPr lang="en-US" dirty="0"/>
              <a:t>91% of companies with more than 11 </a:t>
            </a:r>
            <a:r>
              <a:rPr lang="en-US" u="sng" dirty="0"/>
              <a:t> </a:t>
            </a:r>
            <a:r>
              <a:rPr lang="en-US" b="1" u="sng" dirty="0" smtClean="0"/>
              <a:t>employees</a:t>
            </a:r>
            <a:r>
              <a:rPr lang="en-US" u="sng" dirty="0" smtClean="0"/>
              <a:t>         </a:t>
            </a:r>
            <a:r>
              <a:rPr lang="en-US" dirty="0" smtClean="0"/>
              <a:t> </a:t>
            </a:r>
            <a:r>
              <a:rPr lang="en-US" dirty="0"/>
              <a:t>use a CRM system.</a:t>
            </a:r>
          </a:p>
        </p:txBody>
      </p:sp>
    </p:spTree>
    <p:extLst>
      <p:ext uri="{BB962C8B-B14F-4D97-AF65-F5344CB8AC3E}">
        <p14:creationId xmlns:p14="http://schemas.microsoft.com/office/powerpoint/2010/main" val="166961226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spcBef>
                <a:spcPts val="0"/>
              </a:spcBef>
              <a:spcAft>
                <a:spcPts val="0"/>
              </a:spcAft>
            </a:pPr>
            <a:r>
              <a:rPr lang="en-US" sz="4000" dirty="0">
                <a:solidFill>
                  <a:srgbClr val="0000FF"/>
                </a:solidFill>
                <a:ea typeface="Times New Roman"/>
                <a:cs typeface="Times New Roman"/>
                <a:hlinkClick r:id="rId3"/>
              </a:rPr>
              <a:t>CRM dashboard</a:t>
            </a:r>
            <a:endParaRPr lang="en-US" sz="3600" dirty="0">
              <a:effectLst/>
              <a:ea typeface="ＭＳ 明朝"/>
              <a:cs typeface="Times New Roman"/>
            </a:endParaRPr>
          </a:p>
        </p:txBody>
      </p:sp>
      <p:sp>
        <p:nvSpPr>
          <p:cNvPr id="3" name="Content Placeholder 2"/>
          <p:cNvSpPr>
            <a:spLocks noGrp="1"/>
          </p:cNvSpPr>
          <p:nvPr>
            <p:ph idx="1"/>
          </p:nvPr>
        </p:nvSpPr>
        <p:spPr/>
        <p:txBody>
          <a:bodyPr>
            <a:normAutofit fontScale="85000" lnSpcReduction="10000"/>
          </a:bodyPr>
          <a:lstStyle/>
          <a:p>
            <a:pPr lvl="0"/>
            <a:r>
              <a:rPr lang="en-US" dirty="0"/>
              <a:t>All major enterprise CRM vendors offer </a:t>
            </a:r>
            <a:r>
              <a:rPr lang="en-US" u="sng" dirty="0" smtClean="0"/>
              <a:t>dashboards       </a:t>
            </a:r>
            <a:r>
              <a:rPr lang="en-US" dirty="0" smtClean="0"/>
              <a:t> </a:t>
            </a:r>
            <a:r>
              <a:rPr lang="en-US" dirty="0"/>
              <a:t>of some type.</a:t>
            </a:r>
          </a:p>
          <a:p>
            <a:pPr lvl="0"/>
            <a:r>
              <a:rPr lang="en-US" dirty="0"/>
              <a:t>CRM dashboards serve the same general purpose: to quickly provide a user, manager, or administrator with a quick </a:t>
            </a:r>
            <a:r>
              <a:rPr lang="en-US" u="sng" dirty="0"/>
              <a:t>  </a:t>
            </a:r>
            <a:r>
              <a:rPr lang="en-US" u="sng" dirty="0" smtClean="0"/>
              <a:t>overview of data                  </a:t>
            </a:r>
            <a:r>
              <a:rPr lang="en-US" dirty="0" smtClean="0"/>
              <a:t> </a:t>
            </a:r>
            <a:r>
              <a:rPr lang="en-US" dirty="0"/>
              <a:t>related to a particular job function or department.</a:t>
            </a:r>
          </a:p>
          <a:p>
            <a:pPr lvl="0"/>
            <a:r>
              <a:rPr lang="en-US" dirty="0"/>
              <a:t>Dashboards serve a valuable purpose in giving system users visibility into both overall system health and </a:t>
            </a:r>
            <a:r>
              <a:rPr lang="en-US" u="sng" dirty="0"/>
              <a:t>   </a:t>
            </a:r>
            <a:r>
              <a:rPr lang="en-US" u="sng" dirty="0" smtClean="0"/>
              <a:t>job specific           </a:t>
            </a:r>
            <a:r>
              <a:rPr lang="en-US" dirty="0" smtClean="0"/>
              <a:t> </a:t>
            </a:r>
            <a:r>
              <a:rPr lang="en-US" dirty="0"/>
              <a:t>performance measurement.</a:t>
            </a:r>
          </a:p>
          <a:p>
            <a:pPr lvl="0"/>
            <a:r>
              <a:rPr lang="en-US" dirty="0"/>
              <a:t>CRM dashboard functions: Sales, Marketing, and </a:t>
            </a:r>
            <a:r>
              <a:rPr lang="en-US" u="sng" dirty="0"/>
              <a:t> </a:t>
            </a:r>
            <a:r>
              <a:rPr lang="en-US" u="sng" dirty="0" smtClean="0"/>
              <a:t>Customer       </a:t>
            </a:r>
            <a:r>
              <a:rPr lang="en-US" dirty="0" smtClean="0"/>
              <a:t> </a:t>
            </a:r>
            <a:r>
              <a:rPr lang="en-US" dirty="0"/>
              <a:t>Support.</a:t>
            </a:r>
          </a:p>
        </p:txBody>
      </p:sp>
    </p:spTree>
    <p:extLst>
      <p:ext uri="{BB962C8B-B14F-4D97-AF65-F5344CB8AC3E}">
        <p14:creationId xmlns:p14="http://schemas.microsoft.com/office/powerpoint/2010/main" val="303490743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spcBef>
                <a:spcPts val="0"/>
              </a:spcBef>
              <a:spcAft>
                <a:spcPts val="0"/>
              </a:spcAft>
            </a:pPr>
            <a:r>
              <a:rPr lang="en-US" sz="4000" dirty="0">
                <a:solidFill>
                  <a:srgbClr val="0000FF"/>
                </a:solidFill>
                <a:ea typeface="Times New Roman"/>
                <a:cs typeface="Times New Roman"/>
                <a:hlinkClick r:id="rId3"/>
              </a:rPr>
              <a:t>CRM &amp; ERP – What’s the difference?</a:t>
            </a:r>
            <a:endParaRPr lang="en-US" sz="3600" dirty="0">
              <a:effectLst/>
              <a:ea typeface="ＭＳ 明朝"/>
              <a:cs typeface="Times New Roman"/>
            </a:endParaRPr>
          </a:p>
        </p:txBody>
      </p:sp>
      <p:sp>
        <p:nvSpPr>
          <p:cNvPr id="3" name="Content Placeholder 2"/>
          <p:cNvSpPr>
            <a:spLocks noGrp="1"/>
          </p:cNvSpPr>
          <p:nvPr>
            <p:ph idx="1"/>
          </p:nvPr>
        </p:nvSpPr>
        <p:spPr/>
        <p:txBody>
          <a:bodyPr>
            <a:normAutofit fontScale="85000" lnSpcReduction="10000"/>
          </a:bodyPr>
          <a:lstStyle/>
          <a:p>
            <a:pPr lvl="0"/>
            <a:r>
              <a:rPr lang="en-US" dirty="0"/>
              <a:t>ERP and CRM are similar in many ways, as they are both used to increase the overall </a:t>
            </a:r>
            <a:r>
              <a:rPr lang="en-US" b="1" u="sng" dirty="0" smtClean="0"/>
              <a:t>_profitability</a:t>
            </a:r>
            <a:r>
              <a:rPr lang="en-US" dirty="0" smtClean="0"/>
              <a:t> of </a:t>
            </a:r>
            <a:r>
              <a:rPr lang="en-US" dirty="0"/>
              <a:t>a business. </a:t>
            </a:r>
          </a:p>
          <a:p>
            <a:pPr lvl="0"/>
            <a:r>
              <a:rPr lang="en-US" dirty="0"/>
              <a:t>Where CRM is focused on the customer, ERP focuses on </a:t>
            </a:r>
            <a:r>
              <a:rPr lang="en-US" b="1" u="sng" dirty="0" smtClean="0"/>
              <a:t>business</a:t>
            </a:r>
            <a:r>
              <a:rPr lang="en-US" dirty="0" smtClean="0"/>
              <a:t> </a:t>
            </a:r>
            <a:r>
              <a:rPr lang="en-US" u="sng" dirty="0" smtClean="0"/>
              <a:t>.</a:t>
            </a:r>
            <a:endParaRPr lang="en-US" dirty="0"/>
          </a:p>
          <a:p>
            <a:pPr lvl="0"/>
            <a:r>
              <a:rPr lang="en-US" u="sng" dirty="0"/>
              <a:t>     </a:t>
            </a:r>
            <a:r>
              <a:rPr lang="en-US" b="1" u="sng" dirty="0" smtClean="0"/>
              <a:t>ERP</a:t>
            </a:r>
            <a:r>
              <a:rPr lang="en-US" u="sng" dirty="0" smtClean="0"/>
              <a:t>      </a:t>
            </a:r>
            <a:r>
              <a:rPr lang="en-US" dirty="0" smtClean="0"/>
              <a:t> </a:t>
            </a:r>
            <a:r>
              <a:rPr lang="en-US" dirty="0"/>
              <a:t>focuses on reducing overhead and cutting costs.</a:t>
            </a:r>
          </a:p>
          <a:p>
            <a:pPr lvl="0"/>
            <a:r>
              <a:rPr lang="en-US" dirty="0"/>
              <a:t>CRM is often the best bet for a business’s first </a:t>
            </a:r>
            <a:r>
              <a:rPr lang="en-US" u="sng" dirty="0"/>
              <a:t>   </a:t>
            </a:r>
            <a:r>
              <a:rPr lang="en-US" b="1" u="sng" dirty="0" smtClean="0"/>
              <a:t>investment</a:t>
            </a:r>
            <a:r>
              <a:rPr lang="en-US" u="sng" dirty="0" smtClean="0"/>
              <a:t>          </a:t>
            </a:r>
            <a:r>
              <a:rPr lang="en-US" dirty="0"/>
              <a:t>.</a:t>
            </a:r>
          </a:p>
          <a:p>
            <a:pPr lvl="0"/>
            <a:r>
              <a:rPr lang="en-US" dirty="0"/>
              <a:t>ERP and CRM working together make it much easier for a business to increase profits while </a:t>
            </a:r>
            <a:r>
              <a:rPr lang="en-US" u="sng" dirty="0"/>
              <a:t>    </a:t>
            </a:r>
            <a:r>
              <a:rPr lang="en-US" b="1" u="sng" dirty="0" smtClean="0"/>
              <a:t>reducing costs </a:t>
            </a:r>
            <a:r>
              <a:rPr lang="en-US" u="sng" dirty="0" smtClean="0"/>
              <a:t>.</a:t>
            </a:r>
            <a:endParaRPr lang="en-US" dirty="0"/>
          </a:p>
        </p:txBody>
      </p:sp>
    </p:spTree>
    <p:extLst>
      <p:ext uri="{BB962C8B-B14F-4D97-AF65-F5344CB8AC3E}">
        <p14:creationId xmlns:p14="http://schemas.microsoft.com/office/powerpoint/2010/main" val="270173849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spcBef>
                <a:spcPts val="0"/>
              </a:spcBef>
              <a:spcAft>
                <a:spcPts val="0"/>
              </a:spcAft>
            </a:pPr>
            <a:r>
              <a:rPr lang="en-US" sz="4000" dirty="0">
                <a:solidFill>
                  <a:srgbClr val="0000FF"/>
                </a:solidFill>
                <a:ea typeface="Times New Roman"/>
                <a:cs typeface="Times New Roman"/>
                <a:hlinkClick r:id="rId3"/>
              </a:rPr>
              <a:t>Key differences between CRM &amp; ERP:</a:t>
            </a:r>
            <a:endParaRPr lang="en-US" sz="3600" dirty="0">
              <a:effectLst/>
              <a:ea typeface="ＭＳ 明朝"/>
              <a:cs typeface="Times New Roman"/>
            </a:endParaRPr>
          </a:p>
        </p:txBody>
      </p:sp>
      <p:sp>
        <p:nvSpPr>
          <p:cNvPr id="3" name="Content Placeholder 2"/>
          <p:cNvSpPr>
            <a:spLocks noGrp="1"/>
          </p:cNvSpPr>
          <p:nvPr>
            <p:ph idx="1"/>
          </p:nvPr>
        </p:nvSpPr>
        <p:spPr/>
        <p:txBody>
          <a:bodyPr>
            <a:normAutofit fontScale="85000" lnSpcReduction="10000"/>
          </a:bodyPr>
          <a:lstStyle/>
          <a:p>
            <a:pPr lvl="0"/>
            <a:r>
              <a:rPr lang="en-US" dirty="0"/>
              <a:t>The CRM is mainly utilized in </a:t>
            </a:r>
            <a:r>
              <a:rPr lang="en-US" u="sng" dirty="0"/>
              <a:t>  </a:t>
            </a:r>
            <a:r>
              <a:rPr lang="en-US" b="1" u="sng" dirty="0" smtClean="0"/>
              <a:t>conducting</a:t>
            </a:r>
            <a:r>
              <a:rPr lang="en-US" u="sng" dirty="0" smtClean="0"/>
              <a:t> </a:t>
            </a:r>
            <a:r>
              <a:rPr lang="en-US" dirty="0" smtClean="0"/>
              <a:t> </a:t>
            </a:r>
            <a:r>
              <a:rPr lang="en-US" dirty="0"/>
              <a:t>back office activities.</a:t>
            </a:r>
          </a:p>
          <a:p>
            <a:pPr lvl="0"/>
            <a:r>
              <a:rPr lang="en-US" dirty="0"/>
              <a:t>ERP is used in </a:t>
            </a:r>
            <a:r>
              <a:rPr lang="en-US" u="sng" dirty="0"/>
              <a:t>  </a:t>
            </a:r>
            <a:r>
              <a:rPr lang="en-US" b="1" u="sng" dirty="0" smtClean="0"/>
              <a:t>accomplishing</a:t>
            </a:r>
            <a:r>
              <a:rPr lang="en-US" u="sng" dirty="0" smtClean="0"/>
              <a:t>    </a:t>
            </a:r>
            <a:r>
              <a:rPr lang="en-US" dirty="0" smtClean="0"/>
              <a:t> </a:t>
            </a:r>
            <a:r>
              <a:rPr lang="en-US" dirty="0"/>
              <a:t>back office activities.</a:t>
            </a:r>
          </a:p>
          <a:p>
            <a:pPr lvl="0"/>
            <a:r>
              <a:rPr lang="en-US" dirty="0"/>
              <a:t>CRM focuses on increasing </a:t>
            </a:r>
            <a:r>
              <a:rPr lang="en-US" u="sng" dirty="0"/>
              <a:t>    </a:t>
            </a:r>
            <a:r>
              <a:rPr lang="en-US" b="1" u="sng" dirty="0" smtClean="0"/>
              <a:t>Sales</a:t>
            </a:r>
            <a:r>
              <a:rPr lang="en-US" u="sng" dirty="0" smtClean="0"/>
              <a:t>          </a:t>
            </a:r>
            <a:r>
              <a:rPr lang="en-US" dirty="0"/>
              <a:t>, but ERP gives emphasis on reducing costs.</a:t>
            </a:r>
          </a:p>
          <a:p>
            <a:pPr lvl="0"/>
            <a:r>
              <a:rPr lang="en-US" dirty="0"/>
              <a:t>ERP is mainly concerned with planning the </a:t>
            </a:r>
            <a:r>
              <a:rPr lang="en-US" u="sng" dirty="0"/>
              <a:t>   </a:t>
            </a:r>
            <a:r>
              <a:rPr lang="en-US" b="1" u="sng" dirty="0" smtClean="0"/>
              <a:t>resources</a:t>
            </a:r>
            <a:r>
              <a:rPr lang="en-US" u="sng" dirty="0" smtClean="0"/>
              <a:t>  </a:t>
            </a:r>
            <a:r>
              <a:rPr lang="en-US" dirty="0" smtClean="0"/>
              <a:t> </a:t>
            </a:r>
            <a:r>
              <a:rPr lang="en-US" dirty="0"/>
              <a:t>of the organization to ensure its best possible use.</a:t>
            </a:r>
          </a:p>
          <a:p>
            <a:pPr lvl="0"/>
            <a:r>
              <a:rPr lang="en-US" dirty="0"/>
              <a:t>CRM is defined as a software that lets the organization to trace every </a:t>
            </a:r>
            <a:r>
              <a:rPr lang="en-US" b="1" u="sng" dirty="0" smtClean="0"/>
              <a:t>_transaction</a:t>
            </a:r>
            <a:r>
              <a:rPr lang="en-US" dirty="0" smtClean="0"/>
              <a:t> with </a:t>
            </a:r>
            <a:r>
              <a:rPr lang="en-US" dirty="0"/>
              <a:t>the clients and customers.</a:t>
            </a:r>
          </a:p>
        </p:txBody>
      </p:sp>
    </p:spTree>
    <p:extLst>
      <p:ext uri="{BB962C8B-B14F-4D97-AF65-F5344CB8AC3E}">
        <p14:creationId xmlns:p14="http://schemas.microsoft.com/office/powerpoint/2010/main" val="122432210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Platforms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23926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00FF"/>
                </a:solidFill>
                <a:ea typeface="Times New Roman"/>
                <a:cs typeface="Times New Roman"/>
                <a:hlinkClick r:id="rId3"/>
              </a:rPr>
              <a:t>What is a Platform?</a:t>
            </a:r>
            <a:r>
              <a:rPr lang="en-US" dirty="0"/>
              <a:t> </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A platform is a business model that creates value by facilitating </a:t>
            </a:r>
            <a:r>
              <a:rPr lang="en-US" b="1" u="sng" dirty="0" smtClean="0"/>
              <a:t>_exchanges</a:t>
            </a:r>
            <a:r>
              <a:rPr lang="en-US" dirty="0" smtClean="0"/>
              <a:t> __ </a:t>
            </a:r>
            <a:r>
              <a:rPr lang="en-US" dirty="0"/>
              <a:t>between two or more interdependent groups, usually consumers and producers.</a:t>
            </a:r>
          </a:p>
          <a:p>
            <a:pPr lvl="0"/>
            <a:r>
              <a:rPr lang="en-US" dirty="0"/>
              <a:t>Successful platforms facilitate exchanges by reducing </a:t>
            </a:r>
            <a:r>
              <a:rPr lang="en-US" b="1" dirty="0" smtClean="0"/>
              <a:t>_transaction__</a:t>
            </a:r>
            <a:r>
              <a:rPr lang="en-US" dirty="0" smtClean="0"/>
              <a:t> </a:t>
            </a:r>
            <a:r>
              <a:rPr lang="en-US" dirty="0"/>
              <a:t>costs and/or by enabling externalized innovation.</a:t>
            </a:r>
          </a:p>
          <a:p>
            <a:pPr lvl="0"/>
            <a:r>
              <a:rPr lang="en-US" dirty="0"/>
              <a:t>A platform is a </a:t>
            </a:r>
            <a:r>
              <a:rPr lang="en-US" u="sng" dirty="0"/>
              <a:t>     </a:t>
            </a:r>
            <a:r>
              <a:rPr lang="en-US" b="1" u="sng" dirty="0" smtClean="0"/>
              <a:t>holistic</a:t>
            </a:r>
            <a:r>
              <a:rPr lang="en-US" u="sng" dirty="0" smtClean="0"/>
              <a:t>       </a:t>
            </a:r>
            <a:r>
              <a:rPr lang="en-US" dirty="0" smtClean="0"/>
              <a:t> </a:t>
            </a:r>
            <a:r>
              <a:rPr lang="en-US" dirty="0"/>
              <a:t>business model that creates value by bringing together consumers and producers, not just a piece of technology.</a:t>
            </a:r>
          </a:p>
          <a:p>
            <a:pPr lvl="0"/>
            <a:r>
              <a:rPr lang="en-US" u="sng" dirty="0"/>
              <a:t>  </a:t>
            </a:r>
            <a:r>
              <a:rPr lang="en-US" b="1" u="sng" dirty="0" smtClean="0"/>
              <a:t>Consolidated</a:t>
            </a:r>
            <a:r>
              <a:rPr lang="en-US" u="sng" dirty="0" smtClean="0"/>
              <a:t>               </a:t>
            </a:r>
            <a:r>
              <a:rPr lang="en-US" dirty="0"/>
              <a:t>: a platform in which the good or service being exchanged has a few relevant characteristics that determine quality for consumers.</a:t>
            </a:r>
          </a:p>
          <a:p>
            <a:pPr lvl="0"/>
            <a:r>
              <a:rPr lang="en-US" dirty="0"/>
              <a:t>Platforms can now facilitate the exchange of value produced by </a:t>
            </a:r>
            <a:r>
              <a:rPr lang="en-US" b="1" dirty="0" smtClean="0"/>
              <a:t>_decentralized</a:t>
            </a:r>
            <a:r>
              <a:rPr lang="en-US" dirty="0" smtClean="0"/>
              <a:t> _ </a:t>
            </a:r>
            <a:r>
              <a:rPr lang="en-US" dirty="0"/>
              <a:t>networks of individuals.</a:t>
            </a:r>
          </a:p>
        </p:txBody>
      </p:sp>
    </p:spTree>
    <p:extLst>
      <p:ext uri="{BB962C8B-B14F-4D97-AF65-F5344CB8AC3E}">
        <p14:creationId xmlns:p14="http://schemas.microsoft.com/office/powerpoint/2010/main" val="354473951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spcBef>
                <a:spcPts val="0"/>
              </a:spcBef>
              <a:spcAft>
                <a:spcPts val="0"/>
              </a:spcAft>
            </a:pPr>
            <a:r>
              <a:rPr lang="en-US" dirty="0">
                <a:solidFill>
                  <a:srgbClr val="0000FF"/>
                </a:solidFill>
                <a:latin typeface="Times New Roman"/>
                <a:ea typeface="Times New Roman"/>
                <a:cs typeface="Times New Roman"/>
                <a:hlinkClick r:id="rId3"/>
              </a:rPr>
              <a:t>Business Model Analysis, Part 2: Platforms and Network Effects</a:t>
            </a:r>
            <a:endParaRPr lang="en-US" sz="4000" dirty="0">
              <a:effectLst/>
              <a:latin typeface="Cambria"/>
              <a:ea typeface="ＭＳ 明朝"/>
              <a:cs typeface="Times New Roman"/>
            </a:endParaRPr>
          </a:p>
        </p:txBody>
      </p:sp>
      <p:sp>
        <p:nvSpPr>
          <p:cNvPr id="3" name="Content Placeholder 2"/>
          <p:cNvSpPr>
            <a:spLocks noGrp="1"/>
          </p:cNvSpPr>
          <p:nvPr>
            <p:ph idx="1"/>
          </p:nvPr>
        </p:nvSpPr>
        <p:spPr/>
        <p:txBody>
          <a:bodyPr>
            <a:normAutofit fontScale="70000" lnSpcReduction="20000"/>
          </a:bodyPr>
          <a:lstStyle/>
          <a:p>
            <a:pPr lvl="0"/>
            <a:r>
              <a:rPr lang="en-US" dirty="0"/>
              <a:t>Network effects are evident when any given customer’s </a:t>
            </a:r>
            <a:r>
              <a:rPr lang="en-US" b="1" u="sng" dirty="0" smtClean="0"/>
              <a:t>willingness</a:t>
            </a:r>
            <a:r>
              <a:rPr lang="en-US" b="1" dirty="0" smtClean="0"/>
              <a:t> </a:t>
            </a:r>
            <a:r>
              <a:rPr lang="en-US" b="1" u="sng" dirty="0" smtClean="0"/>
              <a:t>to pay_____ </a:t>
            </a:r>
            <a:r>
              <a:rPr lang="en-US" dirty="0"/>
              <a:t>for a product depends on the number of other customers with whom they can interact by using the product.</a:t>
            </a:r>
          </a:p>
          <a:p>
            <a:pPr lvl="0"/>
            <a:r>
              <a:rPr lang="en-US" dirty="0"/>
              <a:t>Network effects arise in platform-mediated networks which include networks of customers who wish to interact with each other, along with one or more </a:t>
            </a:r>
            <a:r>
              <a:rPr lang="en-US" b="1" u="sng" dirty="0" smtClean="0"/>
              <a:t>intermediaries_</a:t>
            </a:r>
            <a:r>
              <a:rPr lang="en-US" dirty="0" smtClean="0"/>
              <a:t> </a:t>
            </a:r>
            <a:r>
              <a:rPr lang="en-US" dirty="0"/>
              <a:t>who provide a platform.</a:t>
            </a:r>
          </a:p>
          <a:p>
            <a:pPr lvl="0"/>
            <a:r>
              <a:rPr lang="en-US" dirty="0"/>
              <a:t>Providers only gain pricing leverage with network growth when they keep their platforms </a:t>
            </a:r>
            <a:r>
              <a:rPr lang="en-US" u="sng" dirty="0"/>
              <a:t>  </a:t>
            </a:r>
            <a:r>
              <a:rPr lang="en-US" b="1" u="sng" dirty="0" smtClean="0"/>
              <a:t>proprietary</a:t>
            </a:r>
            <a:r>
              <a:rPr lang="en-US" u="sng" dirty="0" smtClean="0"/>
              <a:t>                 </a:t>
            </a:r>
            <a:r>
              <a:rPr lang="en-US" dirty="0"/>
              <a:t>.</a:t>
            </a:r>
          </a:p>
          <a:p>
            <a:pPr lvl="0"/>
            <a:r>
              <a:rPr lang="en-US" dirty="0"/>
              <a:t>A proprietary platform has a single </a:t>
            </a:r>
            <a:r>
              <a:rPr lang="en-US" u="sng" dirty="0"/>
              <a:t>       </a:t>
            </a:r>
            <a:r>
              <a:rPr lang="en-US" b="1" u="sng" dirty="0" smtClean="0"/>
              <a:t>Provider</a:t>
            </a:r>
            <a:r>
              <a:rPr lang="en-US" u="sng" dirty="0" smtClean="0"/>
              <a:t>              </a:t>
            </a:r>
            <a:r>
              <a:rPr lang="en-US" dirty="0" smtClean="0"/>
              <a:t> </a:t>
            </a:r>
            <a:r>
              <a:rPr lang="en-US" dirty="0"/>
              <a:t>who exclusively controls its technology, for example, eBay, Federal Express, or Google.</a:t>
            </a:r>
          </a:p>
          <a:p>
            <a:pPr lvl="0"/>
            <a:r>
              <a:rPr lang="en-US" dirty="0"/>
              <a:t>Network effects provide an incentive for companies to invest more aggressively in accelerated </a:t>
            </a:r>
            <a:r>
              <a:rPr lang="en-US" u="sng" dirty="0"/>
              <a:t>    </a:t>
            </a:r>
            <a:r>
              <a:rPr lang="en-US" b="1" u="sng" dirty="0" smtClean="0"/>
              <a:t>growth</a:t>
            </a:r>
            <a:r>
              <a:rPr lang="en-US" u="sng" dirty="0" smtClean="0"/>
              <a:t>                           </a:t>
            </a:r>
            <a:r>
              <a:rPr lang="en-US" dirty="0" smtClean="0"/>
              <a:t> </a:t>
            </a:r>
            <a:r>
              <a:rPr lang="en-US" dirty="0"/>
              <a:t>strategies.</a:t>
            </a:r>
          </a:p>
        </p:txBody>
      </p:sp>
    </p:spTree>
    <p:extLst>
      <p:ext uri="{BB962C8B-B14F-4D97-AF65-F5344CB8AC3E}">
        <p14:creationId xmlns:p14="http://schemas.microsoft.com/office/powerpoint/2010/main" val="301452582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spcBef>
                <a:spcPts val="0"/>
              </a:spcBef>
              <a:spcAft>
                <a:spcPts val="0"/>
              </a:spcAft>
            </a:pPr>
            <a:r>
              <a:rPr lang="en-US" sz="3200" dirty="0">
                <a:solidFill>
                  <a:srgbClr val="0000FF"/>
                </a:solidFill>
                <a:ea typeface="Times New Roman"/>
                <a:cs typeface="Times New Roman"/>
                <a:hlinkClick r:id="rId3"/>
              </a:rPr>
              <a:t>What Makes Uber Different from Android? How to Make Sense of Platform Businesses</a:t>
            </a:r>
            <a:r>
              <a:rPr lang="en-US" sz="3200" dirty="0"/>
              <a:t> </a:t>
            </a:r>
            <a:endParaRPr lang="en-US" sz="3200" dirty="0">
              <a:effectLst/>
              <a:ea typeface="ＭＳ 明朝"/>
              <a:cs typeface="Times New Roman"/>
            </a:endParaRPr>
          </a:p>
        </p:txBody>
      </p:sp>
      <p:sp>
        <p:nvSpPr>
          <p:cNvPr id="3" name="Content Placeholder 2"/>
          <p:cNvSpPr>
            <a:spLocks noGrp="1"/>
          </p:cNvSpPr>
          <p:nvPr>
            <p:ph idx="1"/>
          </p:nvPr>
        </p:nvSpPr>
        <p:spPr/>
        <p:txBody>
          <a:bodyPr>
            <a:normAutofit fontScale="70000" lnSpcReduction="20000"/>
          </a:bodyPr>
          <a:lstStyle/>
          <a:p>
            <a:pPr lvl="0"/>
            <a:r>
              <a:rPr lang="en-US" dirty="0"/>
              <a:t>Platforms simply facilitate the exchange of value between consumers and producers. This approach allows platforms to </a:t>
            </a:r>
            <a:r>
              <a:rPr lang="en-US" u="sng" dirty="0"/>
              <a:t>  </a:t>
            </a:r>
            <a:r>
              <a:rPr lang="en-US" b="1" u="sng" dirty="0" smtClean="0"/>
              <a:t>scale</a:t>
            </a:r>
            <a:r>
              <a:rPr lang="en-US" u="sng" dirty="0" smtClean="0"/>
              <a:t>  </a:t>
            </a:r>
            <a:r>
              <a:rPr lang="en-US" dirty="0" smtClean="0"/>
              <a:t> </a:t>
            </a:r>
            <a:r>
              <a:rPr lang="en-US" dirty="0"/>
              <a:t>without increasing costs.</a:t>
            </a:r>
          </a:p>
          <a:p>
            <a:pPr lvl="0"/>
            <a:r>
              <a:rPr lang="en-US" dirty="0"/>
              <a:t>The most fundamental split in platform types is based on a platform’s core </a:t>
            </a:r>
            <a:r>
              <a:rPr lang="en-US" b="1" dirty="0" smtClean="0"/>
              <a:t>__value propositions_</a:t>
            </a:r>
            <a:r>
              <a:rPr lang="en-US" dirty="0"/>
              <a:t>.</a:t>
            </a:r>
          </a:p>
          <a:p>
            <a:pPr lvl="0"/>
            <a:r>
              <a:rPr lang="en-US" dirty="0"/>
              <a:t>The key difference is between platforms that provide value primarily by enabling exchanges (Exchange Platforms) and those that provide value primarily by enabling producers to create (</a:t>
            </a:r>
            <a:r>
              <a:rPr lang="en-US" u="sng" dirty="0"/>
              <a:t>  </a:t>
            </a:r>
            <a:r>
              <a:rPr lang="en-US" b="1" u="sng" dirty="0" smtClean="0"/>
              <a:t>Maker</a:t>
            </a:r>
            <a:r>
              <a:rPr lang="en-US" u="sng" dirty="0" smtClean="0"/>
              <a:t>      </a:t>
            </a:r>
            <a:r>
              <a:rPr lang="en-US" dirty="0" smtClean="0"/>
              <a:t> </a:t>
            </a:r>
            <a:r>
              <a:rPr lang="en-US" dirty="0"/>
              <a:t>Platforms).</a:t>
            </a:r>
          </a:p>
          <a:p>
            <a:pPr lvl="0"/>
            <a:r>
              <a:rPr lang="en-US" dirty="0"/>
              <a:t>An Exchange Platform creates value primarily by enabling </a:t>
            </a:r>
            <a:r>
              <a:rPr lang="en-US" b="1" dirty="0" smtClean="0"/>
              <a:t>_direct____</a:t>
            </a:r>
            <a:r>
              <a:rPr lang="en-US" dirty="0" smtClean="0"/>
              <a:t> </a:t>
            </a:r>
            <a:r>
              <a:rPr lang="en-US" dirty="0"/>
              <a:t>exchanges between its consumers and producers</a:t>
            </a:r>
          </a:p>
          <a:p>
            <a:pPr lvl="0"/>
            <a:r>
              <a:rPr lang="en-US" dirty="0"/>
              <a:t>A Maker Platform creates value by enabling its producers to make </a:t>
            </a:r>
            <a:r>
              <a:rPr lang="en-US" b="1" dirty="0" smtClean="0"/>
              <a:t>_content____</a:t>
            </a:r>
            <a:r>
              <a:rPr lang="en-US" dirty="0" smtClean="0"/>
              <a:t> </a:t>
            </a:r>
            <a:r>
              <a:rPr lang="en-US" dirty="0"/>
              <a:t>and broadcast it out to an audience.</a:t>
            </a:r>
          </a:p>
        </p:txBody>
      </p:sp>
    </p:spTree>
    <p:extLst>
      <p:ext uri="{BB962C8B-B14F-4D97-AF65-F5344CB8AC3E}">
        <p14:creationId xmlns:p14="http://schemas.microsoft.com/office/powerpoint/2010/main" val="93241950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Exam </a:t>
            </a:r>
            <a:r>
              <a:rPr lang="en-US" dirty="0" smtClean="0"/>
              <a:t>Review</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Unit 4</a:t>
            </a:r>
            <a:endParaRPr lang="en-US" dirty="0"/>
          </a:p>
          <a:p>
            <a:r>
              <a:rPr lang="en-US" dirty="0"/>
              <a:t>4.1 – Supply Chain Management Systems (SCM)</a:t>
            </a:r>
          </a:p>
          <a:p>
            <a:r>
              <a:rPr lang="en-US" dirty="0"/>
              <a:t>4.2 – Customer Relationship Management Systems (CRM)</a:t>
            </a:r>
          </a:p>
          <a:p>
            <a:r>
              <a:rPr lang="en-US" b="1" dirty="0"/>
              <a:t>Unit 5</a:t>
            </a:r>
            <a:endParaRPr lang="en-US" dirty="0"/>
          </a:p>
          <a:p>
            <a:r>
              <a:rPr lang="en-US" dirty="0"/>
              <a:t>5.1 – Platforms</a:t>
            </a:r>
          </a:p>
          <a:p>
            <a:r>
              <a:rPr lang="en-US" dirty="0"/>
              <a:t>5.2 – Cloud Computing</a:t>
            </a:r>
          </a:p>
          <a:p>
            <a:r>
              <a:rPr lang="en-US" b="1" dirty="0"/>
              <a:t>Unit 6</a:t>
            </a:r>
            <a:endParaRPr lang="en-US" dirty="0"/>
          </a:p>
          <a:p>
            <a:r>
              <a:rPr lang="en-US" dirty="0"/>
              <a:t>6.1 – Artificial Intelligence</a:t>
            </a:r>
          </a:p>
          <a:p>
            <a:pPr marL="0" indent="0">
              <a:buNone/>
            </a:pPr>
            <a:endParaRPr lang="en-US" dirty="0" smtClean="0"/>
          </a:p>
          <a:p>
            <a:endParaRPr lang="en-US" dirty="0"/>
          </a:p>
          <a:p>
            <a:endParaRPr lang="en-US" dirty="0" smtClean="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18767261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hlinkClick r:id="rId2"/>
              </a:rPr>
              <a:t>Zynga tries to reinvent itself with a new smartphone strategy game</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Mark Skaggs has finally realized his hopes of making real-time strategy games even more popular with the launch of </a:t>
            </a:r>
            <a:r>
              <a:rPr lang="en-US" b="1" dirty="0" smtClean="0"/>
              <a:t>_Empires &amp; Allies_______ </a:t>
            </a:r>
            <a:r>
              <a:rPr lang="en-US" dirty="0"/>
              <a:t>on the </a:t>
            </a:r>
            <a:r>
              <a:rPr lang="en-US" dirty="0" err="1"/>
              <a:t>iOS</a:t>
            </a:r>
            <a:r>
              <a:rPr lang="en-US" dirty="0"/>
              <a:t> and Android platforms.</a:t>
            </a:r>
          </a:p>
          <a:p>
            <a:pPr lvl="0"/>
            <a:r>
              <a:rPr lang="en-US" dirty="0" err="1"/>
              <a:t>Zynga</a:t>
            </a:r>
            <a:r>
              <a:rPr lang="en-US" dirty="0"/>
              <a:t> needed to reinvent itself as a </a:t>
            </a:r>
            <a:r>
              <a:rPr lang="en-US" dirty="0" smtClean="0"/>
              <a:t>_</a:t>
            </a:r>
            <a:r>
              <a:rPr lang="en-US" b="1" dirty="0" smtClean="0"/>
              <a:t>mobile first</a:t>
            </a:r>
            <a:r>
              <a:rPr lang="en-US" dirty="0" smtClean="0"/>
              <a:t>____ </a:t>
            </a:r>
            <a:r>
              <a:rPr lang="en-US" dirty="0"/>
              <a:t>game company.</a:t>
            </a:r>
          </a:p>
          <a:p>
            <a:pPr lvl="0"/>
            <a:r>
              <a:rPr lang="en-US" dirty="0"/>
              <a:t>The reinvention is a huge, but necessary gamble for a company that has seen its user base drop significantly since the glory days of </a:t>
            </a:r>
            <a:r>
              <a:rPr lang="en-US" b="1" dirty="0" smtClean="0"/>
              <a:t>_Farmville_____</a:t>
            </a:r>
            <a:r>
              <a:rPr lang="en-US" dirty="0"/>
              <a:t>.</a:t>
            </a:r>
          </a:p>
          <a:p>
            <a:pPr lvl="0"/>
            <a:r>
              <a:rPr lang="en-US" dirty="0"/>
              <a:t>It’s been a long time since the company had a major hit on any </a:t>
            </a:r>
            <a:r>
              <a:rPr lang="en-US" dirty="0" smtClean="0"/>
              <a:t>_</a:t>
            </a:r>
            <a:r>
              <a:rPr lang="en-US" b="1" dirty="0" smtClean="0"/>
              <a:t>platform_</a:t>
            </a:r>
            <a:r>
              <a:rPr lang="en-US" dirty="0" smtClean="0"/>
              <a:t>_______</a:t>
            </a:r>
            <a:r>
              <a:rPr lang="en-US" dirty="0"/>
              <a:t>, and so the company is moving in a different direction in terms of the audience it’s courting.</a:t>
            </a:r>
          </a:p>
        </p:txBody>
      </p:sp>
    </p:spTree>
    <p:extLst>
      <p:ext uri="{BB962C8B-B14F-4D97-AF65-F5344CB8AC3E}">
        <p14:creationId xmlns:p14="http://schemas.microsoft.com/office/powerpoint/2010/main" val="429004937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47814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spcBef>
                <a:spcPts val="0"/>
              </a:spcBef>
              <a:spcAft>
                <a:spcPts val="0"/>
              </a:spcAft>
            </a:pPr>
            <a:r>
              <a:rPr lang="en-US" sz="3600" dirty="0">
                <a:solidFill>
                  <a:srgbClr val="0000FF"/>
                </a:solidFill>
                <a:ea typeface="Times New Roman"/>
                <a:cs typeface="Times New Roman"/>
                <a:hlinkClick r:id="rId2"/>
              </a:rPr>
              <a:t>How to Choose Your Cloud Service Provider</a:t>
            </a:r>
            <a:endParaRPr lang="en-US" sz="3600" dirty="0">
              <a:effectLst/>
              <a:ea typeface="ＭＳ 明朝"/>
              <a:cs typeface="Times New Roman"/>
            </a:endParaRPr>
          </a:p>
        </p:txBody>
      </p:sp>
      <p:sp>
        <p:nvSpPr>
          <p:cNvPr id="3" name="Content Placeholder 2"/>
          <p:cNvSpPr>
            <a:spLocks noGrp="1"/>
          </p:cNvSpPr>
          <p:nvPr>
            <p:ph idx="1"/>
          </p:nvPr>
        </p:nvSpPr>
        <p:spPr/>
        <p:txBody>
          <a:bodyPr>
            <a:normAutofit fontScale="92500" lnSpcReduction="10000"/>
          </a:bodyPr>
          <a:lstStyle/>
          <a:p>
            <a:pPr lvl="0"/>
            <a:r>
              <a:rPr lang="en-US" dirty="0"/>
              <a:t>Organizations considering a cloud service provider should look for three things: Trust, Technical expertise and Understanding, and a Third-party </a:t>
            </a:r>
            <a:r>
              <a:rPr lang="en-US" b="1" dirty="0" smtClean="0"/>
              <a:t>_compliance audit </a:t>
            </a:r>
            <a:r>
              <a:rPr lang="en-US" dirty="0" smtClean="0"/>
              <a:t>__</a:t>
            </a:r>
            <a:r>
              <a:rPr lang="en-US" dirty="0"/>
              <a:t>.</a:t>
            </a:r>
          </a:p>
          <a:p>
            <a:pPr lvl="0"/>
            <a:r>
              <a:rPr lang="en-US" dirty="0"/>
              <a:t>Organizations can use the </a:t>
            </a:r>
            <a:r>
              <a:rPr lang="en-US" u="sng" dirty="0"/>
              <a:t> </a:t>
            </a:r>
            <a:r>
              <a:rPr lang="en-US" b="1" u="sng" dirty="0" smtClean="0"/>
              <a:t>Unified Certification Standard </a:t>
            </a:r>
            <a:r>
              <a:rPr lang="en-US" u="sng" dirty="0" smtClean="0"/>
              <a:t>   </a:t>
            </a:r>
            <a:r>
              <a:rPr lang="en-US" dirty="0"/>
              <a:t>control objectives as a guide to what they should know about a provider.</a:t>
            </a:r>
          </a:p>
          <a:p>
            <a:pPr lvl="0"/>
            <a:r>
              <a:rPr lang="en-US" dirty="0"/>
              <a:t>A </a:t>
            </a:r>
            <a:r>
              <a:rPr lang="en-US" u="sng" dirty="0"/>
              <a:t> </a:t>
            </a:r>
            <a:r>
              <a:rPr lang="en-US" b="1" u="sng" dirty="0" smtClean="0"/>
              <a:t>minority</a:t>
            </a:r>
            <a:r>
              <a:rPr lang="en-US" u="sng" dirty="0" smtClean="0"/>
              <a:t>            </a:t>
            </a:r>
            <a:r>
              <a:rPr lang="en-US" dirty="0" smtClean="0"/>
              <a:t> </a:t>
            </a:r>
            <a:r>
              <a:rPr lang="en-US" dirty="0"/>
              <a:t>of companies perform a comprehensive review of their cloud service providers before sealing the deal</a:t>
            </a:r>
            <a:r>
              <a:rPr lang="en-US" dirty="0" smtClean="0"/>
              <a:t>.</a:t>
            </a:r>
            <a:endParaRPr lang="en-US" dirty="0"/>
          </a:p>
        </p:txBody>
      </p:sp>
    </p:spTree>
    <p:extLst>
      <p:ext uri="{BB962C8B-B14F-4D97-AF65-F5344CB8AC3E}">
        <p14:creationId xmlns:p14="http://schemas.microsoft.com/office/powerpoint/2010/main" val="239823785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hlinkClick r:id="rId2"/>
              </a:rPr>
              <a:t>Cloud Computing 101</a:t>
            </a:r>
            <a:endParaRPr lang="en-US" sz="3600" dirty="0"/>
          </a:p>
        </p:txBody>
      </p:sp>
      <p:sp>
        <p:nvSpPr>
          <p:cNvPr id="3" name="Content Placeholder 2"/>
          <p:cNvSpPr>
            <a:spLocks noGrp="1"/>
          </p:cNvSpPr>
          <p:nvPr>
            <p:ph idx="1"/>
          </p:nvPr>
        </p:nvSpPr>
        <p:spPr/>
        <p:txBody>
          <a:bodyPr>
            <a:normAutofit fontScale="77500" lnSpcReduction="20000"/>
          </a:bodyPr>
          <a:lstStyle/>
          <a:p>
            <a:pPr lvl="0"/>
            <a:r>
              <a:rPr lang="en-US" dirty="0"/>
              <a:t>Cloud computing refers to the delivery of computing services over a proprietary network or   </a:t>
            </a:r>
            <a:r>
              <a:rPr lang="en-US" b="1" dirty="0" smtClean="0"/>
              <a:t>the Internet</a:t>
            </a:r>
            <a:r>
              <a:rPr lang="en-US" dirty="0" smtClean="0"/>
              <a:t> </a:t>
            </a:r>
            <a:r>
              <a:rPr lang="en-US" u="sng" dirty="0" smtClean="0"/>
              <a:t>.</a:t>
            </a:r>
            <a:endParaRPr lang="en-US" dirty="0"/>
          </a:p>
          <a:p>
            <a:pPr lvl="0"/>
            <a:r>
              <a:rPr lang="en-US" dirty="0"/>
              <a:t>The Cloud refers to the many </a:t>
            </a:r>
            <a:r>
              <a:rPr lang="en-US" u="sng" dirty="0"/>
              <a:t> </a:t>
            </a:r>
            <a:r>
              <a:rPr lang="en-US" b="1" u="sng" dirty="0" smtClean="0"/>
              <a:t>data centers </a:t>
            </a:r>
            <a:r>
              <a:rPr lang="en-US" u="sng" dirty="0" smtClean="0"/>
              <a:t>    </a:t>
            </a:r>
            <a:r>
              <a:rPr lang="en-US" dirty="0" smtClean="0"/>
              <a:t> </a:t>
            </a:r>
            <a:r>
              <a:rPr lang="en-US" dirty="0"/>
              <a:t>located throughout the world that house the hardware necessary to offer cloud services.</a:t>
            </a:r>
          </a:p>
          <a:p>
            <a:pPr lvl="0"/>
            <a:r>
              <a:rPr lang="en-US" dirty="0"/>
              <a:t>Cloud computing services fall into three categories: </a:t>
            </a:r>
            <a:r>
              <a:rPr lang="en-US" b="1" dirty="0" smtClean="0"/>
              <a:t>__Infrastructure as a service </a:t>
            </a:r>
            <a:r>
              <a:rPr lang="en-US" dirty="0" smtClean="0"/>
              <a:t>_____</a:t>
            </a:r>
            <a:r>
              <a:rPr lang="en-US" dirty="0"/>
              <a:t>, Platform-as-a-Service (</a:t>
            </a:r>
            <a:r>
              <a:rPr lang="en-US" dirty="0" err="1"/>
              <a:t>PaaS</a:t>
            </a:r>
            <a:r>
              <a:rPr lang="en-US" dirty="0"/>
              <a:t>), and Software-as-a-Service (</a:t>
            </a:r>
            <a:r>
              <a:rPr lang="en-US" dirty="0" err="1"/>
              <a:t>SaaS</a:t>
            </a:r>
            <a:r>
              <a:rPr lang="en-US" dirty="0"/>
              <a:t>).</a:t>
            </a:r>
          </a:p>
          <a:p>
            <a:pPr lvl="0"/>
            <a:r>
              <a:rPr lang="en-US" dirty="0"/>
              <a:t>The recent proliferation of </a:t>
            </a:r>
            <a:r>
              <a:rPr lang="en-US" b="1" u="sng" dirty="0" smtClean="0"/>
              <a:t>virtualization</a:t>
            </a:r>
            <a:r>
              <a:rPr lang="en-US" u="sng" dirty="0" smtClean="0"/>
              <a:t>    </a:t>
            </a:r>
            <a:r>
              <a:rPr lang="en-US" dirty="0" smtClean="0"/>
              <a:t> </a:t>
            </a:r>
            <a:r>
              <a:rPr lang="en-US" dirty="0"/>
              <a:t>technology, on which cloud computing is based, has contributed to its current popularity.</a:t>
            </a:r>
          </a:p>
          <a:p>
            <a:pPr lvl="0"/>
            <a:r>
              <a:rPr lang="en-US" dirty="0"/>
              <a:t>Cloud services are made available according to three delivery models: public, private, and </a:t>
            </a:r>
            <a:r>
              <a:rPr lang="en-US" u="sng" dirty="0"/>
              <a:t>  </a:t>
            </a:r>
            <a:r>
              <a:rPr lang="en-US" b="1" u="sng" dirty="0" smtClean="0"/>
              <a:t>hybrid</a:t>
            </a:r>
            <a:r>
              <a:rPr lang="en-US" u="sng" dirty="0" smtClean="0"/>
              <a:t>             </a:t>
            </a:r>
            <a:r>
              <a:rPr lang="en-US" u="sng" dirty="0"/>
              <a:t>.</a:t>
            </a:r>
            <a:endParaRPr lang="en-US" dirty="0"/>
          </a:p>
        </p:txBody>
      </p:sp>
    </p:spTree>
    <p:extLst>
      <p:ext uri="{BB962C8B-B14F-4D97-AF65-F5344CB8AC3E}">
        <p14:creationId xmlns:p14="http://schemas.microsoft.com/office/powerpoint/2010/main" val="217444696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spcBef>
                <a:spcPts val="0"/>
              </a:spcBef>
              <a:spcAft>
                <a:spcPts val="0"/>
              </a:spcAft>
            </a:pPr>
            <a:r>
              <a:rPr lang="en-US" sz="3600" dirty="0">
                <a:solidFill>
                  <a:srgbClr val="0000FF"/>
                </a:solidFill>
                <a:ea typeface="Times New Roman"/>
                <a:cs typeface="Times New Roman"/>
                <a:hlinkClick r:id="rId2"/>
              </a:rPr>
              <a:t>Cloud failures will happen. Are you ready?</a:t>
            </a:r>
            <a:endParaRPr lang="en-US" sz="3200" dirty="0">
              <a:effectLst/>
              <a:latin typeface="Cambria"/>
              <a:ea typeface="ＭＳ 明朝"/>
              <a:cs typeface="Times New Roman"/>
            </a:endParaRPr>
          </a:p>
        </p:txBody>
      </p:sp>
      <p:sp>
        <p:nvSpPr>
          <p:cNvPr id="3" name="Content Placeholder 2"/>
          <p:cNvSpPr>
            <a:spLocks noGrp="1"/>
          </p:cNvSpPr>
          <p:nvPr>
            <p:ph idx="1"/>
          </p:nvPr>
        </p:nvSpPr>
        <p:spPr/>
        <p:txBody>
          <a:bodyPr>
            <a:normAutofit fontScale="77500" lnSpcReduction="20000"/>
          </a:bodyPr>
          <a:lstStyle/>
          <a:p>
            <a:pPr lvl="0"/>
            <a:r>
              <a:rPr lang="en-US" dirty="0"/>
              <a:t>Mitigating the risk of cloud failures is as simple as being </a:t>
            </a:r>
            <a:r>
              <a:rPr lang="en-US" b="1" u="sng" dirty="0" smtClean="0"/>
              <a:t>_adequately</a:t>
            </a:r>
            <a:r>
              <a:rPr lang="en-US" dirty="0" smtClean="0"/>
              <a:t> ___ </a:t>
            </a:r>
            <a:r>
              <a:rPr lang="en-US" dirty="0"/>
              <a:t>prepared.</a:t>
            </a:r>
          </a:p>
          <a:p>
            <a:pPr lvl="0"/>
            <a:r>
              <a:rPr lang="en-US" dirty="0"/>
              <a:t>With the right insurance, hard-drive backups, encryption and other techniques, you can drastically reduce the potential </a:t>
            </a:r>
            <a:r>
              <a:rPr lang="en-US" u="sng" dirty="0"/>
              <a:t>     </a:t>
            </a:r>
            <a:r>
              <a:rPr lang="en-US" b="1" u="sng" dirty="0" smtClean="0"/>
              <a:t>consequences</a:t>
            </a:r>
            <a:r>
              <a:rPr lang="en-US" u="sng" dirty="0" smtClean="0"/>
              <a:t>           </a:t>
            </a:r>
            <a:r>
              <a:rPr lang="en-US" dirty="0" smtClean="0"/>
              <a:t> </a:t>
            </a:r>
            <a:r>
              <a:rPr lang="en-US" dirty="0"/>
              <a:t>of cloud storage failures.</a:t>
            </a:r>
          </a:p>
          <a:p>
            <a:pPr lvl="0"/>
            <a:r>
              <a:rPr lang="en-US" dirty="0"/>
              <a:t>The first thing to check is the </a:t>
            </a:r>
            <a:r>
              <a:rPr lang="en-US" u="sng" dirty="0"/>
              <a:t>  </a:t>
            </a:r>
            <a:r>
              <a:rPr lang="en-US" b="1" u="sng" dirty="0" smtClean="0"/>
              <a:t>terms and conditions</a:t>
            </a:r>
            <a:r>
              <a:rPr lang="en-US" u="sng" dirty="0" smtClean="0"/>
              <a:t>        </a:t>
            </a:r>
            <a:r>
              <a:rPr lang="en-US" dirty="0" smtClean="0"/>
              <a:t> </a:t>
            </a:r>
            <a:r>
              <a:rPr lang="en-US" dirty="0"/>
              <a:t>of your cloud service contracts.</a:t>
            </a:r>
          </a:p>
          <a:p>
            <a:pPr lvl="0"/>
            <a:r>
              <a:rPr lang="en-US" dirty="0"/>
              <a:t>When all of your data is stored in the cloud, you run the risk of losing it forever. The best way to sidestep this issue is to back up at least your </a:t>
            </a:r>
            <a:r>
              <a:rPr lang="en-US" b="1" u="sng" dirty="0" smtClean="0"/>
              <a:t>__mission critical _____ </a:t>
            </a:r>
            <a:r>
              <a:rPr lang="en-US" dirty="0"/>
              <a:t>information to a local server.</a:t>
            </a:r>
          </a:p>
          <a:p>
            <a:pPr lvl="0"/>
            <a:r>
              <a:rPr lang="en-US" dirty="0"/>
              <a:t>You can purchase </a:t>
            </a:r>
            <a:r>
              <a:rPr lang="en-US" b="1" u="sng" dirty="0" smtClean="0"/>
              <a:t>business interruption      </a:t>
            </a:r>
            <a:r>
              <a:rPr lang="en-US" b="1" dirty="0" smtClean="0"/>
              <a:t> </a:t>
            </a:r>
            <a:r>
              <a:rPr lang="en-US" dirty="0"/>
              <a:t>insurance to minimize the consequences of cloud failures.</a:t>
            </a:r>
          </a:p>
        </p:txBody>
      </p:sp>
    </p:spTree>
    <p:extLst>
      <p:ext uri="{BB962C8B-B14F-4D97-AF65-F5344CB8AC3E}">
        <p14:creationId xmlns:p14="http://schemas.microsoft.com/office/powerpoint/2010/main" val="288666852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Artificial Intelligence AI</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912897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spcBef>
                <a:spcPts val="0"/>
              </a:spcBef>
              <a:spcAft>
                <a:spcPts val="0"/>
              </a:spcAft>
            </a:pPr>
            <a:r>
              <a:rPr lang="en-US" sz="3600" dirty="0">
                <a:hlinkClick r:id="rId2"/>
              </a:rPr>
              <a:t>The AI Revolution: The Road to Superintelligence</a:t>
            </a:r>
            <a:r>
              <a:rPr lang="en-US" sz="3600" dirty="0"/>
              <a:t> </a:t>
            </a:r>
            <a:endParaRPr lang="en-US" sz="3200" dirty="0">
              <a:effectLst/>
              <a:latin typeface="Cambria"/>
              <a:ea typeface="ＭＳ 明朝"/>
              <a:cs typeface="Times New Roman"/>
            </a:endParaRPr>
          </a:p>
        </p:txBody>
      </p:sp>
      <p:sp>
        <p:nvSpPr>
          <p:cNvPr id="3" name="Content Placeholder 2"/>
          <p:cNvSpPr>
            <a:spLocks noGrp="1"/>
          </p:cNvSpPr>
          <p:nvPr>
            <p:ph idx="1"/>
          </p:nvPr>
        </p:nvSpPr>
        <p:spPr/>
        <p:txBody>
          <a:bodyPr>
            <a:normAutofit fontScale="77500" lnSpcReduction="20000"/>
          </a:bodyPr>
          <a:lstStyle/>
          <a:p>
            <a:pPr lvl="0"/>
            <a:r>
              <a:rPr lang="en-US" dirty="0"/>
              <a:t>One thing that definitely needs to happen for Artificial General Intelligence (AGI) to be a possibility is an increase in the power of computer </a:t>
            </a:r>
            <a:r>
              <a:rPr lang="en-US" u="sng" dirty="0"/>
              <a:t>     </a:t>
            </a:r>
            <a:r>
              <a:rPr lang="en-US" b="1" u="sng" dirty="0" smtClean="0"/>
              <a:t>hardware</a:t>
            </a:r>
            <a:r>
              <a:rPr lang="en-US" u="sng" dirty="0" smtClean="0"/>
              <a:t>                 </a:t>
            </a:r>
            <a:r>
              <a:rPr lang="en-US" u="sng" dirty="0"/>
              <a:t>.</a:t>
            </a:r>
            <a:endParaRPr lang="en-US" dirty="0"/>
          </a:p>
          <a:p>
            <a:pPr lvl="0"/>
            <a:r>
              <a:rPr lang="en-US" dirty="0"/>
              <a:t>AGI with an identical level of intelligence and computational capacity as a human would still have significant advantages over humans. Such as: Speed; Size and Storage; Reliability and Durability; and </a:t>
            </a:r>
            <a:r>
              <a:rPr lang="en-US" b="1" dirty="0" smtClean="0"/>
              <a:t>__Collective</a:t>
            </a:r>
            <a:r>
              <a:rPr lang="en-US" dirty="0" smtClean="0"/>
              <a:t> _ </a:t>
            </a:r>
            <a:r>
              <a:rPr lang="en-US" dirty="0"/>
              <a:t>capability.</a:t>
            </a:r>
          </a:p>
          <a:p>
            <a:pPr lvl="0"/>
            <a:r>
              <a:rPr lang="en-US" dirty="0"/>
              <a:t>Artificial Narrow Intelligence (ANI): Sometimes referred to as</a:t>
            </a:r>
            <a:r>
              <a:rPr lang="en-US" b="1" u="sng" dirty="0"/>
              <a:t> </a:t>
            </a:r>
            <a:r>
              <a:rPr lang="en-US" b="1" u="sng" dirty="0" smtClean="0"/>
              <a:t>_WEAK________</a:t>
            </a:r>
            <a:r>
              <a:rPr lang="en-US" dirty="0"/>
              <a:t>, is AI that specializes in one area.</a:t>
            </a:r>
          </a:p>
          <a:p>
            <a:pPr lvl="0"/>
            <a:r>
              <a:rPr lang="en-US" dirty="0"/>
              <a:t>Artificial General Intelligence (AGI): Sometimes referred to as Strong AI, or </a:t>
            </a:r>
            <a:r>
              <a:rPr lang="en-US" b="1" dirty="0" smtClean="0"/>
              <a:t>_Human-level_____ </a:t>
            </a:r>
            <a:r>
              <a:rPr lang="en-US" dirty="0"/>
              <a:t>AI, refers to a computer that is as smart as a human across the board.</a:t>
            </a:r>
          </a:p>
        </p:txBody>
      </p:sp>
    </p:spTree>
    <p:extLst>
      <p:ext uri="{BB962C8B-B14F-4D97-AF65-F5344CB8AC3E}">
        <p14:creationId xmlns:p14="http://schemas.microsoft.com/office/powerpoint/2010/main" val="235788787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spcBef>
                <a:spcPts val="0"/>
              </a:spcBef>
              <a:spcAft>
                <a:spcPts val="0"/>
              </a:spcAft>
            </a:pPr>
            <a:r>
              <a:rPr lang="en-US" sz="3600" dirty="0">
                <a:solidFill>
                  <a:srgbClr val="0000FF"/>
                </a:solidFill>
                <a:latin typeface="Times New Roman"/>
                <a:ea typeface="Times New Roman"/>
                <a:cs typeface="Times New Roman"/>
                <a:hlinkClick r:id="rId2"/>
              </a:rPr>
              <a:t>Bill Gates Says You Should Worry About Artificial Intelligence</a:t>
            </a:r>
            <a:endParaRPr lang="en-US" sz="3200" dirty="0">
              <a:effectLst/>
              <a:latin typeface="Cambria"/>
              <a:ea typeface="ＭＳ 明朝"/>
              <a:cs typeface="Times New Roman"/>
            </a:endParaRPr>
          </a:p>
        </p:txBody>
      </p:sp>
      <p:sp>
        <p:nvSpPr>
          <p:cNvPr id="3" name="Content Placeholder 2"/>
          <p:cNvSpPr>
            <a:spLocks noGrp="1"/>
          </p:cNvSpPr>
          <p:nvPr>
            <p:ph idx="1"/>
          </p:nvPr>
        </p:nvSpPr>
        <p:spPr/>
        <p:txBody>
          <a:bodyPr>
            <a:normAutofit fontScale="70000" lnSpcReduction="20000"/>
          </a:bodyPr>
          <a:lstStyle/>
          <a:p>
            <a:pPr lvl="0"/>
            <a:r>
              <a:rPr lang="en-US" dirty="0"/>
              <a:t>Bill Gates, along with </a:t>
            </a:r>
            <a:r>
              <a:rPr lang="en-US" b="1" dirty="0" smtClean="0"/>
              <a:t>__Stephen Hawking_____________ </a:t>
            </a:r>
            <a:r>
              <a:rPr lang="en-US" b="1" dirty="0"/>
              <a:t>and </a:t>
            </a:r>
            <a:r>
              <a:rPr lang="en-US" b="1" dirty="0" err="1" smtClean="0"/>
              <a:t>Elon</a:t>
            </a:r>
            <a:r>
              <a:rPr lang="en-US" b="1" dirty="0" smtClean="0"/>
              <a:t> Musk ______</a:t>
            </a:r>
            <a:r>
              <a:rPr lang="en-US" dirty="0" smtClean="0"/>
              <a:t>__ </a:t>
            </a:r>
            <a:r>
              <a:rPr lang="en-US" dirty="0"/>
              <a:t>fears that artificial intelligence could pose a threat to humanity.</a:t>
            </a:r>
          </a:p>
          <a:p>
            <a:pPr lvl="0"/>
            <a:r>
              <a:rPr lang="en-US" dirty="0"/>
              <a:t>Gates echoed concerns that something vaguely resembling the science fiction scenarios from </a:t>
            </a:r>
            <a:r>
              <a:rPr lang="en-US" b="1" dirty="0" smtClean="0"/>
              <a:t>_</a:t>
            </a:r>
            <a:r>
              <a:rPr lang="en-US" b="1" dirty="0"/>
              <a:t>_The Terminator___________ </a:t>
            </a:r>
            <a:r>
              <a:rPr lang="en-US" b="1" dirty="0" smtClean="0"/>
              <a:t>and The Matrix ____ </a:t>
            </a:r>
            <a:r>
              <a:rPr lang="en-US" dirty="0"/>
              <a:t>and </a:t>
            </a:r>
            <a:r>
              <a:rPr lang="en-US" dirty="0" smtClean="0"/>
              <a:t>franchises </a:t>
            </a:r>
            <a:r>
              <a:rPr lang="en-US" dirty="0"/>
              <a:t>could come to pass if the potential of artificial </a:t>
            </a:r>
            <a:r>
              <a:rPr lang="en-US" dirty="0" err="1"/>
              <a:t>superintelligence</a:t>
            </a:r>
            <a:r>
              <a:rPr lang="en-US" dirty="0"/>
              <a:t> is not take seriously.</a:t>
            </a:r>
          </a:p>
          <a:p>
            <a:pPr lvl="0"/>
            <a:r>
              <a:rPr lang="en-US" dirty="0" err="1"/>
              <a:t>Elon</a:t>
            </a:r>
            <a:r>
              <a:rPr lang="en-US" dirty="0"/>
              <a:t> Musk put down $10 million of his own money to fund an effort to keep artificial intelligence </a:t>
            </a:r>
            <a:r>
              <a:rPr lang="en-US" b="1" dirty="0" smtClean="0"/>
              <a:t>_Friendly_________</a:t>
            </a:r>
            <a:r>
              <a:rPr lang="en-US" dirty="0"/>
              <a:t>.</a:t>
            </a:r>
          </a:p>
          <a:p>
            <a:pPr lvl="0"/>
            <a:r>
              <a:rPr lang="en-US" dirty="0"/>
              <a:t>When the guys most likely to benefit from a new technology see a need for it to be </a:t>
            </a:r>
            <a:r>
              <a:rPr lang="en-US" b="1" dirty="0" smtClean="0"/>
              <a:t>_put on a leash </a:t>
            </a:r>
            <a:r>
              <a:rPr lang="en-US" dirty="0" smtClean="0"/>
              <a:t>_________</a:t>
            </a:r>
            <a:r>
              <a:rPr lang="en-US" dirty="0"/>
              <a:t>, there’s probably something worth worrying about.</a:t>
            </a:r>
          </a:p>
        </p:txBody>
      </p:sp>
    </p:spTree>
    <p:extLst>
      <p:ext uri="{BB962C8B-B14F-4D97-AF65-F5344CB8AC3E}">
        <p14:creationId xmlns:p14="http://schemas.microsoft.com/office/powerpoint/2010/main" val="390657081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hlinkClick r:id="rId2"/>
              </a:rPr>
              <a:t>Turing test</a:t>
            </a:r>
            <a:endParaRPr lang="en-US" sz="3200" dirty="0"/>
          </a:p>
        </p:txBody>
      </p:sp>
      <p:sp>
        <p:nvSpPr>
          <p:cNvPr id="3" name="Content Placeholder 2"/>
          <p:cNvSpPr>
            <a:spLocks noGrp="1"/>
          </p:cNvSpPr>
          <p:nvPr>
            <p:ph idx="1"/>
          </p:nvPr>
        </p:nvSpPr>
        <p:spPr/>
        <p:txBody>
          <a:bodyPr>
            <a:normAutofit fontScale="77500" lnSpcReduction="20000"/>
          </a:bodyPr>
          <a:lstStyle/>
          <a:p>
            <a:pPr lvl="0"/>
            <a:r>
              <a:rPr lang="en-US" dirty="0"/>
              <a:t>The Turing test is a test of a machine's ability to exhibit intelligent behavior equivalent to, or indistinguishable from, that of a </a:t>
            </a:r>
            <a:r>
              <a:rPr lang="en-US" u="sng" dirty="0"/>
              <a:t>   </a:t>
            </a:r>
            <a:r>
              <a:rPr lang="en-US" b="1" u="sng" dirty="0" smtClean="0"/>
              <a:t>human</a:t>
            </a:r>
            <a:r>
              <a:rPr lang="en-US" u="sng" dirty="0" smtClean="0"/>
              <a:t>        </a:t>
            </a:r>
            <a:r>
              <a:rPr lang="en-US" u="sng" dirty="0"/>
              <a:t>.</a:t>
            </a:r>
            <a:endParaRPr lang="en-US" sz="2800" dirty="0"/>
          </a:p>
          <a:p>
            <a:pPr lvl="0"/>
            <a:r>
              <a:rPr lang="en-US" dirty="0"/>
              <a:t>Common understanding has it that the purpose of the Turing Test is to determine whether a computer could </a:t>
            </a:r>
            <a:r>
              <a:rPr lang="en-US" u="sng" dirty="0"/>
              <a:t>   </a:t>
            </a:r>
            <a:r>
              <a:rPr lang="en-US" b="1" u="sng" dirty="0" smtClean="0"/>
              <a:t>imitate</a:t>
            </a:r>
            <a:r>
              <a:rPr lang="en-US" u="sng" dirty="0" smtClean="0"/>
              <a:t>         </a:t>
            </a:r>
            <a:r>
              <a:rPr lang="en-US" dirty="0" smtClean="0"/>
              <a:t> </a:t>
            </a:r>
            <a:r>
              <a:rPr lang="en-US" dirty="0"/>
              <a:t>a human.</a:t>
            </a:r>
            <a:endParaRPr lang="en-US" sz="2800" dirty="0"/>
          </a:p>
          <a:p>
            <a:pPr lvl="0"/>
            <a:r>
              <a:rPr lang="en-US" dirty="0"/>
              <a:t>The format of the test allows the interrogator to give the machine a wide variety of </a:t>
            </a:r>
            <a:r>
              <a:rPr lang="en-US" b="1" dirty="0" smtClean="0"/>
              <a:t>_intellectual</a:t>
            </a:r>
            <a:r>
              <a:rPr lang="en-US" dirty="0" smtClean="0"/>
              <a:t> ____ </a:t>
            </a:r>
            <a:r>
              <a:rPr lang="en-US" dirty="0"/>
              <a:t>tasks.</a:t>
            </a:r>
            <a:endParaRPr lang="en-US" sz="2800" dirty="0"/>
          </a:p>
          <a:p>
            <a:pPr lvl="0"/>
            <a:r>
              <a:rPr lang="en-US" dirty="0"/>
              <a:t>Since human behavior and intelligent behavior are not exactly the same thing, the test can fail to accurately measure intelligence in two ways:	</a:t>
            </a:r>
            <a:endParaRPr lang="en-US" sz="2800" dirty="0"/>
          </a:p>
          <a:p>
            <a:pPr lvl="1"/>
            <a:r>
              <a:rPr lang="en-US" dirty="0"/>
              <a:t>Some human behavior is </a:t>
            </a:r>
            <a:r>
              <a:rPr lang="en-US" u="sng" dirty="0"/>
              <a:t>  </a:t>
            </a:r>
            <a:r>
              <a:rPr lang="en-US" b="1" u="sng" dirty="0" smtClean="0"/>
              <a:t>unintelligent</a:t>
            </a:r>
            <a:r>
              <a:rPr lang="en-US" u="sng" dirty="0" smtClean="0"/>
              <a:t>          </a:t>
            </a:r>
            <a:r>
              <a:rPr lang="en-US" dirty="0"/>
              <a:t>. </a:t>
            </a:r>
            <a:endParaRPr lang="en-US" sz="2400" dirty="0"/>
          </a:p>
          <a:p>
            <a:pPr lvl="1"/>
            <a:r>
              <a:rPr lang="en-US" dirty="0"/>
              <a:t>Some intelligent behavior is inhuman</a:t>
            </a:r>
            <a:endParaRPr lang="en-US" sz="2400" dirty="0"/>
          </a:p>
        </p:txBody>
      </p:sp>
    </p:spTree>
    <p:extLst>
      <p:ext uri="{BB962C8B-B14F-4D97-AF65-F5344CB8AC3E}">
        <p14:creationId xmlns:p14="http://schemas.microsoft.com/office/powerpoint/2010/main" val="41126053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hlinkClick r:id="rId2"/>
              </a:rPr>
              <a:t>What is AGI?</a:t>
            </a:r>
            <a:endParaRPr lang="en-US" sz="3200" dirty="0"/>
          </a:p>
        </p:txBody>
      </p:sp>
      <p:sp>
        <p:nvSpPr>
          <p:cNvPr id="3" name="Content Placeholder 2"/>
          <p:cNvSpPr>
            <a:spLocks noGrp="1"/>
          </p:cNvSpPr>
          <p:nvPr>
            <p:ph idx="1"/>
          </p:nvPr>
        </p:nvSpPr>
        <p:spPr/>
        <p:txBody>
          <a:bodyPr>
            <a:normAutofit fontScale="85000" lnSpcReduction="20000"/>
          </a:bodyPr>
          <a:lstStyle/>
          <a:p>
            <a:pPr lvl="0"/>
            <a:r>
              <a:rPr lang="en-US" dirty="0"/>
              <a:t>The concept of “general intelligence” refers to the capacity for efficient </a:t>
            </a:r>
            <a:r>
              <a:rPr lang="en-US" b="1" dirty="0" smtClean="0"/>
              <a:t>_cross domain ______ </a:t>
            </a:r>
            <a:r>
              <a:rPr lang="en-US" dirty="0"/>
              <a:t>optimization.</a:t>
            </a:r>
          </a:p>
          <a:p>
            <a:pPr lvl="0"/>
            <a:r>
              <a:rPr lang="en-US" dirty="0"/>
              <a:t>Four operational definitions for AGI: The Turing Test, The </a:t>
            </a:r>
            <a:r>
              <a:rPr lang="en-US" b="1" dirty="0" smtClean="0"/>
              <a:t>__Coffee______</a:t>
            </a:r>
            <a:r>
              <a:rPr lang="en-US" dirty="0" smtClean="0"/>
              <a:t> </a:t>
            </a:r>
            <a:r>
              <a:rPr lang="en-US" dirty="0"/>
              <a:t>Test, The Robot College Student Test, and The Employment Test.</a:t>
            </a:r>
          </a:p>
          <a:p>
            <a:pPr lvl="0"/>
            <a:r>
              <a:rPr lang="en-US" dirty="0"/>
              <a:t>Another idea often associated with general intelligence is the ability to </a:t>
            </a:r>
            <a:r>
              <a:rPr lang="en-US" b="1" dirty="0" smtClean="0"/>
              <a:t>transfer </a:t>
            </a:r>
            <a:r>
              <a:rPr lang="en-US" dirty="0" smtClean="0"/>
              <a:t>____ </a:t>
            </a:r>
            <a:r>
              <a:rPr lang="en-US" dirty="0"/>
              <a:t>learning from one domain to other domains.</a:t>
            </a:r>
          </a:p>
          <a:p>
            <a:pPr lvl="0"/>
            <a:r>
              <a:rPr lang="en-US" dirty="0"/>
              <a:t>To pass the Employment Test, AI programs must have at least the potential to completely </a:t>
            </a:r>
            <a:r>
              <a:rPr lang="en-US" u="sng" dirty="0"/>
              <a:t> </a:t>
            </a:r>
            <a:r>
              <a:rPr lang="en-US" b="1" u="sng" dirty="0" smtClean="0"/>
              <a:t>automate</a:t>
            </a:r>
            <a:r>
              <a:rPr lang="en-US" u="sng" dirty="0" smtClean="0"/>
              <a:t>          </a:t>
            </a:r>
            <a:r>
              <a:rPr lang="en-US" dirty="0" smtClean="0"/>
              <a:t> </a:t>
            </a:r>
            <a:r>
              <a:rPr lang="en-US" dirty="0"/>
              <a:t>economically important jobs.</a:t>
            </a:r>
          </a:p>
        </p:txBody>
      </p:sp>
    </p:spTree>
    <p:extLst>
      <p:ext uri="{BB962C8B-B14F-4D97-AF65-F5344CB8AC3E}">
        <p14:creationId xmlns:p14="http://schemas.microsoft.com/office/powerpoint/2010/main" val="423694079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SCM</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4042529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hlinkClick r:id="rId2"/>
              </a:rPr>
              <a:t>What is Watson?</a:t>
            </a:r>
            <a:endParaRPr lang="en-US" sz="3200" dirty="0"/>
          </a:p>
        </p:txBody>
      </p:sp>
      <p:sp>
        <p:nvSpPr>
          <p:cNvPr id="3" name="Content Placeholder 2"/>
          <p:cNvSpPr>
            <a:spLocks noGrp="1"/>
          </p:cNvSpPr>
          <p:nvPr>
            <p:ph idx="1"/>
          </p:nvPr>
        </p:nvSpPr>
        <p:spPr/>
        <p:txBody>
          <a:bodyPr>
            <a:normAutofit fontScale="77500" lnSpcReduction="20000"/>
          </a:bodyPr>
          <a:lstStyle/>
          <a:p>
            <a:pPr lvl="0"/>
            <a:r>
              <a:rPr lang="en-US" dirty="0"/>
              <a:t>Watson answers questions by analyzing unstructured data by using natural language processing and presenting answers and solutions based on </a:t>
            </a:r>
            <a:r>
              <a:rPr lang="en-US" u="sng" dirty="0"/>
              <a:t>    </a:t>
            </a:r>
            <a:r>
              <a:rPr lang="en-US" b="1" u="sng" dirty="0" smtClean="0"/>
              <a:t>supporting evidence</a:t>
            </a:r>
            <a:r>
              <a:rPr lang="en-US" u="sng" dirty="0" smtClean="0"/>
              <a:t>  </a:t>
            </a:r>
            <a:r>
              <a:rPr lang="en-US" dirty="0" smtClean="0"/>
              <a:t>and </a:t>
            </a:r>
            <a:r>
              <a:rPr lang="en-US" dirty="0"/>
              <a:t>quality of information found.</a:t>
            </a:r>
            <a:endParaRPr lang="en-US" sz="2800" dirty="0"/>
          </a:p>
          <a:p>
            <a:pPr lvl="0"/>
            <a:r>
              <a:rPr lang="en-US" dirty="0"/>
              <a:t>To answer a question, Watson: </a:t>
            </a:r>
            <a:endParaRPr lang="en-US" sz="2800" dirty="0"/>
          </a:p>
          <a:p>
            <a:pPr lvl="1"/>
            <a:r>
              <a:rPr lang="en-US" dirty="0"/>
              <a:t>searches millions of </a:t>
            </a:r>
            <a:r>
              <a:rPr lang="en-US" u="sng" dirty="0"/>
              <a:t>   </a:t>
            </a:r>
            <a:r>
              <a:rPr lang="en-US" b="1" u="sng" dirty="0" smtClean="0"/>
              <a:t>documents</a:t>
            </a:r>
            <a:r>
              <a:rPr lang="en-US" u="sng" dirty="0" smtClean="0"/>
              <a:t>  </a:t>
            </a:r>
            <a:r>
              <a:rPr lang="en-US" dirty="0" smtClean="0"/>
              <a:t> </a:t>
            </a:r>
            <a:r>
              <a:rPr lang="en-US" dirty="0"/>
              <a:t>to find thousands of possible answers</a:t>
            </a:r>
            <a:endParaRPr lang="en-US" sz="2400" dirty="0"/>
          </a:p>
          <a:p>
            <a:pPr lvl="1"/>
            <a:r>
              <a:rPr lang="en-US" dirty="0"/>
              <a:t>Collects evidence and uses a </a:t>
            </a:r>
            <a:r>
              <a:rPr lang="en-US" u="sng" dirty="0"/>
              <a:t> </a:t>
            </a:r>
            <a:r>
              <a:rPr lang="en-US" b="1" u="sng" dirty="0" smtClean="0"/>
              <a:t>scoring</a:t>
            </a:r>
            <a:r>
              <a:rPr lang="en-US" u="sng" dirty="0" smtClean="0"/>
              <a:t>     </a:t>
            </a:r>
            <a:r>
              <a:rPr lang="en-US" dirty="0" smtClean="0"/>
              <a:t> </a:t>
            </a:r>
            <a:r>
              <a:rPr lang="en-US" dirty="0"/>
              <a:t>algorithm to rate the quality of this evidence</a:t>
            </a:r>
            <a:endParaRPr lang="en-US" sz="2400" dirty="0"/>
          </a:p>
          <a:p>
            <a:pPr lvl="1"/>
            <a:r>
              <a:rPr lang="en-US" u="sng" dirty="0"/>
              <a:t>  </a:t>
            </a:r>
            <a:r>
              <a:rPr lang="en-US" b="1" u="sng" dirty="0" smtClean="0"/>
              <a:t>Ranks</a:t>
            </a:r>
            <a:r>
              <a:rPr lang="en-US" u="sng" dirty="0" smtClean="0"/>
              <a:t>    </a:t>
            </a:r>
            <a:r>
              <a:rPr lang="en-US" dirty="0" smtClean="0"/>
              <a:t> </a:t>
            </a:r>
            <a:r>
              <a:rPr lang="en-US" dirty="0"/>
              <a:t>all possible answers based on the score of its supporting evidence</a:t>
            </a:r>
            <a:endParaRPr lang="en-US" sz="2400" dirty="0"/>
          </a:p>
          <a:p>
            <a:pPr lvl="0"/>
            <a:r>
              <a:rPr lang="en-US" dirty="0"/>
              <a:t>To learn a </a:t>
            </a:r>
            <a:r>
              <a:rPr lang="en-US" u="sng" dirty="0"/>
              <a:t> </a:t>
            </a:r>
            <a:r>
              <a:rPr lang="en-US" b="1" u="sng" dirty="0" smtClean="0"/>
              <a:t>Subject</a:t>
            </a:r>
            <a:r>
              <a:rPr lang="en-US" u="sng" dirty="0" smtClean="0"/>
              <a:t>          </a:t>
            </a:r>
            <a:r>
              <a:rPr lang="en-US" dirty="0"/>
              <a:t>, all related materials are loaded into Watson, such as Word documents, PDFs and web pages.</a:t>
            </a:r>
            <a:endParaRPr lang="en-US" sz="2800" dirty="0"/>
          </a:p>
        </p:txBody>
      </p:sp>
    </p:spTree>
    <p:extLst>
      <p:ext uri="{BB962C8B-B14F-4D97-AF65-F5344CB8AC3E}">
        <p14:creationId xmlns:p14="http://schemas.microsoft.com/office/powerpoint/2010/main" val="415271979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680139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Sample Case Review</a:t>
            </a:r>
            <a:endParaRPr lang="en-US" dirty="0"/>
          </a:p>
        </p:txBody>
      </p:sp>
      <p:sp>
        <p:nvSpPr>
          <p:cNvPr id="3" name="Content Placeholder 2"/>
          <p:cNvSpPr>
            <a:spLocks noGrp="1"/>
          </p:cNvSpPr>
          <p:nvPr>
            <p:ph idx="1"/>
          </p:nvPr>
        </p:nvSpPr>
        <p:spPr>
          <a:xfrm>
            <a:off x="457200" y="1100265"/>
            <a:ext cx="8481248" cy="5563052"/>
          </a:xfrm>
        </p:spPr>
        <p:txBody>
          <a:bodyPr>
            <a:noAutofit/>
          </a:bodyPr>
          <a:lstStyle/>
          <a:p>
            <a:pPr marL="0" indent="0" algn="ctr">
              <a:buNone/>
            </a:pPr>
            <a:r>
              <a:rPr lang="en-US" sz="1400" i="1" dirty="0"/>
              <a:t>Managing Customer Complaints – Kenneth </a:t>
            </a:r>
            <a:r>
              <a:rPr lang="en-US" sz="1400" i="1" dirty="0" err="1" smtClean="0"/>
              <a:t>Woodring</a:t>
            </a:r>
            <a:endParaRPr lang="en-US" sz="1400" dirty="0"/>
          </a:p>
          <a:p>
            <a:pPr marL="0" indent="0">
              <a:buNone/>
            </a:pPr>
            <a:r>
              <a:rPr lang="en-US" sz="1400" dirty="0" smtClean="0"/>
              <a:t>Karen </a:t>
            </a:r>
            <a:r>
              <a:rPr lang="en-US" sz="1400" dirty="0"/>
              <a:t>works for XYZ Co. &amp; Inc., which is a large drug manufacturer.  Karen works in the Customer Complaints Unit of the company. Her job is to handle customer complaints as they come, classify the priority of the complaints, and then hand off the complaints to the manufacturing plant so that they can find the source of the problem and reconcile with the customer.  If Karen and her department do not properly handle these customer complaints, then the company could lose valuable customers and could even face significant lawsuits.</a:t>
            </a:r>
          </a:p>
          <a:p>
            <a:pPr marL="0" indent="0">
              <a:buNone/>
            </a:pPr>
            <a:endParaRPr lang="en-US" sz="1400" dirty="0"/>
          </a:p>
          <a:p>
            <a:pPr marL="0" indent="0">
              <a:buNone/>
            </a:pPr>
            <a:r>
              <a:rPr lang="en-US" sz="1400" dirty="0" smtClean="0"/>
              <a:t>First</a:t>
            </a:r>
            <a:r>
              <a:rPr lang="en-US" sz="1400" dirty="0"/>
              <a:t>, a customer must buy one of XYZ Co. &amp; Inc.’s products and find an alleged fault with the product. The product has a name, description, and date of manufacture.   The customer then calls XYZ Co. &amp; Inc.’s Customer Complaint Unit.  The customer’s call is received by the Call Line.  The customer gives the Call Line his/her name, address, phone number, and reason for calling, also known as the source.  The call is then transferred to Karen and her unit, who triage the case to determine its priority.  If the complaint does not involve a “high risk” event, then the complaint will be handled with no special circumstances.  The complaint will be addressed after previously filed complaints.  If the complaint is classified as a “high risk” event, then the review is expedited and must be completed within five business days.</a:t>
            </a:r>
          </a:p>
          <a:p>
            <a:pPr marL="0" indent="0">
              <a:buNone/>
            </a:pPr>
            <a:endParaRPr lang="en-US" sz="1400" dirty="0" smtClean="0"/>
          </a:p>
          <a:p>
            <a:pPr marL="0" indent="0">
              <a:buNone/>
            </a:pPr>
            <a:r>
              <a:rPr lang="en-US" sz="1400" dirty="0" smtClean="0"/>
              <a:t>After </a:t>
            </a:r>
            <a:r>
              <a:rPr lang="en-US" sz="1400" dirty="0"/>
              <a:t>the issue is classified, the complaint is sent to the manufacturing plant, which is identified by its location and the types of products that it produces.  There, it is determined whether the complaint was caused by a mistake with the entire lot, the single product, or the customer.  The manufacturing plant finds the root cause, determines the corrective and/or preventative measures, and reports its results to the Customer Complaints Unit</a:t>
            </a:r>
            <a:r>
              <a:rPr lang="en-US" sz="1400" dirty="0" smtClean="0"/>
              <a:t>.</a:t>
            </a:r>
            <a:r>
              <a:rPr lang="en-US" sz="1400" dirty="0"/>
              <a:t> </a:t>
            </a:r>
          </a:p>
          <a:p>
            <a:pPr marL="0" indent="0">
              <a:buNone/>
            </a:pPr>
            <a:endParaRPr lang="en-US" sz="1400" dirty="0" smtClean="0"/>
          </a:p>
          <a:p>
            <a:pPr marL="0" indent="0">
              <a:buNone/>
            </a:pPr>
            <a:r>
              <a:rPr lang="en-US" sz="1400" dirty="0" smtClean="0"/>
              <a:t>The </a:t>
            </a:r>
            <a:r>
              <a:rPr lang="en-US" sz="1400" dirty="0"/>
              <a:t>Customer Complaints Unit then writes an explanation to the customer.  If XYZ Co. &amp; Inc. was culpable for the fault in the product, the explanation is more like an apology, and then the company reimburses the customer for the fault, as well.</a:t>
            </a:r>
          </a:p>
        </p:txBody>
      </p:sp>
    </p:spTree>
    <p:extLst>
      <p:ext uri="{BB962C8B-B14F-4D97-AF65-F5344CB8AC3E}">
        <p14:creationId xmlns:p14="http://schemas.microsoft.com/office/powerpoint/2010/main" val="165100477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00FF"/>
                </a:solidFill>
                <a:ea typeface="Times New Roman"/>
                <a:cs typeface="Times New Roman"/>
                <a:hlinkClick r:id="rId3"/>
              </a:rPr>
              <a:t>Supply chain management</a:t>
            </a:r>
            <a:r>
              <a:rPr lang="en-US" dirty="0"/>
              <a:t> </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Supply chain management (SCM) is the management of the flow of </a:t>
            </a:r>
            <a:r>
              <a:rPr lang="en-US" b="1" dirty="0" smtClean="0"/>
              <a:t>goods</a:t>
            </a:r>
            <a:r>
              <a:rPr lang="en-US" dirty="0" smtClean="0"/>
              <a:t> </a:t>
            </a:r>
            <a:r>
              <a:rPr lang="en-US" dirty="0"/>
              <a:t>and </a:t>
            </a:r>
            <a:r>
              <a:rPr lang="en-US" b="1" dirty="0" smtClean="0"/>
              <a:t>services</a:t>
            </a:r>
            <a:r>
              <a:rPr lang="en-US" dirty="0" smtClean="0"/>
              <a:t>.</a:t>
            </a:r>
            <a:endParaRPr lang="en-US" dirty="0"/>
          </a:p>
          <a:p>
            <a:pPr lvl="0"/>
            <a:r>
              <a:rPr lang="en-US" dirty="0"/>
              <a:t>The purpose of supply chain management is to improve trust and collaboration among supply chain partners, thus improving inventory </a:t>
            </a:r>
            <a:r>
              <a:rPr lang="en-US" b="1" dirty="0" smtClean="0"/>
              <a:t>visibility </a:t>
            </a:r>
            <a:r>
              <a:rPr lang="en-US" dirty="0" smtClean="0"/>
              <a:t>and </a:t>
            </a:r>
            <a:r>
              <a:rPr lang="en-US" dirty="0"/>
              <a:t>the velocity of inventory movement</a:t>
            </a:r>
            <a:r>
              <a:rPr lang="en-US" dirty="0" smtClean="0"/>
              <a:t>.</a:t>
            </a:r>
            <a:endParaRPr lang="en-US" dirty="0"/>
          </a:p>
          <a:p>
            <a:pPr lvl="0"/>
            <a:r>
              <a:rPr lang="en-US" dirty="0"/>
              <a:t>As organizations strive to focus on core competencies and become more flexible, they reduce their </a:t>
            </a:r>
            <a:r>
              <a:rPr lang="en-US" b="1" dirty="0" smtClean="0"/>
              <a:t>ownership</a:t>
            </a:r>
            <a:r>
              <a:rPr lang="en-US" dirty="0" smtClean="0"/>
              <a:t> of </a:t>
            </a:r>
            <a:r>
              <a:rPr lang="en-US" dirty="0"/>
              <a:t>raw materials sources and distribution channels.</a:t>
            </a:r>
          </a:p>
          <a:p>
            <a:pPr lvl="0"/>
            <a:r>
              <a:rPr lang="en-US" dirty="0"/>
              <a:t>Successful SCM requires a change from managing </a:t>
            </a:r>
            <a:r>
              <a:rPr lang="en-US" b="1" dirty="0" smtClean="0"/>
              <a:t>Individual functions </a:t>
            </a:r>
            <a:r>
              <a:rPr lang="en-US" dirty="0" smtClean="0"/>
              <a:t>to </a:t>
            </a:r>
            <a:r>
              <a:rPr lang="en-US" dirty="0"/>
              <a:t>integrating activities into key supply chain processes.</a:t>
            </a:r>
          </a:p>
          <a:p>
            <a:r>
              <a:rPr lang="en-US" dirty="0"/>
              <a:t>Supply chain business process integration involves collaborative work between buyers and suppliers, joint product development, common systems, and shared </a:t>
            </a:r>
            <a:r>
              <a:rPr lang="en-US" b="1" dirty="0" smtClean="0"/>
              <a:t>information</a:t>
            </a:r>
            <a:r>
              <a:rPr lang="en-US" dirty="0" smtClean="0"/>
              <a:t>. </a:t>
            </a:r>
            <a:endParaRPr lang="en-US" dirty="0"/>
          </a:p>
        </p:txBody>
      </p:sp>
    </p:spTree>
    <p:extLst>
      <p:ext uri="{BB962C8B-B14F-4D97-AF65-F5344CB8AC3E}">
        <p14:creationId xmlns:p14="http://schemas.microsoft.com/office/powerpoint/2010/main" val="4710286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spcBef>
                <a:spcPts val="0"/>
              </a:spcBef>
              <a:spcAft>
                <a:spcPts val="0"/>
              </a:spcAft>
            </a:pPr>
            <a:r>
              <a:rPr lang="en-US" dirty="0">
                <a:solidFill>
                  <a:srgbClr val="0000FF"/>
                </a:solidFill>
                <a:ea typeface="Times New Roman"/>
                <a:cs typeface="Times New Roman"/>
                <a:hlinkClick r:id="rId3"/>
              </a:rPr>
              <a:t>Supply Chain Management Definition and Solutions</a:t>
            </a:r>
            <a:r>
              <a:rPr lang="en-US" sz="4000" dirty="0">
                <a:ea typeface="ＭＳ 明朝"/>
                <a:cs typeface="Times New Roman"/>
              </a:rPr>
              <a:t/>
            </a:r>
            <a:br>
              <a:rPr lang="en-US" sz="4000" dirty="0">
                <a:ea typeface="ＭＳ 明朝"/>
                <a:cs typeface="Times New Roman"/>
              </a:rPr>
            </a:b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Five basic components of SCM are: </a:t>
            </a:r>
            <a:r>
              <a:rPr lang="en-US" dirty="0" smtClean="0"/>
              <a:t>Plan, </a:t>
            </a:r>
            <a:r>
              <a:rPr lang="en-US" b="1" dirty="0" smtClean="0"/>
              <a:t>Source</a:t>
            </a:r>
            <a:r>
              <a:rPr lang="en-US" dirty="0" smtClean="0"/>
              <a:t>, </a:t>
            </a:r>
            <a:r>
              <a:rPr lang="en-US" dirty="0"/>
              <a:t>Make, Deliver, and Return</a:t>
            </a:r>
          </a:p>
          <a:p>
            <a:pPr lvl="0"/>
            <a:r>
              <a:rPr lang="en-US" dirty="0"/>
              <a:t>SCM applications benefit from having a single major source to go to for </a:t>
            </a:r>
            <a:r>
              <a:rPr lang="en-US" b="1" dirty="0" smtClean="0"/>
              <a:t>up-to-date </a:t>
            </a:r>
            <a:r>
              <a:rPr lang="en-US" dirty="0" smtClean="0"/>
              <a:t>information</a:t>
            </a:r>
            <a:r>
              <a:rPr lang="en-US" dirty="0"/>
              <a:t>.</a:t>
            </a:r>
          </a:p>
          <a:p>
            <a:pPr lvl="0"/>
            <a:r>
              <a:rPr lang="en-US" dirty="0"/>
              <a:t>Companies can connect their supply chain with the supply chains of their suppliers and customers together in a single vast network. The goal of these projects is greater supply chain </a:t>
            </a:r>
            <a:r>
              <a:rPr lang="en-US" u="sng" dirty="0"/>
              <a:t>   </a:t>
            </a:r>
            <a:r>
              <a:rPr lang="en-US" b="1" u="sng" dirty="0" smtClean="0"/>
              <a:t>visibility</a:t>
            </a:r>
            <a:r>
              <a:rPr lang="en-US" u="sng" dirty="0" smtClean="0"/>
              <a:t>           </a:t>
            </a:r>
            <a:r>
              <a:rPr lang="en-US" dirty="0"/>
              <a:t>.</a:t>
            </a:r>
          </a:p>
          <a:p>
            <a:pPr lvl="0"/>
            <a:r>
              <a:rPr lang="en-US" dirty="0"/>
              <a:t>It is important for a company to keep track of what is happening in its </a:t>
            </a:r>
            <a:r>
              <a:rPr lang="en-US" b="1" dirty="0" smtClean="0"/>
              <a:t>extended</a:t>
            </a:r>
            <a:r>
              <a:rPr lang="en-US" dirty="0" smtClean="0"/>
              <a:t> supply </a:t>
            </a:r>
            <a:r>
              <a:rPr lang="en-US" dirty="0"/>
              <a:t>chain because a supplier or a supplier's supplier could end up having an impact on you.</a:t>
            </a:r>
          </a:p>
          <a:p>
            <a:pPr lvl="0"/>
            <a:r>
              <a:rPr lang="en-US" dirty="0"/>
              <a:t>Many SCM applications are reliant upon the kind of information that is stored inside </a:t>
            </a:r>
            <a:r>
              <a:rPr lang="en-US" b="1" dirty="0" smtClean="0"/>
              <a:t>ERP </a:t>
            </a:r>
            <a:r>
              <a:rPr lang="en-US" dirty="0" smtClean="0"/>
              <a:t>software </a:t>
            </a:r>
            <a:r>
              <a:rPr lang="en-US" dirty="0"/>
              <a:t>and, in some cases, some CRM packages.</a:t>
            </a:r>
          </a:p>
          <a:p>
            <a:pPr marL="0" indent="0">
              <a:buNone/>
            </a:pPr>
            <a:endParaRPr lang="en-US" dirty="0"/>
          </a:p>
        </p:txBody>
      </p:sp>
    </p:spTree>
    <p:extLst>
      <p:ext uri="{BB962C8B-B14F-4D97-AF65-F5344CB8AC3E}">
        <p14:creationId xmlns:p14="http://schemas.microsoft.com/office/powerpoint/2010/main" val="157667551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spcBef>
                <a:spcPts val="0"/>
              </a:spcBef>
              <a:spcAft>
                <a:spcPts val="0"/>
              </a:spcAft>
            </a:pPr>
            <a:r>
              <a:rPr lang="en-US" dirty="0">
                <a:solidFill>
                  <a:srgbClr val="0000FF"/>
                </a:solidFill>
                <a:latin typeface="Times New Roman"/>
                <a:ea typeface="Times New Roman"/>
                <a:cs typeface="Times New Roman"/>
                <a:hlinkClick r:id="rId3"/>
              </a:rPr>
              <a:t>Just-in-Time </a:t>
            </a:r>
            <a:r>
              <a:rPr lang="en-US" dirty="0" smtClean="0">
                <a:solidFill>
                  <a:srgbClr val="0000FF"/>
                </a:solidFill>
                <a:latin typeface="Times New Roman"/>
                <a:ea typeface="Times New Roman"/>
                <a:cs typeface="Times New Roman"/>
                <a:hlinkClick r:id="rId3"/>
              </a:rPr>
              <a:t>Manufacturing</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Just-in-Time Manufacturing lets manufacturers purchase and receive components just before they're needed on the </a:t>
            </a:r>
            <a:r>
              <a:rPr lang="en-US" u="sng" dirty="0"/>
              <a:t> </a:t>
            </a:r>
            <a:r>
              <a:rPr lang="en-US" b="1" u="sng" dirty="0" smtClean="0"/>
              <a:t>assembly line</a:t>
            </a:r>
            <a:r>
              <a:rPr lang="en-US" u="sng" dirty="0" smtClean="0"/>
              <a:t>   </a:t>
            </a:r>
            <a:r>
              <a:rPr lang="en-US" u="sng" dirty="0"/>
              <a:t>.</a:t>
            </a:r>
            <a:endParaRPr lang="en-US" dirty="0"/>
          </a:p>
          <a:p>
            <a:pPr lvl="0"/>
            <a:r>
              <a:rPr lang="en-US" dirty="0"/>
              <a:t>In the high-tech area, companies are turning to a </a:t>
            </a:r>
            <a:r>
              <a:rPr lang="en-US" b="1" u="sng" dirty="0" smtClean="0"/>
              <a:t>build to order </a:t>
            </a:r>
            <a:r>
              <a:rPr lang="en-US" dirty="0" smtClean="0"/>
              <a:t>process </a:t>
            </a:r>
            <a:r>
              <a:rPr lang="en-US" dirty="0"/>
              <a:t>in which a product is customized and manufactured according to specific customer requests.</a:t>
            </a:r>
          </a:p>
          <a:p>
            <a:pPr lvl="0"/>
            <a:r>
              <a:rPr lang="en-US" dirty="0"/>
              <a:t>Dell is able to achieve a four-hour production cycle time using an </a:t>
            </a:r>
            <a:r>
              <a:rPr lang="en-US" b="1" u="sng" dirty="0" smtClean="0"/>
              <a:t>_Internet</a:t>
            </a:r>
            <a:r>
              <a:rPr lang="en-US" dirty="0" smtClean="0"/>
              <a:t>-</a:t>
            </a:r>
            <a:r>
              <a:rPr lang="en-US" dirty="0"/>
              <a:t>based supply-chain management system.</a:t>
            </a:r>
          </a:p>
          <a:p>
            <a:pPr lvl="0"/>
            <a:r>
              <a:rPr lang="en-US" dirty="0"/>
              <a:t>Just-in-Time manufacturing doesn't mean a company is </a:t>
            </a:r>
            <a:r>
              <a:rPr lang="en-US" b="1" u="sng" dirty="0" smtClean="0"/>
              <a:t>saving money </a:t>
            </a:r>
            <a:r>
              <a:rPr lang="en-US" dirty="0"/>
              <a:t>on its supply chain. Often, companies just have a distributor or supplier maintain a warehouse.</a:t>
            </a:r>
          </a:p>
          <a:p>
            <a:pPr marL="0" indent="0">
              <a:buNone/>
            </a:pPr>
            <a:endParaRPr lang="en-US" dirty="0"/>
          </a:p>
        </p:txBody>
      </p:sp>
    </p:spTree>
    <p:extLst>
      <p:ext uri="{BB962C8B-B14F-4D97-AF65-F5344CB8AC3E}">
        <p14:creationId xmlns:p14="http://schemas.microsoft.com/office/powerpoint/2010/main" val="194824011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marR="0">
              <a:spcBef>
                <a:spcPts val="0"/>
              </a:spcBef>
              <a:spcAft>
                <a:spcPts val="0"/>
              </a:spcAft>
            </a:pPr>
            <a:r>
              <a:rPr lang="en-US" sz="3600" dirty="0">
                <a:solidFill>
                  <a:srgbClr val="0000FF"/>
                </a:solidFill>
                <a:ea typeface="Times New Roman"/>
                <a:cs typeface="Times New Roman"/>
                <a:hlinkClick r:id="rId3"/>
              </a:rPr>
              <a:t>Vendor-Managed Inventory (VMI): What is it and When Does It Make Sense to Use It</a:t>
            </a:r>
            <a:endParaRPr lang="en-US" sz="3600" dirty="0">
              <a:effectLst/>
              <a:ea typeface="ＭＳ 明朝"/>
              <a:cs typeface="Times New Roman"/>
            </a:endParaRPr>
          </a:p>
        </p:txBody>
      </p:sp>
      <p:sp>
        <p:nvSpPr>
          <p:cNvPr id="3" name="Content Placeholder 2"/>
          <p:cNvSpPr>
            <a:spLocks noGrp="1"/>
          </p:cNvSpPr>
          <p:nvPr>
            <p:ph idx="1"/>
          </p:nvPr>
        </p:nvSpPr>
        <p:spPr/>
        <p:txBody>
          <a:bodyPr>
            <a:normAutofit fontScale="85000" lnSpcReduction="20000"/>
          </a:bodyPr>
          <a:lstStyle/>
          <a:p>
            <a:pPr lvl="0"/>
            <a:r>
              <a:rPr lang="en-US" dirty="0"/>
              <a:t>VMI relates to the tasks associated with managing the inventory supplied by a vendor, while </a:t>
            </a:r>
            <a:r>
              <a:rPr lang="en-US" u="sng" dirty="0"/>
              <a:t>  </a:t>
            </a:r>
            <a:r>
              <a:rPr lang="en-US" u="sng" dirty="0" smtClean="0"/>
              <a:t>co-</a:t>
            </a:r>
            <a:r>
              <a:rPr lang="en-US" u="sng" dirty="0" err="1" smtClean="0"/>
              <a:t>signment</a:t>
            </a:r>
            <a:r>
              <a:rPr lang="en-US" u="sng" dirty="0" smtClean="0"/>
              <a:t>        </a:t>
            </a:r>
            <a:r>
              <a:rPr lang="en-US" dirty="0" smtClean="0"/>
              <a:t> </a:t>
            </a:r>
            <a:r>
              <a:rPr lang="en-US" dirty="0"/>
              <a:t>relates to ownership of the inventory.</a:t>
            </a:r>
          </a:p>
          <a:p>
            <a:pPr lvl="0"/>
            <a:r>
              <a:rPr lang="en-US" dirty="0"/>
              <a:t>A specific </a:t>
            </a:r>
            <a:r>
              <a:rPr lang="en-US" u="sng" dirty="0"/>
              <a:t>   </a:t>
            </a:r>
            <a:r>
              <a:rPr lang="en-US" b="1" u="sng" dirty="0" smtClean="0"/>
              <a:t>VMI program</a:t>
            </a:r>
            <a:r>
              <a:rPr lang="en-US" u="sng" dirty="0" smtClean="0"/>
              <a:t>     </a:t>
            </a:r>
            <a:r>
              <a:rPr lang="en-US" dirty="0" smtClean="0"/>
              <a:t> </a:t>
            </a:r>
            <a:r>
              <a:rPr lang="en-US" dirty="0"/>
              <a:t>may cover a single task, all tasks, or any combination of tasks.</a:t>
            </a:r>
          </a:p>
          <a:p>
            <a:pPr lvl="0"/>
            <a:r>
              <a:rPr lang="en-US" dirty="0"/>
              <a:t>Vendors choose to offer VMI because they feel it gives them a </a:t>
            </a:r>
            <a:r>
              <a:rPr lang="en-US" b="1" dirty="0" smtClean="0"/>
              <a:t>_marketing ___</a:t>
            </a:r>
            <a:r>
              <a:rPr lang="en-US" dirty="0" smtClean="0"/>
              <a:t> </a:t>
            </a:r>
            <a:r>
              <a:rPr lang="en-US" dirty="0"/>
              <a:t>advantage or because VMI is expected in their industry.</a:t>
            </a:r>
          </a:p>
          <a:p>
            <a:pPr lvl="0"/>
            <a:r>
              <a:rPr lang="en-US" b="1" u="sng" dirty="0"/>
              <a:t> </a:t>
            </a:r>
            <a:r>
              <a:rPr lang="en-US" b="1" u="sng" dirty="0" smtClean="0"/>
              <a:t>Direct Store Delivery </a:t>
            </a:r>
            <a:r>
              <a:rPr lang="en-US" b="1" dirty="0" smtClean="0"/>
              <a:t> </a:t>
            </a:r>
            <a:r>
              <a:rPr lang="en-US" dirty="0"/>
              <a:t>describes a distribution method used in grocery/retail where the supplier delivers product directly to the stores. This bypasses the retailers’ distribution network.</a:t>
            </a:r>
          </a:p>
        </p:txBody>
      </p:sp>
    </p:spTree>
    <p:extLst>
      <p:ext uri="{BB962C8B-B14F-4D97-AF65-F5344CB8AC3E}">
        <p14:creationId xmlns:p14="http://schemas.microsoft.com/office/powerpoint/2010/main" val="60225057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00FF"/>
                </a:solidFill>
                <a:latin typeface="Times New Roman"/>
                <a:ea typeface="Times New Roman"/>
                <a:cs typeface="Times New Roman"/>
                <a:hlinkClick r:id="rId3"/>
              </a:rPr>
              <a:t>What is RFID?</a:t>
            </a:r>
            <a:r>
              <a:rPr lang="en-US" dirty="0"/>
              <a:t> </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RFID is a type of </a:t>
            </a:r>
            <a:r>
              <a:rPr lang="en-US" b="1" dirty="0" smtClean="0"/>
              <a:t>wireless </a:t>
            </a:r>
            <a:r>
              <a:rPr lang="en-US" u="sng" dirty="0" smtClean="0"/>
              <a:t> </a:t>
            </a:r>
            <a:r>
              <a:rPr lang="en-US" dirty="0" smtClean="0"/>
              <a:t> </a:t>
            </a:r>
            <a:r>
              <a:rPr lang="en-US" dirty="0"/>
              <a:t>technology that lets you identify objects that have been fitted with special RF identification tags.</a:t>
            </a:r>
          </a:p>
          <a:p>
            <a:pPr lvl="0"/>
            <a:r>
              <a:rPr lang="en-US" dirty="0"/>
              <a:t>The </a:t>
            </a:r>
            <a:r>
              <a:rPr lang="en-US" u="sng" dirty="0"/>
              <a:t>   </a:t>
            </a:r>
            <a:r>
              <a:rPr lang="en-US" b="1" u="sng" dirty="0" smtClean="0"/>
              <a:t>simplest</a:t>
            </a:r>
            <a:r>
              <a:rPr lang="en-US" u="sng" dirty="0" smtClean="0"/>
              <a:t>      </a:t>
            </a:r>
            <a:r>
              <a:rPr lang="en-US" dirty="0" smtClean="0"/>
              <a:t> </a:t>
            </a:r>
            <a:r>
              <a:rPr lang="en-US" dirty="0"/>
              <a:t>RFID system comprises an RFID reader (or RFID scanner) and an RFID tag (or RFID label) for each item that you’ll want to be able to identify.</a:t>
            </a:r>
          </a:p>
          <a:p>
            <a:pPr lvl="0"/>
            <a:r>
              <a:rPr lang="en-US" dirty="0"/>
              <a:t>RFID can help you manage materials or assets easily, improve productivity, eliminate errors and stock-outs, and significantly reduce </a:t>
            </a:r>
            <a:r>
              <a:rPr lang="en-US" b="1" dirty="0" smtClean="0"/>
              <a:t>labor </a:t>
            </a:r>
            <a:r>
              <a:rPr lang="en-US" dirty="0" smtClean="0"/>
              <a:t>costs</a:t>
            </a:r>
            <a:r>
              <a:rPr lang="en-US" dirty="0"/>
              <a:t>.</a:t>
            </a:r>
          </a:p>
          <a:p>
            <a:pPr lvl="0"/>
            <a:r>
              <a:rPr lang="en-US" dirty="0"/>
              <a:t>For </a:t>
            </a:r>
            <a:r>
              <a:rPr lang="en-US" u="sng" dirty="0"/>
              <a:t>  </a:t>
            </a:r>
            <a:r>
              <a:rPr lang="en-US" b="1" u="sng" dirty="0" smtClean="0"/>
              <a:t>asset</a:t>
            </a:r>
            <a:r>
              <a:rPr lang="en-US" u="sng" dirty="0" smtClean="0"/>
              <a:t>    </a:t>
            </a:r>
            <a:r>
              <a:rPr lang="en-US" dirty="0" smtClean="0"/>
              <a:t> </a:t>
            </a:r>
            <a:r>
              <a:rPr lang="en-US" dirty="0"/>
              <a:t>management, RFID is currently the best practical way to track items in transit.</a:t>
            </a:r>
          </a:p>
          <a:p>
            <a:pPr lvl="0"/>
            <a:r>
              <a:rPr lang="en-US" dirty="0"/>
              <a:t>RFID readers might push their identified item data to a special computer for processing into useful information that can be sent to, and used by the company’s </a:t>
            </a:r>
            <a:r>
              <a:rPr lang="en-US" b="1" dirty="0" smtClean="0"/>
              <a:t>enterprise management </a:t>
            </a:r>
            <a:r>
              <a:rPr lang="en-US" dirty="0" smtClean="0"/>
              <a:t>system.</a:t>
            </a:r>
            <a:endParaRPr lang="en-US" dirty="0"/>
          </a:p>
        </p:txBody>
      </p:sp>
    </p:spTree>
    <p:extLst>
      <p:ext uri="{BB962C8B-B14F-4D97-AF65-F5344CB8AC3E}">
        <p14:creationId xmlns:p14="http://schemas.microsoft.com/office/powerpoint/2010/main" val="67546531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CRM</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5958785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362</TotalTime>
  <Words>3008</Words>
  <Application>Microsoft Macintosh PowerPoint</Application>
  <PresentationFormat>On-screen Show (4:3)</PresentationFormat>
  <Paragraphs>203</Paragraphs>
  <Slides>32</Slides>
  <Notes>15</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Final Exam Review MIS2101 Section 101</vt:lpstr>
      <vt:lpstr>Final Exam Review</vt:lpstr>
      <vt:lpstr>SCM</vt:lpstr>
      <vt:lpstr>Supply chain management </vt:lpstr>
      <vt:lpstr>Supply Chain Management Definition and Solutions </vt:lpstr>
      <vt:lpstr>Just-in-Time Manufacturing </vt:lpstr>
      <vt:lpstr>Vendor-Managed Inventory (VMI): What is it and When Does It Make Sense to Use It</vt:lpstr>
      <vt:lpstr>What is RFID? </vt:lpstr>
      <vt:lpstr>CRM</vt:lpstr>
      <vt:lpstr>Why does my business need a CRM system?</vt:lpstr>
      <vt:lpstr>Choosing a CRM Software: 2015 Buyer's Guide </vt:lpstr>
      <vt:lpstr>18 Surprising CRM Statistics</vt:lpstr>
      <vt:lpstr>CRM dashboard</vt:lpstr>
      <vt:lpstr>CRM &amp; ERP – What’s the difference?</vt:lpstr>
      <vt:lpstr>Key differences between CRM &amp; ERP:</vt:lpstr>
      <vt:lpstr>Platforms</vt:lpstr>
      <vt:lpstr>What is a Platform? </vt:lpstr>
      <vt:lpstr>Business Model Analysis, Part 2: Platforms and Network Effects</vt:lpstr>
      <vt:lpstr>What Makes Uber Different from Android? How to Make Sense of Platform Businesses </vt:lpstr>
      <vt:lpstr>Zynga tries to reinvent itself with a new smartphone strategy game</vt:lpstr>
      <vt:lpstr>Cloud</vt:lpstr>
      <vt:lpstr>How to Choose Your Cloud Service Provider</vt:lpstr>
      <vt:lpstr>Cloud Computing 101</vt:lpstr>
      <vt:lpstr>Cloud failures will happen. Are you ready?</vt:lpstr>
      <vt:lpstr>Artificial Intelligence AI</vt:lpstr>
      <vt:lpstr>The AI Revolution: The Road to Superintelligence </vt:lpstr>
      <vt:lpstr>Bill Gates Says You Should Worry About Artificial Intelligence</vt:lpstr>
      <vt:lpstr>Turing test</vt:lpstr>
      <vt:lpstr>What is AGI?</vt:lpstr>
      <vt:lpstr>What is Watson?</vt:lpstr>
      <vt:lpstr>PowerPoint Presentation</vt:lpstr>
      <vt:lpstr>Sample Case Review</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 Term Exam Review </dc:title>
  <dc:creator>Christy Greening</dc:creator>
  <cp:lastModifiedBy>Christy Greening</cp:lastModifiedBy>
  <cp:revision>36</cp:revision>
  <dcterms:created xsi:type="dcterms:W3CDTF">2016-09-25T21:04:54Z</dcterms:created>
  <dcterms:modified xsi:type="dcterms:W3CDTF">2016-12-04T23:07:51Z</dcterms:modified>
</cp:coreProperties>
</file>