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5"/>
  </p:notesMasterIdLst>
  <p:sldIdLst>
    <p:sldId id="256" r:id="rId2"/>
    <p:sldId id="384" r:id="rId3"/>
    <p:sldId id="387" r:id="rId4"/>
    <p:sldId id="389" r:id="rId5"/>
    <p:sldId id="347" r:id="rId6"/>
    <p:sldId id="348" r:id="rId7"/>
    <p:sldId id="345" r:id="rId8"/>
    <p:sldId id="327" r:id="rId9"/>
    <p:sldId id="349" r:id="rId10"/>
    <p:sldId id="346" r:id="rId11"/>
    <p:sldId id="331" r:id="rId12"/>
    <p:sldId id="350" r:id="rId13"/>
    <p:sldId id="329" r:id="rId14"/>
    <p:sldId id="332" r:id="rId15"/>
    <p:sldId id="351" r:id="rId16"/>
    <p:sldId id="333" r:id="rId17"/>
    <p:sldId id="385" r:id="rId18"/>
    <p:sldId id="354" r:id="rId19"/>
    <p:sldId id="355" r:id="rId20"/>
    <p:sldId id="356" r:id="rId21"/>
    <p:sldId id="357" r:id="rId22"/>
    <p:sldId id="358" r:id="rId23"/>
    <p:sldId id="359" r:id="rId24"/>
    <p:sldId id="360" r:id="rId25"/>
    <p:sldId id="361" r:id="rId26"/>
    <p:sldId id="362" r:id="rId27"/>
    <p:sldId id="363" r:id="rId28"/>
    <p:sldId id="364" r:id="rId29"/>
    <p:sldId id="365" r:id="rId30"/>
    <p:sldId id="366" r:id="rId31"/>
    <p:sldId id="367" r:id="rId32"/>
    <p:sldId id="368" r:id="rId33"/>
    <p:sldId id="371" r:id="rId34"/>
    <p:sldId id="372" r:id="rId35"/>
    <p:sldId id="373" r:id="rId36"/>
    <p:sldId id="374" r:id="rId37"/>
    <p:sldId id="375" r:id="rId38"/>
    <p:sldId id="376" r:id="rId39"/>
    <p:sldId id="377" r:id="rId40"/>
    <p:sldId id="378" r:id="rId41"/>
    <p:sldId id="379" r:id="rId42"/>
    <p:sldId id="392" r:id="rId43"/>
    <p:sldId id="380" r:id="rId44"/>
  </p:sldIdLst>
  <p:sldSz cx="10160000" cy="5715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98" autoAdjust="0"/>
    <p:restoredTop sz="86016" autoAdjust="0"/>
  </p:normalViewPr>
  <p:slideViewPr>
    <p:cSldViewPr>
      <p:cViewPr varScale="1">
        <p:scale>
          <a:sx n="136" d="100"/>
          <a:sy n="136" d="100"/>
        </p:scale>
        <p:origin x="714" y="132"/>
      </p:cViewPr>
      <p:guideLst>
        <p:guide orient="horz" pos="1800"/>
        <p:guide pos="320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pt>
  </dgm:ptLst>
  <dgm:cxnLs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85D4C717-0285-4406-A1B6-F2621AD6DA12}" srcId="{0CA84C88-809A-47A6-814C-9A73F0837E46}" destId="{E1E886E8-EA48-445C-BB85-9873CBA30AB1}" srcOrd="0" destOrd="0" parTransId="{8166E172-53EB-48AB-BB27-897DA6F2D33F}" sibTransId="{E17F307B-6B8C-46F8-9469-BBF216270BEC}"/>
    <dgm:cxn modelId="{F95F5F31-AC08-40F6-9BC9-E27692D2AFFC}" type="presOf" srcId="{EBB11946-924B-4830-BF84-0ED895F608B6}" destId="{2E2A2293-13D2-4AD5-9A29-383453FCBA19}" srcOrd="0" destOrd="1" presId="urn:microsoft.com/office/officeart/2005/8/layout/default"/>
    <dgm:cxn modelId="{CDE20734-F6D6-40B9-AFF7-543DA5999AE8}" type="presOf" srcId="{A6FBA0B4-DE22-4C18-82DD-E310D07799E8}" destId="{5D32F783-3446-4B2C-94A8-0CB20ABBBB42}" srcOrd="0" destOrd="3" presId="urn:microsoft.com/office/officeart/2005/8/layout/default"/>
    <dgm:cxn modelId="{9250593F-3F0D-44ED-A9D4-796193312F46}" type="presOf" srcId="{B6CCF2DE-BAB2-4A3C-B262-45D6FC9202A9}" destId="{72316C7D-1DCA-48D0-B7A5-E788D4F384A4}" srcOrd="0" destOrd="2"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49DF5669-022A-4FD8-9835-2B6A85473BCD}" type="presOf" srcId="{E451AE18-38F9-4C5A-AC76-A182501E3E50}" destId="{5D32F783-3446-4B2C-94A8-0CB20ABBBB42}" srcOrd="0" destOrd="0" presId="urn:microsoft.com/office/officeart/2005/8/layout/default"/>
    <dgm:cxn modelId="{201D456F-18CD-4BF6-B370-5A2F16ADED04}" srcId="{119E187F-FF44-40A1-9315-812B2A1AD6CE}" destId="{B6CCF2DE-BAB2-4A3C-B262-45D6FC9202A9}" srcOrd="1" destOrd="0" parTransId="{071BB0A6-675D-412E-A46D-0621379160EE}" sibTransId="{91629A26-272A-4BD9-8A23-68B8CB7FE2D0}"/>
    <dgm:cxn modelId="{6D36D670-5C25-412B-8FA0-70DF744247DE}" srcId="{A9DE9D0D-DFAA-49FD-A829-3381979D5070}" destId="{EBB11946-924B-4830-BF84-0ED895F608B6}" srcOrd="0" destOrd="0" parTransId="{90D3BB7B-F05D-4934-B1FE-69662B6D8F84}" sibTransId="{544475CA-25EA-476E-A2A6-ABE3CF235F21}"/>
    <dgm:cxn modelId="{59FCCA72-6534-4F2C-9F13-E7F8E97C6BD5}" srcId="{B55AE6D0-2961-479F-9101-C678A3352F6F}" destId="{F0EEEAE6-D5E0-4EA5-9171-BCF078DD16FF}" srcOrd="0" destOrd="0" parTransId="{A74BCCF6-D36F-4F8F-B0C3-0D9C371D43DD}" sibTransId="{138F3F0E-B3F0-4293-A36A-EE1BB670FADC}"/>
    <dgm:cxn modelId="{CB28FF54-4971-40C0-B79A-D578C398D109}" type="presOf" srcId="{A9DE9D0D-DFAA-49FD-A829-3381979D5070}" destId="{2E2A2293-13D2-4AD5-9A29-383453FCBA19}" srcOrd="0" destOrd="0" presId="urn:microsoft.com/office/officeart/2005/8/layout/default"/>
    <dgm:cxn modelId="{40212957-3319-4C7B-84AC-B6CCA17D468F}" type="presOf" srcId="{8B6FA39E-9648-4137-A553-2BFE187B7C56}" destId="{4BCBA621-49C3-4194-8D6B-D16578A106A9}"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90273C7D-98E8-4CF1-801B-AB2D93B6F001}" type="presOf" srcId="{D240FDC2-D28D-40D4-9CA3-7E264E9B1939}" destId="{72316C7D-1DCA-48D0-B7A5-E788D4F384A4}" srcOrd="0" destOrd="1" presId="urn:microsoft.com/office/officeart/2005/8/layout/default"/>
    <dgm:cxn modelId="{85C69388-E15E-4887-AFBC-1A5E7FB74137}" srcId="{E451AE18-38F9-4C5A-AC76-A182501E3E50}" destId="{C1131088-FC90-491F-8DC5-4967CD8921BE}" srcOrd="1" destOrd="0" parTransId="{0C617590-8738-44B8-BDA0-C561D0D33AFA}" sibTransId="{C23A959D-5463-44A5-A1E3-BF4B81CB767A}"/>
    <dgm:cxn modelId="{1D0A4F8D-0432-48D8-8D71-54053B56C847}" type="presOf" srcId="{B3A4D94E-C467-4905-8EC7-E415C9A2399C}" destId="{F284DE59-DCC2-4FB0-9983-E52AD31606F4}" srcOrd="0" destOrd="0"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918240B7-1388-4D12-B431-759FECE74B1C}" type="presOf" srcId="{B55AE6D0-2961-479F-9101-C678A3352F6F}" destId="{0AA5EE87-A426-4820-84A9-11CAEB6D2720}" srcOrd="0" destOrd="0" presId="urn:microsoft.com/office/officeart/2005/8/layout/default"/>
    <dgm:cxn modelId="{22503EBC-EA03-4EB5-9136-957D51C360F1}" type="presOf" srcId="{0CA84C88-809A-47A6-814C-9A73F0837E46}" destId="{F284DE59-DCC2-4FB0-9983-E52AD31606F4}"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E25114D7-B586-4E69-BB3D-9356445AD29A}" srcId="{E451AE18-38F9-4C5A-AC76-A182501E3E50}" destId="{B4D60D14-B840-4723-A7B5-95A74FB6E122}" srcOrd="0" destOrd="0" parTransId="{8CBCD0AC-98DC-4CCF-98C6-EEB9AE1FC875}" sibTransId="{3ED7CAE8-F46E-4537-B6C2-C5AD4342A2E3}"/>
    <dgm:cxn modelId="{06278AE3-A818-40EE-B705-41F2382C9647}" type="presOf" srcId="{E1E886E8-EA48-445C-BB85-9873CBA30AB1}" destId="{F284DE59-DCC2-4FB0-9983-E52AD31606F4}" srcOrd="0" destOrd="2" presId="urn:microsoft.com/office/officeart/2005/8/layout/default"/>
    <dgm:cxn modelId="{E71B7AE5-5386-4FE3-AAB1-79306F2FAFAA}" type="presOf" srcId="{F0EEEAE6-D5E0-4EA5-9171-BCF078DD16FF}" destId="{0AA5EE87-A426-4820-84A9-11CAEB6D2720}" srcOrd="0" destOrd="1" presId="urn:microsoft.com/office/officeart/2005/8/layout/default"/>
    <dgm:cxn modelId="{A8EF3CEC-ACFE-4966-BF5D-D4F1AC081AC6}" srcId="{E451AE18-38F9-4C5A-AC76-A182501E3E50}" destId="{A6FBA0B4-DE22-4C18-82DD-E310D07799E8}" srcOrd="2" destOrd="0" parTransId="{917026F5-C4BB-4036-952F-440B034815BC}" sibTransId="{DE05F0A7-6071-4CC7-8152-8BA8F7C1D963}"/>
    <dgm:cxn modelId="{8AF8D3ED-C126-42FB-B1F6-82CD1968DD1E}" srcId="{8B6FA39E-9648-4137-A553-2BFE187B7C56}" destId="{B55AE6D0-2961-479F-9101-C678A3352F6F}" srcOrd="1" destOrd="0" parTransId="{114D978D-7829-4A8A-AEDE-FDAB15709A53}" sibTransId="{36283E54-7BC9-48A1-A183-3BD9FF02977F}"/>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pt>
    <dgm:pt modelId="{29247854-EFE0-4D34-9523-8E348332FB1F}" type="pres">
      <dgm:prSet presAssocID="{A9DE9D0D-DFAA-49FD-A829-3381979D5070}" presName="node" presStyleLbl="node1" presStyleIdx="0" presStyleCnt="4" custScaleY="129888">
        <dgm:presLayoutVars>
          <dgm:bulletEnabled val="1"/>
        </dgm:presLayoutVars>
      </dgm:prSet>
      <dgm:spPr/>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pt>
  </dgm:ptLst>
  <dgm:cxnLst>
    <dgm:cxn modelId="{00359B0E-59D9-4AD8-B77D-AE8E32D97498}" type="presOf" srcId="{8B6FA39E-9648-4137-A553-2BFE187B7C56}" destId="{0D6B4E1C-B5F7-4EF1-BF9C-A7FA73F96489}"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C4BC5324-6A64-4A3B-9202-830FF72D3663}" srcId="{8C1B409E-5F75-4AB6-97D7-D1BA10F9884C}" destId="{F76E088C-65C2-475D-AC44-72B3E5E48CBC}" srcOrd="0" destOrd="0" parTransId="{74FBC73A-E97F-4554-866C-F318D200F9E8}" sibTransId="{67D6AC8C-A927-412D-873C-B8E12CC8A827}"/>
    <dgm:cxn modelId="{DE84E629-AEAC-4429-9EDB-889626BBA222}" type="presOf" srcId="{F76E088C-65C2-475D-AC44-72B3E5E48CBC}" destId="{89E88587-83D1-475D-A7E7-CCB8A9F91855}" srcOrd="0" destOrd="2" presId="urn:microsoft.com/office/officeart/2005/8/layout/default"/>
    <dgm:cxn modelId="{FD876E30-3618-4DD0-8C38-F7B44B01BA91}" type="presOf" srcId="{119E187F-FF44-40A1-9315-812B2A1AD6CE}" destId="{21CA60FB-1126-4E99-A2F1-68263F5EE148}" srcOrd="0" destOrd="0" presId="urn:microsoft.com/office/officeart/2005/8/layout/default"/>
    <dgm:cxn modelId="{FEFDFB3A-3932-416F-978A-4D7FB90A5457}" srcId="{A9DE9D0D-DFAA-49FD-A829-3381979D5070}" destId="{376480C4-E898-4554-8D17-31AFD4401138}" srcOrd="0" destOrd="0" parTransId="{2446A83D-2F54-463F-A57E-5E1AC9884390}" sibTransId="{0D6D0AF8-6B71-421F-A972-040ABFA1FE4D}"/>
    <dgm:cxn modelId="{1000345E-C26A-4EF4-AECC-0D30D89318D8}" srcId="{B55AE6D0-2961-479F-9101-C678A3352F6F}" destId="{82B75B92-E4D6-42ED-8C3B-BDEAF2C3004C}" srcOrd="1" destOrd="0" parTransId="{A3727668-862F-4B91-AD6D-4455D1E78D39}" sibTransId="{7F5D04AA-5812-48DB-B91B-023D6FD30342}"/>
    <dgm:cxn modelId="{74DBA442-25DC-4618-9463-935390B7CAF6}" type="presOf" srcId="{F0EEEAE6-D5E0-4EA5-9171-BCF078DD16FF}" destId="{0796F863-AAC4-457F-AA12-27633CB3CA3D}" srcOrd="0" destOrd="1" presId="urn:microsoft.com/office/officeart/2005/8/layout/default"/>
    <dgm:cxn modelId="{D85E0047-DF83-43D3-A538-D83F4F32DEDE}" type="presOf" srcId="{376480C4-E898-4554-8D17-31AFD4401138}" destId="{29247854-EFE0-4D34-9523-8E348332FB1F}" srcOrd="0" destOrd="1" presId="urn:microsoft.com/office/officeart/2005/8/layout/default"/>
    <dgm:cxn modelId="{8474C04A-ECDA-40E5-86C9-8E3133D8979C}" type="presOf" srcId="{9C99CB93-F561-422E-BCDC-225F739FB7C8}" destId="{29247854-EFE0-4D34-9523-8E348332FB1F}" srcOrd="0" destOrd="2" presId="urn:microsoft.com/office/officeart/2005/8/layout/default"/>
    <dgm:cxn modelId="{0FB13E6D-90A5-4F76-9647-EB2B60D2CE95}" type="presOf" srcId="{E451AE18-38F9-4C5A-AC76-A182501E3E50}" destId="{89E88587-83D1-475D-A7E7-CCB8A9F91855}" srcOrd="0" destOrd="0" presId="urn:microsoft.com/office/officeart/2005/8/layout/default"/>
    <dgm:cxn modelId="{69A4BC51-409F-48A5-9127-73A3E258AF4F}" srcId="{A9DE9D0D-DFAA-49FD-A829-3381979D5070}" destId="{9C99CB93-F561-422E-BCDC-225F739FB7C8}" srcOrd="1" destOrd="0" parTransId="{A150B297-5237-4232-9962-BD62CA951C82}" sibTransId="{D7784686-7DD1-46E8-833F-C9E120BA49B7}"/>
    <dgm:cxn modelId="{8B463172-727E-44C1-B044-0CA9EA750AA4}" type="presOf" srcId="{D240FDC2-D28D-40D4-9CA3-7E264E9B1939}" destId="{21CA60FB-1126-4E99-A2F1-68263F5EE148}" srcOrd="0" destOrd="1"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44400F78-22C8-4ECC-BB55-9A20FEFF8546}" srcId="{E451AE18-38F9-4C5A-AC76-A182501E3E50}" destId="{8C1B409E-5F75-4AB6-97D7-D1BA10F9884C}" srcOrd="0" destOrd="0" parTransId="{C5382063-69E7-425A-94C1-94EA61739266}" sibTransId="{4CA77F8E-8BDD-4F31-B96D-11A994AE840F}"/>
    <dgm:cxn modelId="{3390E859-09DE-4D05-8C8E-A9FE995FDDD6}" srcId="{119E187F-FF44-40A1-9315-812B2A1AD6CE}" destId="{3EF72F6C-0177-4DCD-B2F3-B22400A14B38}" srcOrd="2" destOrd="0" parTransId="{573F54B8-3879-4C50-96F4-11F50AE3DB54}" sibTransId="{0B194ED5-B667-408E-840D-12564B2A0764}"/>
    <dgm:cxn modelId="{FA1B897B-7F18-49CD-82D1-36FD12CF1741}" srcId="{8B6FA39E-9648-4137-A553-2BFE187B7C56}" destId="{A9DE9D0D-DFAA-49FD-A829-3381979D5070}" srcOrd="0" destOrd="0" parTransId="{01A203D6-A4BC-46C6-96D4-F98B38ECCC1E}" sibTransId="{8553A015-797C-401C-AD83-5B444E8ACE11}"/>
    <dgm:cxn modelId="{8243D283-4F14-4F59-B897-99E284D298C7}" type="presOf" srcId="{A9DE9D0D-DFAA-49FD-A829-3381979D5070}" destId="{29247854-EFE0-4D34-9523-8E348332FB1F}" srcOrd="0" destOrd="0" presId="urn:microsoft.com/office/officeart/2005/8/layout/default"/>
    <dgm:cxn modelId="{135DFCA7-B2F2-4A23-938B-25C9A2F2520F}" type="presOf" srcId="{B55AE6D0-2961-479F-9101-C678A3352F6F}" destId="{0796F863-AAC4-457F-AA12-27633CB3CA3D}"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F50733C5-F2CA-4F99-A879-269FEEADF372}" type="presOf" srcId="{607B0D6C-CDF1-4BC0-9F01-4FF119A199A1}" destId="{21CA60FB-1126-4E99-A2F1-68263F5EE148}" srcOrd="0" destOrd="2"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F56979DD-FE14-4681-B089-41AC8F3B6027}" type="presOf" srcId="{8C1B409E-5F75-4AB6-97D7-D1BA10F9884C}" destId="{89E88587-83D1-475D-A7E7-CCB8A9F91855}"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783F2DF5-D2C2-44B7-A1BA-A64126F158BF}" type="presOf" srcId="{3EF72F6C-0177-4DCD-B2F3-B22400A14B38}" destId="{21CA60FB-1126-4E99-A2F1-68263F5EE148}" srcOrd="0" destOrd="3"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rgbClr val="00B050"/>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rgbClr val="00B050"/>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rgbClr val="00B050"/>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DE1D4E23-3758-48C8-B449-7A3A0CCB431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Both extra credit</a:t>
          </a:r>
        </a:p>
      </dgm:t>
    </dgm:pt>
    <dgm:pt modelId="{DB433E52-D2BE-49BB-BF52-245FEFB68270}" type="parTrans" cxnId="{34CA9844-06FD-457F-B41F-F8C9864DF1B3}">
      <dgm:prSet/>
      <dgm:spPr/>
      <dgm:t>
        <a:bodyPr/>
        <a:lstStyle/>
        <a:p>
          <a:endParaRPr lang="en-US"/>
        </a:p>
      </dgm:t>
    </dgm:pt>
    <dgm:pt modelId="{4E9FF7CD-B6F3-4177-8995-3522C1D9F40F}" type="sibTrans" cxnId="{34CA9844-06FD-457F-B41F-F8C9864DF1B3}">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pt>
  </dgm:ptLst>
  <dgm:cxnLst>
    <dgm:cxn modelId="{16305007-3EAF-44A5-BBDF-F47044FD54EB}" srcId="{8B6FA39E-9648-4137-A553-2BFE187B7C56}" destId="{B3A4D94E-C467-4905-8EC7-E415C9A2399C}" srcOrd="4" destOrd="0" parTransId="{3D95A998-96BD-40A5-A4E5-F27DF7155DE0}" sibTransId="{CC0EAF79-D247-4E12-B2FE-B63B027CB325}"/>
    <dgm:cxn modelId="{709D140B-387B-4786-9EAD-FA223538E079}" type="presOf" srcId="{0CA84C88-809A-47A6-814C-9A73F0837E46}" destId="{BEB5596C-76A2-4C47-9362-24BC5F07B369}" srcOrd="0" destOrd="1" presId="urn:microsoft.com/office/officeart/2005/8/layout/default"/>
    <dgm:cxn modelId="{13949C10-8362-47AE-AE87-10FF184C68BA}" type="presOf" srcId="{9297F6D1-CF5A-4546-BFA7-9D0AFECC9B65}" destId="{AA83B5B2-8785-46F8-9506-395547CDDAD9}" srcOrd="0" destOrd="1"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D813FB2A-9F6D-4CA5-A530-774B8A8A4332}" type="presOf" srcId="{C183AFE8-ED99-4A1F-9C95-7E21D27BAFF0}" destId="{AA83B5B2-8785-46F8-9506-395547CDDAD9}" srcOrd="0" destOrd="2" presId="urn:microsoft.com/office/officeart/2005/8/layout/default"/>
    <dgm:cxn modelId="{51D7342E-93AF-4116-B1BC-C59E498D18D6}" type="presOf" srcId="{B3A4D94E-C467-4905-8EC7-E415C9A2399C}" destId="{BEB5596C-76A2-4C47-9362-24BC5F07B369}" srcOrd="0" destOrd="0" presId="urn:microsoft.com/office/officeart/2005/8/layout/default"/>
    <dgm:cxn modelId="{ACC53336-70B1-4393-B140-2C5C1E32B064}" srcId="{B55AE6D0-2961-479F-9101-C678A3352F6F}" destId="{89C0D09A-275A-4935-B013-90B5C428D76E}" srcOrd="1" destOrd="0" parTransId="{29883646-B8C8-44FD-960D-65982EC2D81A}" sibTransId="{59FCF28C-5294-44E2-8AD9-D5E344FDB226}"/>
    <dgm:cxn modelId="{5177BE62-38D5-4778-936D-394D11222398}" type="presOf" srcId="{B4D60D14-B840-4723-A7B5-95A74FB6E122}" destId="{9F6CA291-08AD-4070-A048-A52B178F643F}" srcOrd="0" destOrd="1" presId="urn:microsoft.com/office/officeart/2005/8/layout/default"/>
    <dgm:cxn modelId="{34CA9844-06FD-457F-B41F-F8C9864DF1B3}" srcId="{0CA84C88-809A-47A6-814C-9A73F0837E46}" destId="{DE1D4E23-3758-48C8-B449-7A3A0CCB431F}" srcOrd="1" destOrd="0" parTransId="{DB433E52-D2BE-49BB-BF52-245FEFB68270}" sibTransId="{4E9FF7CD-B6F3-4177-8995-3522C1D9F40F}"/>
    <dgm:cxn modelId="{95432147-289C-49B5-BA68-464E36391A57}" srcId="{B3A4D94E-C467-4905-8EC7-E415C9A2399C}" destId="{0CA84C88-809A-47A6-814C-9A73F0837E46}" srcOrd="0" destOrd="0" parTransId="{559A9CE1-1A1D-4F90-A60A-445067EC5940}" sibTransId="{86EA1195-EB23-421E-9586-D1D486CECDE1}"/>
    <dgm:cxn modelId="{C3A4474C-37C9-4FDE-BDB7-24AFB37184B3}" srcId="{8B6FA39E-9648-4137-A553-2BFE187B7C56}" destId="{E7BA925E-317A-4CB7-B5A3-7F50D4E28DD8}" srcOrd="2" destOrd="0" parTransId="{D508CC46-0FE7-45E2-AAB6-EA8CD33AAF16}" sibTransId="{F5E636DE-EF3A-4E47-8996-14E0AB621D99}"/>
    <dgm:cxn modelId="{88B2496C-873C-4FA2-BEA8-EB744885EF63}" type="presOf" srcId="{B55AE6D0-2961-479F-9101-C678A3352F6F}" destId="{81046186-72C3-4DF3-B652-35FFEAC438F4}" srcOrd="0" destOrd="0" presId="urn:microsoft.com/office/officeart/2005/8/layout/default"/>
    <dgm:cxn modelId="{88F74E71-3F0F-47FA-BF47-7AC4989C8164}" type="presOf" srcId="{4461D9E0-0D81-4356-8C5B-61AE1C32593A}" destId="{EFA31A38-8802-4140-867E-4C33C74C3AF4}" srcOrd="0" destOrd="3"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FA1B897B-7F18-49CD-82D1-36FD12CF1741}" srcId="{8B6FA39E-9648-4137-A553-2BFE187B7C56}" destId="{A9DE9D0D-DFAA-49FD-A829-3381979D5070}" srcOrd="0" destOrd="0" parTransId="{01A203D6-A4BC-46C6-96D4-F98B38ECCC1E}" sibTransId="{8553A015-797C-401C-AD83-5B444E8ACE11}"/>
    <dgm:cxn modelId="{77A7D57D-8DEF-4D88-A0A4-9C749A070DDC}" srcId="{A9DE9D0D-DFAA-49FD-A829-3381979D5070}" destId="{C183AFE8-ED99-4A1F-9C95-7E21D27BAFF0}" srcOrd="1" destOrd="0" parTransId="{44FA09B4-7AF8-492A-80AD-3ABABD15D5EC}" sibTransId="{0EE428CB-FB1F-4AA0-9E8E-87B20D13AE78}"/>
    <dgm:cxn modelId="{6B3F807F-2E86-4000-A466-B0ED68739081}" type="presOf" srcId="{D240FDC2-D28D-40D4-9CA3-7E264E9B1939}" destId="{EFA31A38-8802-4140-867E-4C33C74C3AF4}" srcOrd="0" destOrd="2" presId="urn:microsoft.com/office/officeart/2005/8/layout/default"/>
    <dgm:cxn modelId="{3F75D687-2E41-4DB2-B9BD-756DBD8B6039}" type="presOf" srcId="{E7BA925E-317A-4CB7-B5A3-7F50D4E28DD8}" destId="{EFA31A38-8802-4140-867E-4C33C74C3AF4}" srcOrd="0" destOrd="0" presId="urn:microsoft.com/office/officeart/2005/8/layout/default"/>
    <dgm:cxn modelId="{ED03908E-A7F5-4EA3-8C12-F456145705FA}" type="presOf" srcId="{89C0D09A-275A-4935-B013-90B5C428D76E}" destId="{81046186-72C3-4DF3-B652-35FFEAC438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4AD523A1-E321-45C1-B336-C121D5D604E6}" srcId="{0CA84C88-809A-47A6-814C-9A73F0837E46}" destId="{270FC7C5-AA52-49A4-AC36-BF93BB77D078}" srcOrd="0" destOrd="0" parTransId="{3A982617-56F6-4CBA-B8C1-42E940440519}" sibTransId="{F09D90E3-C2B0-441D-AD72-CC0E79622804}"/>
    <dgm:cxn modelId="{A00364AD-70AD-43A9-A7D4-A9E5E0556229}" srcId="{E7BA925E-317A-4CB7-B5A3-7F50D4E28DD8}" destId="{D240FDC2-D28D-40D4-9CA3-7E264E9B1939}" srcOrd="1" destOrd="0" parTransId="{2C60D164-2C00-4B45-8DEE-C4F2F25E5096}" sibTransId="{4D5E4750-7730-43F3-8BB0-7196245B5B81}"/>
    <dgm:cxn modelId="{828CEEB0-0315-4C2D-9848-57D28DA58B68}" srcId="{E7BA925E-317A-4CB7-B5A3-7F50D4E28DD8}" destId="{F91AC2DE-4C61-4E62-9EE7-31B5AE6DDA94}" srcOrd="0" destOrd="0" parTransId="{71B99098-806C-4EF0-9565-F9F22180FD58}" sibTransId="{0DD0F76F-C3B8-4003-A733-012752CFBF31}"/>
    <dgm:cxn modelId="{DA6122B1-EAC6-49BA-BFD0-FAD052771095}" type="presOf" srcId="{F91AC2DE-4C61-4E62-9EE7-31B5AE6DDA94}" destId="{EFA31A38-8802-4140-867E-4C33C74C3AF4}" srcOrd="0" destOrd="1" presId="urn:microsoft.com/office/officeart/2005/8/layout/default"/>
    <dgm:cxn modelId="{3FAFD8B1-8EF1-41F3-952D-F81E0ABA8C29}" type="presOf" srcId="{F0EEEAE6-D5E0-4EA5-9171-BCF078DD16FF}" destId="{81046186-72C3-4DF3-B652-35FFEAC438F4}" srcOrd="0" destOrd="1" presId="urn:microsoft.com/office/officeart/2005/8/layout/default"/>
    <dgm:cxn modelId="{8C3353BF-B160-4F26-A9E9-0307356464B4}" type="presOf" srcId="{270FC7C5-AA52-49A4-AC36-BF93BB77D078}" destId="{BEB5596C-76A2-4C47-9362-24BC5F07B369}" srcOrd="0" destOrd="2" presId="urn:microsoft.com/office/officeart/2005/8/layout/default"/>
    <dgm:cxn modelId="{43921BC5-D299-4F20-A129-60596E13264F}" type="presOf" srcId="{E451AE18-38F9-4C5A-AC76-A182501E3E50}" destId="{9F6CA291-08AD-4070-A048-A52B178F643F}" srcOrd="0" destOrd="0"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692C33DD-61C3-4843-81E4-C131BF0176B6}" type="presOf" srcId="{A9DE9D0D-DFAA-49FD-A829-3381979D5070}" destId="{AA83B5B2-8785-46F8-9506-395547CDDAD9}" srcOrd="0" destOrd="0" presId="urn:microsoft.com/office/officeart/2005/8/layout/default"/>
    <dgm:cxn modelId="{AF3CB2E6-82A5-4FC6-AF35-D9B56EB82355}" srcId="{A9DE9D0D-DFAA-49FD-A829-3381979D5070}" destId="{9297F6D1-CF5A-4546-BFA7-9D0AFECC9B65}" srcOrd="0" destOrd="0" parTransId="{84C85EBA-C31A-4066-B6D1-AF53D7530109}" sibTransId="{9327557E-2069-4CE3-8266-EBD887FDCD03}"/>
    <dgm:cxn modelId="{576C88E9-9EFA-4F30-989A-CF9EE5F1C987}" type="presOf" srcId="{DE1D4E23-3758-48C8-B449-7A3A0CCB431F}" destId="{BEB5596C-76A2-4C47-9362-24BC5F07B369}" srcOrd="0" destOrd="3"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3E83F7EE-86ED-492C-8B52-557F8B486549}" srcId="{E7BA925E-317A-4CB7-B5A3-7F50D4E28DD8}" destId="{4461D9E0-0D81-4356-8C5B-61AE1C32593A}" srcOrd="2" destOrd="0" parTransId="{9220D7B4-3ACD-4FD6-A6AD-653A0BC24A21}" sibTransId="{952B494A-2889-4A7B-81E8-97C12B1846EF}"/>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 Intro to MIS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2: Systems Analysis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3: Systems Analysis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4: Systems Analysis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5</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Swimlanes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ERDs</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Decision Trees</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C1131088-FC90-491F-8DC5-4967CD8921B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Architecture Diagrams</a:t>
          </a:r>
        </a:p>
      </dgm:t>
    </dgm:pt>
    <dgm:pt modelId="{0C617590-8738-44B8-BDA0-C561D0D33AFA}" type="parTrans" cxnId="{85C69388-E15E-4887-AFBC-1A5E7FB74137}">
      <dgm:prSet/>
      <dgm:spPr/>
      <dgm:t>
        <a:bodyPr/>
        <a:lstStyle/>
        <a:p>
          <a:endParaRPr lang="en-US"/>
        </a:p>
      </dgm:t>
    </dgm:pt>
    <dgm:pt modelId="{C23A959D-5463-44A5-A1E3-BF4B81CB767A}" type="sibTrans" cxnId="{85C69388-E15E-4887-AFBC-1A5E7FB74137}">
      <dgm:prSet/>
      <dgm:spPr/>
      <dgm:t>
        <a:bodyPr/>
        <a:lstStyle/>
        <a:p>
          <a:endParaRPr lang="en-US"/>
        </a:p>
      </dgm:t>
    </dgm:pt>
    <dgm:pt modelId="{0CA84C88-809A-47A6-814C-9A73F0837E4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Exam #1</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B6CCF2DE-BAB2-4A3C-B262-45D6FC9202A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Learn IT! #1</a:t>
          </a:r>
        </a:p>
      </dgm:t>
    </dgm:pt>
    <dgm:pt modelId="{071BB0A6-675D-412E-A46D-0621379160EE}" type="parTrans" cxnId="{201D456F-18CD-4BF6-B370-5A2F16ADED04}">
      <dgm:prSet/>
      <dgm:spPr/>
      <dgm:t>
        <a:bodyPr/>
        <a:lstStyle/>
        <a:p>
          <a:endParaRPr lang="en-US"/>
        </a:p>
      </dgm:t>
    </dgm:pt>
    <dgm:pt modelId="{91629A26-272A-4BD9-8A23-68B8CB7FE2D0}" type="sibTrans" cxnId="{201D456F-18CD-4BF6-B370-5A2F16ADED04}">
      <dgm:prSet/>
      <dgm:spPr/>
      <dgm:t>
        <a:bodyPr/>
        <a:lstStyle/>
        <a:p>
          <a:endParaRPr lang="en-US"/>
        </a:p>
      </dgm:t>
    </dgm:pt>
    <dgm:pt modelId="{A6FBA0B4-DE22-4C18-82DD-E310D07799E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solidFill>
                <a:srgbClr val="FF0000"/>
              </a:solidFill>
            </a:rPr>
            <a:t>Max Labs 0</a:t>
          </a:r>
        </a:p>
      </dgm:t>
    </dgm:pt>
    <dgm:pt modelId="{917026F5-C4BB-4036-952F-440B034815BC}" type="parTrans" cxnId="{A8EF3CEC-ACFE-4966-BF5D-D4F1AC081AC6}">
      <dgm:prSet/>
      <dgm:spPr/>
      <dgm:t>
        <a:bodyPr/>
        <a:lstStyle/>
        <a:p>
          <a:endParaRPr lang="en-US"/>
        </a:p>
      </dgm:t>
    </dgm:pt>
    <dgm:pt modelId="{DE05F0A7-6071-4CC7-8152-8BA8F7C1D963}" type="sibTrans" cxnId="{A8EF3CEC-ACFE-4966-BF5D-D4F1AC081AC6}">
      <dgm:prSet/>
      <dgm:spPr/>
      <dgm:t>
        <a:bodyPr/>
        <a:lstStyle/>
        <a:p>
          <a:endParaRPr lang="en-US"/>
        </a:p>
      </dgm:t>
    </dgm:pt>
    <dgm:pt modelId="{E1E886E8-EA48-445C-BB85-9873CBA30AB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8166E172-53EB-48AB-BB27-897DA6F2D33F}" type="parTrans" cxnId="{85D4C717-0285-4406-A1B6-F2621AD6DA12}">
      <dgm:prSet/>
      <dgm:spPr/>
      <dgm:t>
        <a:bodyPr/>
        <a:lstStyle/>
        <a:p>
          <a:endParaRPr lang="en-US"/>
        </a:p>
      </dgm:t>
    </dgm:pt>
    <dgm:pt modelId="{E17F307B-6B8C-46F8-9469-BBF216270BEC}" type="sibTrans" cxnId="{85D4C717-0285-4406-A1B6-F2621AD6DA12}">
      <dgm:prSet/>
      <dgm:spPr/>
      <dgm:t>
        <a:bodyPr/>
        <a:lstStyle/>
        <a:p>
          <a:endParaRPr lang="en-US"/>
        </a:p>
      </dgm:t>
    </dgm:pt>
    <dgm:pt modelId="{EBB11946-924B-4830-BF84-0ED895F608B6}">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What is MIS?</a:t>
          </a:r>
        </a:p>
      </dgm:t>
    </dgm:pt>
    <dgm:pt modelId="{544475CA-25EA-476E-A2A6-ABE3CF235F21}" type="sibTrans" cxnId="{6D36D670-5C25-412B-8FA0-70DF744247DE}">
      <dgm:prSet/>
      <dgm:spPr/>
      <dgm:t>
        <a:bodyPr/>
        <a:lstStyle/>
        <a:p>
          <a:endParaRPr lang="en-US"/>
        </a:p>
      </dgm:t>
    </dgm:pt>
    <dgm:pt modelId="{90D3BB7B-F05D-4934-B1FE-69662B6D8F84}" type="parTrans" cxnId="{6D36D670-5C25-412B-8FA0-70DF744247DE}">
      <dgm:prSet/>
      <dgm:spPr/>
      <dgm:t>
        <a:bodyPr/>
        <a:lstStyle/>
        <a:p>
          <a:endParaRPr lang="en-US"/>
        </a:p>
      </dgm:t>
    </dgm:pt>
    <dgm:pt modelId="{4BCBA621-49C3-4194-8D6B-D16578A106A9}" type="pres">
      <dgm:prSet presAssocID="{8B6FA39E-9648-4137-A553-2BFE187B7C56}" presName="diagram" presStyleCnt="0">
        <dgm:presLayoutVars>
          <dgm:dir/>
          <dgm:resizeHandles val="exact"/>
        </dgm:presLayoutVars>
      </dgm:prSet>
      <dgm:spPr/>
    </dgm:pt>
    <dgm:pt modelId="{2E2A2293-13D2-4AD5-9A29-383453FCBA19}" type="pres">
      <dgm:prSet presAssocID="{A9DE9D0D-DFAA-49FD-A829-3381979D5070}" presName="node" presStyleLbl="node1" presStyleIdx="0" presStyleCnt="5" custScaleX="196800" custScaleY="256000">
        <dgm:presLayoutVars>
          <dgm:bulletEnabled val="1"/>
        </dgm:presLayoutVars>
      </dgm:prSet>
      <dgm:spPr/>
    </dgm:pt>
    <dgm:pt modelId="{8F4D8101-E83A-4F69-88E2-6BC5209B06CD}" type="pres">
      <dgm:prSet presAssocID="{8553A015-797C-401C-AD83-5B444E8ACE11}" presName="sibTrans" presStyleCnt="0"/>
      <dgm:spPr/>
    </dgm:pt>
    <dgm:pt modelId="{0AA5EE87-A426-4820-84A9-11CAEB6D2720}" type="pres">
      <dgm:prSet presAssocID="{B55AE6D0-2961-479F-9101-C678A3352F6F}" presName="node" presStyleLbl="node1" presStyleIdx="1" presStyleCnt="5" custScaleX="196800" custScaleY="256000">
        <dgm:presLayoutVars>
          <dgm:bulletEnabled val="1"/>
        </dgm:presLayoutVars>
      </dgm:prSet>
      <dgm:spPr/>
    </dgm:pt>
    <dgm:pt modelId="{457EA16C-20DC-44AE-A111-9BA01FAA7496}" type="pres">
      <dgm:prSet presAssocID="{36283E54-7BC9-48A1-A183-3BD9FF02977F}" presName="sibTrans" presStyleCnt="0"/>
      <dgm:spPr/>
    </dgm:pt>
    <dgm:pt modelId="{72316C7D-1DCA-48D0-B7A5-E788D4F384A4}" type="pres">
      <dgm:prSet presAssocID="{119E187F-FF44-40A1-9315-812B2A1AD6CE}" presName="node" presStyleLbl="node1" presStyleIdx="2" presStyleCnt="5" custScaleX="196800" custScaleY="256000">
        <dgm:presLayoutVars>
          <dgm:bulletEnabled val="1"/>
        </dgm:presLayoutVars>
      </dgm:prSet>
      <dgm:spPr/>
    </dgm:pt>
    <dgm:pt modelId="{9706A20F-33B6-46EF-B7C4-FAAF4C9DA4FF}" type="pres">
      <dgm:prSet presAssocID="{642634A9-F586-45DB-A8EB-746C5A0479B7}" presName="sibTrans" presStyleCnt="0"/>
      <dgm:spPr/>
    </dgm:pt>
    <dgm:pt modelId="{5D32F783-3446-4B2C-94A8-0CB20ABBBB42}" type="pres">
      <dgm:prSet presAssocID="{E451AE18-38F9-4C5A-AC76-A182501E3E50}" presName="node" presStyleLbl="node1" presStyleIdx="3" presStyleCnt="5" custScaleX="196800" custScaleY="256000">
        <dgm:presLayoutVars>
          <dgm:bulletEnabled val="1"/>
        </dgm:presLayoutVars>
      </dgm:prSet>
      <dgm:spPr/>
    </dgm:pt>
    <dgm:pt modelId="{F9B9AC9F-CBB2-476F-A320-1CDAEA581943}" type="pres">
      <dgm:prSet presAssocID="{71ABE141-54BD-4DB6-9112-AD1D6565BB7C}" presName="sibTrans" presStyleCnt="0"/>
      <dgm:spPr/>
    </dgm:pt>
    <dgm:pt modelId="{F284DE59-DCC2-4FB0-9983-E52AD31606F4}" type="pres">
      <dgm:prSet presAssocID="{B3A4D94E-C467-4905-8EC7-E415C9A2399C}" presName="node" presStyleLbl="node1" presStyleIdx="4" presStyleCnt="5" custScaleX="196800" custScaleY="256000">
        <dgm:presLayoutVars>
          <dgm:bulletEnabled val="1"/>
        </dgm:presLayoutVars>
      </dgm:prSet>
      <dgm:spPr/>
    </dgm:pt>
  </dgm:ptLst>
  <dgm:cxnLst>
    <dgm:cxn modelId="{16305007-3EAF-44A5-BBDF-F47044FD54EB}" srcId="{8B6FA39E-9648-4137-A553-2BFE187B7C56}" destId="{B3A4D94E-C467-4905-8EC7-E415C9A2399C}" srcOrd="4" destOrd="0" parTransId="{3D95A998-96BD-40A5-A4E5-F27DF7155DE0}" sibTransId="{CC0EAF79-D247-4E12-B2FE-B63B027CB325}"/>
    <dgm:cxn modelId="{11D9340B-AC93-47B3-ABEF-FF7E7B827156}" type="presOf" srcId="{B4D60D14-B840-4723-A7B5-95A74FB6E122}" destId="{5D32F783-3446-4B2C-94A8-0CB20ABBBB42}" srcOrd="0" destOrd="1"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85D4C717-0285-4406-A1B6-F2621AD6DA12}" srcId="{0CA84C88-809A-47A6-814C-9A73F0837E46}" destId="{E1E886E8-EA48-445C-BB85-9873CBA30AB1}" srcOrd="0" destOrd="0" parTransId="{8166E172-53EB-48AB-BB27-897DA6F2D33F}" sibTransId="{E17F307B-6B8C-46F8-9469-BBF216270BEC}"/>
    <dgm:cxn modelId="{F95F5F31-AC08-40F6-9BC9-E27692D2AFFC}" type="presOf" srcId="{EBB11946-924B-4830-BF84-0ED895F608B6}" destId="{2E2A2293-13D2-4AD5-9A29-383453FCBA19}" srcOrd="0" destOrd="1" presId="urn:microsoft.com/office/officeart/2005/8/layout/default"/>
    <dgm:cxn modelId="{CDE20734-F6D6-40B9-AFF7-543DA5999AE8}" type="presOf" srcId="{A6FBA0B4-DE22-4C18-82DD-E310D07799E8}" destId="{5D32F783-3446-4B2C-94A8-0CB20ABBBB42}" srcOrd="0" destOrd="3" presId="urn:microsoft.com/office/officeart/2005/8/layout/default"/>
    <dgm:cxn modelId="{9250593F-3F0D-44ED-A9D4-796193312F46}" type="presOf" srcId="{B6CCF2DE-BAB2-4A3C-B262-45D6FC9202A9}" destId="{72316C7D-1DCA-48D0-B7A5-E788D4F384A4}" srcOrd="0" destOrd="2"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49DF5669-022A-4FD8-9835-2B6A85473BCD}" type="presOf" srcId="{E451AE18-38F9-4C5A-AC76-A182501E3E50}" destId="{5D32F783-3446-4B2C-94A8-0CB20ABBBB42}" srcOrd="0" destOrd="0" presId="urn:microsoft.com/office/officeart/2005/8/layout/default"/>
    <dgm:cxn modelId="{201D456F-18CD-4BF6-B370-5A2F16ADED04}" srcId="{119E187F-FF44-40A1-9315-812B2A1AD6CE}" destId="{B6CCF2DE-BAB2-4A3C-B262-45D6FC9202A9}" srcOrd="1" destOrd="0" parTransId="{071BB0A6-675D-412E-A46D-0621379160EE}" sibTransId="{91629A26-272A-4BD9-8A23-68B8CB7FE2D0}"/>
    <dgm:cxn modelId="{6D36D670-5C25-412B-8FA0-70DF744247DE}" srcId="{A9DE9D0D-DFAA-49FD-A829-3381979D5070}" destId="{EBB11946-924B-4830-BF84-0ED895F608B6}" srcOrd="0" destOrd="0" parTransId="{90D3BB7B-F05D-4934-B1FE-69662B6D8F84}" sibTransId="{544475CA-25EA-476E-A2A6-ABE3CF235F21}"/>
    <dgm:cxn modelId="{59FCCA72-6534-4F2C-9F13-E7F8E97C6BD5}" srcId="{B55AE6D0-2961-479F-9101-C678A3352F6F}" destId="{F0EEEAE6-D5E0-4EA5-9171-BCF078DD16FF}" srcOrd="0" destOrd="0" parTransId="{A74BCCF6-D36F-4F8F-B0C3-0D9C371D43DD}" sibTransId="{138F3F0E-B3F0-4293-A36A-EE1BB670FADC}"/>
    <dgm:cxn modelId="{CB28FF54-4971-40C0-B79A-D578C398D109}" type="presOf" srcId="{A9DE9D0D-DFAA-49FD-A829-3381979D5070}" destId="{2E2A2293-13D2-4AD5-9A29-383453FCBA19}" srcOrd="0" destOrd="0" presId="urn:microsoft.com/office/officeart/2005/8/layout/default"/>
    <dgm:cxn modelId="{40212957-3319-4C7B-84AC-B6CCA17D468F}" type="presOf" srcId="{8B6FA39E-9648-4137-A553-2BFE187B7C56}" destId="{4BCBA621-49C3-4194-8D6B-D16578A106A9}" srcOrd="0" destOrd="0" presId="urn:microsoft.com/office/officeart/2005/8/layout/default"/>
    <dgm:cxn modelId="{FA1B897B-7F18-49CD-82D1-36FD12CF1741}" srcId="{8B6FA39E-9648-4137-A553-2BFE187B7C56}" destId="{A9DE9D0D-DFAA-49FD-A829-3381979D5070}" srcOrd="0" destOrd="0" parTransId="{01A203D6-A4BC-46C6-96D4-F98B38ECCC1E}" sibTransId="{8553A015-797C-401C-AD83-5B444E8ACE11}"/>
    <dgm:cxn modelId="{90273C7D-98E8-4CF1-801B-AB2D93B6F001}" type="presOf" srcId="{D240FDC2-D28D-40D4-9CA3-7E264E9B1939}" destId="{72316C7D-1DCA-48D0-B7A5-E788D4F384A4}" srcOrd="0" destOrd="1" presId="urn:microsoft.com/office/officeart/2005/8/layout/default"/>
    <dgm:cxn modelId="{85C69388-E15E-4887-AFBC-1A5E7FB74137}" srcId="{E451AE18-38F9-4C5A-AC76-A182501E3E50}" destId="{C1131088-FC90-491F-8DC5-4967CD8921BE}" srcOrd="1" destOrd="0" parTransId="{0C617590-8738-44B8-BDA0-C561D0D33AFA}" sibTransId="{C23A959D-5463-44A5-A1E3-BF4B81CB767A}"/>
    <dgm:cxn modelId="{1D0A4F8D-0432-48D8-8D71-54053B56C847}" type="presOf" srcId="{B3A4D94E-C467-4905-8EC7-E415C9A2399C}" destId="{F284DE59-DCC2-4FB0-9983-E52AD31606F4}" srcOrd="0" destOrd="0" presId="urn:microsoft.com/office/officeart/2005/8/layout/default"/>
    <dgm:cxn modelId="{A9521093-7100-4D24-B5D4-57855D61FF79}" type="presOf" srcId="{119E187F-FF44-40A1-9315-812B2A1AD6CE}" destId="{72316C7D-1DCA-48D0-B7A5-E788D4F384A4}"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918240B7-1388-4D12-B431-759FECE74B1C}" type="presOf" srcId="{B55AE6D0-2961-479F-9101-C678A3352F6F}" destId="{0AA5EE87-A426-4820-84A9-11CAEB6D2720}" srcOrd="0" destOrd="0" presId="urn:microsoft.com/office/officeart/2005/8/layout/default"/>
    <dgm:cxn modelId="{22503EBC-EA03-4EB5-9136-957D51C360F1}" type="presOf" srcId="{0CA84C88-809A-47A6-814C-9A73F0837E46}" destId="{F284DE59-DCC2-4FB0-9983-E52AD31606F4}" srcOrd="0" destOrd="1" presId="urn:microsoft.com/office/officeart/2005/8/layout/default"/>
    <dgm:cxn modelId="{9616BCCF-143C-4B00-8716-C2AD653BEECE}" type="presOf" srcId="{C1131088-FC90-491F-8DC5-4967CD8921BE}" destId="{5D32F783-3446-4B2C-94A8-0CB20ABBBB42}" srcOrd="0" destOrd="2"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E25114D7-B586-4E69-BB3D-9356445AD29A}" srcId="{E451AE18-38F9-4C5A-AC76-A182501E3E50}" destId="{B4D60D14-B840-4723-A7B5-95A74FB6E122}" srcOrd="0" destOrd="0" parTransId="{8CBCD0AC-98DC-4CCF-98C6-EEB9AE1FC875}" sibTransId="{3ED7CAE8-F46E-4537-B6C2-C5AD4342A2E3}"/>
    <dgm:cxn modelId="{06278AE3-A818-40EE-B705-41F2382C9647}" type="presOf" srcId="{E1E886E8-EA48-445C-BB85-9873CBA30AB1}" destId="{F284DE59-DCC2-4FB0-9983-E52AD31606F4}" srcOrd="0" destOrd="2" presId="urn:microsoft.com/office/officeart/2005/8/layout/default"/>
    <dgm:cxn modelId="{E71B7AE5-5386-4FE3-AAB1-79306F2FAFAA}" type="presOf" srcId="{F0EEEAE6-D5E0-4EA5-9171-BCF078DD16FF}" destId="{0AA5EE87-A426-4820-84A9-11CAEB6D2720}" srcOrd="0" destOrd="1" presId="urn:microsoft.com/office/officeart/2005/8/layout/default"/>
    <dgm:cxn modelId="{A8EF3CEC-ACFE-4966-BF5D-D4F1AC081AC6}" srcId="{E451AE18-38F9-4C5A-AC76-A182501E3E50}" destId="{A6FBA0B4-DE22-4C18-82DD-E310D07799E8}" srcOrd="2" destOrd="0" parTransId="{917026F5-C4BB-4036-952F-440B034815BC}" sibTransId="{DE05F0A7-6071-4CC7-8152-8BA8F7C1D963}"/>
    <dgm:cxn modelId="{8AF8D3ED-C126-42FB-B1F6-82CD1968DD1E}" srcId="{8B6FA39E-9648-4137-A553-2BFE187B7C56}" destId="{B55AE6D0-2961-479F-9101-C678A3352F6F}" srcOrd="1" destOrd="0" parTransId="{114D978D-7829-4A8A-AEDE-FDAB15709A53}" sibTransId="{36283E54-7BC9-48A1-A183-3BD9FF02977F}"/>
    <dgm:cxn modelId="{1DB58791-2DD3-4932-866C-BDD935C03643}" type="presParOf" srcId="{4BCBA621-49C3-4194-8D6B-D16578A106A9}" destId="{2E2A2293-13D2-4AD5-9A29-383453FCBA19}" srcOrd="0" destOrd="0" presId="urn:microsoft.com/office/officeart/2005/8/layout/default"/>
    <dgm:cxn modelId="{1F52ACD8-FF0D-4396-98A2-6E5DB2C0B1D0}" type="presParOf" srcId="{4BCBA621-49C3-4194-8D6B-D16578A106A9}" destId="{8F4D8101-E83A-4F69-88E2-6BC5209B06CD}" srcOrd="1" destOrd="0" presId="urn:microsoft.com/office/officeart/2005/8/layout/default"/>
    <dgm:cxn modelId="{86A0D166-B248-4406-BBA3-B7C17EAD496E}" type="presParOf" srcId="{4BCBA621-49C3-4194-8D6B-D16578A106A9}" destId="{0AA5EE87-A426-4820-84A9-11CAEB6D2720}" srcOrd="2" destOrd="0" presId="urn:microsoft.com/office/officeart/2005/8/layout/default"/>
    <dgm:cxn modelId="{66925692-9C42-4D1A-B5E7-802C5F2F67E6}" type="presParOf" srcId="{4BCBA621-49C3-4194-8D6B-D16578A106A9}" destId="{457EA16C-20DC-44AE-A111-9BA01FAA7496}" srcOrd="3" destOrd="0" presId="urn:microsoft.com/office/officeart/2005/8/layout/default"/>
    <dgm:cxn modelId="{71FE4DAA-AC11-4F54-BA2A-8E578422C5BD}" type="presParOf" srcId="{4BCBA621-49C3-4194-8D6B-D16578A106A9}" destId="{72316C7D-1DCA-48D0-B7A5-E788D4F384A4}" srcOrd="4" destOrd="0" presId="urn:microsoft.com/office/officeart/2005/8/layout/default"/>
    <dgm:cxn modelId="{CF45BD7E-3F01-4691-9AA1-23C04333B025}" type="presParOf" srcId="{4BCBA621-49C3-4194-8D6B-D16578A106A9}" destId="{9706A20F-33B6-46EF-B7C4-FAAF4C9DA4FF}" srcOrd="5" destOrd="0" presId="urn:microsoft.com/office/officeart/2005/8/layout/default"/>
    <dgm:cxn modelId="{1738D963-44AE-4D26-B422-E83CAE81324E}" type="presParOf" srcId="{4BCBA621-49C3-4194-8D6B-D16578A106A9}" destId="{5D32F783-3446-4B2C-94A8-0CB20ABBBB42}" srcOrd="6" destOrd="0" presId="urn:microsoft.com/office/officeart/2005/8/layout/default"/>
    <dgm:cxn modelId="{DB06A8A4-AA28-41C9-B10F-5194C0159BE2}" type="presParOf" srcId="{4BCBA621-49C3-4194-8D6B-D16578A106A9}" destId="{F9B9AC9F-CBB2-476F-A320-1CDAEA581943}" srcOrd="7" destOrd="0" presId="urn:microsoft.com/office/officeart/2005/8/layout/default"/>
    <dgm:cxn modelId="{E90B0EB0-3AB8-42DC-AECE-F5D815543BCE}" type="presParOf" srcId="{4BCBA621-49C3-4194-8D6B-D16578A106A9}" destId="{F284DE59-DCC2-4FB0-9983-E52AD31606F4}"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6: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7: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119E187F-FF44-40A1-9315-812B2A1AD6C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8: Organizational Systems</a:t>
          </a:r>
        </a:p>
      </dgm:t>
    </dgm:pt>
    <dgm:pt modelId="{25788D25-90EC-4061-A236-DA32C890490C}" type="parTrans" cxnId="{CC9D78D1-493B-4456-AC0E-FCC52037272E}">
      <dgm:prSet/>
      <dgm:spPr/>
      <dgm:t>
        <a:bodyPr/>
        <a:lstStyle/>
        <a:p>
          <a:endParaRPr lang="en-US"/>
        </a:p>
      </dgm:t>
    </dgm:pt>
    <dgm:pt modelId="{642634A9-F586-45DB-A8EB-746C5A0479B7}" type="sibTrans" cxnId="{CC9D78D1-493B-4456-AC0E-FCC52037272E}">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9</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F0EEEAE6-D5E0-4EA5-9171-BCF078DD16FF}">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Decision Support</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SDLC</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8C1B409E-5F75-4AB6-97D7-D1BA10F9884C}">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#2</a:t>
          </a:r>
        </a:p>
      </dgm:t>
    </dgm:pt>
    <dgm:pt modelId="{C5382063-69E7-425A-94C1-94EA61739266}" type="parTrans" cxnId="{44400F78-22C8-4ECC-BB55-9A20FEFF8546}">
      <dgm:prSet/>
      <dgm:spPr/>
      <dgm:t>
        <a:bodyPr/>
        <a:lstStyle/>
        <a:p>
          <a:endParaRPr lang="en-US"/>
        </a:p>
      </dgm:t>
    </dgm:pt>
    <dgm:pt modelId="{4CA77F8E-8BDD-4F31-B96D-11A994AE840F}" type="sibTrans" cxnId="{44400F78-22C8-4ECC-BB55-9A20FEFF8546}">
      <dgm:prSet/>
      <dgm:spPr/>
      <dgm:t>
        <a:bodyPr/>
        <a:lstStyle/>
        <a:p>
          <a:endParaRPr lang="en-US"/>
        </a:p>
      </dgm:t>
    </dgm:pt>
    <dgm:pt modelId="{376480C4-E898-4554-8D17-31AFD440113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ERP</a:t>
          </a:r>
        </a:p>
      </dgm:t>
    </dgm:pt>
    <dgm:pt modelId="{2446A83D-2F54-463F-A57E-5E1AC9884390}" type="parTrans" cxnId="{FEFDFB3A-3932-416F-978A-4D7FB90A5457}">
      <dgm:prSet/>
      <dgm:spPr/>
      <dgm:t>
        <a:bodyPr/>
        <a:lstStyle/>
        <a:p>
          <a:endParaRPr lang="en-US"/>
        </a:p>
      </dgm:t>
    </dgm:pt>
    <dgm:pt modelId="{0D6D0AF8-6B71-421F-A972-040ABFA1FE4D}" type="sibTrans" cxnId="{FEFDFB3A-3932-416F-978A-4D7FB90A5457}">
      <dgm:prSet/>
      <dgm:spPr/>
      <dgm:t>
        <a:bodyPr/>
        <a:lstStyle/>
        <a:p>
          <a:endParaRPr lang="en-US"/>
        </a:p>
      </dgm:t>
    </dgm:pt>
    <dgm:pt modelId="{82B75B92-E4D6-42ED-8C3B-BDEAF2C3004C}">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Knowledge Management</a:t>
          </a:r>
        </a:p>
      </dgm:t>
    </dgm:pt>
    <dgm:pt modelId="{A3727668-862F-4B91-AD6D-4455D1E78D39}" type="parTrans" cxnId="{1000345E-C26A-4EF4-AECC-0D30D89318D8}">
      <dgm:prSet/>
      <dgm:spPr/>
      <dgm:t>
        <a:bodyPr/>
        <a:lstStyle/>
        <a:p>
          <a:endParaRPr lang="en-US"/>
        </a:p>
      </dgm:t>
    </dgm:pt>
    <dgm:pt modelId="{7F5D04AA-5812-48DB-B91B-023D6FD30342}" type="sibTrans" cxnId="{1000345E-C26A-4EF4-AECC-0D30D89318D8}">
      <dgm:prSet/>
      <dgm:spPr/>
      <dgm:t>
        <a:bodyPr/>
        <a:lstStyle/>
        <a:p>
          <a:endParaRPr lang="en-US"/>
        </a:p>
      </dgm:t>
    </dgm:pt>
    <dgm:pt modelId="{607B0D6C-CDF1-4BC0-9F01-4FF119A199A1}">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Digital Innovation</a:t>
          </a:r>
        </a:p>
      </dgm:t>
    </dgm:pt>
    <dgm:pt modelId="{BBD8302E-3554-4D66-88E8-D7EB1A640BFF}" type="parTrans" cxnId="{B0B607FD-0C53-4FF3-B254-E63444273213}">
      <dgm:prSet/>
      <dgm:spPr/>
      <dgm:t>
        <a:bodyPr/>
        <a:lstStyle/>
        <a:p>
          <a:endParaRPr lang="en-US"/>
        </a:p>
      </dgm:t>
    </dgm:pt>
    <dgm:pt modelId="{E988FD99-76CA-48FD-8492-4984505BA204}" type="sibTrans" cxnId="{B0B607FD-0C53-4FF3-B254-E63444273213}">
      <dgm:prSet/>
      <dgm:spPr/>
      <dgm:t>
        <a:bodyPr/>
        <a:lstStyle/>
        <a:p>
          <a:endParaRPr lang="en-US"/>
        </a:p>
      </dgm:t>
    </dgm:pt>
    <dgm:pt modelId="{9C99CB93-F561-422E-BCDC-225F739FB7C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1a &amp; 1b</a:t>
          </a:r>
        </a:p>
      </dgm:t>
    </dgm:pt>
    <dgm:pt modelId="{A150B297-5237-4232-9962-BD62CA951C82}" type="parTrans" cxnId="{69A4BC51-409F-48A5-9127-73A3E258AF4F}">
      <dgm:prSet/>
      <dgm:spPr/>
      <dgm:t>
        <a:bodyPr/>
        <a:lstStyle/>
        <a:p>
          <a:endParaRPr lang="en-US"/>
        </a:p>
      </dgm:t>
    </dgm:pt>
    <dgm:pt modelId="{D7784686-7DD1-46E8-833F-C9E120BA49B7}" type="sibTrans" cxnId="{69A4BC51-409F-48A5-9127-73A3E258AF4F}">
      <dgm:prSet/>
      <dgm:spPr/>
      <dgm:t>
        <a:bodyPr/>
        <a:lstStyle/>
        <a:p>
          <a:endParaRPr lang="en-US"/>
        </a:p>
      </dgm:t>
    </dgm:pt>
    <dgm:pt modelId="{3EF72F6C-0177-4DCD-B2F3-B22400A14B38}">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573F54B8-3879-4C50-96F4-11F50AE3DB54}" type="parTrans" cxnId="{3390E859-09DE-4D05-8C8E-A9FE995FDDD6}">
      <dgm:prSet/>
      <dgm:spPr/>
      <dgm:t>
        <a:bodyPr/>
        <a:lstStyle/>
        <a:p>
          <a:endParaRPr lang="en-US"/>
        </a:p>
      </dgm:t>
    </dgm:pt>
    <dgm:pt modelId="{0B194ED5-B667-408E-840D-12564B2A0764}" type="sibTrans" cxnId="{3390E859-09DE-4D05-8C8E-A9FE995FDDD6}">
      <dgm:prSet/>
      <dgm:spPr/>
      <dgm:t>
        <a:bodyPr/>
        <a:lstStyle/>
        <a:p>
          <a:endParaRPr lang="en-US"/>
        </a:p>
      </dgm:t>
    </dgm:pt>
    <dgm:pt modelId="{F76E088C-65C2-475D-AC44-72B3E5E48CBC}">
      <dgm:prSet phldrT="[Text]"/>
      <dgm:spPr>
        <a:gradFill>
          <a:gsLst>
            <a:gs pos="0">
              <a:schemeClr val="accent2">
                <a:lumMod val="40000"/>
                <a:lumOff val="60000"/>
              </a:schemeClr>
            </a:gs>
            <a:gs pos="100000">
              <a:schemeClr val="accent2">
                <a:lumMod val="75000"/>
              </a:schemeClr>
            </a:gs>
          </a:gsLst>
        </a:gradFill>
      </dgm:spPr>
      <dgm:t>
        <a:bodyPr/>
        <a:lstStyle/>
        <a:p>
          <a:endParaRPr lang="en-US" sz="1300" dirty="0">
            <a:solidFill>
              <a:srgbClr val="FF0000"/>
            </a:solidFill>
          </a:endParaRPr>
        </a:p>
      </dgm:t>
    </dgm:pt>
    <dgm:pt modelId="{74FBC73A-E97F-4554-866C-F318D200F9E8}" type="parTrans" cxnId="{C4BC5324-6A64-4A3B-9202-830FF72D3663}">
      <dgm:prSet/>
      <dgm:spPr/>
      <dgm:t>
        <a:bodyPr/>
        <a:lstStyle/>
        <a:p>
          <a:endParaRPr lang="en-US"/>
        </a:p>
      </dgm:t>
    </dgm:pt>
    <dgm:pt modelId="{67D6AC8C-A927-412D-873C-B8E12CC8A827}" type="sibTrans" cxnId="{C4BC5324-6A64-4A3B-9202-830FF72D3663}">
      <dgm:prSet/>
      <dgm:spPr/>
      <dgm:t>
        <a:bodyPr/>
        <a:lstStyle/>
        <a:p>
          <a:endParaRPr lang="en-US"/>
        </a:p>
      </dgm:t>
    </dgm:pt>
    <dgm:pt modelId="{0D6B4E1C-B5F7-4EF1-BF9C-A7FA73F96489}" type="pres">
      <dgm:prSet presAssocID="{8B6FA39E-9648-4137-A553-2BFE187B7C56}" presName="diagram" presStyleCnt="0">
        <dgm:presLayoutVars>
          <dgm:dir/>
          <dgm:resizeHandles val="exact"/>
        </dgm:presLayoutVars>
      </dgm:prSet>
      <dgm:spPr/>
    </dgm:pt>
    <dgm:pt modelId="{29247854-EFE0-4D34-9523-8E348332FB1F}" type="pres">
      <dgm:prSet presAssocID="{A9DE9D0D-DFAA-49FD-A829-3381979D5070}" presName="node" presStyleLbl="node1" presStyleIdx="0" presStyleCnt="4" custScaleY="129888">
        <dgm:presLayoutVars>
          <dgm:bulletEnabled val="1"/>
        </dgm:presLayoutVars>
      </dgm:prSet>
      <dgm:spPr/>
    </dgm:pt>
    <dgm:pt modelId="{102ACCE8-E76B-4EC5-95E8-1100A7A450E1}" type="pres">
      <dgm:prSet presAssocID="{8553A015-797C-401C-AD83-5B444E8ACE11}" presName="sibTrans" presStyleCnt="0"/>
      <dgm:spPr/>
    </dgm:pt>
    <dgm:pt modelId="{0796F863-AAC4-457F-AA12-27633CB3CA3D}" type="pres">
      <dgm:prSet presAssocID="{B55AE6D0-2961-479F-9101-C678A3352F6F}" presName="node" presStyleLbl="node1" presStyleIdx="1" presStyleCnt="4" custScaleY="129888">
        <dgm:presLayoutVars>
          <dgm:bulletEnabled val="1"/>
        </dgm:presLayoutVars>
      </dgm:prSet>
      <dgm:spPr/>
    </dgm:pt>
    <dgm:pt modelId="{E9DD2094-01E9-4275-8B2E-CB20FAC9432C}" type="pres">
      <dgm:prSet presAssocID="{36283E54-7BC9-48A1-A183-3BD9FF02977F}" presName="sibTrans" presStyleCnt="0"/>
      <dgm:spPr/>
    </dgm:pt>
    <dgm:pt modelId="{21CA60FB-1126-4E99-A2F1-68263F5EE148}" type="pres">
      <dgm:prSet presAssocID="{119E187F-FF44-40A1-9315-812B2A1AD6CE}" presName="node" presStyleLbl="node1" presStyleIdx="2" presStyleCnt="4" custScaleY="129888">
        <dgm:presLayoutVars>
          <dgm:bulletEnabled val="1"/>
        </dgm:presLayoutVars>
      </dgm:prSet>
      <dgm:spPr/>
    </dgm:pt>
    <dgm:pt modelId="{F2A372C6-5BA5-437B-8FF8-A3EFBE0F7ABA}" type="pres">
      <dgm:prSet presAssocID="{642634A9-F586-45DB-A8EB-746C5A0479B7}" presName="sibTrans" presStyleCnt="0"/>
      <dgm:spPr/>
    </dgm:pt>
    <dgm:pt modelId="{89E88587-83D1-475D-A7E7-CCB8A9F91855}" type="pres">
      <dgm:prSet presAssocID="{E451AE18-38F9-4C5A-AC76-A182501E3E50}" presName="node" presStyleLbl="node1" presStyleIdx="3" presStyleCnt="4" custScaleY="129888" custLinFactNeighborX="99768" custLinFactNeighborY="414">
        <dgm:presLayoutVars>
          <dgm:bulletEnabled val="1"/>
        </dgm:presLayoutVars>
      </dgm:prSet>
      <dgm:spPr/>
    </dgm:pt>
  </dgm:ptLst>
  <dgm:cxnLst>
    <dgm:cxn modelId="{00359B0E-59D9-4AD8-B77D-AE8E32D97498}" type="presOf" srcId="{8B6FA39E-9648-4137-A553-2BFE187B7C56}" destId="{0D6B4E1C-B5F7-4EF1-BF9C-A7FA73F96489}" srcOrd="0" destOrd="0" presId="urn:microsoft.com/office/officeart/2005/8/layout/default"/>
    <dgm:cxn modelId="{98440212-6BCE-484F-A928-6C81BC5067D1}" type="presOf" srcId="{82B75B92-E4D6-42ED-8C3B-BDEAF2C3004C}" destId="{0796F863-AAC4-457F-AA12-27633CB3CA3D}" srcOrd="0" destOrd="2"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C4BC5324-6A64-4A3B-9202-830FF72D3663}" srcId="{8C1B409E-5F75-4AB6-97D7-D1BA10F9884C}" destId="{F76E088C-65C2-475D-AC44-72B3E5E48CBC}" srcOrd="0" destOrd="0" parTransId="{74FBC73A-E97F-4554-866C-F318D200F9E8}" sibTransId="{67D6AC8C-A927-412D-873C-B8E12CC8A827}"/>
    <dgm:cxn modelId="{DE84E629-AEAC-4429-9EDB-889626BBA222}" type="presOf" srcId="{F76E088C-65C2-475D-AC44-72B3E5E48CBC}" destId="{89E88587-83D1-475D-A7E7-CCB8A9F91855}" srcOrd="0" destOrd="2" presId="urn:microsoft.com/office/officeart/2005/8/layout/default"/>
    <dgm:cxn modelId="{FD876E30-3618-4DD0-8C38-F7B44B01BA91}" type="presOf" srcId="{119E187F-FF44-40A1-9315-812B2A1AD6CE}" destId="{21CA60FB-1126-4E99-A2F1-68263F5EE148}" srcOrd="0" destOrd="0" presId="urn:microsoft.com/office/officeart/2005/8/layout/default"/>
    <dgm:cxn modelId="{FEFDFB3A-3932-416F-978A-4D7FB90A5457}" srcId="{A9DE9D0D-DFAA-49FD-A829-3381979D5070}" destId="{376480C4-E898-4554-8D17-31AFD4401138}" srcOrd="0" destOrd="0" parTransId="{2446A83D-2F54-463F-A57E-5E1AC9884390}" sibTransId="{0D6D0AF8-6B71-421F-A972-040ABFA1FE4D}"/>
    <dgm:cxn modelId="{1000345E-C26A-4EF4-AECC-0D30D89318D8}" srcId="{B55AE6D0-2961-479F-9101-C678A3352F6F}" destId="{82B75B92-E4D6-42ED-8C3B-BDEAF2C3004C}" srcOrd="1" destOrd="0" parTransId="{A3727668-862F-4B91-AD6D-4455D1E78D39}" sibTransId="{7F5D04AA-5812-48DB-B91B-023D6FD30342}"/>
    <dgm:cxn modelId="{74DBA442-25DC-4618-9463-935390B7CAF6}" type="presOf" srcId="{F0EEEAE6-D5E0-4EA5-9171-BCF078DD16FF}" destId="{0796F863-AAC4-457F-AA12-27633CB3CA3D}" srcOrd="0" destOrd="1" presId="urn:microsoft.com/office/officeart/2005/8/layout/default"/>
    <dgm:cxn modelId="{D85E0047-DF83-43D3-A538-D83F4F32DEDE}" type="presOf" srcId="{376480C4-E898-4554-8D17-31AFD4401138}" destId="{29247854-EFE0-4D34-9523-8E348332FB1F}" srcOrd="0" destOrd="1" presId="urn:microsoft.com/office/officeart/2005/8/layout/default"/>
    <dgm:cxn modelId="{8474C04A-ECDA-40E5-86C9-8E3133D8979C}" type="presOf" srcId="{9C99CB93-F561-422E-BCDC-225F739FB7C8}" destId="{29247854-EFE0-4D34-9523-8E348332FB1F}" srcOrd="0" destOrd="2" presId="urn:microsoft.com/office/officeart/2005/8/layout/default"/>
    <dgm:cxn modelId="{0FB13E6D-90A5-4F76-9647-EB2B60D2CE95}" type="presOf" srcId="{E451AE18-38F9-4C5A-AC76-A182501E3E50}" destId="{89E88587-83D1-475D-A7E7-CCB8A9F91855}" srcOrd="0" destOrd="0" presId="urn:microsoft.com/office/officeart/2005/8/layout/default"/>
    <dgm:cxn modelId="{69A4BC51-409F-48A5-9127-73A3E258AF4F}" srcId="{A9DE9D0D-DFAA-49FD-A829-3381979D5070}" destId="{9C99CB93-F561-422E-BCDC-225F739FB7C8}" srcOrd="1" destOrd="0" parTransId="{A150B297-5237-4232-9962-BD62CA951C82}" sibTransId="{D7784686-7DD1-46E8-833F-C9E120BA49B7}"/>
    <dgm:cxn modelId="{8B463172-727E-44C1-B044-0CA9EA750AA4}" type="presOf" srcId="{D240FDC2-D28D-40D4-9CA3-7E264E9B1939}" destId="{21CA60FB-1126-4E99-A2F1-68263F5EE148}" srcOrd="0" destOrd="1"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44400F78-22C8-4ECC-BB55-9A20FEFF8546}" srcId="{E451AE18-38F9-4C5A-AC76-A182501E3E50}" destId="{8C1B409E-5F75-4AB6-97D7-D1BA10F9884C}" srcOrd="0" destOrd="0" parTransId="{C5382063-69E7-425A-94C1-94EA61739266}" sibTransId="{4CA77F8E-8BDD-4F31-B96D-11A994AE840F}"/>
    <dgm:cxn modelId="{3390E859-09DE-4D05-8C8E-A9FE995FDDD6}" srcId="{119E187F-FF44-40A1-9315-812B2A1AD6CE}" destId="{3EF72F6C-0177-4DCD-B2F3-B22400A14B38}" srcOrd="2" destOrd="0" parTransId="{573F54B8-3879-4C50-96F4-11F50AE3DB54}" sibTransId="{0B194ED5-B667-408E-840D-12564B2A0764}"/>
    <dgm:cxn modelId="{FA1B897B-7F18-49CD-82D1-36FD12CF1741}" srcId="{8B6FA39E-9648-4137-A553-2BFE187B7C56}" destId="{A9DE9D0D-DFAA-49FD-A829-3381979D5070}" srcOrd="0" destOrd="0" parTransId="{01A203D6-A4BC-46C6-96D4-F98B38ECCC1E}" sibTransId="{8553A015-797C-401C-AD83-5B444E8ACE11}"/>
    <dgm:cxn modelId="{8243D283-4F14-4F59-B897-99E284D298C7}" type="presOf" srcId="{A9DE9D0D-DFAA-49FD-A829-3381979D5070}" destId="{29247854-EFE0-4D34-9523-8E348332FB1F}" srcOrd="0" destOrd="0" presId="urn:microsoft.com/office/officeart/2005/8/layout/default"/>
    <dgm:cxn modelId="{135DFCA7-B2F2-4A23-938B-25C9A2F2520F}" type="presOf" srcId="{B55AE6D0-2961-479F-9101-C678A3352F6F}" destId="{0796F863-AAC4-457F-AA12-27633CB3CA3D}" srcOrd="0" destOrd="0" presId="urn:microsoft.com/office/officeart/2005/8/layout/default"/>
    <dgm:cxn modelId="{A00364AD-70AD-43A9-A7D4-A9E5E0556229}" srcId="{119E187F-FF44-40A1-9315-812B2A1AD6CE}" destId="{D240FDC2-D28D-40D4-9CA3-7E264E9B1939}" srcOrd="0" destOrd="0" parTransId="{2C60D164-2C00-4B45-8DEE-C4F2F25E5096}" sibTransId="{4D5E4750-7730-43F3-8BB0-7196245B5B81}"/>
    <dgm:cxn modelId="{F50733C5-F2CA-4F99-A879-269FEEADF372}" type="presOf" srcId="{607B0D6C-CDF1-4BC0-9F01-4FF119A199A1}" destId="{21CA60FB-1126-4E99-A2F1-68263F5EE148}" srcOrd="0" destOrd="2" presId="urn:microsoft.com/office/officeart/2005/8/layout/default"/>
    <dgm:cxn modelId="{CC9D78D1-493B-4456-AC0E-FCC52037272E}" srcId="{8B6FA39E-9648-4137-A553-2BFE187B7C56}" destId="{119E187F-FF44-40A1-9315-812B2A1AD6CE}" srcOrd="2" destOrd="0" parTransId="{25788D25-90EC-4061-A236-DA32C890490C}" sibTransId="{642634A9-F586-45DB-A8EB-746C5A0479B7}"/>
    <dgm:cxn modelId="{F56979DD-FE14-4681-B089-41AC8F3B6027}" type="presOf" srcId="{8C1B409E-5F75-4AB6-97D7-D1BA10F9884C}" destId="{89E88587-83D1-475D-A7E7-CCB8A9F91855}" srcOrd="0" destOrd="1" presId="urn:microsoft.com/office/officeart/2005/8/layout/default"/>
    <dgm:cxn modelId="{8AF8D3ED-C126-42FB-B1F6-82CD1968DD1E}" srcId="{8B6FA39E-9648-4137-A553-2BFE187B7C56}" destId="{B55AE6D0-2961-479F-9101-C678A3352F6F}" srcOrd="1" destOrd="0" parTransId="{114D978D-7829-4A8A-AEDE-FDAB15709A53}" sibTransId="{36283E54-7BC9-48A1-A183-3BD9FF02977F}"/>
    <dgm:cxn modelId="{783F2DF5-D2C2-44B7-A1BA-A64126F158BF}" type="presOf" srcId="{3EF72F6C-0177-4DCD-B2F3-B22400A14B38}" destId="{21CA60FB-1126-4E99-A2F1-68263F5EE148}" srcOrd="0" destOrd="3" presId="urn:microsoft.com/office/officeart/2005/8/layout/default"/>
    <dgm:cxn modelId="{B0B607FD-0C53-4FF3-B254-E63444273213}" srcId="{119E187F-FF44-40A1-9315-812B2A1AD6CE}" destId="{607B0D6C-CDF1-4BC0-9F01-4FF119A199A1}" srcOrd="1" destOrd="0" parTransId="{BBD8302E-3554-4D66-88E8-D7EB1A640BFF}" sibTransId="{E988FD99-76CA-48FD-8492-4984505BA204}"/>
    <dgm:cxn modelId="{3B3DCE7E-D1F8-460E-ABF7-401176985D7D}" type="presParOf" srcId="{0D6B4E1C-B5F7-4EF1-BF9C-A7FA73F96489}" destId="{29247854-EFE0-4D34-9523-8E348332FB1F}" srcOrd="0" destOrd="0" presId="urn:microsoft.com/office/officeart/2005/8/layout/default"/>
    <dgm:cxn modelId="{BE69CBBF-18B0-4B2C-88F4-F99F2D6A6626}" type="presParOf" srcId="{0D6B4E1C-B5F7-4EF1-BF9C-A7FA73F96489}" destId="{102ACCE8-E76B-4EC5-95E8-1100A7A450E1}" srcOrd="1" destOrd="0" presId="urn:microsoft.com/office/officeart/2005/8/layout/default"/>
    <dgm:cxn modelId="{1C55891C-0C7F-48A8-AE5E-EFE7BA27CE81}" type="presParOf" srcId="{0D6B4E1C-B5F7-4EF1-BF9C-A7FA73F96489}" destId="{0796F863-AAC4-457F-AA12-27633CB3CA3D}" srcOrd="2" destOrd="0" presId="urn:microsoft.com/office/officeart/2005/8/layout/default"/>
    <dgm:cxn modelId="{4C326574-24E6-4ABA-A2A2-49DC72E95DF7}" type="presParOf" srcId="{0D6B4E1C-B5F7-4EF1-BF9C-A7FA73F96489}" destId="{E9DD2094-01E9-4275-8B2E-CB20FAC9432C}" srcOrd="3" destOrd="0" presId="urn:microsoft.com/office/officeart/2005/8/layout/default"/>
    <dgm:cxn modelId="{B7672D15-21CB-4B38-A71D-157B0355249A}" type="presParOf" srcId="{0D6B4E1C-B5F7-4EF1-BF9C-A7FA73F96489}" destId="{21CA60FB-1126-4E99-A2F1-68263F5EE148}" srcOrd="4" destOrd="0" presId="urn:microsoft.com/office/officeart/2005/8/layout/default"/>
    <dgm:cxn modelId="{61AB7256-2BAE-4722-A7C5-5B388E52E913}" type="presParOf" srcId="{0D6B4E1C-B5F7-4EF1-BF9C-A7FA73F96489}" destId="{F2A372C6-5BA5-437B-8FF8-A3EFBE0F7ABA}" srcOrd="5" destOrd="0" presId="urn:microsoft.com/office/officeart/2005/8/layout/default"/>
    <dgm:cxn modelId="{1B4F4AC0-4306-451D-82A1-B1ECC7FA8BFD}" type="presParOf" srcId="{0D6B4E1C-B5F7-4EF1-BF9C-A7FA73F96489}" destId="{89E88587-83D1-475D-A7E7-CCB8A9F91855}" srcOrd="6"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6FA39E-9648-4137-A553-2BFE187B7C5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9DE9D0D-DFAA-49FD-A829-3381979D507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10: Organizational Systems</a:t>
          </a:r>
        </a:p>
      </dgm:t>
    </dgm:pt>
    <dgm:pt modelId="{01A203D6-A4BC-46C6-96D4-F98B38ECCC1E}" type="parTrans" cxnId="{FA1B897B-7F18-49CD-82D1-36FD12CF1741}">
      <dgm:prSet/>
      <dgm:spPr/>
      <dgm:t>
        <a:bodyPr/>
        <a:lstStyle/>
        <a:p>
          <a:endParaRPr lang="en-US"/>
        </a:p>
      </dgm:t>
    </dgm:pt>
    <dgm:pt modelId="{8553A015-797C-401C-AD83-5B444E8ACE11}" type="sibTrans" cxnId="{FA1B897B-7F18-49CD-82D1-36FD12CF1741}">
      <dgm:prSet/>
      <dgm:spPr/>
      <dgm:t>
        <a:bodyPr/>
        <a:lstStyle/>
        <a:p>
          <a:endParaRPr lang="en-US"/>
        </a:p>
      </dgm:t>
    </dgm:pt>
    <dgm:pt modelId="{B55AE6D0-2961-479F-9101-C678A3352F6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11: Organizational Systems</a:t>
          </a:r>
        </a:p>
      </dgm:t>
    </dgm:pt>
    <dgm:pt modelId="{114D978D-7829-4A8A-AEDE-FDAB15709A53}" type="parTrans" cxnId="{8AF8D3ED-C126-42FB-B1F6-82CD1968DD1E}">
      <dgm:prSet/>
      <dgm:spPr/>
      <dgm:t>
        <a:bodyPr/>
        <a:lstStyle/>
        <a:p>
          <a:endParaRPr lang="en-US"/>
        </a:p>
      </dgm:t>
    </dgm:pt>
    <dgm:pt modelId="{36283E54-7BC9-48A1-A183-3BD9FF02977F}" type="sibTrans" cxnId="{8AF8D3ED-C126-42FB-B1F6-82CD1968DD1E}">
      <dgm:prSet/>
      <dgm:spPr/>
      <dgm:t>
        <a:bodyPr/>
        <a:lstStyle/>
        <a:p>
          <a:endParaRPr lang="en-US"/>
        </a:p>
      </dgm:t>
    </dgm:pt>
    <dgm:pt modelId="{F91AC2DE-4C61-4E62-9EE7-31B5AE6DDA94}">
      <dgm:prSet phldrT="[Text]" custT="1"/>
      <dgm:spPr>
        <a:gradFill>
          <a:gsLst>
            <a:gs pos="0">
              <a:srgbClr val="00B050"/>
            </a:gs>
            <a:gs pos="100000">
              <a:schemeClr val="accent2">
                <a:lumMod val="75000"/>
              </a:schemeClr>
            </a:gs>
          </a:gsLst>
        </a:gradFill>
      </dgm:spPr>
      <dgm:t>
        <a:bodyPr/>
        <a:lstStyle/>
        <a:p>
          <a:r>
            <a:rPr lang="en-US" sz="1300" dirty="0"/>
            <a:t>Platforms</a:t>
          </a:r>
        </a:p>
      </dgm:t>
    </dgm:pt>
    <dgm:pt modelId="{71B99098-806C-4EF0-9565-F9F22180FD58}" type="parTrans" cxnId="{828CEEB0-0315-4C2D-9848-57D28DA58B68}">
      <dgm:prSet/>
      <dgm:spPr/>
      <dgm:t>
        <a:bodyPr/>
        <a:lstStyle/>
        <a:p>
          <a:endParaRPr lang="en-US"/>
        </a:p>
      </dgm:t>
    </dgm:pt>
    <dgm:pt modelId="{0DD0F76F-C3B8-4003-A733-012752CFBF31}" type="sibTrans" cxnId="{828CEEB0-0315-4C2D-9848-57D28DA58B68}">
      <dgm:prSet/>
      <dgm:spPr/>
      <dgm:t>
        <a:bodyPr/>
        <a:lstStyle/>
        <a:p>
          <a:endParaRPr lang="en-US"/>
        </a:p>
      </dgm:t>
    </dgm:pt>
    <dgm:pt modelId="{E451AE18-38F9-4C5A-AC76-A182501E3E50}">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13: Organizational Systems</a:t>
          </a:r>
        </a:p>
      </dgm:t>
    </dgm:pt>
    <dgm:pt modelId="{523CAD94-3023-42DE-AB36-017710EF4B4B}" type="parTrans" cxnId="{A9409F13-8F44-4AE6-BBEF-E3D130E496BD}">
      <dgm:prSet/>
      <dgm:spPr/>
      <dgm:t>
        <a:bodyPr/>
        <a:lstStyle/>
        <a:p>
          <a:endParaRPr lang="en-US"/>
        </a:p>
      </dgm:t>
    </dgm:pt>
    <dgm:pt modelId="{71ABE141-54BD-4DB6-9112-AD1D6565BB7C}" type="sibTrans" cxnId="{A9409F13-8F44-4AE6-BBEF-E3D130E496BD}">
      <dgm:prSet/>
      <dgm:spPr/>
      <dgm:t>
        <a:bodyPr/>
        <a:lstStyle/>
        <a:p>
          <a:endParaRPr lang="en-US"/>
        </a:p>
      </dgm:t>
    </dgm:pt>
    <dgm:pt modelId="{B3A4D94E-C467-4905-8EC7-E415C9A2399C}">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800" dirty="0"/>
            <a:t>Week 14</a:t>
          </a:r>
        </a:p>
      </dgm:t>
    </dgm:pt>
    <dgm:pt modelId="{3D95A998-96BD-40A5-A4E5-F27DF7155DE0}" type="parTrans" cxnId="{16305007-3EAF-44A5-BBDF-F47044FD54EB}">
      <dgm:prSet/>
      <dgm:spPr/>
      <dgm:t>
        <a:bodyPr/>
        <a:lstStyle/>
        <a:p>
          <a:endParaRPr lang="en-US"/>
        </a:p>
      </dgm:t>
    </dgm:pt>
    <dgm:pt modelId="{CC0EAF79-D247-4E12-B2FE-B63B027CB325}" type="sibTrans" cxnId="{16305007-3EAF-44A5-BBDF-F47044FD54EB}">
      <dgm:prSet/>
      <dgm:spPr/>
      <dgm:t>
        <a:bodyPr/>
        <a:lstStyle/>
        <a:p>
          <a:endParaRPr lang="en-US"/>
        </a:p>
      </dgm:t>
    </dgm:pt>
    <dgm:pt modelId="{F0EEEAE6-D5E0-4EA5-9171-BCF078DD16FF}">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r>
            <a:rPr lang="en-US" sz="1300" dirty="0"/>
            <a:t>Customer Relationship Management Systems</a:t>
          </a:r>
        </a:p>
      </dgm:t>
    </dgm:pt>
    <dgm:pt modelId="{A74BCCF6-D36F-4F8F-B0C3-0D9C371D43DD}" type="parTrans" cxnId="{59FCCA72-6534-4F2C-9F13-E7F8E97C6BD5}">
      <dgm:prSet/>
      <dgm:spPr/>
      <dgm:t>
        <a:bodyPr/>
        <a:lstStyle/>
        <a:p>
          <a:endParaRPr lang="en-US"/>
        </a:p>
      </dgm:t>
    </dgm:pt>
    <dgm:pt modelId="{138F3F0E-B3F0-4293-A36A-EE1BB670FADC}" type="sibTrans" cxnId="{59FCCA72-6534-4F2C-9F13-E7F8E97C6BD5}">
      <dgm:prSet/>
      <dgm:spPr/>
      <dgm:t>
        <a:bodyPr/>
        <a:lstStyle/>
        <a:p>
          <a:endParaRPr lang="en-US"/>
        </a:p>
      </dgm:t>
    </dgm:pt>
    <dgm:pt modelId="{D240FDC2-D28D-40D4-9CA3-7E264E9B1939}">
      <dgm:prSet phldrT="[Text]" custT="1"/>
      <dgm:spPr>
        <a:gradFill>
          <a:gsLst>
            <a:gs pos="0">
              <a:srgbClr val="00B050"/>
            </a:gs>
            <a:gs pos="100000">
              <a:schemeClr val="accent2">
                <a:lumMod val="75000"/>
              </a:schemeClr>
            </a:gs>
          </a:gsLst>
        </a:gradFill>
      </dgm:spPr>
      <dgm:t>
        <a:bodyPr/>
        <a:lstStyle/>
        <a:p>
          <a:r>
            <a:rPr lang="en-US" sz="1300" dirty="0"/>
            <a:t>Cloud Computing</a:t>
          </a:r>
        </a:p>
      </dgm:t>
    </dgm:pt>
    <dgm:pt modelId="{2C60D164-2C00-4B45-8DEE-C4F2F25E5096}" type="parTrans" cxnId="{A00364AD-70AD-43A9-A7D4-A9E5E0556229}">
      <dgm:prSet/>
      <dgm:spPr/>
      <dgm:t>
        <a:bodyPr/>
        <a:lstStyle/>
        <a:p>
          <a:endParaRPr lang="en-US"/>
        </a:p>
      </dgm:t>
    </dgm:pt>
    <dgm:pt modelId="{4D5E4750-7730-43F3-8BB0-7196245B5B81}" type="sibTrans" cxnId="{A00364AD-70AD-43A9-A7D4-A9E5E0556229}">
      <dgm:prSet/>
      <dgm:spPr/>
      <dgm:t>
        <a:bodyPr/>
        <a:lstStyle/>
        <a:p>
          <a:endParaRPr lang="en-US"/>
        </a:p>
      </dgm:t>
    </dgm:pt>
    <dgm:pt modelId="{B4D60D14-B840-4723-A7B5-95A74FB6E122}">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Artificial Intelligence</a:t>
          </a:r>
        </a:p>
      </dgm:t>
    </dgm:pt>
    <dgm:pt modelId="{8CBCD0AC-98DC-4CCF-98C6-EEB9AE1FC875}" type="parTrans" cxnId="{E25114D7-B586-4E69-BB3D-9356445AD29A}">
      <dgm:prSet/>
      <dgm:spPr/>
      <dgm:t>
        <a:bodyPr/>
        <a:lstStyle/>
        <a:p>
          <a:endParaRPr lang="en-US"/>
        </a:p>
      </dgm:t>
    </dgm:pt>
    <dgm:pt modelId="{3ED7CAE8-F46E-4537-B6C2-C5AD4342A2E3}" type="sibTrans" cxnId="{E25114D7-B586-4E69-BB3D-9356445AD29A}">
      <dgm:prSet/>
      <dgm:spPr/>
      <dgm:t>
        <a:bodyPr/>
        <a:lstStyle/>
        <a:p>
          <a:endParaRPr lang="en-US"/>
        </a:p>
      </dgm:t>
    </dgm:pt>
    <dgm:pt modelId="{0CA84C88-809A-47A6-814C-9A73F0837E46}">
      <dgm:prSet phldrT="[Text]" custT="1"/>
      <dgm:spPr>
        <a:gradFill>
          <a:gsLst>
            <a:gs pos="0">
              <a:schemeClr val="accent2">
                <a:lumMod val="40000"/>
                <a:lumOff val="60000"/>
              </a:schemeClr>
            </a:gs>
            <a:gs pos="100000">
              <a:schemeClr val="accent2">
                <a:lumMod val="75000"/>
              </a:schemeClr>
            </a:gs>
          </a:gsLst>
        </a:gradFill>
      </dgm:spPr>
      <dgm:t>
        <a:bodyPr/>
        <a:lstStyle/>
        <a:p>
          <a:r>
            <a:rPr lang="en-US" sz="1800" dirty="0"/>
            <a:t>Exam #3 Prep</a:t>
          </a:r>
        </a:p>
      </dgm:t>
    </dgm:pt>
    <dgm:pt modelId="{559A9CE1-1A1D-4F90-A60A-445067EC5940}" type="parTrans" cxnId="{95432147-289C-49B5-BA68-464E36391A57}">
      <dgm:prSet/>
      <dgm:spPr/>
      <dgm:t>
        <a:bodyPr/>
        <a:lstStyle/>
        <a:p>
          <a:endParaRPr lang="en-US"/>
        </a:p>
      </dgm:t>
    </dgm:pt>
    <dgm:pt modelId="{86EA1195-EB23-421E-9586-D1D486CECDE1}" type="sibTrans" cxnId="{95432147-289C-49B5-BA68-464E36391A57}">
      <dgm:prSet/>
      <dgm:spPr/>
      <dgm:t>
        <a:bodyPr/>
        <a:lstStyle/>
        <a:p>
          <a:endParaRPr lang="en-US"/>
        </a:p>
      </dgm:t>
    </dgm:pt>
    <dgm:pt modelId="{9297F6D1-CF5A-4546-BFA7-9D0AFECC9B65}">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t>Supply Chain Management Systems</a:t>
          </a:r>
        </a:p>
      </dgm:t>
    </dgm:pt>
    <dgm:pt modelId="{84C85EBA-C31A-4066-B6D1-AF53D7530109}" type="parTrans" cxnId="{AF3CB2E6-82A5-4FC6-AF35-D9B56EB82355}">
      <dgm:prSet/>
      <dgm:spPr/>
      <dgm:t>
        <a:bodyPr/>
        <a:lstStyle/>
        <a:p>
          <a:endParaRPr lang="en-US"/>
        </a:p>
      </dgm:t>
    </dgm:pt>
    <dgm:pt modelId="{9327557E-2069-4CE3-8266-EBD887FDCD03}" type="sibTrans" cxnId="{AF3CB2E6-82A5-4FC6-AF35-D9B56EB82355}">
      <dgm:prSet/>
      <dgm:spPr/>
      <dgm:t>
        <a:bodyPr/>
        <a:lstStyle/>
        <a:p>
          <a:endParaRPr lang="en-US"/>
        </a:p>
      </dgm:t>
    </dgm:pt>
    <dgm:pt modelId="{E7BA925E-317A-4CB7-B5A3-7F50D4E28DD8}">
      <dgm:prSet phldrT="[Text]" custT="1"/>
      <dgm:spPr>
        <a:gradFill rotWithShape="0">
          <a:gsLst>
            <a:gs pos="0">
              <a:srgbClr val="00B050"/>
            </a:gs>
            <a:gs pos="100000">
              <a:schemeClr val="accent2">
                <a:lumMod val="75000"/>
              </a:schemeClr>
            </a:gs>
          </a:gsLst>
          <a:lin ang="5400000" scaled="1"/>
        </a:gradFill>
      </dgm:spPr>
      <dgm:t>
        <a:bodyPr/>
        <a:lstStyle/>
        <a:p>
          <a:r>
            <a:rPr lang="en-US" sz="1800" dirty="0"/>
            <a:t>Week 12: Organizational Systems</a:t>
          </a:r>
        </a:p>
      </dgm:t>
    </dgm:pt>
    <dgm:pt modelId="{D508CC46-0FE7-45E2-AAB6-EA8CD33AAF16}" type="parTrans" cxnId="{C3A4474C-37C9-4FDE-BDB7-24AFB37184B3}">
      <dgm:prSet/>
      <dgm:spPr/>
      <dgm:t>
        <a:bodyPr/>
        <a:lstStyle/>
        <a:p>
          <a:endParaRPr lang="en-US"/>
        </a:p>
      </dgm:t>
    </dgm:pt>
    <dgm:pt modelId="{F5E636DE-EF3A-4E47-8996-14E0AB621D99}" type="sibTrans" cxnId="{C3A4474C-37C9-4FDE-BDB7-24AFB37184B3}">
      <dgm:prSet/>
      <dgm:spPr/>
      <dgm:t>
        <a:bodyPr/>
        <a:lstStyle/>
        <a:p>
          <a:endParaRPr lang="en-US"/>
        </a:p>
      </dgm:t>
    </dgm:pt>
    <dgm:pt modelId="{89C0D09A-275A-4935-B013-90B5C428D76E}">
      <dgm:prSet phldrT="[Text]" custT="1"/>
      <dgm:spPr>
        <a:gradFill rotWithShape="0">
          <a:gsLst>
            <a:gs pos="0">
              <a:schemeClr val="accent2">
                <a:lumMod val="40000"/>
                <a:lumOff val="60000"/>
              </a:schemeClr>
            </a:gs>
            <a:gs pos="100000">
              <a:schemeClr val="accent2">
                <a:lumMod val="75000"/>
              </a:schemeClr>
            </a:gs>
          </a:gsLst>
          <a:lin ang="5400000" scaled="1"/>
        </a:gradFill>
      </dgm:spPr>
      <dgm:t>
        <a:bodyPr/>
        <a:lstStyle/>
        <a:p>
          <a:endParaRPr lang="en-US" sz="1300" dirty="0">
            <a:solidFill>
              <a:srgbClr val="FF0000"/>
            </a:solidFill>
          </a:endParaRPr>
        </a:p>
      </dgm:t>
    </dgm:pt>
    <dgm:pt modelId="{29883646-B8C8-44FD-960D-65982EC2D81A}" type="parTrans" cxnId="{ACC53336-70B1-4393-B140-2C5C1E32B064}">
      <dgm:prSet/>
      <dgm:spPr/>
      <dgm:t>
        <a:bodyPr/>
        <a:lstStyle/>
        <a:p>
          <a:endParaRPr lang="en-US"/>
        </a:p>
      </dgm:t>
    </dgm:pt>
    <dgm:pt modelId="{59FCF28C-5294-44E2-8AD9-D5E344FDB226}" type="sibTrans" cxnId="{ACC53336-70B1-4393-B140-2C5C1E32B064}">
      <dgm:prSet/>
      <dgm:spPr/>
      <dgm:t>
        <a:bodyPr/>
        <a:lstStyle/>
        <a:p>
          <a:endParaRPr lang="en-US"/>
        </a:p>
      </dgm:t>
    </dgm:pt>
    <dgm:pt modelId="{4461D9E0-0D81-4356-8C5B-61AE1C32593A}">
      <dgm:prSet phldrT="[Text]" custT="1"/>
      <dgm:spPr>
        <a:gradFill>
          <a:gsLst>
            <a:gs pos="0">
              <a:srgbClr val="00B050"/>
            </a:gs>
            <a:gs pos="100000">
              <a:schemeClr val="accent2">
                <a:lumMod val="75000"/>
              </a:schemeClr>
            </a:gs>
          </a:gsLst>
        </a:gradFill>
      </dgm:spPr>
      <dgm:t>
        <a:bodyPr/>
        <a:lstStyle/>
        <a:p>
          <a:r>
            <a:rPr lang="en-US" sz="1300" dirty="0">
              <a:solidFill>
                <a:srgbClr val="FF0000"/>
              </a:solidFill>
            </a:rPr>
            <a:t>Max Labs 3a &amp; 3b</a:t>
          </a:r>
        </a:p>
      </dgm:t>
    </dgm:pt>
    <dgm:pt modelId="{9220D7B4-3ACD-4FD6-A6AD-653A0BC24A21}" type="parTrans" cxnId="{3E83F7EE-86ED-492C-8B52-557F8B486549}">
      <dgm:prSet/>
      <dgm:spPr/>
      <dgm:t>
        <a:bodyPr/>
        <a:lstStyle/>
        <a:p>
          <a:endParaRPr lang="en-US"/>
        </a:p>
      </dgm:t>
    </dgm:pt>
    <dgm:pt modelId="{952B494A-2889-4A7B-81E8-97C12B1846EF}" type="sibTrans" cxnId="{3E83F7EE-86ED-492C-8B52-557F8B486549}">
      <dgm:prSet/>
      <dgm:spPr/>
      <dgm:t>
        <a:bodyPr/>
        <a:lstStyle/>
        <a:p>
          <a:endParaRPr lang="en-US"/>
        </a:p>
      </dgm:t>
    </dgm:pt>
    <dgm:pt modelId="{270FC7C5-AA52-49A4-AC36-BF93BB77D078}">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Learn IT! #2</a:t>
          </a:r>
        </a:p>
      </dgm:t>
    </dgm:pt>
    <dgm:pt modelId="{3A982617-56F6-4CBA-B8C1-42E940440519}" type="parTrans" cxnId="{4AD523A1-E321-45C1-B336-C121D5D604E6}">
      <dgm:prSet/>
      <dgm:spPr/>
      <dgm:t>
        <a:bodyPr/>
        <a:lstStyle/>
        <a:p>
          <a:endParaRPr lang="en-US"/>
        </a:p>
      </dgm:t>
    </dgm:pt>
    <dgm:pt modelId="{F09D90E3-C2B0-441D-AD72-CC0E79622804}" type="sibTrans" cxnId="{4AD523A1-E321-45C1-B336-C121D5D604E6}">
      <dgm:prSet/>
      <dgm:spPr/>
      <dgm:t>
        <a:bodyPr/>
        <a:lstStyle/>
        <a:p>
          <a:endParaRPr lang="en-US"/>
        </a:p>
      </dgm:t>
    </dgm:pt>
    <dgm:pt modelId="{C183AFE8-ED99-4A1F-9C95-7E21D27BAFF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Max Labs 2a &amp; 2b</a:t>
          </a:r>
        </a:p>
      </dgm:t>
    </dgm:pt>
    <dgm:pt modelId="{44FA09B4-7AF8-492A-80AD-3ABABD15D5EC}" type="parTrans" cxnId="{77A7D57D-8DEF-4D88-A0A4-9C749A070DDC}">
      <dgm:prSet/>
      <dgm:spPr/>
      <dgm:t>
        <a:bodyPr/>
        <a:lstStyle/>
        <a:p>
          <a:endParaRPr lang="en-US"/>
        </a:p>
      </dgm:t>
    </dgm:pt>
    <dgm:pt modelId="{0EE428CB-FB1F-4AA0-9E8E-87B20D13AE78}" type="sibTrans" cxnId="{77A7D57D-8DEF-4D88-A0A4-9C749A070DDC}">
      <dgm:prSet/>
      <dgm:spPr/>
      <dgm:t>
        <a:bodyPr/>
        <a:lstStyle/>
        <a:p>
          <a:endParaRPr lang="en-US"/>
        </a:p>
      </dgm:t>
    </dgm:pt>
    <dgm:pt modelId="{30A6AAD4-1552-4A5D-8AF8-C79B9870DF80}">
      <dgm:prSet phldrT="[Text]" custT="1"/>
      <dgm:spPr>
        <a:gradFill>
          <a:gsLst>
            <a:gs pos="0">
              <a:schemeClr val="accent2">
                <a:lumMod val="40000"/>
                <a:lumOff val="60000"/>
              </a:schemeClr>
            </a:gs>
            <a:gs pos="100000">
              <a:schemeClr val="accent2">
                <a:lumMod val="75000"/>
              </a:schemeClr>
            </a:gs>
          </a:gsLst>
        </a:gradFill>
      </dgm:spPr>
      <dgm:t>
        <a:bodyPr/>
        <a:lstStyle/>
        <a:p>
          <a:r>
            <a:rPr lang="en-US" sz="1300" dirty="0">
              <a:solidFill>
                <a:srgbClr val="FF0000"/>
              </a:solidFill>
            </a:rPr>
            <a:t>Both extra credit</a:t>
          </a:r>
        </a:p>
      </dgm:t>
    </dgm:pt>
    <dgm:pt modelId="{26D0C3D9-891B-415E-9C4B-0563CD5508A3}" type="parTrans" cxnId="{244D01F1-061F-4BC3-A234-5F2D79454DE5}">
      <dgm:prSet/>
      <dgm:spPr/>
      <dgm:t>
        <a:bodyPr/>
        <a:lstStyle/>
        <a:p>
          <a:endParaRPr lang="en-US"/>
        </a:p>
      </dgm:t>
    </dgm:pt>
    <dgm:pt modelId="{1A479039-B209-4ACA-A155-97F49DA0F83D}" type="sibTrans" cxnId="{244D01F1-061F-4BC3-A234-5F2D79454DE5}">
      <dgm:prSet/>
      <dgm:spPr/>
      <dgm:t>
        <a:bodyPr/>
        <a:lstStyle/>
        <a:p>
          <a:endParaRPr lang="en-US"/>
        </a:p>
      </dgm:t>
    </dgm:pt>
    <dgm:pt modelId="{A23A25DC-27EA-45AC-8696-9ECB4E867505}" type="pres">
      <dgm:prSet presAssocID="{8B6FA39E-9648-4137-A553-2BFE187B7C56}" presName="diagram" presStyleCnt="0">
        <dgm:presLayoutVars>
          <dgm:dir/>
          <dgm:resizeHandles val="exact"/>
        </dgm:presLayoutVars>
      </dgm:prSet>
      <dgm:spPr/>
    </dgm:pt>
    <dgm:pt modelId="{AA83B5B2-8785-46F8-9506-395547CDDAD9}" type="pres">
      <dgm:prSet presAssocID="{A9DE9D0D-DFAA-49FD-A829-3381979D5070}" presName="node" presStyleLbl="node1" presStyleIdx="0" presStyleCnt="5" custScaleX="109362" custScaleY="142259">
        <dgm:presLayoutVars>
          <dgm:bulletEnabled val="1"/>
        </dgm:presLayoutVars>
      </dgm:prSet>
      <dgm:spPr/>
    </dgm:pt>
    <dgm:pt modelId="{EDBACF00-EFB5-47D7-AF84-A23D99FDDF2A}" type="pres">
      <dgm:prSet presAssocID="{8553A015-797C-401C-AD83-5B444E8ACE11}" presName="sibTrans" presStyleCnt="0"/>
      <dgm:spPr/>
    </dgm:pt>
    <dgm:pt modelId="{81046186-72C3-4DF3-B652-35FFEAC438F4}" type="pres">
      <dgm:prSet presAssocID="{B55AE6D0-2961-479F-9101-C678A3352F6F}" presName="node" presStyleLbl="node1" presStyleIdx="1" presStyleCnt="5" custScaleX="109362" custScaleY="142259">
        <dgm:presLayoutVars>
          <dgm:bulletEnabled val="1"/>
        </dgm:presLayoutVars>
      </dgm:prSet>
      <dgm:spPr/>
    </dgm:pt>
    <dgm:pt modelId="{589AD5BE-AE53-4382-BEE9-82B4AFE722D3}" type="pres">
      <dgm:prSet presAssocID="{36283E54-7BC9-48A1-A183-3BD9FF02977F}" presName="sibTrans" presStyleCnt="0"/>
      <dgm:spPr/>
    </dgm:pt>
    <dgm:pt modelId="{EFA31A38-8802-4140-867E-4C33C74C3AF4}" type="pres">
      <dgm:prSet presAssocID="{E7BA925E-317A-4CB7-B5A3-7F50D4E28DD8}" presName="node" presStyleLbl="node1" presStyleIdx="2" presStyleCnt="5" custScaleX="109362" custScaleY="142259">
        <dgm:presLayoutVars>
          <dgm:bulletEnabled val="1"/>
        </dgm:presLayoutVars>
      </dgm:prSet>
      <dgm:spPr/>
    </dgm:pt>
    <dgm:pt modelId="{9EFFC421-5E24-4980-B127-21ECF090CC91}" type="pres">
      <dgm:prSet presAssocID="{F5E636DE-EF3A-4E47-8996-14E0AB621D99}" presName="sibTrans" presStyleCnt="0"/>
      <dgm:spPr/>
    </dgm:pt>
    <dgm:pt modelId="{9F6CA291-08AD-4070-A048-A52B178F643F}" type="pres">
      <dgm:prSet presAssocID="{E451AE18-38F9-4C5A-AC76-A182501E3E50}" presName="node" presStyleLbl="node1" presStyleIdx="3" presStyleCnt="5" custScaleX="109362" custScaleY="142259">
        <dgm:presLayoutVars>
          <dgm:bulletEnabled val="1"/>
        </dgm:presLayoutVars>
      </dgm:prSet>
      <dgm:spPr/>
    </dgm:pt>
    <dgm:pt modelId="{9CB91590-F8D0-4B99-951E-F3B3971AB325}" type="pres">
      <dgm:prSet presAssocID="{71ABE141-54BD-4DB6-9112-AD1D6565BB7C}" presName="sibTrans" presStyleCnt="0"/>
      <dgm:spPr/>
    </dgm:pt>
    <dgm:pt modelId="{BEB5596C-76A2-4C47-9362-24BC5F07B369}" type="pres">
      <dgm:prSet presAssocID="{B3A4D94E-C467-4905-8EC7-E415C9A2399C}" presName="node" presStyleLbl="node1" presStyleIdx="4" presStyleCnt="5" custScaleX="109362" custScaleY="142259">
        <dgm:presLayoutVars>
          <dgm:bulletEnabled val="1"/>
        </dgm:presLayoutVars>
      </dgm:prSet>
      <dgm:spPr/>
    </dgm:pt>
  </dgm:ptLst>
  <dgm:cxnLst>
    <dgm:cxn modelId="{16305007-3EAF-44A5-BBDF-F47044FD54EB}" srcId="{8B6FA39E-9648-4137-A553-2BFE187B7C56}" destId="{B3A4D94E-C467-4905-8EC7-E415C9A2399C}" srcOrd="4" destOrd="0" parTransId="{3D95A998-96BD-40A5-A4E5-F27DF7155DE0}" sibTransId="{CC0EAF79-D247-4E12-B2FE-B63B027CB325}"/>
    <dgm:cxn modelId="{709D140B-387B-4786-9EAD-FA223538E079}" type="presOf" srcId="{0CA84C88-809A-47A6-814C-9A73F0837E46}" destId="{BEB5596C-76A2-4C47-9362-24BC5F07B369}" srcOrd="0" destOrd="1" presId="urn:microsoft.com/office/officeart/2005/8/layout/default"/>
    <dgm:cxn modelId="{31F7BE0B-0058-4112-BBB5-33DEA2C6D5CC}" type="presOf" srcId="{30A6AAD4-1552-4A5D-8AF8-C79B9870DF80}" destId="{BEB5596C-76A2-4C47-9362-24BC5F07B369}" srcOrd="0" destOrd="3" presId="urn:microsoft.com/office/officeart/2005/8/layout/default"/>
    <dgm:cxn modelId="{13949C10-8362-47AE-AE87-10FF184C68BA}" type="presOf" srcId="{9297F6D1-CF5A-4546-BFA7-9D0AFECC9B65}" destId="{AA83B5B2-8785-46F8-9506-395547CDDAD9}" srcOrd="0" destOrd="1" presId="urn:microsoft.com/office/officeart/2005/8/layout/default"/>
    <dgm:cxn modelId="{A9409F13-8F44-4AE6-BBEF-E3D130E496BD}" srcId="{8B6FA39E-9648-4137-A553-2BFE187B7C56}" destId="{E451AE18-38F9-4C5A-AC76-A182501E3E50}" srcOrd="3" destOrd="0" parTransId="{523CAD94-3023-42DE-AB36-017710EF4B4B}" sibTransId="{71ABE141-54BD-4DB6-9112-AD1D6565BB7C}"/>
    <dgm:cxn modelId="{D813FB2A-9F6D-4CA5-A530-774B8A8A4332}" type="presOf" srcId="{C183AFE8-ED99-4A1F-9C95-7E21D27BAFF0}" destId="{AA83B5B2-8785-46F8-9506-395547CDDAD9}" srcOrd="0" destOrd="2" presId="urn:microsoft.com/office/officeart/2005/8/layout/default"/>
    <dgm:cxn modelId="{51D7342E-93AF-4116-B1BC-C59E498D18D6}" type="presOf" srcId="{B3A4D94E-C467-4905-8EC7-E415C9A2399C}" destId="{BEB5596C-76A2-4C47-9362-24BC5F07B369}" srcOrd="0" destOrd="0" presId="urn:microsoft.com/office/officeart/2005/8/layout/default"/>
    <dgm:cxn modelId="{ACC53336-70B1-4393-B140-2C5C1E32B064}" srcId="{B55AE6D0-2961-479F-9101-C678A3352F6F}" destId="{89C0D09A-275A-4935-B013-90B5C428D76E}" srcOrd="1" destOrd="0" parTransId="{29883646-B8C8-44FD-960D-65982EC2D81A}" sibTransId="{59FCF28C-5294-44E2-8AD9-D5E344FDB226}"/>
    <dgm:cxn modelId="{5177BE62-38D5-4778-936D-394D11222398}" type="presOf" srcId="{B4D60D14-B840-4723-A7B5-95A74FB6E122}" destId="{9F6CA291-08AD-4070-A048-A52B178F643F}" srcOrd="0" destOrd="1" presId="urn:microsoft.com/office/officeart/2005/8/layout/default"/>
    <dgm:cxn modelId="{95432147-289C-49B5-BA68-464E36391A57}" srcId="{B3A4D94E-C467-4905-8EC7-E415C9A2399C}" destId="{0CA84C88-809A-47A6-814C-9A73F0837E46}" srcOrd="0" destOrd="0" parTransId="{559A9CE1-1A1D-4F90-A60A-445067EC5940}" sibTransId="{86EA1195-EB23-421E-9586-D1D486CECDE1}"/>
    <dgm:cxn modelId="{C3A4474C-37C9-4FDE-BDB7-24AFB37184B3}" srcId="{8B6FA39E-9648-4137-A553-2BFE187B7C56}" destId="{E7BA925E-317A-4CB7-B5A3-7F50D4E28DD8}" srcOrd="2" destOrd="0" parTransId="{D508CC46-0FE7-45E2-AAB6-EA8CD33AAF16}" sibTransId="{F5E636DE-EF3A-4E47-8996-14E0AB621D99}"/>
    <dgm:cxn modelId="{88B2496C-873C-4FA2-BEA8-EB744885EF63}" type="presOf" srcId="{B55AE6D0-2961-479F-9101-C678A3352F6F}" destId="{81046186-72C3-4DF3-B652-35FFEAC438F4}" srcOrd="0" destOrd="0" presId="urn:microsoft.com/office/officeart/2005/8/layout/default"/>
    <dgm:cxn modelId="{88F74E71-3F0F-47FA-BF47-7AC4989C8164}" type="presOf" srcId="{4461D9E0-0D81-4356-8C5B-61AE1C32593A}" destId="{EFA31A38-8802-4140-867E-4C33C74C3AF4}" srcOrd="0" destOrd="3" presId="urn:microsoft.com/office/officeart/2005/8/layout/default"/>
    <dgm:cxn modelId="{59FCCA72-6534-4F2C-9F13-E7F8E97C6BD5}" srcId="{B55AE6D0-2961-479F-9101-C678A3352F6F}" destId="{F0EEEAE6-D5E0-4EA5-9171-BCF078DD16FF}" srcOrd="0" destOrd="0" parTransId="{A74BCCF6-D36F-4F8F-B0C3-0D9C371D43DD}" sibTransId="{138F3F0E-B3F0-4293-A36A-EE1BB670FADC}"/>
    <dgm:cxn modelId="{FA1B897B-7F18-49CD-82D1-36FD12CF1741}" srcId="{8B6FA39E-9648-4137-A553-2BFE187B7C56}" destId="{A9DE9D0D-DFAA-49FD-A829-3381979D5070}" srcOrd="0" destOrd="0" parTransId="{01A203D6-A4BC-46C6-96D4-F98B38ECCC1E}" sibTransId="{8553A015-797C-401C-AD83-5B444E8ACE11}"/>
    <dgm:cxn modelId="{77A7D57D-8DEF-4D88-A0A4-9C749A070DDC}" srcId="{A9DE9D0D-DFAA-49FD-A829-3381979D5070}" destId="{C183AFE8-ED99-4A1F-9C95-7E21D27BAFF0}" srcOrd="1" destOrd="0" parTransId="{44FA09B4-7AF8-492A-80AD-3ABABD15D5EC}" sibTransId="{0EE428CB-FB1F-4AA0-9E8E-87B20D13AE78}"/>
    <dgm:cxn modelId="{6B3F807F-2E86-4000-A466-B0ED68739081}" type="presOf" srcId="{D240FDC2-D28D-40D4-9CA3-7E264E9B1939}" destId="{EFA31A38-8802-4140-867E-4C33C74C3AF4}" srcOrd="0" destOrd="2" presId="urn:microsoft.com/office/officeart/2005/8/layout/default"/>
    <dgm:cxn modelId="{3F75D687-2E41-4DB2-B9BD-756DBD8B6039}" type="presOf" srcId="{E7BA925E-317A-4CB7-B5A3-7F50D4E28DD8}" destId="{EFA31A38-8802-4140-867E-4C33C74C3AF4}" srcOrd="0" destOrd="0" presId="urn:microsoft.com/office/officeart/2005/8/layout/default"/>
    <dgm:cxn modelId="{ED03908E-A7F5-4EA3-8C12-F456145705FA}" type="presOf" srcId="{89C0D09A-275A-4935-B013-90B5C428D76E}" destId="{81046186-72C3-4DF3-B652-35FFEAC438F4}" srcOrd="0" destOrd="2" presId="urn:microsoft.com/office/officeart/2005/8/layout/default"/>
    <dgm:cxn modelId="{BC37F891-3530-4F00-81EA-A8C2960730CA}" type="presOf" srcId="{8B6FA39E-9648-4137-A553-2BFE187B7C56}" destId="{A23A25DC-27EA-45AC-8696-9ECB4E867505}" srcOrd="0" destOrd="0" presId="urn:microsoft.com/office/officeart/2005/8/layout/default"/>
    <dgm:cxn modelId="{4AD523A1-E321-45C1-B336-C121D5D604E6}" srcId="{0CA84C88-809A-47A6-814C-9A73F0837E46}" destId="{270FC7C5-AA52-49A4-AC36-BF93BB77D078}" srcOrd="0" destOrd="0" parTransId="{3A982617-56F6-4CBA-B8C1-42E940440519}" sibTransId="{F09D90E3-C2B0-441D-AD72-CC0E79622804}"/>
    <dgm:cxn modelId="{A00364AD-70AD-43A9-A7D4-A9E5E0556229}" srcId="{E7BA925E-317A-4CB7-B5A3-7F50D4E28DD8}" destId="{D240FDC2-D28D-40D4-9CA3-7E264E9B1939}" srcOrd="1" destOrd="0" parTransId="{2C60D164-2C00-4B45-8DEE-C4F2F25E5096}" sibTransId="{4D5E4750-7730-43F3-8BB0-7196245B5B81}"/>
    <dgm:cxn modelId="{828CEEB0-0315-4C2D-9848-57D28DA58B68}" srcId="{E7BA925E-317A-4CB7-B5A3-7F50D4E28DD8}" destId="{F91AC2DE-4C61-4E62-9EE7-31B5AE6DDA94}" srcOrd="0" destOrd="0" parTransId="{71B99098-806C-4EF0-9565-F9F22180FD58}" sibTransId="{0DD0F76F-C3B8-4003-A733-012752CFBF31}"/>
    <dgm:cxn modelId="{DA6122B1-EAC6-49BA-BFD0-FAD052771095}" type="presOf" srcId="{F91AC2DE-4C61-4E62-9EE7-31B5AE6DDA94}" destId="{EFA31A38-8802-4140-867E-4C33C74C3AF4}" srcOrd="0" destOrd="1" presId="urn:microsoft.com/office/officeart/2005/8/layout/default"/>
    <dgm:cxn modelId="{3FAFD8B1-8EF1-41F3-952D-F81E0ABA8C29}" type="presOf" srcId="{F0EEEAE6-D5E0-4EA5-9171-BCF078DD16FF}" destId="{81046186-72C3-4DF3-B652-35FFEAC438F4}" srcOrd="0" destOrd="1" presId="urn:microsoft.com/office/officeart/2005/8/layout/default"/>
    <dgm:cxn modelId="{8C3353BF-B160-4F26-A9E9-0307356464B4}" type="presOf" srcId="{270FC7C5-AA52-49A4-AC36-BF93BB77D078}" destId="{BEB5596C-76A2-4C47-9362-24BC5F07B369}" srcOrd="0" destOrd="2" presId="urn:microsoft.com/office/officeart/2005/8/layout/default"/>
    <dgm:cxn modelId="{43921BC5-D299-4F20-A129-60596E13264F}" type="presOf" srcId="{E451AE18-38F9-4C5A-AC76-A182501E3E50}" destId="{9F6CA291-08AD-4070-A048-A52B178F643F}" srcOrd="0" destOrd="0" presId="urn:microsoft.com/office/officeart/2005/8/layout/default"/>
    <dgm:cxn modelId="{E25114D7-B586-4E69-BB3D-9356445AD29A}" srcId="{E451AE18-38F9-4C5A-AC76-A182501E3E50}" destId="{B4D60D14-B840-4723-A7B5-95A74FB6E122}" srcOrd="0" destOrd="0" parTransId="{8CBCD0AC-98DC-4CCF-98C6-EEB9AE1FC875}" sibTransId="{3ED7CAE8-F46E-4537-B6C2-C5AD4342A2E3}"/>
    <dgm:cxn modelId="{692C33DD-61C3-4843-81E4-C131BF0176B6}" type="presOf" srcId="{A9DE9D0D-DFAA-49FD-A829-3381979D5070}" destId="{AA83B5B2-8785-46F8-9506-395547CDDAD9}" srcOrd="0" destOrd="0" presId="urn:microsoft.com/office/officeart/2005/8/layout/default"/>
    <dgm:cxn modelId="{AF3CB2E6-82A5-4FC6-AF35-D9B56EB82355}" srcId="{A9DE9D0D-DFAA-49FD-A829-3381979D5070}" destId="{9297F6D1-CF5A-4546-BFA7-9D0AFECC9B65}" srcOrd="0" destOrd="0" parTransId="{84C85EBA-C31A-4066-B6D1-AF53D7530109}" sibTransId="{9327557E-2069-4CE3-8266-EBD887FDCD03}"/>
    <dgm:cxn modelId="{8AF8D3ED-C126-42FB-B1F6-82CD1968DD1E}" srcId="{8B6FA39E-9648-4137-A553-2BFE187B7C56}" destId="{B55AE6D0-2961-479F-9101-C678A3352F6F}" srcOrd="1" destOrd="0" parTransId="{114D978D-7829-4A8A-AEDE-FDAB15709A53}" sibTransId="{36283E54-7BC9-48A1-A183-3BD9FF02977F}"/>
    <dgm:cxn modelId="{3E83F7EE-86ED-492C-8B52-557F8B486549}" srcId="{E7BA925E-317A-4CB7-B5A3-7F50D4E28DD8}" destId="{4461D9E0-0D81-4356-8C5B-61AE1C32593A}" srcOrd="2" destOrd="0" parTransId="{9220D7B4-3ACD-4FD6-A6AD-653A0BC24A21}" sibTransId="{952B494A-2889-4A7B-81E8-97C12B1846EF}"/>
    <dgm:cxn modelId="{244D01F1-061F-4BC3-A234-5F2D79454DE5}" srcId="{0CA84C88-809A-47A6-814C-9A73F0837E46}" destId="{30A6AAD4-1552-4A5D-8AF8-C79B9870DF80}" srcOrd="1" destOrd="0" parTransId="{26D0C3D9-891B-415E-9C4B-0563CD5508A3}" sibTransId="{1A479039-B209-4ACA-A155-97F49DA0F83D}"/>
    <dgm:cxn modelId="{79A33455-488F-41A4-BD72-A3808E48A90F}" type="presParOf" srcId="{A23A25DC-27EA-45AC-8696-9ECB4E867505}" destId="{AA83B5B2-8785-46F8-9506-395547CDDAD9}" srcOrd="0" destOrd="0" presId="urn:microsoft.com/office/officeart/2005/8/layout/default"/>
    <dgm:cxn modelId="{7B2501F0-F7D9-4F2F-B0E0-E9F85A8AFFC6}" type="presParOf" srcId="{A23A25DC-27EA-45AC-8696-9ECB4E867505}" destId="{EDBACF00-EFB5-47D7-AF84-A23D99FDDF2A}" srcOrd="1" destOrd="0" presId="urn:microsoft.com/office/officeart/2005/8/layout/default"/>
    <dgm:cxn modelId="{E51D62A6-07CE-42A6-A5C2-C733CA11E525}" type="presParOf" srcId="{A23A25DC-27EA-45AC-8696-9ECB4E867505}" destId="{81046186-72C3-4DF3-B652-35FFEAC438F4}" srcOrd="2" destOrd="0" presId="urn:microsoft.com/office/officeart/2005/8/layout/default"/>
    <dgm:cxn modelId="{F97D15EF-18DE-4314-9C7C-0EC315465109}" type="presParOf" srcId="{A23A25DC-27EA-45AC-8696-9ECB4E867505}" destId="{589AD5BE-AE53-4382-BEE9-82B4AFE722D3}" srcOrd="3" destOrd="0" presId="urn:microsoft.com/office/officeart/2005/8/layout/default"/>
    <dgm:cxn modelId="{459E22D6-970F-4B13-8E57-9659780CF9A6}" type="presParOf" srcId="{A23A25DC-27EA-45AC-8696-9ECB4E867505}" destId="{EFA31A38-8802-4140-867E-4C33C74C3AF4}" srcOrd="4" destOrd="0" presId="urn:microsoft.com/office/officeart/2005/8/layout/default"/>
    <dgm:cxn modelId="{22B0D72E-3E60-4BDC-8173-4F7CA017B561}" type="presParOf" srcId="{A23A25DC-27EA-45AC-8696-9ECB4E867505}" destId="{9EFFC421-5E24-4980-B127-21ECF090CC91}" srcOrd="5" destOrd="0" presId="urn:microsoft.com/office/officeart/2005/8/layout/default"/>
    <dgm:cxn modelId="{CEBA2D3E-9FE5-4629-87EE-529A950A843B}" type="presParOf" srcId="{A23A25DC-27EA-45AC-8696-9ECB4E867505}" destId="{9F6CA291-08AD-4070-A048-A52B178F643F}" srcOrd="6" destOrd="0" presId="urn:microsoft.com/office/officeart/2005/8/layout/default"/>
    <dgm:cxn modelId="{534583D1-EC2C-4FA4-A842-977771AC6E2D}" type="presParOf" srcId="{A23A25DC-27EA-45AC-8696-9ECB4E867505}" destId="{9CB91590-F8D0-4B99-951E-F3B3971AB325}" srcOrd="7" destOrd="0" presId="urn:microsoft.com/office/officeart/2005/8/layout/default"/>
    <dgm:cxn modelId="{E33945B3-D9E4-4DFE-A7EF-88269EDD1327}" type="presParOf" srcId="{A23A25DC-27EA-45AC-8696-9ECB4E867505}" destId="{BEB5596C-76A2-4C47-9362-24BC5F07B369}" srcOrd="8" destOrd="0" presId="urn:microsoft.com/office/officeart/2005/8/layout/defaul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a:p>
          <a:pPr marL="228600" lvl="2" indent="-114300" algn="l" defTabSz="577850">
            <a:lnSpc>
              <a:spcPct val="90000"/>
            </a:lnSpc>
            <a:spcBef>
              <a:spcPct val="0"/>
            </a:spcBef>
            <a:spcAft>
              <a:spcPct val="15000"/>
            </a:spcAft>
            <a:buChar char="•"/>
          </a:pPr>
          <a:r>
            <a:rPr lang="en-US" sz="1300" kern="1200" dirty="0">
              <a:solidFill>
                <a:srgbClr val="FF0000"/>
              </a:solidFill>
            </a:rPr>
            <a:t>Both extra credit</a:t>
          </a:r>
        </a:p>
      </dsp:txBody>
      <dsp:txXfrm>
        <a:off x="8183795" y="30481"/>
        <a:ext cx="1874523" cy="14630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A2293-13D2-4AD5-9A29-383453FCBA19}">
      <dsp:nvSpPr>
        <dsp:cNvPr id="0" name=""/>
        <dsp:cNvSpPr/>
      </dsp:nvSpPr>
      <dsp:spPr>
        <a:xfrm>
          <a:off x="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 Intro to MIS</a:t>
          </a:r>
        </a:p>
        <a:p>
          <a:pPr marL="114300" lvl="1" indent="-114300" algn="l" defTabSz="577850">
            <a:lnSpc>
              <a:spcPct val="90000"/>
            </a:lnSpc>
            <a:spcBef>
              <a:spcPct val="0"/>
            </a:spcBef>
            <a:spcAft>
              <a:spcPct val="15000"/>
            </a:spcAft>
            <a:buChar char="•"/>
          </a:pPr>
          <a:r>
            <a:rPr lang="en-US" sz="1300" kern="1200" dirty="0"/>
            <a:t>What is MIS?</a:t>
          </a:r>
        </a:p>
      </dsp:txBody>
      <dsp:txXfrm>
        <a:off x="0" y="22859"/>
        <a:ext cx="1874519" cy="1463040"/>
      </dsp:txXfrm>
    </dsp:sp>
    <dsp:sp modelId="{0AA5EE87-A426-4820-84A9-11CAEB6D2720}">
      <dsp:nvSpPr>
        <dsp:cNvPr id="0" name=""/>
        <dsp:cNvSpPr/>
      </dsp:nvSpPr>
      <dsp:spPr>
        <a:xfrm>
          <a:off x="196976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2: Systems Analysis</a:t>
          </a:r>
        </a:p>
        <a:p>
          <a:pPr marL="114300" lvl="1" indent="-114300" algn="l" defTabSz="577850">
            <a:lnSpc>
              <a:spcPct val="90000"/>
            </a:lnSpc>
            <a:spcBef>
              <a:spcPct val="0"/>
            </a:spcBef>
            <a:spcAft>
              <a:spcPct val="15000"/>
            </a:spcAft>
            <a:buChar char="•"/>
          </a:pPr>
          <a:r>
            <a:rPr lang="en-US" sz="1300" kern="1200" dirty="0"/>
            <a:t>Swimlanes</a:t>
          </a:r>
        </a:p>
      </dsp:txBody>
      <dsp:txXfrm>
        <a:off x="1969769" y="22859"/>
        <a:ext cx="1874519" cy="1463040"/>
      </dsp:txXfrm>
    </dsp:sp>
    <dsp:sp modelId="{72316C7D-1DCA-48D0-B7A5-E788D4F384A4}">
      <dsp:nvSpPr>
        <dsp:cNvPr id="0" name=""/>
        <dsp:cNvSpPr/>
      </dsp:nvSpPr>
      <dsp:spPr>
        <a:xfrm>
          <a:off x="3939539"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3: Systems Analysis</a:t>
          </a:r>
        </a:p>
        <a:p>
          <a:pPr marL="114300" lvl="1" indent="-114300" algn="l" defTabSz="577850">
            <a:lnSpc>
              <a:spcPct val="90000"/>
            </a:lnSpc>
            <a:spcBef>
              <a:spcPct val="0"/>
            </a:spcBef>
            <a:spcAft>
              <a:spcPct val="15000"/>
            </a:spcAft>
            <a:buChar char="•"/>
          </a:pPr>
          <a:r>
            <a:rPr lang="en-US" sz="1300" kern="1200" dirty="0"/>
            <a:t>ERDs</a:t>
          </a:r>
        </a:p>
        <a:p>
          <a:pPr marL="114300" lvl="1" indent="-114300" algn="l" defTabSz="577850">
            <a:lnSpc>
              <a:spcPct val="90000"/>
            </a:lnSpc>
            <a:spcBef>
              <a:spcPct val="0"/>
            </a:spcBef>
            <a:spcAft>
              <a:spcPct val="15000"/>
            </a:spcAft>
            <a:buChar char="•"/>
          </a:pPr>
          <a:r>
            <a:rPr lang="en-US" sz="1300" kern="1200" dirty="0">
              <a:solidFill>
                <a:srgbClr val="FF0000"/>
              </a:solidFill>
            </a:rPr>
            <a:t>Learn IT! #1</a:t>
          </a:r>
        </a:p>
      </dsp:txBody>
      <dsp:txXfrm>
        <a:off x="3939539" y="22859"/>
        <a:ext cx="1874519" cy="1463040"/>
      </dsp:txXfrm>
    </dsp:sp>
    <dsp:sp modelId="{5D32F783-3446-4B2C-94A8-0CB20ABBBB42}">
      <dsp:nvSpPr>
        <dsp:cNvPr id="0" name=""/>
        <dsp:cNvSpPr/>
      </dsp:nvSpPr>
      <dsp:spPr>
        <a:xfrm>
          <a:off x="590931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4: Systems Analysis</a:t>
          </a:r>
        </a:p>
        <a:p>
          <a:pPr marL="114300" lvl="1" indent="-114300" algn="l" defTabSz="577850">
            <a:lnSpc>
              <a:spcPct val="90000"/>
            </a:lnSpc>
            <a:spcBef>
              <a:spcPct val="0"/>
            </a:spcBef>
            <a:spcAft>
              <a:spcPct val="15000"/>
            </a:spcAft>
            <a:buChar char="•"/>
          </a:pPr>
          <a:r>
            <a:rPr lang="en-US" sz="1300" kern="1200" dirty="0"/>
            <a:t>Decision Trees</a:t>
          </a:r>
        </a:p>
        <a:p>
          <a:pPr marL="114300" lvl="1" indent="-114300" algn="l" defTabSz="577850">
            <a:lnSpc>
              <a:spcPct val="90000"/>
            </a:lnSpc>
            <a:spcBef>
              <a:spcPct val="0"/>
            </a:spcBef>
            <a:spcAft>
              <a:spcPct val="15000"/>
            </a:spcAft>
            <a:buChar char="•"/>
          </a:pPr>
          <a:r>
            <a:rPr lang="en-US" sz="1300" kern="1200" dirty="0"/>
            <a:t>Architecture Diagrams</a:t>
          </a:r>
        </a:p>
        <a:p>
          <a:pPr marL="114300" lvl="1" indent="-114300" algn="l" defTabSz="577850">
            <a:lnSpc>
              <a:spcPct val="90000"/>
            </a:lnSpc>
            <a:spcBef>
              <a:spcPct val="0"/>
            </a:spcBef>
            <a:spcAft>
              <a:spcPct val="15000"/>
            </a:spcAft>
            <a:buChar char="•"/>
          </a:pPr>
          <a:r>
            <a:rPr lang="en-US" sz="1300" kern="1200" dirty="0">
              <a:solidFill>
                <a:srgbClr val="FF0000"/>
              </a:solidFill>
            </a:rPr>
            <a:t>Max Labs 0</a:t>
          </a:r>
        </a:p>
      </dsp:txBody>
      <dsp:txXfrm>
        <a:off x="5909310" y="22859"/>
        <a:ext cx="1874519" cy="1463040"/>
      </dsp:txXfrm>
    </dsp:sp>
    <dsp:sp modelId="{F284DE59-DCC2-4FB0-9983-E52AD31606F4}">
      <dsp:nvSpPr>
        <dsp:cNvPr id="0" name=""/>
        <dsp:cNvSpPr/>
      </dsp:nvSpPr>
      <dsp:spPr>
        <a:xfrm>
          <a:off x="7879080" y="22859"/>
          <a:ext cx="1874519" cy="1463040"/>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5</a:t>
          </a:r>
        </a:p>
        <a:p>
          <a:pPr marL="171450" lvl="1" indent="-171450" algn="l" defTabSz="800100">
            <a:lnSpc>
              <a:spcPct val="90000"/>
            </a:lnSpc>
            <a:spcBef>
              <a:spcPct val="0"/>
            </a:spcBef>
            <a:spcAft>
              <a:spcPct val="15000"/>
            </a:spcAft>
            <a:buChar char="•"/>
          </a:pPr>
          <a:r>
            <a:rPr lang="en-US" sz="1800" kern="1200" dirty="0"/>
            <a:t>Exam #1</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7879080" y="22859"/>
        <a:ext cx="1874519" cy="14630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47854-EFE0-4D34-9523-8E348332FB1F}">
      <dsp:nvSpPr>
        <dsp:cNvPr id="0" name=""/>
        <dsp:cNvSpPr/>
      </dsp:nvSpPr>
      <dsp:spPr>
        <a:xfrm>
          <a:off x="2366"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6: Organizational Systems</a:t>
          </a:r>
        </a:p>
        <a:p>
          <a:pPr marL="114300" lvl="1" indent="-114300" algn="l" defTabSz="577850">
            <a:lnSpc>
              <a:spcPct val="90000"/>
            </a:lnSpc>
            <a:spcBef>
              <a:spcPct val="0"/>
            </a:spcBef>
            <a:spcAft>
              <a:spcPct val="15000"/>
            </a:spcAft>
            <a:buChar char="•"/>
          </a:pPr>
          <a:r>
            <a:rPr lang="en-US" sz="1300" kern="1200" dirty="0"/>
            <a:t>ERP</a:t>
          </a:r>
        </a:p>
        <a:p>
          <a:pPr marL="114300" lvl="1" indent="-114300" algn="l" defTabSz="577850">
            <a:lnSpc>
              <a:spcPct val="90000"/>
            </a:lnSpc>
            <a:spcBef>
              <a:spcPct val="0"/>
            </a:spcBef>
            <a:spcAft>
              <a:spcPct val="15000"/>
            </a:spcAft>
            <a:buChar char="•"/>
          </a:pPr>
          <a:r>
            <a:rPr lang="en-US" sz="1300" kern="1200" dirty="0">
              <a:solidFill>
                <a:srgbClr val="FF0000"/>
              </a:solidFill>
            </a:rPr>
            <a:t>Max Labs 1a &amp; 1b</a:t>
          </a:r>
        </a:p>
      </dsp:txBody>
      <dsp:txXfrm>
        <a:off x="2366" y="22305"/>
        <a:ext cx="1877317" cy="1463046"/>
      </dsp:txXfrm>
    </dsp:sp>
    <dsp:sp modelId="{0796F863-AAC4-457F-AA12-27633CB3CA3D}">
      <dsp:nvSpPr>
        <dsp:cNvPr id="0" name=""/>
        <dsp:cNvSpPr/>
      </dsp:nvSpPr>
      <dsp:spPr>
        <a:xfrm>
          <a:off x="206741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7: Organizational Systems</a:t>
          </a:r>
        </a:p>
        <a:p>
          <a:pPr marL="114300" lvl="1" indent="-114300" algn="l" defTabSz="577850">
            <a:lnSpc>
              <a:spcPct val="90000"/>
            </a:lnSpc>
            <a:spcBef>
              <a:spcPct val="0"/>
            </a:spcBef>
            <a:spcAft>
              <a:spcPct val="15000"/>
            </a:spcAft>
            <a:buChar char="•"/>
          </a:pPr>
          <a:r>
            <a:rPr lang="en-US" sz="1300" kern="1200" dirty="0"/>
            <a:t>Decision Support</a:t>
          </a:r>
        </a:p>
        <a:p>
          <a:pPr marL="114300" lvl="1" indent="-114300" algn="l" defTabSz="577850">
            <a:lnSpc>
              <a:spcPct val="90000"/>
            </a:lnSpc>
            <a:spcBef>
              <a:spcPct val="0"/>
            </a:spcBef>
            <a:spcAft>
              <a:spcPct val="15000"/>
            </a:spcAft>
            <a:buChar char="•"/>
          </a:pPr>
          <a:r>
            <a:rPr lang="en-US" sz="1300" kern="1200" dirty="0"/>
            <a:t>Knowledge Management</a:t>
          </a:r>
        </a:p>
      </dsp:txBody>
      <dsp:txXfrm>
        <a:off x="2067415" y="22305"/>
        <a:ext cx="1877317" cy="1463046"/>
      </dsp:txXfrm>
    </dsp:sp>
    <dsp:sp modelId="{21CA60FB-1126-4E99-A2F1-68263F5EE148}">
      <dsp:nvSpPr>
        <dsp:cNvPr id="0" name=""/>
        <dsp:cNvSpPr/>
      </dsp:nvSpPr>
      <dsp:spPr>
        <a:xfrm>
          <a:off x="4132465" y="22305"/>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8: Organizational Systems</a:t>
          </a:r>
        </a:p>
        <a:p>
          <a:pPr marL="114300" lvl="1" indent="-114300" algn="l" defTabSz="577850">
            <a:lnSpc>
              <a:spcPct val="90000"/>
            </a:lnSpc>
            <a:spcBef>
              <a:spcPct val="0"/>
            </a:spcBef>
            <a:spcAft>
              <a:spcPct val="15000"/>
            </a:spcAft>
            <a:buChar char="•"/>
          </a:pPr>
          <a:r>
            <a:rPr lang="en-US" sz="1300" kern="1200" dirty="0"/>
            <a:t>SDLC</a:t>
          </a:r>
        </a:p>
        <a:p>
          <a:pPr marL="114300" lvl="1" indent="-114300" algn="l" defTabSz="577850">
            <a:lnSpc>
              <a:spcPct val="90000"/>
            </a:lnSpc>
            <a:spcBef>
              <a:spcPct val="0"/>
            </a:spcBef>
            <a:spcAft>
              <a:spcPct val="15000"/>
            </a:spcAft>
            <a:buChar char="•"/>
          </a:pPr>
          <a:r>
            <a:rPr lang="en-US" sz="1300" kern="1200" dirty="0"/>
            <a:t>Digital Innovation</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4132465" y="22305"/>
        <a:ext cx="1877317" cy="1463046"/>
      </dsp:txXfrm>
    </dsp:sp>
    <dsp:sp modelId="{89E88587-83D1-475D-A7E7-CCB8A9F91855}">
      <dsp:nvSpPr>
        <dsp:cNvPr id="0" name=""/>
        <dsp:cNvSpPr/>
      </dsp:nvSpPr>
      <dsp:spPr>
        <a:xfrm>
          <a:off x="6199881" y="26968"/>
          <a:ext cx="1877317" cy="1463046"/>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9</a:t>
          </a:r>
        </a:p>
        <a:p>
          <a:pPr marL="171450" lvl="1" indent="-171450" algn="l" defTabSz="800100">
            <a:lnSpc>
              <a:spcPct val="90000"/>
            </a:lnSpc>
            <a:spcBef>
              <a:spcPct val="0"/>
            </a:spcBef>
            <a:spcAft>
              <a:spcPct val="15000"/>
            </a:spcAft>
            <a:buChar char="•"/>
          </a:pPr>
          <a:r>
            <a:rPr lang="en-US" sz="1800" kern="1200" dirty="0"/>
            <a:t>Exam #2</a:t>
          </a:r>
        </a:p>
        <a:p>
          <a:pPr marL="228600" lvl="2" indent="-114300" algn="l" defTabSz="577850">
            <a:lnSpc>
              <a:spcPct val="90000"/>
            </a:lnSpc>
            <a:spcBef>
              <a:spcPct val="0"/>
            </a:spcBef>
            <a:spcAft>
              <a:spcPct val="15000"/>
            </a:spcAft>
            <a:buChar char="•"/>
          </a:pPr>
          <a:endParaRPr lang="en-US" sz="1300" kern="1200" dirty="0">
            <a:solidFill>
              <a:srgbClr val="FF0000"/>
            </a:solidFill>
          </a:endParaRPr>
        </a:p>
      </dsp:txBody>
      <dsp:txXfrm>
        <a:off x="6199881" y="26968"/>
        <a:ext cx="1877317" cy="14630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3B5B2-8785-46F8-9506-395547CDDAD9}">
      <dsp:nvSpPr>
        <dsp:cNvPr id="0" name=""/>
        <dsp:cNvSpPr/>
      </dsp:nvSpPr>
      <dsp:spPr>
        <a:xfrm>
          <a:off x="81"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10: Organizational Systems</a:t>
          </a:r>
        </a:p>
        <a:p>
          <a:pPr marL="114300" lvl="1" indent="-114300" algn="l" defTabSz="577850">
            <a:lnSpc>
              <a:spcPct val="90000"/>
            </a:lnSpc>
            <a:spcBef>
              <a:spcPct val="0"/>
            </a:spcBef>
            <a:spcAft>
              <a:spcPct val="15000"/>
            </a:spcAft>
            <a:buChar char="•"/>
          </a:pPr>
          <a:r>
            <a:rPr lang="en-US" sz="1300" kern="1200" dirty="0"/>
            <a:t>Supply Chain Management Systems</a:t>
          </a:r>
        </a:p>
        <a:p>
          <a:pPr marL="114300" lvl="1" indent="-114300" algn="l" defTabSz="577850">
            <a:lnSpc>
              <a:spcPct val="90000"/>
            </a:lnSpc>
            <a:spcBef>
              <a:spcPct val="0"/>
            </a:spcBef>
            <a:spcAft>
              <a:spcPct val="15000"/>
            </a:spcAft>
            <a:buChar char="•"/>
          </a:pPr>
          <a:r>
            <a:rPr lang="en-US" sz="1300" kern="1200" dirty="0">
              <a:solidFill>
                <a:srgbClr val="FF0000"/>
              </a:solidFill>
            </a:rPr>
            <a:t>Max Labs 2a &amp; 2b</a:t>
          </a:r>
        </a:p>
      </dsp:txBody>
      <dsp:txXfrm>
        <a:off x="81" y="30481"/>
        <a:ext cx="1874523" cy="1463037"/>
      </dsp:txXfrm>
    </dsp:sp>
    <dsp:sp modelId="{81046186-72C3-4DF3-B652-35FFEAC438F4}">
      <dsp:nvSpPr>
        <dsp:cNvPr id="0" name=""/>
        <dsp:cNvSpPr/>
      </dsp:nvSpPr>
      <dsp:spPr>
        <a:xfrm>
          <a:off x="2046009"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11: Organizational Systems</a:t>
          </a:r>
        </a:p>
        <a:p>
          <a:pPr marL="114300" lvl="1" indent="-114300" algn="l" defTabSz="577850">
            <a:lnSpc>
              <a:spcPct val="90000"/>
            </a:lnSpc>
            <a:spcBef>
              <a:spcPct val="0"/>
            </a:spcBef>
            <a:spcAft>
              <a:spcPct val="15000"/>
            </a:spcAft>
            <a:buChar char="•"/>
          </a:pPr>
          <a:r>
            <a:rPr lang="en-US" sz="1300" kern="1200" dirty="0"/>
            <a:t>Customer Relationship Management Systems</a:t>
          </a:r>
        </a:p>
        <a:p>
          <a:pPr marL="114300" lvl="1" indent="-114300" algn="l" defTabSz="577850">
            <a:lnSpc>
              <a:spcPct val="90000"/>
            </a:lnSpc>
            <a:spcBef>
              <a:spcPct val="0"/>
            </a:spcBef>
            <a:spcAft>
              <a:spcPct val="15000"/>
            </a:spcAft>
            <a:buChar char="•"/>
          </a:pPr>
          <a:endParaRPr lang="en-US" sz="1300" kern="1200" dirty="0">
            <a:solidFill>
              <a:srgbClr val="FF0000"/>
            </a:solidFill>
          </a:endParaRPr>
        </a:p>
      </dsp:txBody>
      <dsp:txXfrm>
        <a:off x="2046009" y="30481"/>
        <a:ext cx="1874523" cy="1463037"/>
      </dsp:txXfrm>
    </dsp:sp>
    <dsp:sp modelId="{EFA31A38-8802-4140-867E-4C33C74C3AF4}">
      <dsp:nvSpPr>
        <dsp:cNvPr id="0" name=""/>
        <dsp:cNvSpPr/>
      </dsp:nvSpPr>
      <dsp:spPr>
        <a:xfrm>
          <a:off x="4091938" y="30481"/>
          <a:ext cx="1874523" cy="1463037"/>
        </a:xfrm>
        <a:prstGeom prst="rect">
          <a:avLst/>
        </a:prstGeom>
        <a:gradFill rotWithShape="0">
          <a:gsLst>
            <a:gs pos="0">
              <a:srgbClr val="00B050"/>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12: Organizational Systems</a:t>
          </a:r>
        </a:p>
        <a:p>
          <a:pPr marL="114300" lvl="1" indent="-114300" algn="l" defTabSz="577850">
            <a:lnSpc>
              <a:spcPct val="90000"/>
            </a:lnSpc>
            <a:spcBef>
              <a:spcPct val="0"/>
            </a:spcBef>
            <a:spcAft>
              <a:spcPct val="15000"/>
            </a:spcAft>
            <a:buChar char="•"/>
          </a:pPr>
          <a:r>
            <a:rPr lang="en-US" sz="1300" kern="1200" dirty="0"/>
            <a:t>Platforms</a:t>
          </a:r>
        </a:p>
        <a:p>
          <a:pPr marL="114300" lvl="1" indent="-114300" algn="l" defTabSz="577850">
            <a:lnSpc>
              <a:spcPct val="90000"/>
            </a:lnSpc>
            <a:spcBef>
              <a:spcPct val="0"/>
            </a:spcBef>
            <a:spcAft>
              <a:spcPct val="15000"/>
            </a:spcAft>
            <a:buChar char="•"/>
          </a:pPr>
          <a:r>
            <a:rPr lang="en-US" sz="1300" kern="1200" dirty="0"/>
            <a:t>Cloud Computing</a:t>
          </a:r>
        </a:p>
        <a:p>
          <a:pPr marL="114300" lvl="1" indent="-114300" algn="l" defTabSz="577850">
            <a:lnSpc>
              <a:spcPct val="90000"/>
            </a:lnSpc>
            <a:spcBef>
              <a:spcPct val="0"/>
            </a:spcBef>
            <a:spcAft>
              <a:spcPct val="15000"/>
            </a:spcAft>
            <a:buChar char="•"/>
          </a:pPr>
          <a:r>
            <a:rPr lang="en-US" sz="1300" kern="1200" dirty="0">
              <a:solidFill>
                <a:srgbClr val="FF0000"/>
              </a:solidFill>
            </a:rPr>
            <a:t>Max Labs 3a &amp; 3b</a:t>
          </a:r>
        </a:p>
      </dsp:txBody>
      <dsp:txXfrm>
        <a:off x="4091938" y="30481"/>
        <a:ext cx="1874523" cy="1463037"/>
      </dsp:txXfrm>
    </dsp:sp>
    <dsp:sp modelId="{9F6CA291-08AD-4070-A048-A52B178F643F}">
      <dsp:nvSpPr>
        <dsp:cNvPr id="0" name=""/>
        <dsp:cNvSpPr/>
      </dsp:nvSpPr>
      <dsp:spPr>
        <a:xfrm>
          <a:off x="6137866"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13: Organizational Systems</a:t>
          </a:r>
        </a:p>
        <a:p>
          <a:pPr marL="114300" lvl="1" indent="-114300" algn="l" defTabSz="577850">
            <a:lnSpc>
              <a:spcPct val="90000"/>
            </a:lnSpc>
            <a:spcBef>
              <a:spcPct val="0"/>
            </a:spcBef>
            <a:spcAft>
              <a:spcPct val="15000"/>
            </a:spcAft>
            <a:buChar char="•"/>
          </a:pPr>
          <a:r>
            <a:rPr lang="en-US" sz="1300" kern="1200" dirty="0"/>
            <a:t>Artificial Intelligence</a:t>
          </a:r>
        </a:p>
      </dsp:txBody>
      <dsp:txXfrm>
        <a:off x="6137866" y="30481"/>
        <a:ext cx="1874523" cy="1463037"/>
      </dsp:txXfrm>
    </dsp:sp>
    <dsp:sp modelId="{BEB5596C-76A2-4C47-9362-24BC5F07B369}">
      <dsp:nvSpPr>
        <dsp:cNvPr id="0" name=""/>
        <dsp:cNvSpPr/>
      </dsp:nvSpPr>
      <dsp:spPr>
        <a:xfrm>
          <a:off x="8183795" y="30481"/>
          <a:ext cx="1874523" cy="1463037"/>
        </a:xfrm>
        <a:prstGeom prst="rect">
          <a:avLst/>
        </a:prstGeom>
        <a:gradFill rotWithShape="0">
          <a:gsLst>
            <a:gs pos="0">
              <a:schemeClr val="accent2">
                <a:lumMod val="40000"/>
                <a:lumOff val="60000"/>
              </a:schemeClr>
            </a:gs>
            <a:gs pos="100000">
              <a:schemeClr val="accent2">
                <a:lumMod val="75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Week 14</a:t>
          </a:r>
        </a:p>
        <a:p>
          <a:pPr marL="171450" lvl="1" indent="-171450" algn="l" defTabSz="800100">
            <a:lnSpc>
              <a:spcPct val="90000"/>
            </a:lnSpc>
            <a:spcBef>
              <a:spcPct val="0"/>
            </a:spcBef>
            <a:spcAft>
              <a:spcPct val="15000"/>
            </a:spcAft>
            <a:buChar char="•"/>
          </a:pPr>
          <a:r>
            <a:rPr lang="en-US" sz="1800" kern="1200" dirty="0"/>
            <a:t>Exam #3 Prep</a:t>
          </a:r>
        </a:p>
        <a:p>
          <a:pPr marL="228600" lvl="2" indent="-114300" algn="l" defTabSz="577850">
            <a:lnSpc>
              <a:spcPct val="90000"/>
            </a:lnSpc>
            <a:spcBef>
              <a:spcPct val="0"/>
            </a:spcBef>
            <a:spcAft>
              <a:spcPct val="15000"/>
            </a:spcAft>
            <a:buChar char="•"/>
          </a:pPr>
          <a:r>
            <a:rPr lang="en-US" sz="1300" kern="1200" dirty="0">
              <a:solidFill>
                <a:srgbClr val="FF0000"/>
              </a:solidFill>
            </a:rPr>
            <a:t>Learn IT! #2</a:t>
          </a:r>
        </a:p>
        <a:p>
          <a:pPr marL="228600" lvl="2" indent="-114300" algn="l" defTabSz="577850">
            <a:lnSpc>
              <a:spcPct val="90000"/>
            </a:lnSpc>
            <a:spcBef>
              <a:spcPct val="0"/>
            </a:spcBef>
            <a:spcAft>
              <a:spcPct val="15000"/>
            </a:spcAft>
            <a:buChar char="•"/>
          </a:pPr>
          <a:r>
            <a:rPr lang="en-US" sz="1300" kern="1200" dirty="0">
              <a:solidFill>
                <a:srgbClr val="FF0000"/>
              </a:solidFill>
            </a:rPr>
            <a:t>Both extra credit</a:t>
          </a:r>
        </a:p>
      </dsp:txBody>
      <dsp:txXfrm>
        <a:off x="8183795" y="30481"/>
        <a:ext cx="1874523" cy="146303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75087B-1079-CD49-95C1-7B6E1A931DE5}" type="datetimeFigureOut">
              <a:rPr lang="en-US" smtClean="0"/>
              <a:pPr/>
              <a:t>11/14/2017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7B968C2-4BBA-F54B-BF8D-578F58770B7E}" type="slidenum">
              <a:rPr lang="en-US" smtClean="0"/>
              <a:pPr/>
              <a:t>‹#›</a:t>
            </a:fld>
            <a:endParaRPr lang="en-US"/>
          </a:p>
        </p:txBody>
      </p:sp>
    </p:spTree>
    <p:extLst>
      <p:ext uri="{BB962C8B-B14F-4D97-AF65-F5344CB8AC3E}">
        <p14:creationId xmlns:p14="http://schemas.microsoft.com/office/powerpoint/2010/main" val="326244415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B968C2-4BBA-F54B-BF8D-578F58770B7E}" type="slidenum">
              <a:rPr lang="en-US" smtClean="0"/>
              <a:pPr/>
              <a:t>1</a:t>
            </a:fld>
            <a:endParaRPr lang="en-US"/>
          </a:p>
        </p:txBody>
      </p:sp>
    </p:spTree>
    <p:extLst>
      <p:ext uri="{BB962C8B-B14F-4D97-AF65-F5344CB8AC3E}">
        <p14:creationId xmlns:p14="http://schemas.microsoft.com/office/powerpoint/2010/main" val="4154387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15</a:t>
            </a:fld>
            <a:endParaRPr lang="en-US"/>
          </a:p>
        </p:txBody>
      </p:sp>
    </p:spTree>
    <p:extLst>
      <p:ext uri="{BB962C8B-B14F-4D97-AF65-F5344CB8AC3E}">
        <p14:creationId xmlns:p14="http://schemas.microsoft.com/office/powerpoint/2010/main" val="4181634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16</a:t>
            </a:fld>
            <a:endParaRPr lang="en-US"/>
          </a:p>
        </p:txBody>
      </p:sp>
    </p:spTree>
    <p:extLst>
      <p:ext uri="{BB962C8B-B14F-4D97-AF65-F5344CB8AC3E}">
        <p14:creationId xmlns:p14="http://schemas.microsoft.com/office/powerpoint/2010/main" val="2301709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20</a:t>
            </a:fld>
            <a:endParaRPr lang="en-US"/>
          </a:p>
        </p:txBody>
      </p:sp>
    </p:spTree>
    <p:extLst>
      <p:ext uri="{BB962C8B-B14F-4D97-AF65-F5344CB8AC3E}">
        <p14:creationId xmlns:p14="http://schemas.microsoft.com/office/powerpoint/2010/main" val="3359010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23</a:t>
            </a:fld>
            <a:endParaRPr lang="en-US"/>
          </a:p>
        </p:txBody>
      </p:sp>
    </p:spTree>
    <p:extLst>
      <p:ext uri="{BB962C8B-B14F-4D97-AF65-F5344CB8AC3E}">
        <p14:creationId xmlns:p14="http://schemas.microsoft.com/office/powerpoint/2010/main" val="4028323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25</a:t>
            </a:fld>
            <a:endParaRPr lang="en-US"/>
          </a:p>
        </p:txBody>
      </p:sp>
    </p:spTree>
    <p:extLst>
      <p:ext uri="{BB962C8B-B14F-4D97-AF65-F5344CB8AC3E}">
        <p14:creationId xmlns:p14="http://schemas.microsoft.com/office/powerpoint/2010/main" val="2077464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 min video : optional viewing, no captions provided</a:t>
            </a:r>
          </a:p>
        </p:txBody>
      </p:sp>
      <p:sp>
        <p:nvSpPr>
          <p:cNvPr id="4" name="Slide Number Placeholder 3"/>
          <p:cNvSpPr>
            <a:spLocks noGrp="1"/>
          </p:cNvSpPr>
          <p:nvPr>
            <p:ph type="sldNum" sz="quarter" idx="10"/>
          </p:nvPr>
        </p:nvSpPr>
        <p:spPr/>
        <p:txBody>
          <a:bodyPr/>
          <a:lstStyle/>
          <a:p>
            <a:fld id="{27B968C2-4BBA-F54B-BF8D-578F58770B7E}" type="slidenum">
              <a:rPr lang="en-US" smtClean="0"/>
              <a:pPr/>
              <a:t>32</a:t>
            </a:fld>
            <a:endParaRPr lang="en-US"/>
          </a:p>
        </p:txBody>
      </p:sp>
    </p:spTree>
    <p:extLst>
      <p:ext uri="{BB962C8B-B14F-4D97-AF65-F5344CB8AC3E}">
        <p14:creationId xmlns:p14="http://schemas.microsoft.com/office/powerpoint/2010/main" val="2036380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33</a:t>
            </a:fld>
            <a:endParaRPr lang="en-US"/>
          </a:p>
        </p:txBody>
      </p:sp>
    </p:spTree>
    <p:extLst>
      <p:ext uri="{BB962C8B-B14F-4D97-AF65-F5344CB8AC3E}">
        <p14:creationId xmlns:p14="http://schemas.microsoft.com/office/powerpoint/2010/main" val="432048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 video</a:t>
            </a:r>
          </a:p>
        </p:txBody>
      </p:sp>
      <p:sp>
        <p:nvSpPr>
          <p:cNvPr id="4" name="Slide Number Placeholder 3"/>
          <p:cNvSpPr>
            <a:spLocks noGrp="1"/>
          </p:cNvSpPr>
          <p:nvPr>
            <p:ph type="sldNum" sz="quarter" idx="10"/>
          </p:nvPr>
        </p:nvSpPr>
        <p:spPr/>
        <p:txBody>
          <a:bodyPr/>
          <a:lstStyle/>
          <a:p>
            <a:fld id="{27B968C2-4BBA-F54B-BF8D-578F58770B7E}" type="slidenum">
              <a:rPr lang="en-US" smtClean="0"/>
              <a:pPr/>
              <a:t>37</a:t>
            </a:fld>
            <a:endParaRPr lang="en-US"/>
          </a:p>
        </p:txBody>
      </p:sp>
    </p:spTree>
    <p:extLst>
      <p:ext uri="{BB962C8B-B14F-4D97-AF65-F5344CB8AC3E}">
        <p14:creationId xmlns:p14="http://schemas.microsoft.com/office/powerpoint/2010/main" val="2945397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min video optional, no Captions Available</a:t>
            </a:r>
          </a:p>
        </p:txBody>
      </p:sp>
      <p:sp>
        <p:nvSpPr>
          <p:cNvPr id="4" name="Slide Number Placeholder 3"/>
          <p:cNvSpPr>
            <a:spLocks noGrp="1"/>
          </p:cNvSpPr>
          <p:nvPr>
            <p:ph type="sldNum" sz="quarter" idx="10"/>
          </p:nvPr>
        </p:nvSpPr>
        <p:spPr/>
        <p:txBody>
          <a:bodyPr/>
          <a:lstStyle/>
          <a:p>
            <a:fld id="{27B968C2-4BBA-F54B-BF8D-578F58770B7E}" type="slidenum">
              <a:rPr lang="en-US" smtClean="0"/>
              <a:pPr/>
              <a:t>38</a:t>
            </a:fld>
            <a:endParaRPr lang="en-US"/>
          </a:p>
        </p:txBody>
      </p:sp>
    </p:spTree>
    <p:extLst>
      <p:ext uri="{BB962C8B-B14F-4D97-AF65-F5344CB8AC3E}">
        <p14:creationId xmlns:p14="http://schemas.microsoft.com/office/powerpoint/2010/main" val="2254131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https://www.youtube.com/watch?v=KgL3BfAc9Cs</a:t>
            </a:r>
          </a:p>
          <a:p>
            <a:endParaRPr lang="en-US" dirty="0"/>
          </a:p>
        </p:txBody>
      </p:sp>
      <p:sp>
        <p:nvSpPr>
          <p:cNvPr id="4" name="Slide Number Placeholder 3"/>
          <p:cNvSpPr>
            <a:spLocks noGrp="1"/>
          </p:cNvSpPr>
          <p:nvPr>
            <p:ph type="sldNum" sz="quarter" idx="10"/>
          </p:nvPr>
        </p:nvSpPr>
        <p:spPr/>
        <p:txBody>
          <a:bodyPr/>
          <a:lstStyle/>
          <a:p>
            <a:fld id="{5F32F1E0-D6AE-4EA7-9181-D8EF8D04D602}" type="slidenum">
              <a:rPr lang="en-US" smtClean="0"/>
              <a:t>42</a:t>
            </a:fld>
            <a:endParaRPr lang="en-US"/>
          </a:p>
        </p:txBody>
      </p:sp>
    </p:spTree>
    <p:extLst>
      <p:ext uri="{BB962C8B-B14F-4D97-AF65-F5344CB8AC3E}">
        <p14:creationId xmlns:p14="http://schemas.microsoft.com/office/powerpoint/2010/main" val="3916010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4</a:t>
            </a:fld>
            <a:endParaRPr lang="en-US"/>
          </a:p>
        </p:txBody>
      </p:sp>
    </p:spTree>
    <p:extLst>
      <p:ext uri="{BB962C8B-B14F-4D97-AF65-F5344CB8AC3E}">
        <p14:creationId xmlns:p14="http://schemas.microsoft.com/office/powerpoint/2010/main" val="1207857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43</a:t>
            </a:fld>
            <a:endParaRPr lang="en-US"/>
          </a:p>
        </p:txBody>
      </p:sp>
    </p:spTree>
    <p:extLst>
      <p:ext uri="{BB962C8B-B14F-4D97-AF65-F5344CB8AC3E}">
        <p14:creationId xmlns:p14="http://schemas.microsoft.com/office/powerpoint/2010/main" val="1559847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6</a:t>
            </a:fld>
            <a:endParaRPr lang="en-US"/>
          </a:p>
        </p:txBody>
      </p:sp>
    </p:spTree>
    <p:extLst>
      <p:ext uri="{BB962C8B-B14F-4D97-AF65-F5344CB8AC3E}">
        <p14:creationId xmlns:p14="http://schemas.microsoft.com/office/powerpoint/2010/main" val="163570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8</a:t>
            </a:fld>
            <a:endParaRPr lang="en-US"/>
          </a:p>
        </p:txBody>
      </p:sp>
    </p:spTree>
    <p:extLst>
      <p:ext uri="{BB962C8B-B14F-4D97-AF65-F5344CB8AC3E}">
        <p14:creationId xmlns:p14="http://schemas.microsoft.com/office/powerpoint/2010/main" val="193456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9</a:t>
            </a:fld>
            <a:endParaRPr lang="en-US"/>
          </a:p>
        </p:txBody>
      </p:sp>
    </p:spTree>
    <p:extLst>
      <p:ext uri="{BB962C8B-B14F-4D97-AF65-F5344CB8AC3E}">
        <p14:creationId xmlns:p14="http://schemas.microsoft.com/office/powerpoint/2010/main" val="640583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11</a:t>
            </a:fld>
            <a:endParaRPr lang="en-US"/>
          </a:p>
        </p:txBody>
      </p:sp>
    </p:spTree>
    <p:extLst>
      <p:ext uri="{BB962C8B-B14F-4D97-AF65-F5344CB8AC3E}">
        <p14:creationId xmlns:p14="http://schemas.microsoft.com/office/powerpoint/2010/main" val="41449721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171450" lvl="1">
              <a:spcBef>
                <a:spcPts val="750"/>
              </a:spcBef>
            </a:pPr>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12</a:t>
            </a:fld>
            <a:endParaRPr lang="en-US"/>
          </a:p>
        </p:txBody>
      </p:sp>
    </p:spTree>
    <p:extLst>
      <p:ext uri="{BB962C8B-B14F-4D97-AF65-F5344CB8AC3E}">
        <p14:creationId xmlns:p14="http://schemas.microsoft.com/office/powerpoint/2010/main" val="6220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13</a:t>
            </a:fld>
            <a:endParaRPr lang="en-US"/>
          </a:p>
        </p:txBody>
      </p:sp>
    </p:spTree>
    <p:extLst>
      <p:ext uri="{BB962C8B-B14F-4D97-AF65-F5344CB8AC3E}">
        <p14:creationId xmlns:p14="http://schemas.microsoft.com/office/powerpoint/2010/main" val="3282539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B968C2-4BBA-F54B-BF8D-578F58770B7E}" type="slidenum">
              <a:rPr lang="en-US" smtClean="0"/>
              <a:pPr/>
              <a:t>14</a:t>
            </a:fld>
            <a:endParaRPr lang="en-US"/>
          </a:p>
        </p:txBody>
      </p:sp>
    </p:spTree>
    <p:extLst>
      <p:ext uri="{BB962C8B-B14F-4D97-AF65-F5344CB8AC3E}">
        <p14:creationId xmlns:p14="http://schemas.microsoft.com/office/powerpoint/2010/main" val="97113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1474628"/>
            <a:ext cx="7866696" cy="1524001"/>
          </a:xfrm>
        </p:spPr>
        <p:txBody>
          <a:bodyPr anchor="b">
            <a:normAutofit/>
          </a:bodyPr>
          <a:lstStyle>
            <a:lvl1pPr algn="ctr">
              <a:defRPr sz="2658">
                <a:effectLst/>
              </a:defRPr>
            </a:lvl1pPr>
          </a:lstStyle>
          <a:p>
            <a:r>
              <a:rPr lang="en-US"/>
              <a:t>Click to edit Master title style</a:t>
            </a:r>
            <a:endParaRPr lang="en-US" dirty="0"/>
          </a:p>
        </p:txBody>
      </p:sp>
      <p:sp>
        <p:nvSpPr>
          <p:cNvPr id="3" name="Subtitle 2"/>
          <p:cNvSpPr>
            <a:spLocks noGrp="1"/>
          </p:cNvSpPr>
          <p:nvPr>
            <p:ph type="subTitle" idx="1"/>
          </p:nvPr>
        </p:nvSpPr>
        <p:spPr>
          <a:xfrm>
            <a:off x="1142244" y="2998618"/>
            <a:ext cx="7866696" cy="874889"/>
          </a:xfrm>
        </p:spPr>
        <p:txBody>
          <a:bodyPr anchor="t"/>
          <a:lstStyle>
            <a:lvl1pPr marL="0" indent="0" algn="ctr">
              <a:buNone/>
              <a:defRPr>
                <a:solidFill>
                  <a:schemeClr val="tx1"/>
                </a:solidFill>
              </a:defRPr>
            </a:lvl1pPr>
            <a:lvl2pPr marL="224974" indent="0" algn="ctr">
              <a:buNone/>
              <a:defRPr>
                <a:solidFill>
                  <a:schemeClr val="tx1">
                    <a:tint val="75000"/>
                  </a:schemeClr>
                </a:solidFill>
              </a:defRPr>
            </a:lvl2pPr>
            <a:lvl3pPr marL="449949" indent="0" algn="ctr">
              <a:buNone/>
              <a:defRPr>
                <a:solidFill>
                  <a:schemeClr val="tx1">
                    <a:tint val="75000"/>
                  </a:schemeClr>
                </a:solidFill>
              </a:defRPr>
            </a:lvl3pPr>
            <a:lvl4pPr marL="674923" indent="0" algn="ctr">
              <a:buNone/>
              <a:defRPr>
                <a:solidFill>
                  <a:schemeClr val="tx1">
                    <a:tint val="75000"/>
                  </a:schemeClr>
                </a:solidFill>
              </a:defRPr>
            </a:lvl4pPr>
            <a:lvl5pPr marL="899897" indent="0" algn="ctr">
              <a:buNone/>
              <a:defRPr>
                <a:solidFill>
                  <a:schemeClr val="tx1">
                    <a:tint val="75000"/>
                  </a:schemeClr>
                </a:solidFill>
              </a:defRPr>
            </a:lvl5pPr>
            <a:lvl6pPr marL="1124873" indent="0" algn="ctr">
              <a:buNone/>
              <a:defRPr>
                <a:solidFill>
                  <a:schemeClr val="tx1">
                    <a:tint val="75000"/>
                  </a:schemeClr>
                </a:solidFill>
              </a:defRPr>
            </a:lvl6pPr>
            <a:lvl7pPr marL="1349848" indent="0" algn="ctr">
              <a:buNone/>
              <a:defRPr>
                <a:solidFill>
                  <a:schemeClr val="tx1">
                    <a:tint val="75000"/>
                  </a:schemeClr>
                </a:solidFill>
              </a:defRPr>
            </a:lvl7pPr>
            <a:lvl8pPr marL="1574821" indent="0" algn="ctr">
              <a:buNone/>
              <a:defRPr>
                <a:solidFill>
                  <a:schemeClr val="tx1">
                    <a:tint val="75000"/>
                  </a:schemeClr>
                </a:solidFill>
              </a:defRPr>
            </a:lvl8pPr>
            <a:lvl9pPr marL="179979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001543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909" y="456506"/>
            <a:ext cx="8451499" cy="3180672"/>
          </a:xfrm>
          <a:prstGeom prst="rect">
            <a:avLst/>
          </a:prstGeom>
        </p:spPr>
      </p:pic>
      <p:sp>
        <p:nvSpPr>
          <p:cNvPr id="2" name="Title 1"/>
          <p:cNvSpPr>
            <a:spLocks noGrp="1"/>
          </p:cNvSpPr>
          <p:nvPr>
            <p:ph type="title"/>
          </p:nvPr>
        </p:nvSpPr>
        <p:spPr>
          <a:xfrm>
            <a:off x="761511" y="3804383"/>
            <a:ext cx="8629439" cy="452893"/>
          </a:xfrm>
        </p:spPr>
        <p:txBody>
          <a:bodyPr anchor="b">
            <a:normAutofit/>
          </a:bodyPr>
          <a:lstStyle>
            <a:lvl1pPr algn="ctr">
              <a:defRPr sz="1378"/>
            </a:lvl1pPr>
          </a:lstStyle>
          <a:p>
            <a:r>
              <a:rPr lang="en-US"/>
              <a:t>Click to edit Master title style</a:t>
            </a:r>
            <a:endParaRPr lang="en-US" dirty="0"/>
          </a:p>
        </p:txBody>
      </p:sp>
      <p:sp>
        <p:nvSpPr>
          <p:cNvPr id="3" name="Picture Placeholder 2"/>
          <p:cNvSpPr>
            <a:spLocks noGrp="1" noChangeAspect="1"/>
          </p:cNvSpPr>
          <p:nvPr>
            <p:ph type="pic" idx="1"/>
          </p:nvPr>
        </p:nvSpPr>
        <p:spPr>
          <a:xfrm>
            <a:off x="974458" y="579175"/>
            <a:ext cx="8204456" cy="2938059"/>
          </a:xfrm>
          <a:effectLst>
            <a:outerShdw blurRad="38100" dist="25400" dir="4440000">
              <a:srgbClr val="000000">
                <a:alpha val="36000"/>
              </a:srgbClr>
            </a:outerShdw>
          </a:effectLst>
        </p:spPr>
        <p:txBody>
          <a:bodyPr anchor="t">
            <a:normAutofit/>
          </a:bodyPr>
          <a:lstStyle>
            <a:lvl1pPr marL="0" indent="0" algn="ctr">
              <a:buNone/>
              <a:defRPr sz="986"/>
            </a:lvl1pPr>
            <a:lvl2pPr marL="224974" indent="0">
              <a:buNone/>
              <a:defRPr sz="986"/>
            </a:lvl2pPr>
            <a:lvl3pPr marL="449949" indent="0">
              <a:buNone/>
              <a:defRPr sz="986"/>
            </a:lvl3pPr>
            <a:lvl4pPr marL="674923" indent="0">
              <a:buNone/>
              <a:defRPr sz="986"/>
            </a:lvl4pPr>
            <a:lvl5pPr marL="899897" indent="0">
              <a:buNone/>
              <a:defRPr sz="986"/>
            </a:lvl5pPr>
            <a:lvl6pPr marL="1124873" indent="0">
              <a:buNone/>
              <a:defRPr sz="986"/>
            </a:lvl6pPr>
            <a:lvl7pPr marL="1349848" indent="0">
              <a:buNone/>
              <a:defRPr sz="986"/>
            </a:lvl7pPr>
            <a:lvl8pPr marL="1574821" indent="0">
              <a:buNone/>
              <a:defRPr sz="986"/>
            </a:lvl8pPr>
            <a:lvl9pPr marL="1799796" indent="0">
              <a:buNone/>
              <a:defRPr sz="986"/>
            </a:lvl9pPr>
          </a:lstStyle>
          <a:p>
            <a:r>
              <a:rPr lang="en-US"/>
              <a:t>Click icon to add picture</a:t>
            </a:r>
            <a:endParaRPr lang="en-US" dirty="0"/>
          </a:p>
        </p:txBody>
      </p:sp>
      <p:sp>
        <p:nvSpPr>
          <p:cNvPr id="4" name="Text Placeholder 3"/>
          <p:cNvSpPr>
            <a:spLocks noGrp="1"/>
          </p:cNvSpPr>
          <p:nvPr>
            <p:ph type="body" sz="half" idx="2"/>
          </p:nvPr>
        </p:nvSpPr>
        <p:spPr>
          <a:xfrm>
            <a:off x="761495" y="4257284"/>
            <a:ext cx="8628136" cy="56872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48067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5" y="507037"/>
            <a:ext cx="8628136" cy="2945287"/>
          </a:xfrm>
        </p:spPr>
        <p:txBody>
          <a:bodyPr anchor="ctr"/>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95" y="3579317"/>
            <a:ext cx="8628136" cy="1251522"/>
          </a:xfrm>
        </p:spPr>
        <p:txBody>
          <a:bodyPr anchor="ct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913824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05179" y="508007"/>
            <a:ext cx="7752293" cy="2494087"/>
          </a:xfrm>
        </p:spPr>
        <p:txBody>
          <a:bodyPr anchor="ctr"/>
          <a:lstStyle>
            <a:lvl1pPr>
              <a:defRPr sz="1576"/>
            </a:lvl1pPr>
          </a:lstStyle>
          <a:p>
            <a:r>
              <a:rPr lang="en-US"/>
              <a:t>Click to edit Master title style</a:t>
            </a:r>
            <a:endParaRPr lang="en-US" dirty="0"/>
          </a:p>
        </p:txBody>
      </p:sp>
      <p:sp>
        <p:nvSpPr>
          <p:cNvPr id="12" name="Text Placeholder 3"/>
          <p:cNvSpPr>
            <a:spLocks noGrp="1"/>
          </p:cNvSpPr>
          <p:nvPr>
            <p:ph type="body" sz="half" idx="13"/>
          </p:nvPr>
        </p:nvSpPr>
        <p:spPr>
          <a:xfrm>
            <a:off x="1433871" y="3008360"/>
            <a:ext cx="7293582" cy="443958"/>
          </a:xfrm>
        </p:spPr>
        <p:txBody>
          <a:bodyPr anchor="t">
            <a:normAutofit/>
          </a:bodyPr>
          <a:lstStyle>
            <a:lvl1pPr marL="0" indent="0" algn="r">
              <a:buNone/>
              <a:defRPr sz="689"/>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4" name="Text Placeholder 3"/>
          <p:cNvSpPr>
            <a:spLocks noGrp="1"/>
          </p:cNvSpPr>
          <p:nvPr>
            <p:ph type="body" sz="half" idx="2"/>
          </p:nvPr>
        </p:nvSpPr>
        <p:spPr>
          <a:xfrm>
            <a:off x="761495" y="3586972"/>
            <a:ext cx="8628136" cy="1241247"/>
          </a:xfrm>
        </p:spPr>
        <p:txBody>
          <a:bodyPr anchor="ctr">
            <a:normAutofit/>
          </a:bodyPr>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
        <p:nvSpPr>
          <p:cNvPr id="11" name="TextBox 10"/>
          <p:cNvSpPr txBox="1"/>
          <p:nvPr/>
        </p:nvSpPr>
        <p:spPr>
          <a:xfrm>
            <a:off x="825500" y="737335"/>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937" dirty="0">
                <a:solidFill>
                  <a:schemeClr val="tx1"/>
                </a:solidFill>
                <a:effectLst/>
              </a:rPr>
              <a:t>“</a:t>
            </a:r>
          </a:p>
        </p:txBody>
      </p:sp>
      <p:sp>
        <p:nvSpPr>
          <p:cNvPr id="13" name="TextBox 12"/>
          <p:cNvSpPr txBox="1"/>
          <p:nvPr/>
        </p:nvSpPr>
        <p:spPr>
          <a:xfrm>
            <a:off x="8753930" y="2440226"/>
            <a:ext cx="508000" cy="487313"/>
          </a:xfrm>
          <a:prstGeom prst="rect">
            <a:avLst/>
          </a:prstGeom>
        </p:spPr>
        <p:txBody>
          <a:bodyPr vert="horz" lIns="44996" tIns="22498" rIns="44996" bIns="2249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937" dirty="0">
                <a:solidFill>
                  <a:schemeClr val="tx1"/>
                </a:solidFill>
                <a:effectLst/>
              </a:rPr>
              <a:t>”</a:t>
            </a:r>
          </a:p>
        </p:txBody>
      </p:sp>
    </p:spTree>
    <p:extLst>
      <p:ext uri="{BB962C8B-B14F-4D97-AF65-F5344CB8AC3E}">
        <p14:creationId xmlns:p14="http://schemas.microsoft.com/office/powerpoint/2010/main" val="15671544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761495" y="1772452"/>
            <a:ext cx="8628136" cy="2093196"/>
          </a:xfrm>
        </p:spPr>
        <p:txBody>
          <a:bodyPr anchor="b"/>
          <a:lstStyle>
            <a:lvl1pPr>
              <a:defRPr sz="1576"/>
            </a:lvl1pPr>
          </a:lstStyle>
          <a:p>
            <a:r>
              <a:rPr lang="en-US"/>
              <a:t>Click to edit Master title style</a:t>
            </a:r>
            <a:endParaRPr lang="en-US" dirty="0"/>
          </a:p>
        </p:txBody>
      </p:sp>
      <p:sp>
        <p:nvSpPr>
          <p:cNvPr id="4" name="Text Placeholder 3"/>
          <p:cNvSpPr>
            <a:spLocks noGrp="1"/>
          </p:cNvSpPr>
          <p:nvPr>
            <p:ph type="body" sz="half" idx="2"/>
          </p:nvPr>
        </p:nvSpPr>
        <p:spPr>
          <a:xfrm>
            <a:off x="761488" y="3875474"/>
            <a:ext cx="8626832" cy="950537"/>
          </a:xfrm>
        </p:spPr>
        <p:txBody>
          <a:bodyPr anchor="t"/>
          <a:lstStyle>
            <a:lvl1pPr marL="0" indent="0" algn="ctr">
              <a:buNone/>
              <a:defRPr sz="788"/>
            </a:lvl1pPr>
            <a:lvl2pPr marL="224974" indent="0">
              <a:buNone/>
              <a:defRPr sz="689"/>
            </a:lvl2pPr>
            <a:lvl3pPr marL="449949" indent="0">
              <a:buNone/>
              <a:defRPr sz="590"/>
            </a:lvl3pPr>
            <a:lvl4pPr marL="674923" indent="0">
              <a:buNone/>
              <a:defRPr sz="492"/>
            </a:lvl4pPr>
            <a:lvl5pPr marL="899897" indent="0">
              <a:buNone/>
              <a:defRPr sz="492"/>
            </a:lvl5pPr>
            <a:lvl6pPr marL="1124873" indent="0">
              <a:buNone/>
              <a:defRPr sz="492"/>
            </a:lvl6pPr>
            <a:lvl7pPr marL="1349848" indent="0">
              <a:buNone/>
              <a:defRPr sz="492"/>
            </a:lvl7pPr>
            <a:lvl8pPr marL="1574821" indent="0">
              <a:buNone/>
              <a:defRPr sz="492"/>
            </a:lvl8pPr>
            <a:lvl9pPr marL="1799796" indent="0">
              <a:buNone/>
              <a:defRPr sz="492"/>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6847344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7" name="Text Placeholder 2"/>
          <p:cNvSpPr>
            <a:spLocks noGrp="1"/>
          </p:cNvSpPr>
          <p:nvPr>
            <p:ph type="body" idx="1"/>
          </p:nvPr>
        </p:nvSpPr>
        <p:spPr>
          <a:xfrm>
            <a:off x="761496"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8" name="Text Placeholder 3"/>
          <p:cNvSpPr>
            <a:spLocks noGrp="1"/>
          </p:cNvSpPr>
          <p:nvPr>
            <p:ph type="body" sz="half" idx="15"/>
          </p:nvPr>
        </p:nvSpPr>
        <p:spPr>
          <a:xfrm>
            <a:off x="7614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9" name="Text Placeholder 4"/>
          <p:cNvSpPr>
            <a:spLocks noGrp="1"/>
          </p:cNvSpPr>
          <p:nvPr>
            <p:ph type="body" sz="quarter" idx="3"/>
          </p:nvPr>
        </p:nvSpPr>
        <p:spPr>
          <a:xfrm>
            <a:off x="3705592"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0" name="Text Placeholder 3"/>
          <p:cNvSpPr>
            <a:spLocks noGrp="1"/>
          </p:cNvSpPr>
          <p:nvPr>
            <p:ph type="body" sz="half" idx="16"/>
          </p:nvPr>
        </p:nvSpPr>
        <p:spPr>
          <a:xfrm>
            <a:off x="3701196"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11" name="Text Placeholder 4"/>
          <p:cNvSpPr>
            <a:spLocks noGrp="1"/>
          </p:cNvSpPr>
          <p:nvPr>
            <p:ph type="body" sz="quarter" idx="13"/>
          </p:nvPr>
        </p:nvSpPr>
        <p:spPr>
          <a:xfrm>
            <a:off x="6638810" y="1571625"/>
            <a:ext cx="2750820" cy="480218"/>
          </a:xfrm>
        </p:spPr>
        <p:txBody>
          <a:bodyPr anchor="b">
            <a:noAutofit/>
          </a:bodyPr>
          <a:lstStyle>
            <a:lvl1pPr marL="0" indent="0" algn="ctr">
              <a:buNone/>
              <a:defRPr sz="1181"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12" name="Text Placeholder 3"/>
          <p:cNvSpPr>
            <a:spLocks noGrp="1"/>
          </p:cNvSpPr>
          <p:nvPr>
            <p:ph type="body" sz="half" idx="17"/>
          </p:nvPr>
        </p:nvSpPr>
        <p:spPr>
          <a:xfrm>
            <a:off x="6638810" y="2143125"/>
            <a:ext cx="2750820" cy="2682875"/>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53948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306" y="1515179"/>
            <a:ext cx="2783310" cy="1539876"/>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9836" y="1515179"/>
            <a:ext cx="2783310" cy="1539876"/>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3376" y="1515179"/>
            <a:ext cx="2783310" cy="1539876"/>
          </a:xfrm>
          <a:prstGeom prst="rect">
            <a:avLst/>
          </a:prstGeom>
        </p:spPr>
      </p:pic>
      <p:sp>
        <p:nvSpPr>
          <p:cNvPr id="30" name="Title 1"/>
          <p:cNvSpPr>
            <a:spLocks noGrp="1"/>
          </p:cNvSpPr>
          <p:nvPr>
            <p:ph type="title"/>
          </p:nvPr>
        </p:nvSpPr>
        <p:spPr>
          <a:xfrm>
            <a:off x="761495" y="508000"/>
            <a:ext cx="8628136" cy="80870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761496"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0" name="Picture Placeholder 2"/>
          <p:cNvSpPr>
            <a:spLocks noGrp="1" noChangeAspect="1"/>
          </p:cNvSpPr>
          <p:nvPr>
            <p:ph type="pic" idx="15"/>
          </p:nvPr>
        </p:nvSpPr>
        <p:spPr>
          <a:xfrm>
            <a:off x="848419" y="1615776"/>
            <a:ext cx="2576973" cy="1335795"/>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1" name="Text Placeholder 3"/>
          <p:cNvSpPr>
            <a:spLocks noGrp="1"/>
          </p:cNvSpPr>
          <p:nvPr>
            <p:ph type="body" sz="half" idx="18"/>
          </p:nvPr>
        </p:nvSpPr>
        <p:spPr>
          <a:xfrm>
            <a:off x="7614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2" name="Text Placeholder 4"/>
          <p:cNvSpPr>
            <a:spLocks noGrp="1"/>
          </p:cNvSpPr>
          <p:nvPr>
            <p:ph type="body" sz="quarter" idx="3"/>
          </p:nvPr>
        </p:nvSpPr>
        <p:spPr>
          <a:xfrm>
            <a:off x="3702323"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3" name="Picture Placeholder 2"/>
          <p:cNvSpPr>
            <a:spLocks noGrp="1" noChangeAspect="1"/>
          </p:cNvSpPr>
          <p:nvPr>
            <p:ph type="pic" idx="21"/>
          </p:nvPr>
        </p:nvSpPr>
        <p:spPr>
          <a:xfrm>
            <a:off x="3788119" y="1615923"/>
            <a:ext cx="2576973" cy="134013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4" name="Text Placeholder 3"/>
          <p:cNvSpPr>
            <a:spLocks noGrp="1"/>
          </p:cNvSpPr>
          <p:nvPr>
            <p:ph type="body" sz="half" idx="19"/>
          </p:nvPr>
        </p:nvSpPr>
        <p:spPr>
          <a:xfrm>
            <a:off x="3701196" y="3733651"/>
            <a:ext cx="2750820" cy="1092361"/>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25" name="Text Placeholder 4"/>
          <p:cNvSpPr>
            <a:spLocks noGrp="1"/>
          </p:cNvSpPr>
          <p:nvPr>
            <p:ph type="body" sz="quarter" idx="13"/>
          </p:nvPr>
        </p:nvSpPr>
        <p:spPr>
          <a:xfrm>
            <a:off x="6638914" y="3253422"/>
            <a:ext cx="2750820" cy="480218"/>
          </a:xfrm>
        </p:spPr>
        <p:txBody>
          <a:bodyPr anchor="b">
            <a:noAutofit/>
          </a:bodyPr>
          <a:lstStyle>
            <a:lvl1pPr marL="0" indent="0" algn="ctr">
              <a:buNone/>
              <a:defRPr sz="986" b="0">
                <a:solidFill>
                  <a:schemeClr val="tx1"/>
                </a:solidFill>
              </a:defRPr>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26" name="Picture Placeholder 2"/>
          <p:cNvSpPr>
            <a:spLocks noGrp="1" noChangeAspect="1"/>
          </p:cNvSpPr>
          <p:nvPr>
            <p:ph type="pic" idx="22"/>
          </p:nvPr>
        </p:nvSpPr>
        <p:spPr>
          <a:xfrm>
            <a:off x="6729749" y="1612027"/>
            <a:ext cx="2576973" cy="1339412"/>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27" name="Text Placeholder 3"/>
          <p:cNvSpPr>
            <a:spLocks noGrp="1"/>
          </p:cNvSpPr>
          <p:nvPr>
            <p:ph type="body" sz="half" idx="20"/>
          </p:nvPr>
        </p:nvSpPr>
        <p:spPr>
          <a:xfrm>
            <a:off x="6638810" y="3733649"/>
            <a:ext cx="2750820" cy="1092363"/>
          </a:xfrm>
        </p:spPr>
        <p:txBody>
          <a:bodyPr anchor="t">
            <a:normAutofit/>
          </a:bodyPr>
          <a:lstStyle>
            <a:lvl1pPr marL="0" indent="0" algn="ctr">
              <a:buNone/>
              <a:defRPr sz="689"/>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3" name="Date Placeholder 2"/>
          <p:cNvSpPr>
            <a:spLocks noGrp="1"/>
          </p:cNvSpPr>
          <p:nvPr>
            <p:ph type="dt" sz="half" idx="10"/>
          </p:nvPr>
        </p:nvSpPr>
        <p:spPr/>
        <p:txBody>
          <a:bodyPr/>
          <a:lstStyle/>
          <a:p>
            <a:fld id="{EA7D6F30-B90C-4B8B-A9EC-5A92029B9428}" type="datetimeFigureOut">
              <a:rPr lang="en-US" smtClean="0"/>
              <a:pPr/>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962561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263571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85897" y="508011"/>
            <a:ext cx="1903739" cy="43180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61499" y="508011"/>
            <a:ext cx="6597393" cy="43180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527018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7D6F30-B90C-4B8B-A9EC-5A92029B9428}"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1175615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79501" y="1467567"/>
            <a:ext cx="7992126" cy="1524011"/>
          </a:xfrm>
        </p:spPr>
        <p:txBody>
          <a:bodyPr anchor="b"/>
          <a:lstStyle>
            <a:lvl1pPr algn="ctr">
              <a:defRPr sz="1968" b="0" cap="none"/>
            </a:lvl1pPr>
          </a:lstStyle>
          <a:p>
            <a:r>
              <a:rPr lang="en-US"/>
              <a:t>Click to edit Master title style</a:t>
            </a:r>
            <a:endParaRPr lang="en-US" dirty="0"/>
          </a:p>
        </p:txBody>
      </p:sp>
      <p:sp>
        <p:nvSpPr>
          <p:cNvPr id="3" name="Text Placeholder 2"/>
          <p:cNvSpPr>
            <a:spLocks noGrp="1"/>
          </p:cNvSpPr>
          <p:nvPr>
            <p:ph type="body" idx="1"/>
          </p:nvPr>
        </p:nvSpPr>
        <p:spPr>
          <a:xfrm>
            <a:off x="1079501" y="2991566"/>
            <a:ext cx="7992126" cy="1255878"/>
          </a:xfrm>
        </p:spPr>
        <p:txBody>
          <a:bodyPr anchor="t"/>
          <a:lstStyle>
            <a:lvl1pPr marL="0" indent="0" algn="ctr">
              <a:buNone/>
              <a:defRPr sz="986">
                <a:solidFill>
                  <a:schemeClr val="tx1"/>
                </a:solidFill>
              </a:defRPr>
            </a:lvl1pPr>
            <a:lvl2pPr marL="224974" indent="0">
              <a:buNone/>
              <a:defRPr sz="887">
                <a:solidFill>
                  <a:schemeClr val="tx1">
                    <a:tint val="75000"/>
                  </a:schemeClr>
                </a:solidFill>
              </a:defRPr>
            </a:lvl2pPr>
            <a:lvl3pPr marL="449949" indent="0">
              <a:buNone/>
              <a:defRPr sz="788">
                <a:solidFill>
                  <a:schemeClr val="tx1">
                    <a:tint val="75000"/>
                  </a:schemeClr>
                </a:solidFill>
              </a:defRPr>
            </a:lvl3pPr>
            <a:lvl4pPr marL="674923" indent="0">
              <a:buNone/>
              <a:defRPr sz="689">
                <a:solidFill>
                  <a:schemeClr val="tx1">
                    <a:tint val="75000"/>
                  </a:schemeClr>
                </a:solidFill>
              </a:defRPr>
            </a:lvl4pPr>
            <a:lvl5pPr marL="899897" indent="0">
              <a:buNone/>
              <a:defRPr sz="689">
                <a:solidFill>
                  <a:schemeClr val="tx1">
                    <a:tint val="75000"/>
                  </a:schemeClr>
                </a:solidFill>
              </a:defRPr>
            </a:lvl5pPr>
            <a:lvl6pPr marL="1124873" indent="0">
              <a:buNone/>
              <a:defRPr sz="689">
                <a:solidFill>
                  <a:schemeClr val="tx1">
                    <a:tint val="75000"/>
                  </a:schemeClr>
                </a:solidFill>
              </a:defRPr>
            </a:lvl6pPr>
            <a:lvl7pPr marL="1349848" indent="0">
              <a:buNone/>
              <a:defRPr sz="689">
                <a:solidFill>
                  <a:schemeClr val="tx1">
                    <a:tint val="75000"/>
                  </a:schemeClr>
                </a:solidFill>
              </a:defRPr>
            </a:lvl7pPr>
            <a:lvl8pPr marL="1574821" indent="0">
              <a:buNone/>
              <a:defRPr sz="689">
                <a:solidFill>
                  <a:schemeClr val="tx1">
                    <a:tint val="75000"/>
                  </a:schemeClr>
                </a:solidFill>
              </a:defRPr>
            </a:lvl8pPr>
            <a:lvl9pPr marL="1799796" indent="0">
              <a:buNone/>
              <a:defRPr sz="689">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7D6F30-B90C-4B8B-A9EC-5A92029B9428}" type="datetimeFigureOut">
              <a:rPr lang="en-US" smtClean="0"/>
              <a:pPr/>
              <a:t>11/14/2017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996756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61503" y="1443707"/>
            <a:ext cx="4217081" cy="3382292"/>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69077" y="1443709"/>
            <a:ext cx="4220554" cy="338229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7D6F30-B90C-4B8B-A9EC-5A92029B9428}" type="datetimeFigureOut">
              <a:rPr lang="en-US" smtClean="0"/>
              <a:pPr/>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969989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99" y="1445422"/>
            <a:ext cx="4240893" cy="3457308"/>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8739" y="1445422"/>
            <a:ext cx="4240893" cy="3457308"/>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38227" y="1529378"/>
            <a:ext cx="4063620" cy="454070"/>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4" name="Content Placeholder 3"/>
          <p:cNvSpPr>
            <a:spLocks noGrp="1"/>
          </p:cNvSpPr>
          <p:nvPr>
            <p:ph sz="half" idx="2"/>
          </p:nvPr>
        </p:nvSpPr>
        <p:spPr>
          <a:xfrm>
            <a:off x="838227" y="1983449"/>
            <a:ext cx="4063620"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245806" y="1529381"/>
            <a:ext cx="4079442" cy="454069"/>
          </a:xfrm>
        </p:spPr>
        <p:txBody>
          <a:bodyPr anchor="b">
            <a:noAutofit/>
          </a:bodyPr>
          <a:lstStyle>
            <a:lvl1pPr marL="0" indent="0" algn="ctr">
              <a:buNone/>
              <a:defRPr sz="1181" b="0"/>
            </a:lvl1pPr>
            <a:lvl2pPr marL="224974" indent="0">
              <a:buNone/>
              <a:defRPr sz="986" b="1"/>
            </a:lvl2pPr>
            <a:lvl3pPr marL="449949" indent="0">
              <a:buNone/>
              <a:defRPr sz="887" b="1"/>
            </a:lvl3pPr>
            <a:lvl4pPr marL="674923" indent="0">
              <a:buNone/>
              <a:defRPr sz="788" b="1"/>
            </a:lvl4pPr>
            <a:lvl5pPr marL="899897" indent="0">
              <a:buNone/>
              <a:defRPr sz="788" b="1"/>
            </a:lvl5pPr>
            <a:lvl6pPr marL="1124873" indent="0">
              <a:buNone/>
              <a:defRPr sz="788" b="1"/>
            </a:lvl6pPr>
            <a:lvl7pPr marL="1349848" indent="0">
              <a:buNone/>
              <a:defRPr sz="788" b="1"/>
            </a:lvl7pPr>
            <a:lvl8pPr marL="1574821" indent="0">
              <a:buNone/>
              <a:defRPr sz="788" b="1"/>
            </a:lvl8pPr>
            <a:lvl9pPr marL="1799796" indent="0">
              <a:buNone/>
              <a:defRPr sz="788" b="1"/>
            </a:lvl9pPr>
          </a:lstStyle>
          <a:p>
            <a:pPr lvl="0"/>
            <a:r>
              <a:rPr lang="en-US"/>
              <a:t>Edit Master text styles</a:t>
            </a:r>
          </a:p>
        </p:txBody>
      </p:sp>
      <p:sp>
        <p:nvSpPr>
          <p:cNvPr id="6" name="Content Placeholder 5"/>
          <p:cNvSpPr>
            <a:spLocks noGrp="1"/>
          </p:cNvSpPr>
          <p:nvPr>
            <p:ph sz="quarter" idx="4"/>
          </p:nvPr>
        </p:nvSpPr>
        <p:spPr>
          <a:xfrm>
            <a:off x="5245806" y="1983449"/>
            <a:ext cx="4079442" cy="2842553"/>
          </a:xfrm>
        </p:spPr>
        <p:txBody>
          <a:bodyPr anchor="t">
            <a:normAutofit/>
          </a:bodyPr>
          <a:lstStyle>
            <a:lvl1pPr>
              <a:defRPr sz="887"/>
            </a:lvl1pPr>
            <a:lvl2pPr>
              <a:defRPr sz="788"/>
            </a:lvl2pPr>
            <a:lvl3pPr>
              <a:defRPr sz="689"/>
            </a:lvl3pPr>
            <a:lvl4pPr>
              <a:defRPr sz="590"/>
            </a:lvl4pPr>
            <a:lvl5pPr>
              <a:defRPr sz="59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7D6F30-B90C-4B8B-A9EC-5A92029B9428}" type="datetimeFigureOut">
              <a:rPr lang="en-US" smtClean="0"/>
              <a:pPr/>
              <a:t>11/14/2017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527640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7D6F30-B90C-4B8B-A9EC-5A92029B9428}" type="datetimeFigureOut">
              <a:rPr lang="en-US" smtClean="0"/>
              <a:pPr/>
              <a:t>11/14/2017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218312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7D6F30-B90C-4B8B-A9EC-5A92029B9428}" type="datetimeFigureOut">
              <a:rPr lang="en-US" smtClean="0"/>
              <a:pPr/>
              <a:t>11/14/2017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708581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1497" y="508011"/>
            <a:ext cx="3089074" cy="1518265"/>
          </a:xfrm>
        </p:spPr>
        <p:txBody>
          <a:bodyPr anchor="b">
            <a:normAutofit/>
          </a:bodyPr>
          <a:lstStyle>
            <a:lvl1pPr algn="ctr">
              <a:defRPr sz="1181" b="0"/>
            </a:lvl1pPr>
          </a:lstStyle>
          <a:p>
            <a:r>
              <a:rPr lang="en-US"/>
              <a:t>Click to edit Master title style</a:t>
            </a:r>
            <a:endParaRPr lang="en-US" dirty="0"/>
          </a:p>
        </p:txBody>
      </p:sp>
      <p:sp>
        <p:nvSpPr>
          <p:cNvPr id="3" name="Content Placeholder 2"/>
          <p:cNvSpPr>
            <a:spLocks noGrp="1"/>
          </p:cNvSpPr>
          <p:nvPr>
            <p:ph idx="1"/>
          </p:nvPr>
        </p:nvSpPr>
        <p:spPr>
          <a:xfrm>
            <a:off x="4046366" y="508000"/>
            <a:ext cx="5343270" cy="43180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1497" y="2026265"/>
            <a:ext cx="3089074" cy="2799734"/>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95136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8058" y="508000"/>
            <a:ext cx="2986806" cy="4337360"/>
          </a:xfrm>
          <a:prstGeom prst="rect">
            <a:avLst/>
          </a:prstGeom>
        </p:spPr>
      </p:pic>
      <p:sp>
        <p:nvSpPr>
          <p:cNvPr id="2" name="Title 1"/>
          <p:cNvSpPr>
            <a:spLocks noGrp="1"/>
          </p:cNvSpPr>
          <p:nvPr>
            <p:ph type="title"/>
          </p:nvPr>
        </p:nvSpPr>
        <p:spPr>
          <a:xfrm>
            <a:off x="761500" y="508269"/>
            <a:ext cx="4945791" cy="1524448"/>
          </a:xfrm>
        </p:spPr>
        <p:txBody>
          <a:bodyPr anchor="b">
            <a:noAutofit/>
          </a:bodyPr>
          <a:lstStyle>
            <a:lvl1pPr algn="ctr">
              <a:defRPr sz="1576"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02127" y="636419"/>
            <a:ext cx="2729792" cy="4094018"/>
          </a:xfrm>
          <a:effectLst>
            <a:outerShdw blurRad="38100" dist="25400" dir="4440000">
              <a:srgbClr val="000000">
                <a:alpha val="36000"/>
              </a:srgbClr>
            </a:outerShdw>
          </a:effectLst>
        </p:spPr>
        <p:txBody>
          <a:bodyPr anchor="t">
            <a:normAutofit/>
          </a:bodyPr>
          <a:lstStyle>
            <a:lvl1pPr marL="0" indent="0" algn="ctr">
              <a:buNone/>
              <a:defRPr sz="788"/>
            </a:lvl1pPr>
            <a:lvl2pPr marL="224974" indent="0">
              <a:buNone/>
              <a:defRPr sz="788"/>
            </a:lvl2pPr>
            <a:lvl3pPr marL="449949" indent="0">
              <a:buNone/>
              <a:defRPr sz="788"/>
            </a:lvl3pPr>
            <a:lvl4pPr marL="674923" indent="0">
              <a:buNone/>
              <a:defRPr sz="788"/>
            </a:lvl4pPr>
            <a:lvl5pPr marL="899897" indent="0">
              <a:buNone/>
              <a:defRPr sz="788"/>
            </a:lvl5pPr>
            <a:lvl6pPr marL="1124873" indent="0">
              <a:buNone/>
              <a:defRPr sz="788"/>
            </a:lvl6pPr>
            <a:lvl7pPr marL="1349848" indent="0">
              <a:buNone/>
              <a:defRPr sz="788"/>
            </a:lvl7pPr>
            <a:lvl8pPr marL="1574821" indent="0">
              <a:buNone/>
              <a:defRPr sz="788"/>
            </a:lvl8pPr>
            <a:lvl9pPr marL="1799796" indent="0">
              <a:buNone/>
              <a:defRPr sz="788"/>
            </a:lvl9pPr>
          </a:lstStyle>
          <a:p>
            <a:r>
              <a:rPr lang="en-US"/>
              <a:t>Click icon to add picture</a:t>
            </a:r>
            <a:endParaRPr lang="en-US" dirty="0"/>
          </a:p>
        </p:txBody>
      </p:sp>
      <p:sp>
        <p:nvSpPr>
          <p:cNvPr id="4" name="Text Placeholder 3"/>
          <p:cNvSpPr>
            <a:spLocks noGrp="1"/>
          </p:cNvSpPr>
          <p:nvPr>
            <p:ph type="body" sz="half" idx="2"/>
          </p:nvPr>
        </p:nvSpPr>
        <p:spPr>
          <a:xfrm>
            <a:off x="761500" y="2032717"/>
            <a:ext cx="4945791" cy="2813445"/>
          </a:xfrm>
        </p:spPr>
        <p:txBody>
          <a:bodyPr anchor="t">
            <a:normAutofit/>
          </a:bodyPr>
          <a:lstStyle>
            <a:lvl1pPr marL="0" indent="0" algn="ctr">
              <a:buNone/>
              <a:defRPr sz="788"/>
            </a:lvl1pPr>
            <a:lvl2pPr marL="224974" indent="0">
              <a:buNone/>
              <a:defRPr sz="590"/>
            </a:lvl2pPr>
            <a:lvl3pPr marL="449949" indent="0">
              <a:buNone/>
              <a:defRPr sz="492"/>
            </a:lvl3pPr>
            <a:lvl4pPr marL="674923" indent="0">
              <a:buNone/>
              <a:defRPr sz="443"/>
            </a:lvl4pPr>
            <a:lvl5pPr marL="899897" indent="0">
              <a:buNone/>
              <a:defRPr sz="443"/>
            </a:lvl5pPr>
            <a:lvl6pPr marL="1124873" indent="0">
              <a:buNone/>
              <a:defRPr sz="443"/>
            </a:lvl6pPr>
            <a:lvl7pPr marL="1349848" indent="0">
              <a:buNone/>
              <a:defRPr sz="443"/>
            </a:lvl7pPr>
            <a:lvl8pPr marL="1574821" indent="0">
              <a:buNone/>
              <a:defRPr sz="443"/>
            </a:lvl8pPr>
            <a:lvl9pPr marL="1799796" indent="0">
              <a:buNone/>
              <a:defRPr sz="443"/>
            </a:lvl9pPr>
          </a:lstStyle>
          <a:p>
            <a:pPr lvl="0"/>
            <a:r>
              <a:rPr lang="en-US"/>
              <a:t>Edit Master text styles</a:t>
            </a:r>
          </a:p>
        </p:txBody>
      </p:sp>
      <p:sp>
        <p:nvSpPr>
          <p:cNvPr id="5" name="Date Placeholder 4"/>
          <p:cNvSpPr>
            <a:spLocks noGrp="1"/>
          </p:cNvSpPr>
          <p:nvPr>
            <p:ph type="dt" sz="half" idx="10"/>
          </p:nvPr>
        </p:nvSpPr>
        <p:spPr/>
        <p:txBody>
          <a:bodyPr/>
          <a:lstStyle/>
          <a:p>
            <a:fld id="{EA7D6F30-B90C-4B8B-A9EC-5A92029B9428}" type="datetimeFigureOut">
              <a:rPr lang="en-US" smtClean="0"/>
              <a:pPr/>
              <a:t>11/14/2017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D53A5C-B3A1-4E2F-B4D5-E63C5F0DD69B}" type="slidenum">
              <a:rPr lang="en-US" smtClean="0"/>
              <a:pPr/>
              <a:t>‹#›</a:t>
            </a:fld>
            <a:endParaRPr lang="en-US"/>
          </a:p>
        </p:txBody>
      </p:sp>
    </p:spTree>
    <p:extLst>
      <p:ext uri="{BB962C8B-B14F-4D97-AF65-F5344CB8AC3E}">
        <p14:creationId xmlns:p14="http://schemas.microsoft.com/office/powerpoint/2010/main" val="3134255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2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1495" y="508000"/>
            <a:ext cx="8628136" cy="808708"/>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1495" y="1443709"/>
            <a:ext cx="8628136" cy="3382293"/>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398947" y="4902741"/>
            <a:ext cx="2286000"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EA7D6F30-B90C-4B8B-A9EC-5A92029B9428}" type="datetimeFigureOut">
              <a:rPr lang="en-US" smtClean="0"/>
              <a:pPr/>
              <a:t>11/14/2017</a:t>
            </a:fld>
            <a:endParaRPr lang="en-US"/>
          </a:p>
        </p:txBody>
      </p:sp>
      <p:sp>
        <p:nvSpPr>
          <p:cNvPr id="5" name="Footer Placeholder 4"/>
          <p:cNvSpPr>
            <a:spLocks noGrp="1"/>
          </p:cNvSpPr>
          <p:nvPr>
            <p:ph type="ftr" sz="quarter" idx="3"/>
          </p:nvPr>
        </p:nvSpPr>
        <p:spPr>
          <a:xfrm>
            <a:off x="761503" y="4902741"/>
            <a:ext cx="5560721" cy="304271"/>
          </a:xfrm>
          <a:prstGeom prst="rect">
            <a:avLst/>
          </a:prstGeom>
        </p:spPr>
        <p:txBody>
          <a:bodyPr vert="horz" lIns="91440" tIns="45720" rIns="91440" bIns="45720" rtlCol="0" anchor="ctr"/>
          <a:lstStyle>
            <a:lvl1pPr algn="l">
              <a:defRPr sz="492">
                <a:solidFill>
                  <a:schemeClr val="tx1">
                    <a:lumMod val="95000"/>
                  </a:schemeClr>
                </a:solidFill>
                <a:effectLst>
                  <a:outerShdw blurRad="38100" dist="38100" dir="2700000" algn="tl">
                    <a:srgbClr val="000000">
                      <a:alpha val="43137"/>
                    </a:srgbClr>
                  </a:outerShdw>
                </a:effectLst>
              </a:defRPr>
            </a:lvl1pPr>
          </a:lstStyle>
          <a:p>
            <a:endParaRPr lang="en-US"/>
          </a:p>
        </p:txBody>
      </p:sp>
      <p:sp>
        <p:nvSpPr>
          <p:cNvPr id="6" name="Slide Number Placeholder 5"/>
          <p:cNvSpPr>
            <a:spLocks noGrp="1"/>
          </p:cNvSpPr>
          <p:nvPr>
            <p:ph type="sldNum" sz="quarter" idx="4"/>
          </p:nvPr>
        </p:nvSpPr>
        <p:spPr>
          <a:xfrm>
            <a:off x="8761677" y="4902741"/>
            <a:ext cx="627954" cy="304271"/>
          </a:xfrm>
          <a:prstGeom prst="rect">
            <a:avLst/>
          </a:prstGeom>
        </p:spPr>
        <p:txBody>
          <a:bodyPr vert="horz" lIns="91440" tIns="45720" rIns="91440" bIns="45720" rtlCol="0" anchor="ctr"/>
          <a:lstStyle>
            <a:lvl1pPr algn="r">
              <a:defRPr sz="492">
                <a:solidFill>
                  <a:schemeClr val="tx1">
                    <a:lumMod val="95000"/>
                  </a:schemeClr>
                </a:solidFill>
                <a:effectLst>
                  <a:outerShdw blurRad="38100" dist="38100" dir="2700000" algn="tl">
                    <a:srgbClr val="000000">
                      <a:alpha val="43137"/>
                    </a:srgbClr>
                  </a:outerShdw>
                </a:effectLst>
              </a:defRPr>
            </a:lvl1pPr>
          </a:lstStyle>
          <a:p>
            <a:fld id="{58D53A5C-B3A1-4E2F-B4D5-E63C5F0DD69B}" type="slidenum">
              <a:rPr lang="en-US" smtClean="0"/>
              <a:pPr/>
              <a:t>‹#›</a:t>
            </a:fld>
            <a:endParaRPr lang="en-US"/>
          </a:p>
        </p:txBody>
      </p:sp>
    </p:spTree>
    <p:extLst>
      <p:ext uri="{BB962C8B-B14F-4D97-AF65-F5344CB8AC3E}">
        <p14:creationId xmlns:p14="http://schemas.microsoft.com/office/powerpoint/2010/main" val="2274427754"/>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224974" rtl="0" eaLnBrk="1" latinLnBrk="0" hangingPunct="1">
        <a:spcBef>
          <a:spcPct val="0"/>
        </a:spcBef>
        <a:buNone/>
        <a:defRPr sz="36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8732" indent="-150574" algn="l" defTabSz="224974" rtl="0" eaLnBrk="1" latinLnBrk="0" hangingPunct="1">
        <a:spcBef>
          <a:spcPct val="20000"/>
        </a:spcBef>
        <a:spcAft>
          <a:spcPts val="296"/>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1pPr>
      <a:lvl2pPr marL="354291" indent="-132860" algn="l" defTabSz="224974" rtl="0" eaLnBrk="1" latinLnBrk="0" hangingPunct="1">
        <a:spcBef>
          <a:spcPct val="20000"/>
        </a:spcBef>
        <a:spcAft>
          <a:spcPts val="296"/>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2pPr>
      <a:lvl3pPr marL="504864" indent="-106287" algn="l" defTabSz="224974" rtl="0" eaLnBrk="1" latinLnBrk="0" hangingPunct="1">
        <a:spcBef>
          <a:spcPct val="20000"/>
        </a:spcBef>
        <a:spcAft>
          <a:spcPts val="296"/>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3pPr>
      <a:lvl4pPr marL="682009"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4pPr>
      <a:lvl5pPr marL="823726" indent="-106287" algn="l" defTabSz="224974" rtl="0" eaLnBrk="1" latinLnBrk="0" hangingPunct="1">
        <a:spcBef>
          <a:spcPct val="20000"/>
        </a:spcBef>
        <a:spcAft>
          <a:spcPts val="296"/>
        </a:spcAft>
        <a:buClr>
          <a:schemeClr val="tx2"/>
        </a:buClr>
        <a:buSzPct val="70000"/>
        <a:buFont typeface="Wingdings 2" charset="2"/>
        <a:buChar char=""/>
        <a:defRPr sz="1200" kern="1200">
          <a:ln>
            <a:solidFill>
              <a:schemeClr val="bg1">
                <a:lumMod val="75000"/>
                <a:lumOff val="25000"/>
                <a:alpha val="10000"/>
              </a:schemeClr>
            </a:solidFill>
          </a:ln>
          <a:solidFill>
            <a:schemeClr val="tx2"/>
          </a:solidFill>
          <a:effectLst>
            <a:outerShdw blurRad="38100" dist="38100" dir="2700000" algn="tl">
              <a:srgbClr val="000000">
                <a:alpha val="43137"/>
              </a:srgbClr>
            </a:outerShdw>
          </a:effectLst>
          <a:latin typeface="+mn-lt"/>
          <a:ea typeface="+mn-ea"/>
          <a:cs typeface="+mn-cs"/>
        </a:defRPr>
      </a:lvl5pPr>
      <a:lvl6pPr marL="991326"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81855"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72383"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528469" indent="-112488" algn="l" defTabSz="224974" rtl="0" eaLnBrk="1" latinLnBrk="0" hangingPunct="1">
        <a:spcBef>
          <a:spcPct val="20000"/>
        </a:spcBef>
        <a:spcAft>
          <a:spcPts val="296"/>
        </a:spcAft>
        <a:buClr>
          <a:schemeClr val="tx2"/>
        </a:buClr>
        <a:buSzPct val="70000"/>
        <a:buFont typeface="Wingdings 2" charset="2"/>
        <a:buChar char=""/>
        <a:defRPr sz="689"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24974" rtl="0" eaLnBrk="1" latinLnBrk="0" hangingPunct="1">
        <a:defRPr sz="887" kern="1200">
          <a:solidFill>
            <a:schemeClr val="tx1"/>
          </a:solidFill>
          <a:latin typeface="+mn-lt"/>
          <a:ea typeface="+mn-ea"/>
          <a:cs typeface="+mn-cs"/>
        </a:defRPr>
      </a:lvl1pPr>
      <a:lvl2pPr marL="224974" algn="l" defTabSz="224974" rtl="0" eaLnBrk="1" latinLnBrk="0" hangingPunct="1">
        <a:defRPr sz="887" kern="1200">
          <a:solidFill>
            <a:schemeClr val="tx1"/>
          </a:solidFill>
          <a:latin typeface="+mn-lt"/>
          <a:ea typeface="+mn-ea"/>
          <a:cs typeface="+mn-cs"/>
        </a:defRPr>
      </a:lvl2pPr>
      <a:lvl3pPr marL="449949" algn="l" defTabSz="224974" rtl="0" eaLnBrk="1" latinLnBrk="0" hangingPunct="1">
        <a:defRPr sz="887" kern="1200">
          <a:solidFill>
            <a:schemeClr val="tx1"/>
          </a:solidFill>
          <a:latin typeface="+mn-lt"/>
          <a:ea typeface="+mn-ea"/>
          <a:cs typeface="+mn-cs"/>
        </a:defRPr>
      </a:lvl3pPr>
      <a:lvl4pPr marL="674923" algn="l" defTabSz="224974" rtl="0" eaLnBrk="1" latinLnBrk="0" hangingPunct="1">
        <a:defRPr sz="887" kern="1200">
          <a:solidFill>
            <a:schemeClr val="tx1"/>
          </a:solidFill>
          <a:latin typeface="+mn-lt"/>
          <a:ea typeface="+mn-ea"/>
          <a:cs typeface="+mn-cs"/>
        </a:defRPr>
      </a:lvl4pPr>
      <a:lvl5pPr marL="899897" algn="l" defTabSz="224974" rtl="0" eaLnBrk="1" latinLnBrk="0" hangingPunct="1">
        <a:defRPr sz="887" kern="1200">
          <a:solidFill>
            <a:schemeClr val="tx1"/>
          </a:solidFill>
          <a:latin typeface="+mn-lt"/>
          <a:ea typeface="+mn-ea"/>
          <a:cs typeface="+mn-cs"/>
        </a:defRPr>
      </a:lvl5pPr>
      <a:lvl6pPr marL="1124873" algn="l" defTabSz="224974" rtl="0" eaLnBrk="1" latinLnBrk="0" hangingPunct="1">
        <a:defRPr sz="887" kern="1200">
          <a:solidFill>
            <a:schemeClr val="tx1"/>
          </a:solidFill>
          <a:latin typeface="+mn-lt"/>
          <a:ea typeface="+mn-ea"/>
          <a:cs typeface="+mn-cs"/>
        </a:defRPr>
      </a:lvl6pPr>
      <a:lvl7pPr marL="1349848" algn="l" defTabSz="224974" rtl="0" eaLnBrk="1" latinLnBrk="0" hangingPunct="1">
        <a:defRPr sz="887" kern="1200">
          <a:solidFill>
            <a:schemeClr val="tx1"/>
          </a:solidFill>
          <a:latin typeface="+mn-lt"/>
          <a:ea typeface="+mn-ea"/>
          <a:cs typeface="+mn-cs"/>
        </a:defRPr>
      </a:lvl7pPr>
      <a:lvl8pPr marL="1574821" algn="l" defTabSz="224974" rtl="0" eaLnBrk="1" latinLnBrk="0" hangingPunct="1">
        <a:defRPr sz="887" kern="1200">
          <a:solidFill>
            <a:schemeClr val="tx1"/>
          </a:solidFill>
          <a:latin typeface="+mn-lt"/>
          <a:ea typeface="+mn-ea"/>
          <a:cs typeface="+mn-cs"/>
        </a:defRPr>
      </a:lvl8pPr>
      <a:lvl9pPr marL="1799796" algn="l" defTabSz="224974" rtl="0" eaLnBrk="1" latinLnBrk="0" hangingPunct="1">
        <a:defRPr sz="8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hyperlink" Target="http://www.applicoinc.com/blog/what-makes-uber-different-from-android-how-to-make-sense-of-platform-businesses/"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forbes.com/sites/tomiogeron/2013/01/23/airbnb-and-the-unstoppable-rise-of-the-share-economy/#66ae4c4aae3d"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diagramLayout" Target="../diagrams/layout6.xml"/><Relationship Id="rId3" Type="http://schemas.openxmlformats.org/officeDocument/2006/relationships/diagramLayout" Target="../diagrams/layout4.xml"/><Relationship Id="rId7" Type="http://schemas.openxmlformats.org/officeDocument/2006/relationships/diagramData" Target="../diagrams/data5.xml"/><Relationship Id="rId12" Type="http://schemas.openxmlformats.org/officeDocument/2006/relationships/diagramData" Target="../diagrams/data6.xml"/><Relationship Id="rId2" Type="http://schemas.openxmlformats.org/officeDocument/2006/relationships/diagramData" Target="../diagrams/data4.xml"/><Relationship Id="rId16" Type="http://schemas.microsoft.com/office/2007/relationships/diagramDrawing" Target="../diagrams/drawing6.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5" Type="http://schemas.openxmlformats.org/officeDocument/2006/relationships/diagramColors" Target="../diagrams/colors6.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 Id="rId1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0.xml.rels><?xml version="1.0" encoding="UTF-8" standalone="yes"?>
<Relationships xmlns="http://schemas.openxmlformats.org/package/2006/relationships"><Relationship Id="rId3" Type="http://schemas.openxmlformats.org/officeDocument/2006/relationships/hyperlink" Target="http://www.itmanagerdaily.com/cloud-computing-101/"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www.cio.com/article/2398924/it-organization/how-to-choose-your-cloud-service-provider.html"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aws.amazon.com/ec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hyperlink" Target="https://aws.amazon.com/solutions/case-studies/netflix/"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jpeg"/><Relationship Id="rId2" Type="http://schemas.openxmlformats.org/officeDocument/2006/relationships/hyperlink" Target="https://cloud.google.com/customers/" TargetMode="Externa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jpg"/><Relationship Id="rId4" Type="http://schemas.openxmlformats.org/officeDocument/2006/relationships/hyperlink" Target="https://www.youtube.com/watch?v=3Ztr-HhWX1c"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youtube.com/watch?v=17PtS1Qx8k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hyperlink" Target="https://aws.amazon.com/elasticbeanstal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jpg"/><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jpg"/></Relationships>
</file>

<file path=ppt/slides/_rels/slide4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networkworld.com/article/2686975/public-cloud/cloud-failures-will-happen-are-you-ready.html"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applicoinc.com/blog/what-is-a-platform-business-mode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hyperlink" Target="http://platformsandnetworks.blogspot.com/2011/07/business-model-analysis-part-2.html"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2244" y="2705099"/>
            <a:ext cx="7866696" cy="1524001"/>
          </a:xfrm>
        </p:spPr>
        <p:txBody>
          <a:bodyPr>
            <a:normAutofit fontScale="90000"/>
          </a:bodyPr>
          <a:lstStyle/>
          <a:p>
            <a:r>
              <a:rPr lang="en-US" sz="7408" b="1" dirty="0">
                <a:solidFill>
                  <a:srgbClr val="FF0000"/>
                </a:solidFill>
              </a:rPr>
              <a:t>Information Systems in Organizations</a:t>
            </a:r>
            <a:br>
              <a:rPr lang="en-US" dirty="0">
                <a:solidFill>
                  <a:srgbClr val="000000"/>
                </a:solidFill>
              </a:rPr>
            </a:br>
            <a:br>
              <a:rPr lang="en-US" dirty="0">
                <a:solidFill>
                  <a:srgbClr val="000000"/>
                </a:solidFill>
              </a:rPr>
            </a:br>
            <a:r>
              <a:rPr lang="en-US" dirty="0"/>
              <a:t>5.1 Platforms and Network Effects</a:t>
            </a:r>
            <a:br>
              <a:rPr lang="en-US" dirty="0"/>
            </a:br>
            <a:r>
              <a:rPr lang="en-US" dirty="0"/>
              <a:t>5.2 Cloud Computing</a:t>
            </a:r>
          </a:p>
        </p:txBody>
      </p:sp>
    </p:spTree>
    <p:extLst>
      <p:ext uri="{BB962C8B-B14F-4D97-AF65-F5344CB8AC3E}">
        <p14:creationId xmlns:p14="http://schemas.microsoft.com/office/powerpoint/2010/main" val="273658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2/4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939" y="1790700"/>
            <a:ext cx="5413248" cy="3044952"/>
          </a:xfrm>
          <a:prstGeom prst="rect">
            <a:avLst/>
          </a:prstGeom>
        </p:spPr>
      </p:pic>
    </p:spTree>
    <p:extLst>
      <p:ext uri="{BB962C8B-B14F-4D97-AF65-F5344CB8AC3E}">
        <p14:creationId xmlns:p14="http://schemas.microsoft.com/office/powerpoint/2010/main" val="3738858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190500"/>
            <a:ext cx="8628136" cy="808708"/>
          </a:xfrm>
        </p:spPr>
        <p:txBody>
          <a:bodyPr/>
          <a:lstStyle/>
          <a:p>
            <a:r>
              <a:rPr lang="en-US" dirty="0"/>
              <a:t>What is a Network Effect?</a:t>
            </a:r>
          </a:p>
        </p:txBody>
      </p:sp>
      <p:sp>
        <p:nvSpPr>
          <p:cNvPr id="3" name="Content Placeholder 2"/>
          <p:cNvSpPr>
            <a:spLocks noGrp="1"/>
          </p:cNvSpPr>
          <p:nvPr>
            <p:ph idx="1"/>
          </p:nvPr>
        </p:nvSpPr>
        <p:spPr>
          <a:xfrm>
            <a:off x="761495" y="389607"/>
            <a:ext cx="8628136" cy="3382293"/>
          </a:xfrm>
          <a:effectLst/>
        </p:spPr>
        <p:txBody>
          <a:bodyPr>
            <a:normAutofit/>
          </a:bodyPr>
          <a:lstStyle/>
          <a:p>
            <a:r>
              <a:rPr lang="en-US" dirty="0"/>
              <a:t> In economics and business, a network effect is the effect that one user of a good or service has on the value of that product to other people.</a:t>
            </a:r>
            <a:endParaRPr lang="en-US" i="1" dirty="0"/>
          </a:p>
          <a:p>
            <a:r>
              <a:rPr lang="en-US" i="1" dirty="0"/>
              <a:t> “Network effects are evident when any given customer’s willingness to pay (WTP) for a product depends on the number of other customers with whom they can interact by using the product.” </a:t>
            </a:r>
          </a:p>
        </p:txBody>
      </p:sp>
      <p:pic>
        <p:nvPicPr>
          <p:cNvPr id="4" name="Picture 2" descr="http://www.gwi.net/wp-content/uploads/2011/02/Network-Imag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8275" y="4152900"/>
            <a:ext cx="4505325" cy="15144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750" y="2781300"/>
            <a:ext cx="3981450" cy="114300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8400" y="2847975"/>
            <a:ext cx="2486025" cy="18383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935" y="3848100"/>
            <a:ext cx="2062162" cy="2062162"/>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80000" y="2781300"/>
            <a:ext cx="1828800" cy="1066800"/>
          </a:xfrm>
          <a:prstGeom prst="rect">
            <a:avLst/>
          </a:prstGeom>
        </p:spPr>
      </p:pic>
    </p:spTree>
    <p:extLst>
      <p:ext uri="{BB962C8B-B14F-4D97-AF65-F5344CB8AC3E}">
        <p14:creationId xmlns:p14="http://schemas.microsoft.com/office/powerpoint/2010/main" val="405928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381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What Makes Uber Different from Android?  How to Make Sense </a:t>
            </a:r>
            <a:r>
              <a:rPr lang="en-US" sz="3600" dirty="0">
                <a:solidFill>
                  <a:srgbClr val="FF0000"/>
                </a:solidFill>
                <a:hlinkClick r:id="rId3"/>
              </a:rPr>
              <a:t>of Platform Businesses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996470"/>
            <a:ext cx="8027831" cy="1823576"/>
          </a:xfrm>
          <a:prstGeom prst="rect">
            <a:avLst/>
          </a:prstGeom>
        </p:spPr>
        <p:txBody>
          <a:bodyPr wrap="square">
            <a:spAutoFit/>
          </a:bodyPr>
          <a:lstStyle/>
          <a:p>
            <a:r>
              <a:rPr lang="en-US" sz="2250" b="1" dirty="0">
                <a:solidFill>
                  <a:schemeClr val="bg1"/>
                </a:solidFill>
                <a:effectLst>
                  <a:outerShdw blurRad="38100" dist="38100" dir="2700000" algn="tl">
                    <a:srgbClr val="000000">
                      <a:alpha val="43137"/>
                    </a:srgbClr>
                  </a:outerShdw>
                </a:effectLst>
              </a:rPr>
              <a:t>Both Uber and Android are platforms </a:t>
            </a:r>
            <a:r>
              <a:rPr lang="en-US" sz="2250" dirty="0">
                <a:solidFill>
                  <a:schemeClr val="bg1"/>
                </a:solidFill>
                <a:effectLst>
                  <a:outerShdw blurRad="38100" dist="38100" dir="2700000" algn="tl">
                    <a:srgbClr val="000000">
                      <a:alpha val="43137"/>
                    </a:srgbClr>
                  </a:outerShdw>
                </a:effectLst>
              </a:rPr>
              <a:t>that provide the foundation for great businesses but they are very different types of platforms that make money in different ways, </a:t>
            </a:r>
            <a:r>
              <a:rPr lang="en-US" sz="2250" b="1" dirty="0">
                <a:solidFill>
                  <a:schemeClr val="bg1"/>
                </a:solidFill>
                <a:effectLst>
                  <a:outerShdw blurRad="38100" dist="38100" dir="2700000" algn="tl">
                    <a:srgbClr val="000000">
                      <a:alpha val="43137"/>
                    </a:srgbClr>
                  </a:outerShdw>
                </a:effectLst>
              </a:rPr>
              <a:t>Uber is an exchange platform while Android is a maker platform</a:t>
            </a:r>
            <a:r>
              <a:rPr lang="en-US" sz="2250" dirty="0">
                <a:solidFill>
                  <a:schemeClr val="bg1"/>
                </a:solidFill>
                <a:effectLst>
                  <a:outerShdw blurRad="38100" dist="38100" dir="2700000" algn="tl">
                    <a:srgbClr val="000000">
                      <a:alpha val="43137"/>
                    </a:srgbClr>
                  </a:outerShdw>
                </a:effectLst>
              </a:rPr>
              <a:t>.</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894772"/>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As a business person, you need to </a:t>
            </a:r>
            <a:r>
              <a:rPr lang="en-US" sz="2250" b="1" dirty="0">
                <a:solidFill>
                  <a:schemeClr val="bg1"/>
                </a:solidFill>
                <a:effectLst>
                  <a:outerShdw blurRad="38100" dist="38100" dir="2700000" algn="tl">
                    <a:srgbClr val="000000">
                      <a:alpha val="43137"/>
                    </a:srgbClr>
                  </a:outerShdw>
                </a:effectLst>
              </a:rPr>
              <a:t>understand the different types of platform, how the platforms create value and how the money flows</a:t>
            </a:r>
            <a:r>
              <a:rPr lang="en-US" sz="2250" dirty="0">
                <a:solidFill>
                  <a:schemeClr val="bg1"/>
                </a:solidFill>
                <a:effectLst>
                  <a:outerShdw blurRad="38100" dist="38100" dir="2700000" algn="tl">
                    <a:srgbClr val="000000">
                      <a:alpha val="43137"/>
                    </a:srgbClr>
                  </a:outerShdw>
                </a:effectLst>
              </a:rPr>
              <a:t>.</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8776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 y="342900"/>
            <a:ext cx="8628136" cy="808708"/>
          </a:xfrm>
        </p:spPr>
        <p:txBody>
          <a:bodyPr/>
          <a:lstStyle/>
          <a:p>
            <a:r>
              <a:rPr lang="en-US" dirty="0"/>
              <a:t>Platform Mediated Networks</a:t>
            </a:r>
          </a:p>
        </p:txBody>
      </p:sp>
      <p:sp>
        <p:nvSpPr>
          <p:cNvPr id="3" name="Content Placeholder 2"/>
          <p:cNvSpPr>
            <a:spLocks noGrp="1"/>
          </p:cNvSpPr>
          <p:nvPr>
            <p:ph idx="1"/>
          </p:nvPr>
        </p:nvSpPr>
        <p:spPr>
          <a:xfrm>
            <a:off x="503563" y="1409700"/>
            <a:ext cx="9144000" cy="4572000"/>
          </a:xfrm>
          <a:effectLst/>
        </p:spPr>
        <p:txBody>
          <a:bodyPr>
            <a:normAutofit fontScale="55000" lnSpcReduction="20000"/>
          </a:bodyPr>
          <a:lstStyle/>
          <a:p>
            <a:pPr marL="0" indent="0">
              <a:buNone/>
            </a:pPr>
            <a:r>
              <a:rPr lang="en-US" sz="4222" dirty="0"/>
              <a:t>Connect networks of customers / users, and are not limited to information industries:</a:t>
            </a:r>
          </a:p>
          <a:p>
            <a:r>
              <a:rPr lang="en-US" sz="4222" dirty="0"/>
              <a:t> Financial services (e.g., stock exchanges, credit cards, ATMs), </a:t>
            </a:r>
          </a:p>
          <a:p>
            <a:r>
              <a:rPr lang="en-US" sz="4222" dirty="0"/>
              <a:t> Health care (e.g., HMOs)</a:t>
            </a:r>
          </a:p>
          <a:p>
            <a:r>
              <a:rPr lang="en-US" sz="4222" dirty="0"/>
              <a:t> Energy (e.g., the power grid)</a:t>
            </a:r>
          </a:p>
          <a:p>
            <a:r>
              <a:rPr lang="en-US" sz="4222" dirty="0"/>
              <a:t> Transportation (e.g., airlines, container shipping, gasoline stations)</a:t>
            </a:r>
          </a:p>
          <a:p>
            <a:r>
              <a:rPr lang="en-US" sz="4222" dirty="0"/>
              <a:t> Retailing (e.g., shopping malls, barcodes). A diverse array of matchmaking businesses mediate network transactions, including auctioneers, executive recruiters, realtors, and travel agencies.</a:t>
            </a:r>
          </a:p>
          <a:p>
            <a:pPr marL="0" indent="0">
              <a:buNone/>
            </a:pPr>
            <a:r>
              <a:rPr lang="en-US" sz="4222" dirty="0"/>
              <a:t>Enable communication &amp; commerce</a:t>
            </a:r>
          </a:p>
          <a:p>
            <a:endParaRPr lang="en-US" dirty="0"/>
          </a:p>
        </p:txBody>
      </p:sp>
    </p:spTree>
    <p:extLst>
      <p:ext uri="{BB962C8B-B14F-4D97-AF65-F5344CB8AC3E}">
        <p14:creationId xmlns:p14="http://schemas.microsoft.com/office/powerpoint/2010/main" val="762481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a platform appli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7333" y="-38100"/>
            <a:ext cx="6096000" cy="566057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60600" y="5470071"/>
            <a:ext cx="7899400" cy="331757"/>
          </a:xfrm>
          <a:prstGeom prst="rect">
            <a:avLst/>
          </a:prstGeom>
        </p:spPr>
        <p:txBody>
          <a:bodyPr wrap="square">
            <a:spAutoFit/>
          </a:bodyPr>
          <a:lstStyle/>
          <a:p>
            <a:r>
              <a:rPr lang="en-US" sz="1556" dirty="0">
                <a:solidFill>
                  <a:schemeClr val="bg1">
                    <a:lumMod val="65000"/>
                  </a:schemeClr>
                </a:solidFill>
              </a:rPr>
              <a:t>http://www.applicoinc.com/blog/what-is-a-platform-business-model/</a:t>
            </a:r>
          </a:p>
        </p:txBody>
      </p:sp>
      <p:sp>
        <p:nvSpPr>
          <p:cNvPr id="3" name="Oval 2">
            <a:extLst>
              <a:ext uri="{FF2B5EF4-FFF2-40B4-BE49-F238E27FC236}">
                <a16:creationId xmlns:a16="http://schemas.microsoft.com/office/drawing/2014/main" id="{251BC843-3AA8-4BF0-9F8B-F3F31915FFF9}"/>
              </a:ext>
            </a:extLst>
          </p:cNvPr>
          <p:cNvSpPr/>
          <p:nvPr/>
        </p:nvSpPr>
        <p:spPr>
          <a:xfrm>
            <a:off x="2870200" y="-38102"/>
            <a:ext cx="1219200" cy="60960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7B0ABB51-B59B-458A-BD6E-07659949A68C}"/>
              </a:ext>
            </a:extLst>
          </p:cNvPr>
          <p:cNvSpPr/>
          <p:nvPr/>
        </p:nvSpPr>
        <p:spPr>
          <a:xfrm>
            <a:off x="5842000" y="-38101"/>
            <a:ext cx="1219200" cy="5878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4386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84199" y="434333"/>
            <a:ext cx="8789831" cy="5065957"/>
          </a:xfrm>
        </p:spPr>
        <p:txBody>
          <a:bodyPr>
            <a:normAutofit/>
          </a:bodyPr>
          <a:lstStyle/>
          <a:p>
            <a:r>
              <a:rPr lang="en-US" sz="2800" dirty="0">
                <a:effectLst/>
                <a:hlinkClick r:id="rId3"/>
              </a:rPr>
              <a:t>Airbnb and the unstoppable rise of the share economy</a:t>
            </a:r>
            <a:endParaRPr lang="en-US" sz="2800" dirty="0">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199" y="19431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 How we have seen the rise of platform being leveraged as a business model. Asset owners use this model to capitalize the unused capacity of items they already have, such as car or house, and consumers rent from their peers rather than rent or buy from a company. </a:t>
            </a:r>
          </a:p>
        </p:txBody>
      </p:sp>
      <p:sp>
        <p:nvSpPr>
          <p:cNvPr id="4" name="TextBox 3"/>
          <p:cNvSpPr txBox="1"/>
          <p:nvPr/>
        </p:nvSpPr>
        <p:spPr>
          <a:xfrm>
            <a:off x="1346199" y="4199572"/>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We are moving from a world where we're organized around ownership to one organized around access to assets.  </a:t>
            </a:r>
            <a:r>
              <a:rPr lang="en-US" sz="2250" b="1" dirty="0">
                <a:solidFill>
                  <a:schemeClr val="bg1"/>
                </a:solidFill>
                <a:effectLst>
                  <a:outerShdw blurRad="38100" dist="38100" dir="2700000" algn="tl">
                    <a:srgbClr val="000000">
                      <a:alpha val="43137"/>
                    </a:srgbClr>
                  </a:outerShdw>
                </a:effectLst>
              </a:rPr>
              <a:t>As a business professional it is important to understand the capabilities of this new business model</a:t>
            </a:r>
            <a:r>
              <a:rPr lang="en-US" sz="2250" dirty="0">
                <a:solidFill>
                  <a:schemeClr val="bg1"/>
                </a:solidFill>
                <a:effectLst>
                  <a:outerShdw blurRad="38100" dist="38100" dir="2700000" algn="tl">
                    <a:srgbClr val="000000">
                      <a:alpha val="43137"/>
                    </a:srgbClr>
                  </a:outerShdw>
                </a:effectLst>
              </a:rPr>
              <a:t>.</a:t>
            </a:r>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847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Platform Business Models</a:t>
            </a:r>
          </a:p>
        </p:txBody>
      </p:sp>
      <p:sp>
        <p:nvSpPr>
          <p:cNvPr id="3" name="Content Placeholder 2"/>
          <p:cNvSpPr>
            <a:spLocks noGrp="1"/>
          </p:cNvSpPr>
          <p:nvPr>
            <p:ph idx="1"/>
          </p:nvPr>
        </p:nvSpPr>
        <p:spPr>
          <a:effectLst/>
        </p:spPr>
        <p:txBody>
          <a:bodyPr>
            <a:normAutofit/>
          </a:bodyPr>
          <a:lstStyle/>
          <a:p>
            <a:r>
              <a:rPr lang="en-US" dirty="0"/>
              <a:t> Proprietary</a:t>
            </a:r>
          </a:p>
          <a:p>
            <a:pPr lvl="1"/>
            <a:r>
              <a:rPr lang="en-US" dirty="0"/>
              <a:t> Single provider with exclusive control over technology, standards, pricing leverage (e.g. eBay, Federal Express, Google)</a:t>
            </a:r>
          </a:p>
          <a:p>
            <a:r>
              <a:rPr lang="en-US" dirty="0"/>
              <a:t> Shared</a:t>
            </a:r>
          </a:p>
          <a:p>
            <a:pPr lvl="1"/>
            <a:r>
              <a:rPr lang="en-US" dirty="0"/>
              <a:t> Multiple providers collaborate in developing technology, then compete in differentiating services (e.g. Xbox, Windows, cellular LTE)</a:t>
            </a:r>
          </a:p>
        </p:txBody>
      </p:sp>
    </p:spTree>
    <p:extLst>
      <p:ext uri="{BB962C8B-B14F-4D97-AF65-F5344CB8AC3E}">
        <p14:creationId xmlns:p14="http://schemas.microsoft.com/office/powerpoint/2010/main" val="1137188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ext uri="{D42A27DB-BD31-4B8C-83A1-F6EECF244321}">
                <p14:modId xmlns:p14="http://schemas.microsoft.com/office/powerpoint/2010/main" val="2224626872"/>
              </p:ext>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0837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effectLst/>
        </p:spPr>
        <p:txBody>
          <a:bodyPr>
            <a:normAutofit/>
          </a:bodyPr>
          <a:lstStyle/>
          <a:p>
            <a:r>
              <a:rPr lang="en-US" sz="2000" dirty="0">
                <a:solidFill>
                  <a:schemeClr val="bg1"/>
                </a:solidFill>
              </a:rPr>
              <a:t> Cloud Computing 101</a:t>
            </a:r>
          </a:p>
          <a:p>
            <a:r>
              <a:rPr lang="en-US" sz="2000" dirty="0">
                <a:solidFill>
                  <a:schemeClr val="bg1"/>
                </a:solidFill>
              </a:rPr>
              <a:t> How to Choose Your Cloud Service Provider</a:t>
            </a:r>
          </a:p>
          <a:p>
            <a:r>
              <a:rPr lang="en-US" sz="2000" dirty="0">
                <a:solidFill>
                  <a:schemeClr val="bg1"/>
                </a:solidFill>
              </a:rPr>
              <a:t>Cloud Failures Will Happen.  Are You Ready?</a:t>
            </a:r>
          </a:p>
        </p:txBody>
      </p:sp>
    </p:spTree>
    <p:extLst>
      <p:ext uri="{BB962C8B-B14F-4D97-AF65-F5344CB8AC3E}">
        <p14:creationId xmlns:p14="http://schemas.microsoft.com/office/powerpoint/2010/main" val="342546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3/4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939" y="1866900"/>
            <a:ext cx="5413248" cy="3044952"/>
          </a:xfrm>
          <a:prstGeom prst="rect">
            <a:avLst/>
          </a:prstGeom>
        </p:spPr>
      </p:pic>
    </p:spTree>
    <p:extLst>
      <p:ext uri="{BB962C8B-B14F-4D97-AF65-F5344CB8AC3E}">
        <p14:creationId xmlns:p14="http://schemas.microsoft.com/office/powerpoint/2010/main" val="2848176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3157" y="-129751"/>
            <a:ext cx="8153400" cy="694408"/>
          </a:xfrm>
        </p:spPr>
        <p:txBody>
          <a:bodyPr>
            <a:normAutofit/>
          </a:bodyPr>
          <a:lstStyle/>
          <a:p>
            <a:r>
              <a:rPr lang="en-US" sz="2400" dirty="0">
                <a:solidFill>
                  <a:schemeClr val="bg1"/>
                </a:solidFill>
              </a:rPr>
              <a:t>Roadmap</a:t>
            </a:r>
          </a:p>
        </p:txBody>
      </p:sp>
      <p:graphicFrame>
        <p:nvGraphicFramePr>
          <p:cNvPr id="7" name="Diagram 6"/>
          <p:cNvGraphicFramePr/>
          <p:nvPr>
            <p:extLst/>
          </p:nvPr>
        </p:nvGraphicFramePr>
        <p:xfrm>
          <a:off x="203198" y="499945"/>
          <a:ext cx="9753600" cy="150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nvPr>
        </p:nvGraphicFramePr>
        <p:xfrm>
          <a:off x="1041399" y="2286551"/>
          <a:ext cx="8077199" cy="15076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ext uri="{D42A27DB-BD31-4B8C-83A1-F6EECF244321}">
                <p14:modId xmlns:p14="http://schemas.microsoft.com/office/powerpoint/2010/main" val="3753107823"/>
              </p:ext>
            </p:extLst>
          </p:nvPr>
        </p:nvGraphicFramePr>
        <p:xfrm>
          <a:off x="50799" y="4076700"/>
          <a:ext cx="10058400" cy="152400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4" name="Right Arrow 3"/>
          <p:cNvSpPr/>
          <p:nvPr/>
        </p:nvSpPr>
        <p:spPr>
          <a:xfrm>
            <a:off x="1954714"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ight Arrow 13"/>
          <p:cNvSpPr/>
          <p:nvPr/>
        </p:nvSpPr>
        <p:spPr>
          <a:xfrm>
            <a:off x="7859033"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ight Arrow 14"/>
          <p:cNvSpPr/>
          <p:nvPr/>
        </p:nvSpPr>
        <p:spPr>
          <a:xfrm>
            <a:off x="5785218"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Right Arrow 15"/>
          <p:cNvSpPr/>
          <p:nvPr/>
        </p:nvSpPr>
        <p:spPr>
          <a:xfrm>
            <a:off x="3926812" y="1527461"/>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ight Arrow 16"/>
          <p:cNvSpPr/>
          <p:nvPr/>
        </p:nvSpPr>
        <p:spPr>
          <a:xfrm>
            <a:off x="2813669"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ight Arrow 17"/>
          <p:cNvSpPr/>
          <p:nvPr/>
        </p:nvSpPr>
        <p:spPr>
          <a:xfrm>
            <a:off x="490885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Right Arrow 18"/>
          <p:cNvSpPr/>
          <p:nvPr/>
        </p:nvSpPr>
        <p:spPr>
          <a:xfrm>
            <a:off x="7004048" y="3363954"/>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Right Arrow 19"/>
          <p:cNvSpPr/>
          <p:nvPr/>
        </p:nvSpPr>
        <p:spPr>
          <a:xfrm>
            <a:off x="5965030"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 name="Right Arrow 20"/>
          <p:cNvSpPr/>
          <p:nvPr/>
        </p:nvSpPr>
        <p:spPr>
          <a:xfrm>
            <a:off x="3760098"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Right Arrow 21"/>
          <p:cNvSpPr/>
          <p:nvPr/>
        </p:nvSpPr>
        <p:spPr>
          <a:xfrm>
            <a:off x="1878514" y="5217468"/>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Right Arrow 22"/>
          <p:cNvSpPr/>
          <p:nvPr/>
        </p:nvSpPr>
        <p:spPr>
          <a:xfrm>
            <a:off x="7979462" y="5217095"/>
            <a:ext cx="381000" cy="381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 name="Bent-Up Arrow 23"/>
          <p:cNvSpPr/>
          <p:nvPr/>
        </p:nvSpPr>
        <p:spPr>
          <a:xfrm rot="10800000">
            <a:off x="1136957" y="2186097"/>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9351318" y="1994073"/>
            <a:ext cx="91440" cy="19202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Bent-Up Arrow 25"/>
          <p:cNvSpPr/>
          <p:nvPr/>
        </p:nvSpPr>
        <p:spPr>
          <a:xfrm rot="10800000">
            <a:off x="171756" y="3974205"/>
            <a:ext cx="8305801" cy="195697"/>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ectangle 26"/>
          <p:cNvSpPr/>
          <p:nvPr/>
        </p:nvSpPr>
        <p:spPr>
          <a:xfrm>
            <a:off x="8413549" y="3775790"/>
            <a:ext cx="64008" cy="23774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53210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2" y="266702"/>
            <a:ext cx="8789831" cy="5065957"/>
          </a:xfrm>
        </p:spPr>
        <p:txBody>
          <a:bodyPr>
            <a:normAutofit/>
          </a:bodyPr>
          <a:lstStyle/>
          <a:p>
            <a:r>
              <a:rPr lang="en-US" sz="3600" dirty="0">
                <a:solidFill>
                  <a:srgbClr val="FF0000"/>
                </a:solidFill>
                <a:hlinkClick r:id="rId3"/>
              </a:rPr>
              <a:t>Cloud Computing 101</a:t>
            </a:r>
            <a:endParaRPr lang="en-US" sz="3600" dirty="0">
              <a:solidFill>
                <a:srgbClr val="FF0000"/>
              </a:solidFill>
            </a:endParaRPr>
          </a:p>
          <a:p>
            <a:pPr algn="l"/>
            <a:r>
              <a:rPr lang="en-US"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dirty="0">
              <a:solidFill>
                <a:schemeClr val="bg1"/>
              </a:solidFill>
            </a:endParaRPr>
          </a:p>
        </p:txBody>
      </p:sp>
      <p:sp>
        <p:nvSpPr>
          <p:cNvPr id="2" name="Rectangle 1"/>
          <p:cNvSpPr/>
          <p:nvPr/>
        </p:nvSpPr>
        <p:spPr>
          <a:xfrm>
            <a:off x="1346202" y="174528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This article give a simple </a:t>
            </a:r>
            <a:r>
              <a:rPr lang="en-US" sz="2250" b="1" dirty="0">
                <a:solidFill>
                  <a:schemeClr val="bg1"/>
                </a:solidFill>
                <a:effectLst>
                  <a:outerShdw blurRad="38100" dist="38100" dir="2700000" algn="tl">
                    <a:srgbClr val="000000">
                      <a:alpha val="43137"/>
                    </a:srgbClr>
                  </a:outerShdw>
                </a:effectLst>
              </a:rPr>
              <a:t>overview of cloud computing </a:t>
            </a:r>
            <a:r>
              <a:rPr lang="en-US" sz="2250" dirty="0">
                <a:solidFill>
                  <a:schemeClr val="bg1"/>
                </a:solidFill>
                <a:effectLst>
                  <a:outerShdw blurRad="38100" dist="38100" dir="2700000" algn="tl">
                    <a:srgbClr val="000000">
                      <a:alpha val="43137"/>
                    </a:srgbClr>
                  </a:outerShdw>
                </a:effectLst>
              </a:rPr>
              <a:t>including what it is, the types of cloud computing (</a:t>
            </a:r>
            <a:r>
              <a:rPr lang="en-US" sz="2250" b="1" dirty="0">
                <a:solidFill>
                  <a:schemeClr val="bg1"/>
                </a:solidFill>
                <a:effectLst>
                  <a:outerShdw blurRad="38100" dist="38100" dir="2700000" algn="tl">
                    <a:srgbClr val="000000">
                      <a:alpha val="43137"/>
                    </a:srgbClr>
                  </a:outerShdw>
                </a:effectLst>
              </a:rPr>
              <a:t>IaaS, PaaS and SaaS</a:t>
            </a:r>
            <a:r>
              <a:rPr lang="en-US" sz="2250" dirty="0">
                <a:solidFill>
                  <a:schemeClr val="bg1"/>
                </a:solidFill>
                <a:effectLst>
                  <a:outerShdw blurRad="38100" dist="38100" dir="2700000" algn="tl">
                    <a:srgbClr val="000000">
                      <a:alpha val="43137"/>
                    </a:srgbClr>
                  </a:outerShdw>
                </a:effectLst>
              </a:rPr>
              <a:t>) and some of the pros/cons of utilizing cloud computing.</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1" y="3663822"/>
            <a:ext cx="8027831" cy="2169825"/>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Cloud computing means a lot of different things to a lot of different people.  Some organizations benefit from one type of cloud computing while other benefit from another type.  </a:t>
            </a:r>
            <a:r>
              <a:rPr lang="en-US" sz="2250" b="1" dirty="0">
                <a:solidFill>
                  <a:schemeClr val="bg1"/>
                </a:solidFill>
                <a:effectLst>
                  <a:outerShdw blurRad="38100" dist="38100" dir="2700000" algn="tl">
                    <a:srgbClr val="000000">
                      <a:alpha val="43137"/>
                    </a:srgbClr>
                  </a:outerShdw>
                </a:effectLst>
              </a:rPr>
              <a:t>You need to have a basic understanding of cloud computing if your organization is going to benefit from it</a:t>
            </a:r>
            <a:r>
              <a:rPr lang="en-US" sz="2250" dirty="0">
                <a:solidFill>
                  <a:schemeClr val="bg1"/>
                </a:solidFill>
                <a:effectLst>
                  <a:outerShdw blurRad="38100" dist="38100" dir="2700000" algn="tl">
                    <a:srgbClr val="000000">
                      <a:alpha val="43137"/>
                    </a:srgbClr>
                  </a:outerShdw>
                </a:effectLst>
              </a:rPr>
              <a:t>.</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8227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7196" y="0"/>
            <a:ext cx="3199780" cy="3215268"/>
          </a:xfrm>
        </p:spPr>
        <p:txBody>
          <a:bodyPr/>
          <a:lstStyle/>
          <a:p>
            <a:pPr algn="l"/>
            <a:r>
              <a:rPr lang="en-US" dirty="0"/>
              <a:t>Enterprise Cloud Computing</a:t>
            </a:r>
          </a:p>
        </p:txBody>
      </p:sp>
      <p:sp>
        <p:nvSpPr>
          <p:cNvPr id="3" name="Subtitle 2"/>
          <p:cNvSpPr>
            <a:spLocks noGrp="1"/>
          </p:cNvSpPr>
          <p:nvPr>
            <p:ph type="subTitle" idx="1"/>
          </p:nvPr>
        </p:nvSpPr>
        <p:spPr>
          <a:xfrm>
            <a:off x="387196" y="3594340"/>
            <a:ext cx="3308970" cy="1120536"/>
          </a:xfrm>
        </p:spPr>
        <p:txBody>
          <a:bodyPr/>
          <a:lstStyle/>
          <a:p>
            <a:pPr algn="l"/>
            <a:r>
              <a:rPr lang="en-US" dirty="0">
                <a:solidFill>
                  <a:srgbClr val="0070C0"/>
                </a:solidFill>
              </a:rPr>
              <a:t>Computing On Demand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9858" y="0"/>
            <a:ext cx="5860143" cy="3302000"/>
          </a:xfrm>
          <a:prstGeom prst="rect">
            <a:avLst/>
          </a:prstGeom>
        </p:spPr>
      </p:pic>
      <p:sp>
        <p:nvSpPr>
          <p:cNvPr id="5" name="TextBox 4"/>
          <p:cNvSpPr txBox="1"/>
          <p:nvPr/>
        </p:nvSpPr>
        <p:spPr>
          <a:xfrm>
            <a:off x="4299858" y="3753073"/>
            <a:ext cx="5619750" cy="2246769"/>
          </a:xfrm>
          <a:prstGeom prst="rect">
            <a:avLst/>
          </a:prstGeom>
          <a:noFill/>
        </p:spPr>
        <p:txBody>
          <a:bodyPr wrap="square" rtlCol="0">
            <a:spAutoFit/>
          </a:bodyPr>
          <a:lstStyle/>
          <a:p>
            <a:r>
              <a:rPr lang="en-US" sz="2000" b="1" dirty="0"/>
              <a:t>Characteristics:</a:t>
            </a:r>
          </a:p>
          <a:p>
            <a:pPr marL="238115" indent="-238115">
              <a:buFont typeface="Arial" panose="020B0604020202020204" pitchFamily="34" charset="0"/>
              <a:buChar char="•"/>
            </a:pPr>
            <a:r>
              <a:rPr lang="en-US" sz="2000" dirty="0"/>
              <a:t>On demand self-service</a:t>
            </a:r>
          </a:p>
          <a:p>
            <a:pPr marL="238115" indent="-238115">
              <a:buFont typeface="Arial" panose="020B0604020202020204" pitchFamily="34" charset="0"/>
              <a:buChar char="•"/>
            </a:pPr>
            <a:r>
              <a:rPr lang="en-US" sz="2000" dirty="0"/>
              <a:t>Network access from anywhere</a:t>
            </a:r>
          </a:p>
          <a:p>
            <a:pPr marL="238115" indent="-238115">
              <a:buFont typeface="Arial" panose="020B0604020202020204" pitchFamily="34" charset="0"/>
              <a:buChar char="•"/>
            </a:pPr>
            <a:r>
              <a:rPr lang="en-US" sz="2000" dirty="0"/>
              <a:t>Rapid elasticity (scalability) &amp; Resources pooling</a:t>
            </a:r>
          </a:p>
          <a:p>
            <a:pPr marL="238115" indent="-238115">
              <a:buFont typeface="Arial" panose="020B0604020202020204" pitchFamily="34" charset="0"/>
              <a:buChar char="•"/>
            </a:pPr>
            <a:r>
              <a:rPr lang="en-US" sz="2000" dirty="0"/>
              <a:t>Measured services (pay for services you use)</a:t>
            </a:r>
          </a:p>
          <a:p>
            <a:pPr marL="238115" indent="-238115">
              <a:buFont typeface="Arial" panose="020B0604020202020204" pitchFamily="34" charset="0"/>
              <a:buChar char="•"/>
            </a:pPr>
            <a:endParaRPr lang="en-US" sz="2000" dirty="0"/>
          </a:p>
        </p:txBody>
      </p:sp>
    </p:spTree>
    <p:extLst>
      <p:ext uri="{BB962C8B-B14F-4D97-AF65-F5344CB8AC3E}">
        <p14:creationId xmlns:p14="http://schemas.microsoft.com/office/powerpoint/2010/main" val="3694804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Enterprise Cloud Computing</a:t>
            </a:r>
          </a:p>
        </p:txBody>
      </p:sp>
      <p:sp>
        <p:nvSpPr>
          <p:cNvPr id="3" name="Content Placeholder 2"/>
          <p:cNvSpPr>
            <a:spLocks noGrp="1"/>
          </p:cNvSpPr>
          <p:nvPr>
            <p:ph idx="1"/>
          </p:nvPr>
        </p:nvSpPr>
        <p:spPr>
          <a:xfrm>
            <a:off x="761495" y="1443709"/>
            <a:ext cx="8628136" cy="4110098"/>
          </a:xfrm>
        </p:spPr>
        <p:txBody>
          <a:bodyPr>
            <a:normAutofit fontScale="92500" lnSpcReduction="20000"/>
          </a:bodyPr>
          <a:lstStyle/>
          <a:p>
            <a:pPr>
              <a:buFont typeface="Arial" panose="020B0604020202020204" pitchFamily="34" charset="0"/>
              <a:buChar char="•"/>
            </a:pPr>
            <a:r>
              <a:rPr lang="en-US" dirty="0">
                <a:effectLst/>
              </a:rPr>
              <a:t>Technology as a “utility” </a:t>
            </a:r>
          </a:p>
          <a:p>
            <a:pPr>
              <a:buFont typeface="Arial" panose="020B0604020202020204" pitchFamily="34" charset="0"/>
              <a:buChar char="•"/>
            </a:pPr>
            <a:r>
              <a:rPr lang="en-US" dirty="0">
                <a:effectLst/>
              </a:rPr>
              <a:t>Capital Expenditures become Operating Expenditures</a:t>
            </a:r>
          </a:p>
          <a:p>
            <a:pPr>
              <a:buFont typeface="Arial" panose="020B0604020202020204" pitchFamily="34" charset="0"/>
              <a:buChar char="•"/>
            </a:pPr>
            <a:r>
              <a:rPr lang="en-US" dirty="0">
                <a:effectLst/>
              </a:rPr>
              <a:t>Enables universal, global, &amp; mobile collaboration</a:t>
            </a:r>
          </a:p>
          <a:p>
            <a:pPr>
              <a:buFont typeface="Arial" panose="020B0604020202020204" pitchFamily="34" charset="0"/>
              <a:buChar char="•"/>
            </a:pPr>
            <a:endParaRPr lang="en-US" dirty="0">
              <a:effectLst/>
            </a:endParaRPr>
          </a:p>
          <a:p>
            <a:pPr>
              <a:buFont typeface="Arial" panose="020B0604020202020204" pitchFamily="34" charset="0"/>
              <a:buChar char="•"/>
            </a:pPr>
            <a:endParaRPr lang="en-US" dirty="0">
              <a:effectLst/>
            </a:endParaRPr>
          </a:p>
          <a:p>
            <a:pPr>
              <a:buFont typeface="Arial" panose="020B0604020202020204" pitchFamily="34" charset="0"/>
              <a:buChar char="•"/>
            </a:pPr>
            <a:endParaRPr lang="en-US" dirty="0">
              <a:effectLst/>
            </a:endParaRPr>
          </a:p>
          <a:p>
            <a:pPr>
              <a:buFont typeface="Arial" panose="020B0604020202020204" pitchFamily="34" charset="0"/>
              <a:buChar char="•"/>
            </a:pPr>
            <a:endParaRPr lang="en-US" dirty="0">
              <a:effectLst/>
            </a:endParaRPr>
          </a:p>
          <a:p>
            <a:pPr>
              <a:buFont typeface="Arial" panose="020B0604020202020204" pitchFamily="34" charset="0"/>
              <a:buChar char="•"/>
            </a:pPr>
            <a:endParaRPr lang="en-US" dirty="0">
              <a:effectLst/>
            </a:endParaRPr>
          </a:p>
          <a:p>
            <a:pPr marL="380985" indent="-380985">
              <a:buFont typeface="Arial" panose="020B0604020202020204" pitchFamily="34" charset="0"/>
              <a:buChar char="•"/>
            </a:pPr>
            <a:endParaRPr lang="en-US" dirty="0">
              <a:effectLst/>
            </a:endParaRPr>
          </a:p>
          <a:p>
            <a:pPr marL="142869" indent="-142869">
              <a:buFont typeface="Arial" panose="020B0604020202020204" pitchFamily="34" charset="0"/>
              <a:buChar char="•"/>
            </a:pPr>
            <a:endParaRPr lang="en-US" sz="1000" dirty="0">
              <a:effectLst/>
            </a:endParaRPr>
          </a:p>
          <a:p>
            <a:pPr marL="142869" indent="-142869">
              <a:buFont typeface="Arial" panose="020B0604020202020204" pitchFamily="34" charset="0"/>
              <a:buChar char="•"/>
            </a:pPr>
            <a:endParaRPr lang="en-US" sz="1000" dirty="0">
              <a:effectLst/>
            </a:endParaRPr>
          </a:p>
          <a:p>
            <a:pPr marL="142869" indent="-142869">
              <a:buFont typeface="Arial" panose="020B0604020202020204" pitchFamily="34" charset="0"/>
              <a:buChar char="•"/>
            </a:pPr>
            <a:r>
              <a:rPr lang="en-US" sz="1000" dirty="0">
                <a:effectLst/>
              </a:rPr>
              <a:t>Source: http://www.dailytech.com/Cloud+Computing+Changing+IT+in+Small+Business+World/article33635.htm</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9375" y="2798009"/>
            <a:ext cx="2381250" cy="1881188"/>
          </a:xfrm>
          <a:prstGeom prst="rect">
            <a:avLst/>
          </a:prstGeom>
        </p:spPr>
      </p:pic>
    </p:spTree>
    <p:extLst>
      <p:ext uri="{BB962C8B-B14F-4D97-AF65-F5344CB8AC3E}">
        <p14:creationId xmlns:p14="http://schemas.microsoft.com/office/powerpoint/2010/main" val="3765853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Computing</a:t>
            </a:r>
          </a:p>
        </p:txBody>
      </p:sp>
      <p:sp>
        <p:nvSpPr>
          <p:cNvPr id="5" name="Content Placeholder 4"/>
          <p:cNvSpPr>
            <a:spLocks noGrp="1"/>
          </p:cNvSpPr>
          <p:nvPr>
            <p:ph idx="1"/>
          </p:nvPr>
        </p:nvSpPr>
        <p:spPr>
          <a:xfrm>
            <a:off x="782236" y="1510335"/>
            <a:ext cx="4819721" cy="3626115"/>
          </a:xfrm>
        </p:spPr>
        <p:txBody>
          <a:bodyPr>
            <a:normAutofit fontScale="70000" lnSpcReduction="20000"/>
          </a:bodyPr>
          <a:lstStyle/>
          <a:p>
            <a:pPr marL="0" indent="0">
              <a:buNone/>
            </a:pPr>
            <a:r>
              <a:rPr lang="en-US" sz="3333" b="1" u="sng" dirty="0">
                <a:solidFill>
                  <a:srgbClr val="FF0000"/>
                </a:solidFill>
              </a:rPr>
              <a:t>Pros</a:t>
            </a:r>
          </a:p>
          <a:p>
            <a:pPr>
              <a:buFont typeface="Arial" panose="020B0604020202020204" pitchFamily="34" charset="0"/>
              <a:buChar char="•"/>
            </a:pPr>
            <a:r>
              <a:rPr lang="en-US" sz="2833" dirty="0">
                <a:effectLst/>
              </a:rPr>
              <a:t>Anywhere, Anytime collaboration / remote access</a:t>
            </a:r>
          </a:p>
          <a:p>
            <a:pPr>
              <a:buFont typeface="Arial" panose="020B0604020202020204" pitchFamily="34" charset="0"/>
              <a:buChar char="•"/>
            </a:pPr>
            <a:r>
              <a:rPr lang="en-US" sz="2833" dirty="0">
                <a:effectLst/>
              </a:rPr>
              <a:t>A green choice</a:t>
            </a:r>
          </a:p>
          <a:p>
            <a:pPr>
              <a:buFont typeface="Arial" panose="020B0604020202020204" pitchFamily="34" charset="0"/>
              <a:buChar char="•"/>
            </a:pPr>
            <a:r>
              <a:rPr lang="en-US" sz="2833" dirty="0">
                <a:effectLst/>
              </a:rPr>
              <a:t>Reduced Support/IT Staff and Hardware Needs</a:t>
            </a:r>
          </a:p>
          <a:p>
            <a:pPr>
              <a:buFont typeface="Arial" panose="020B0604020202020204" pitchFamily="34" charset="0"/>
              <a:buChar char="•"/>
            </a:pPr>
            <a:r>
              <a:rPr lang="en-US" sz="2833" dirty="0">
                <a:effectLst/>
              </a:rPr>
              <a:t>Less expensive </a:t>
            </a:r>
          </a:p>
          <a:p>
            <a:pPr>
              <a:buFont typeface="Arial" panose="020B0604020202020204" pitchFamily="34" charset="0"/>
              <a:buChar char="•"/>
            </a:pPr>
            <a:r>
              <a:rPr lang="en-US" sz="2833" dirty="0">
                <a:effectLst/>
              </a:rPr>
              <a:t>Increased Agility/Scalability</a:t>
            </a:r>
          </a:p>
          <a:p>
            <a:pPr>
              <a:buFont typeface="Arial" panose="020B0604020202020204" pitchFamily="34" charset="0"/>
              <a:buChar char="•"/>
            </a:pPr>
            <a:r>
              <a:rPr lang="en-US" sz="2833" dirty="0">
                <a:effectLst/>
              </a:rPr>
              <a:t>Disaster Recovery</a:t>
            </a:r>
          </a:p>
          <a:p>
            <a:pPr>
              <a:buFont typeface="Arial" panose="020B0604020202020204" pitchFamily="34" charset="0"/>
              <a:buChar char="•"/>
            </a:pPr>
            <a:r>
              <a:rPr lang="en-US" sz="2833" dirty="0">
                <a:effectLst/>
              </a:rPr>
              <a:t>Easy to Use</a:t>
            </a:r>
          </a:p>
          <a:p>
            <a:pPr>
              <a:buFont typeface="Arial" panose="020B0604020202020204" pitchFamily="34" charset="0"/>
              <a:buChar char="•"/>
            </a:pPr>
            <a:r>
              <a:rPr lang="en-US" sz="2833" dirty="0">
                <a:effectLst/>
              </a:rPr>
              <a:t>Improved service and performance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93903" y="191824"/>
            <a:ext cx="1481833" cy="1170648"/>
          </a:xfrm>
          <a:prstGeom prst="rect">
            <a:avLst/>
          </a:prstGeom>
        </p:spPr>
      </p:pic>
      <p:sp>
        <p:nvSpPr>
          <p:cNvPr id="6" name="Content Placeholder 4"/>
          <p:cNvSpPr txBox="1">
            <a:spLocks/>
          </p:cNvSpPr>
          <p:nvPr/>
        </p:nvSpPr>
        <p:spPr>
          <a:xfrm>
            <a:off x="5861538" y="1474918"/>
            <a:ext cx="4077956" cy="3626115"/>
          </a:xfrm>
          <a:prstGeom prst="rect">
            <a:avLst/>
          </a:prstGeom>
        </p:spPr>
        <p:txBody>
          <a:bodyPr vert="horz" lIns="76200" tIns="38100" rIns="76200" bIns="381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333" b="1" u="sng" dirty="0">
                <a:solidFill>
                  <a:srgbClr val="FF0000"/>
                </a:solidFill>
                <a:effectLst>
                  <a:outerShdw blurRad="38100" dist="38100" dir="2700000" algn="tl">
                    <a:srgbClr val="000000">
                      <a:alpha val="43137"/>
                    </a:srgbClr>
                  </a:outerShdw>
                </a:effectLst>
              </a:rPr>
              <a:t>Cons</a:t>
            </a:r>
          </a:p>
          <a:p>
            <a:r>
              <a:rPr lang="en-US" sz="2167" dirty="0"/>
              <a:t>Device Security</a:t>
            </a:r>
          </a:p>
          <a:p>
            <a:r>
              <a:rPr lang="en-US" sz="2167" dirty="0"/>
              <a:t>Downtime &amp; Availability of data</a:t>
            </a:r>
          </a:p>
          <a:p>
            <a:r>
              <a:rPr lang="en-US" sz="2167" dirty="0"/>
              <a:t>Data Integrity</a:t>
            </a:r>
          </a:p>
          <a:p>
            <a:r>
              <a:rPr lang="en-US" sz="2167" dirty="0"/>
              <a:t>Privacy &amp; confidentiality of data </a:t>
            </a:r>
          </a:p>
        </p:txBody>
      </p:sp>
    </p:spTree>
    <p:extLst>
      <p:ext uri="{BB962C8B-B14F-4D97-AF65-F5344CB8AC3E}">
        <p14:creationId xmlns:p14="http://schemas.microsoft.com/office/powerpoint/2010/main" val="2061082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5783" y="138619"/>
            <a:ext cx="8763000" cy="1104636"/>
          </a:xfrm>
        </p:spPr>
        <p:txBody>
          <a:bodyPr/>
          <a:lstStyle/>
          <a:p>
            <a:r>
              <a:rPr lang="en-US" b="1" dirty="0"/>
              <a:t>Big Players in Cloud Computing </a:t>
            </a:r>
          </a:p>
        </p:txBody>
      </p:sp>
      <p:sp>
        <p:nvSpPr>
          <p:cNvPr id="3" name="Content Placeholder 2"/>
          <p:cNvSpPr>
            <a:spLocks noGrp="1"/>
          </p:cNvSpPr>
          <p:nvPr>
            <p:ph idx="1"/>
          </p:nvPr>
        </p:nvSpPr>
        <p:spPr>
          <a:xfrm>
            <a:off x="698498" y="1322572"/>
            <a:ext cx="8763000" cy="3626115"/>
          </a:xfrm>
          <a:effectLst/>
        </p:spPr>
        <p:txBody>
          <a:bodyPr/>
          <a:lstStyle/>
          <a:p>
            <a:r>
              <a:rPr lang="en-US" dirty="0"/>
              <a:t> Amazon Web Services (AWS)</a:t>
            </a:r>
          </a:p>
          <a:p>
            <a:r>
              <a:rPr lang="en-US" dirty="0"/>
              <a:t> Google Cloud Platform</a:t>
            </a:r>
          </a:p>
          <a:p>
            <a:r>
              <a:rPr lang="en-US" dirty="0"/>
              <a:t> Microsoft Azure</a:t>
            </a:r>
          </a:p>
          <a:p>
            <a:r>
              <a:rPr lang="en-US" dirty="0"/>
              <a:t> Oracle </a:t>
            </a:r>
          </a:p>
          <a:p>
            <a:r>
              <a:rPr lang="en-US" dirty="0"/>
              <a:t> And many others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498" y="4259941"/>
            <a:ext cx="2595563" cy="12223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9684" y="4732221"/>
            <a:ext cx="2182813" cy="27781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123" y="4319472"/>
            <a:ext cx="2873375" cy="1103313"/>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3475" y="1847850"/>
            <a:ext cx="2828925" cy="1619250"/>
          </a:xfrm>
          <a:prstGeom prst="rect">
            <a:avLst/>
          </a:prstGeom>
        </p:spPr>
      </p:pic>
    </p:spTree>
    <p:extLst>
      <p:ext uri="{BB962C8B-B14F-4D97-AF65-F5344CB8AC3E}">
        <p14:creationId xmlns:p14="http://schemas.microsoft.com/office/powerpoint/2010/main" val="3667186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500" fill="hold"/>
                                        <p:tgtEl>
                                          <p:spTgt spid="6"/>
                                        </p:tgtEl>
                                        <p:attrNameLst>
                                          <p:attrName>ppt_x</p:attrName>
                                        </p:attrNameLst>
                                      </p:cBhvr>
                                      <p:tavLst>
                                        <p:tav tm="0">
                                          <p:val>
                                            <p:strVal val="#ppt_x"/>
                                          </p:val>
                                        </p:tav>
                                        <p:tav tm="100000">
                                          <p:val>
                                            <p:strVal val="#ppt_x"/>
                                          </p:val>
                                        </p:tav>
                                      </p:tavLst>
                                    </p:anim>
                                    <p:anim calcmode="lin" valueType="num">
                                      <p:cBhvr additive="base">
                                        <p:cTn id="4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2" y="-84981"/>
            <a:ext cx="8789831" cy="5065957"/>
          </a:xfrm>
        </p:spPr>
        <p:txBody>
          <a:bodyPr>
            <a:normAutofit/>
          </a:bodyPr>
          <a:lstStyle/>
          <a:p>
            <a:r>
              <a:rPr lang="en-US" sz="3600" dirty="0">
                <a:solidFill>
                  <a:srgbClr val="FF0000"/>
                </a:solidFill>
                <a:hlinkClick r:id="rId3"/>
              </a:rPr>
              <a:t>How to Choose Your Cloud Service Provider</a:t>
            </a:r>
            <a:endParaRPr lang="en-US" sz="3600" dirty="0">
              <a:solidFill>
                <a:srgbClr val="FF0000"/>
              </a:solidFill>
            </a:endParaRPr>
          </a:p>
          <a:p>
            <a:pPr algn="l"/>
            <a:r>
              <a:rPr lang="en-US"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dirty="0">
              <a:solidFill>
                <a:schemeClr val="bg1"/>
              </a:solidFill>
            </a:endParaRPr>
          </a:p>
        </p:txBody>
      </p:sp>
      <p:sp>
        <p:nvSpPr>
          <p:cNvPr id="2" name="Rectangle 1"/>
          <p:cNvSpPr/>
          <p:nvPr/>
        </p:nvSpPr>
        <p:spPr>
          <a:xfrm>
            <a:off x="1346202" y="1943100"/>
            <a:ext cx="8027831" cy="1823576"/>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There are lots of cloud providers out there, each with their own individual strengths and weaknesses.  This article helps you understand </a:t>
            </a:r>
            <a:r>
              <a:rPr lang="en-US" sz="2250" b="1" dirty="0">
                <a:solidFill>
                  <a:schemeClr val="bg1"/>
                </a:solidFill>
                <a:effectLst>
                  <a:outerShdw blurRad="38100" dist="38100" dir="2700000" algn="tl">
                    <a:srgbClr val="000000">
                      <a:alpha val="43137"/>
                    </a:srgbClr>
                  </a:outerShdw>
                </a:effectLst>
              </a:rPr>
              <a:t>what you should be looking for when trying to find a partner in the cloud space</a:t>
            </a:r>
            <a:r>
              <a:rPr lang="en-US" sz="2250" dirty="0">
                <a:solidFill>
                  <a:schemeClr val="bg1"/>
                </a:solidFill>
                <a:effectLst>
                  <a:outerShdw blurRad="38100" dist="38100" dir="2700000" algn="tl">
                    <a:srgbClr val="000000">
                      <a:alpha val="43137"/>
                    </a:srgbClr>
                  </a:outerShdw>
                </a:effectLst>
              </a:rPr>
              <a:t>.</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1" y="3861652"/>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For some organizations, selecting a cloud provider is literally a “bet the business” proposition.  </a:t>
            </a:r>
            <a:r>
              <a:rPr lang="en-US" sz="2250" b="1" dirty="0">
                <a:solidFill>
                  <a:schemeClr val="bg1"/>
                </a:solidFill>
                <a:effectLst>
                  <a:outerShdw blurRad="38100" dist="38100" dir="2700000" algn="tl">
                    <a:srgbClr val="000000">
                      <a:alpha val="43137"/>
                    </a:srgbClr>
                  </a:outerShdw>
                </a:effectLst>
              </a:rPr>
              <a:t>If the cloud provider has problems, your business will pay the price</a:t>
            </a:r>
            <a:r>
              <a:rPr lang="en-US" sz="2250" dirty="0">
                <a:solidFill>
                  <a:schemeClr val="bg1"/>
                </a:solidFill>
                <a:effectLst>
                  <a:outerShdw blurRad="38100" dist="38100" dir="2700000" algn="tl">
                    <a:srgbClr val="000000">
                      <a:alpha val="43137"/>
                    </a:srgbClr>
                  </a:outerShdw>
                </a:effectLst>
              </a:rPr>
              <a:t>.  Choose wisely!</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744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4/4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939" y="1638300"/>
            <a:ext cx="5413248" cy="3044952"/>
          </a:xfrm>
          <a:prstGeom prst="rect">
            <a:avLst/>
          </a:prstGeom>
        </p:spPr>
      </p:pic>
    </p:spTree>
    <p:extLst>
      <p:ext uri="{BB962C8B-B14F-4D97-AF65-F5344CB8AC3E}">
        <p14:creationId xmlns:p14="http://schemas.microsoft.com/office/powerpoint/2010/main" val="3227070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043" y="122054"/>
            <a:ext cx="8763000" cy="1104636"/>
          </a:xfrm>
        </p:spPr>
        <p:txBody>
          <a:bodyPr/>
          <a:lstStyle/>
          <a:p>
            <a:r>
              <a:rPr lang="en-US" b="1" dirty="0"/>
              <a:t>Cloud Computing Models</a:t>
            </a:r>
          </a:p>
        </p:txBody>
      </p:sp>
      <p:sp>
        <p:nvSpPr>
          <p:cNvPr id="3" name="Content Placeholder 2"/>
          <p:cNvSpPr>
            <a:spLocks noGrp="1"/>
          </p:cNvSpPr>
          <p:nvPr>
            <p:ph idx="1"/>
          </p:nvPr>
        </p:nvSpPr>
        <p:spPr>
          <a:xfrm>
            <a:off x="698500" y="1442842"/>
            <a:ext cx="8763000" cy="3626115"/>
          </a:xfrm>
          <a:effectLst/>
        </p:spPr>
        <p:txBody>
          <a:bodyPr/>
          <a:lstStyle/>
          <a:p>
            <a:r>
              <a:rPr lang="en-US" dirty="0">
                <a:solidFill>
                  <a:srgbClr val="FF0000"/>
                </a:solidFill>
              </a:rPr>
              <a:t> IaaS</a:t>
            </a:r>
            <a:r>
              <a:rPr lang="en-US" dirty="0"/>
              <a:t>: Infrastructure as a Service</a:t>
            </a:r>
          </a:p>
          <a:p>
            <a:r>
              <a:rPr lang="en-US" dirty="0">
                <a:solidFill>
                  <a:srgbClr val="FF0000"/>
                </a:solidFill>
              </a:rPr>
              <a:t> PaaS</a:t>
            </a:r>
            <a:r>
              <a:rPr lang="en-US" dirty="0"/>
              <a:t>: Platform as a Service</a:t>
            </a:r>
          </a:p>
          <a:p>
            <a:r>
              <a:rPr lang="en-US" dirty="0">
                <a:solidFill>
                  <a:srgbClr val="FF0000"/>
                </a:solidFill>
              </a:rPr>
              <a:t> SaaS</a:t>
            </a:r>
            <a:r>
              <a:rPr lang="en-US" dirty="0"/>
              <a:t>: Software as a Service</a:t>
            </a:r>
          </a:p>
          <a:p>
            <a:r>
              <a:rPr lang="en-US" sz="2000" dirty="0"/>
              <a:t> Various other models exist (</a:t>
            </a:r>
            <a:r>
              <a:rPr lang="en-US" sz="2000" dirty="0" err="1"/>
              <a:t>XaaS</a:t>
            </a:r>
            <a:r>
              <a:rPr lang="en-US" sz="2000" dirty="0"/>
              <a:t>) / Hybrid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1957" y="3299985"/>
            <a:ext cx="4610702" cy="2117301"/>
          </a:xfrm>
          <a:prstGeom prst="rect">
            <a:avLst/>
          </a:prstGeom>
        </p:spPr>
      </p:pic>
      <p:sp>
        <p:nvSpPr>
          <p:cNvPr id="5" name="Oval 4"/>
          <p:cNvSpPr/>
          <p:nvPr/>
        </p:nvSpPr>
        <p:spPr>
          <a:xfrm>
            <a:off x="2128631" y="5068957"/>
            <a:ext cx="5582478" cy="45554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spTree>
    <p:extLst>
      <p:ext uri="{BB962C8B-B14F-4D97-AF65-F5344CB8AC3E}">
        <p14:creationId xmlns:p14="http://schemas.microsoft.com/office/powerpoint/2010/main" val="1677565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IaaS, PaaS, SaaS Explained</a:t>
            </a:r>
          </a:p>
        </p:txBody>
      </p:sp>
      <p:sp>
        <p:nvSpPr>
          <p:cNvPr id="3" name="Content Placeholder 2"/>
          <p:cNvSpPr>
            <a:spLocks noGrp="1"/>
          </p:cNvSpPr>
          <p:nvPr>
            <p:ph idx="1"/>
          </p:nvPr>
        </p:nvSpPr>
        <p:spPr>
          <a:effectLst/>
        </p:spPr>
        <p:txBody>
          <a:bodyPr>
            <a:normAutofit fontScale="92500" lnSpcReduction="10000"/>
          </a:bodyPr>
          <a:lstStyle/>
          <a:p>
            <a:r>
              <a:rPr lang="en-US" b="1" dirty="0"/>
              <a:t> IaaS: </a:t>
            </a:r>
            <a:r>
              <a:rPr lang="en-US" b="1" dirty="0">
                <a:solidFill>
                  <a:srgbClr val="FF0000"/>
                </a:solidFill>
              </a:rPr>
              <a:t>“host”</a:t>
            </a:r>
            <a:r>
              <a:rPr lang="en-US" dirty="0">
                <a:solidFill>
                  <a:srgbClr val="FF0000"/>
                </a:solidFill>
              </a:rPr>
              <a:t> </a:t>
            </a:r>
            <a:r>
              <a:rPr lang="en-US" dirty="0"/>
              <a:t>– you pay for the infrastructure but you are responsible for </a:t>
            </a:r>
            <a:r>
              <a:rPr lang="en-US" dirty="0">
                <a:solidFill>
                  <a:srgbClr val="FF0000"/>
                </a:solidFill>
              </a:rPr>
              <a:t>all application development </a:t>
            </a:r>
            <a:r>
              <a:rPr lang="en-US" dirty="0"/>
              <a:t>and deployment and support activities. </a:t>
            </a:r>
          </a:p>
          <a:p>
            <a:r>
              <a:rPr lang="en-US" b="1" dirty="0"/>
              <a:t> PaaS: </a:t>
            </a:r>
            <a:r>
              <a:rPr lang="en-US" b="1" dirty="0">
                <a:solidFill>
                  <a:srgbClr val="FF0000"/>
                </a:solidFill>
              </a:rPr>
              <a:t>“build” </a:t>
            </a:r>
            <a:r>
              <a:rPr lang="en-US" dirty="0"/>
              <a:t>– you pay for the infrastructure and for a developing platform that supports many areas of deployment so you can just </a:t>
            </a:r>
            <a:r>
              <a:rPr lang="en-US" dirty="0">
                <a:solidFill>
                  <a:srgbClr val="FF0000"/>
                </a:solidFill>
              </a:rPr>
              <a:t>focus on programming </a:t>
            </a:r>
            <a:r>
              <a:rPr lang="en-US" dirty="0"/>
              <a:t>your application. </a:t>
            </a:r>
          </a:p>
          <a:p>
            <a:r>
              <a:rPr lang="en-US" b="1" dirty="0"/>
              <a:t> SaaS: </a:t>
            </a:r>
            <a:r>
              <a:rPr lang="en-US" b="1" dirty="0">
                <a:solidFill>
                  <a:srgbClr val="FF0000"/>
                </a:solidFill>
              </a:rPr>
              <a:t>“consume”</a:t>
            </a:r>
            <a:r>
              <a:rPr lang="en-US" dirty="0">
                <a:solidFill>
                  <a:srgbClr val="FF0000"/>
                </a:solidFill>
              </a:rPr>
              <a:t> </a:t>
            </a:r>
            <a:r>
              <a:rPr lang="en-US" dirty="0"/>
              <a:t>– you pay for an entire solution that is fully built, deployed, and distributed over the web for you to </a:t>
            </a:r>
            <a:r>
              <a:rPr lang="en-US" dirty="0">
                <a:solidFill>
                  <a:srgbClr val="FF0000"/>
                </a:solidFill>
              </a:rPr>
              <a:t>consume on demand</a:t>
            </a:r>
            <a:r>
              <a:rPr lang="en-US" dirty="0"/>
              <a:t>. You have no infrastructure, development, deployment, or support responsibilities.</a:t>
            </a:r>
          </a:p>
        </p:txBody>
      </p:sp>
    </p:spTree>
    <p:extLst>
      <p:ext uri="{BB962C8B-B14F-4D97-AF65-F5344CB8AC3E}">
        <p14:creationId xmlns:p14="http://schemas.microsoft.com/office/powerpoint/2010/main" val="135336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3495" y="0"/>
            <a:ext cx="6313010" cy="5715000"/>
          </a:xfrm>
          <a:prstGeom prst="rect">
            <a:avLst/>
          </a:prstGeom>
        </p:spPr>
      </p:pic>
    </p:spTree>
    <p:extLst>
      <p:ext uri="{BB962C8B-B14F-4D97-AF65-F5344CB8AC3E}">
        <p14:creationId xmlns:p14="http://schemas.microsoft.com/office/powerpoint/2010/main" val="288566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Max Labs 3a &amp; 3b</a:t>
            </a:r>
          </a:p>
        </p:txBody>
      </p:sp>
      <p:sp>
        <p:nvSpPr>
          <p:cNvPr id="3" name="TextBox 2"/>
          <p:cNvSpPr txBox="1"/>
          <p:nvPr/>
        </p:nvSpPr>
        <p:spPr>
          <a:xfrm>
            <a:off x="474869" y="1562100"/>
            <a:ext cx="9296400" cy="2708434"/>
          </a:xfrm>
          <a:prstGeom prst="rect">
            <a:avLst/>
          </a:prstGeom>
          <a:noFill/>
        </p:spPr>
        <p:txBody>
          <a:bodyPr wrap="square" rtlCol="0">
            <a:spAutoFit/>
          </a:bodyPr>
          <a:lstStyle/>
          <a:p>
            <a:r>
              <a:rPr lang="en-US" sz="2000" dirty="0"/>
              <a:t>Due </a:t>
            </a:r>
            <a:r>
              <a:rPr lang="en-US" sz="2000" dirty="0">
                <a:solidFill>
                  <a:srgbClr val="FF0000"/>
                </a:solidFill>
              </a:rPr>
              <a:t>TODAY</a:t>
            </a:r>
            <a:r>
              <a:rPr lang="en-US" sz="2000" dirty="0"/>
              <a:t>– Each part will take about an </a:t>
            </a:r>
            <a:r>
              <a:rPr lang="en-US" sz="2000" dirty="0">
                <a:solidFill>
                  <a:srgbClr val="FF0000"/>
                </a:solidFill>
              </a:rPr>
              <a:t>hour</a:t>
            </a:r>
            <a:endParaRPr lang="en-US" sz="2000" dirty="0"/>
          </a:p>
          <a:p>
            <a:pPr marL="380985" indent="-380985">
              <a:buFont typeface="Wingdings 2" panose="05020102010507070707" pitchFamily="18" charset="2"/>
              <a:buChar char=""/>
            </a:pPr>
            <a:r>
              <a:rPr lang="en-US" sz="2000" dirty="0"/>
              <a:t>Max Labs 3a</a:t>
            </a:r>
          </a:p>
          <a:p>
            <a:pPr marL="761970" lvl="1" indent="-380985">
              <a:buFont typeface="Wingdings" panose="05000000000000000000" pitchFamily="2" charset="2"/>
              <a:buChar char="Ø"/>
            </a:pPr>
            <a:r>
              <a:rPr lang="en-US" sz="1500" dirty="0"/>
              <a:t>4 Screenshots</a:t>
            </a:r>
          </a:p>
          <a:p>
            <a:pPr marL="761970" lvl="1" indent="-380985">
              <a:buFont typeface="Wingdings" panose="05000000000000000000" pitchFamily="2" charset="2"/>
              <a:buChar char="Ø"/>
            </a:pPr>
            <a:r>
              <a:rPr lang="en-US" sz="1500" dirty="0"/>
              <a:t>Make the app scalable</a:t>
            </a:r>
          </a:p>
          <a:p>
            <a:pPr marL="761970" lvl="1" indent="-380985">
              <a:buFont typeface="Wingdings" panose="05000000000000000000" pitchFamily="2" charset="2"/>
              <a:buChar char="Ø"/>
            </a:pPr>
            <a:r>
              <a:rPr lang="en-US" sz="1500" dirty="0"/>
              <a:t>See how CRM systems make life easier </a:t>
            </a:r>
            <a:endParaRPr lang="en-US" sz="2000" dirty="0"/>
          </a:p>
          <a:p>
            <a:endParaRPr lang="en-US" sz="2000" dirty="0"/>
          </a:p>
          <a:p>
            <a:pPr marL="285739" indent="-285739">
              <a:buFont typeface="Wingdings 2" panose="05020102010507070707" pitchFamily="18" charset="2"/>
              <a:buChar char=""/>
            </a:pPr>
            <a:r>
              <a:rPr lang="en-US" sz="2000" dirty="0"/>
              <a:t>Max Labs 3b</a:t>
            </a:r>
          </a:p>
          <a:p>
            <a:pPr marL="666723" lvl="1" indent="-285739">
              <a:buFont typeface="Wingdings" panose="05000000000000000000" pitchFamily="2" charset="2"/>
              <a:buChar char="Ø"/>
            </a:pPr>
            <a:r>
              <a:rPr lang="en-US" sz="1500" dirty="0"/>
              <a:t>3 Screenshots</a:t>
            </a:r>
          </a:p>
          <a:p>
            <a:pPr marL="666723" lvl="1" indent="-285739">
              <a:buFont typeface="Wingdings" panose="05000000000000000000" pitchFamily="2" charset="2"/>
              <a:buChar char="Ø"/>
            </a:pPr>
            <a:r>
              <a:rPr lang="en-US" sz="1500" dirty="0"/>
              <a:t>Go full cyborg</a:t>
            </a:r>
          </a:p>
          <a:p>
            <a:pPr marL="666723" lvl="1" indent="-285739">
              <a:buFont typeface="Wingdings" panose="05000000000000000000" pitchFamily="2" charset="2"/>
              <a:buChar char="Ø"/>
            </a:pPr>
            <a:r>
              <a:rPr lang="en-US" sz="1500" dirty="0"/>
              <a:t>Make connections between Salesforce and social media</a:t>
            </a:r>
          </a:p>
        </p:txBody>
      </p:sp>
      <p:pic>
        <p:nvPicPr>
          <p:cNvPr id="2052" name="Picture 4" descr="http://3.bp.blogspot.com/-DHW5LSyI9dI/VHKwNS_XKaI/AAAAAAAABXQ/fQ2nYJhP-1M/s1600/Screen%2BShot%2B2014-11-23%2Bat%2B8.11.29%2BP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950" y="1562100"/>
            <a:ext cx="3995791" cy="164168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1.bp.blogspot.com/-DAVwy8kFz-c/VTXExSp_xmI/AAAAAAAACpg/Vl9KNFrHo7s/s1600/Terminator1984moviepo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7693" y="1562100"/>
            <a:ext cx="2389188" cy="357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97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2054"/>
                                        </p:tgtEl>
                                        <p:attrNameLst>
                                          <p:attrName>style.visibility</p:attrName>
                                        </p:attrNameLst>
                                      </p:cBhvr>
                                      <p:to>
                                        <p:strVal val="visible"/>
                                      </p:to>
                                    </p:set>
                                    <p:animEffect transition="in" filter="wheel(1)">
                                      <p:cBhvr>
                                        <p:cTn id="14"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313" y="946746"/>
            <a:ext cx="3937341" cy="217823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0382" y="1708745"/>
            <a:ext cx="3930991" cy="2216342"/>
          </a:xfrm>
          <a:prstGeom prst="rect">
            <a:avLst/>
          </a:prstGeom>
        </p:spPr>
      </p:pic>
      <p:sp>
        <p:nvSpPr>
          <p:cNvPr id="4" name="TextBox 3"/>
          <p:cNvSpPr txBox="1"/>
          <p:nvPr/>
        </p:nvSpPr>
        <p:spPr>
          <a:xfrm>
            <a:off x="719313" y="3478396"/>
            <a:ext cx="3937341" cy="1246495"/>
          </a:xfrm>
          <a:prstGeom prst="rect">
            <a:avLst/>
          </a:prstGeom>
          <a:noFill/>
        </p:spPr>
        <p:txBody>
          <a:bodyPr wrap="square" rtlCol="0">
            <a:spAutoFit/>
          </a:bodyPr>
          <a:lstStyle/>
          <a:p>
            <a:r>
              <a:rPr lang="en-US" sz="1500" dirty="0"/>
              <a:t>Which environment would be best if your use case requires a lot of customization and proprietary code to support a unique business model, and you have a big budget and plenty of developing, back-end, and support talent? </a:t>
            </a:r>
          </a:p>
        </p:txBody>
      </p:sp>
      <p:sp>
        <p:nvSpPr>
          <p:cNvPr id="5" name="TextBox 4"/>
          <p:cNvSpPr txBox="1"/>
          <p:nvPr/>
        </p:nvSpPr>
        <p:spPr>
          <a:xfrm>
            <a:off x="5367647" y="489971"/>
            <a:ext cx="3937341" cy="784830"/>
          </a:xfrm>
          <a:prstGeom prst="rect">
            <a:avLst/>
          </a:prstGeom>
          <a:noFill/>
        </p:spPr>
        <p:txBody>
          <a:bodyPr wrap="square" rtlCol="0">
            <a:spAutoFit/>
          </a:bodyPr>
          <a:lstStyle/>
          <a:p>
            <a:r>
              <a:rPr lang="en-US" sz="1500" dirty="0"/>
              <a:t>Which environment would be best if you need a simple, rapid, high-availability solution to answer a standard business problem? </a:t>
            </a:r>
          </a:p>
        </p:txBody>
      </p:sp>
      <p:sp>
        <p:nvSpPr>
          <p:cNvPr id="6" name="TextBox 5"/>
          <p:cNvSpPr txBox="1"/>
          <p:nvPr/>
        </p:nvSpPr>
        <p:spPr>
          <a:xfrm>
            <a:off x="5367648" y="4209366"/>
            <a:ext cx="3937341" cy="1015663"/>
          </a:xfrm>
          <a:prstGeom prst="rect">
            <a:avLst/>
          </a:prstGeom>
          <a:noFill/>
        </p:spPr>
        <p:txBody>
          <a:bodyPr wrap="square" rtlCol="0">
            <a:spAutoFit/>
          </a:bodyPr>
          <a:lstStyle/>
          <a:p>
            <a:r>
              <a:rPr lang="en-US" sz="1500" dirty="0"/>
              <a:t>Which environment would be best if you need to rapidly deploy your own application but need the support of a developing environment and automated support to your code? </a:t>
            </a:r>
          </a:p>
        </p:txBody>
      </p:sp>
      <p:sp>
        <p:nvSpPr>
          <p:cNvPr id="7" name="Rectangle 6">
            <a:extLst>
              <a:ext uri="{FF2B5EF4-FFF2-40B4-BE49-F238E27FC236}">
                <a16:creationId xmlns:a16="http://schemas.microsoft.com/office/drawing/2014/main" id="{B8AD00CC-8467-48D9-A268-5054C3B6D917}"/>
              </a:ext>
            </a:extLst>
          </p:cNvPr>
          <p:cNvSpPr/>
          <p:nvPr/>
        </p:nvSpPr>
        <p:spPr>
          <a:xfrm>
            <a:off x="719313" y="4768254"/>
            <a:ext cx="623889" cy="369332"/>
          </a:xfrm>
          <a:prstGeom prst="rect">
            <a:avLst/>
          </a:prstGeom>
        </p:spPr>
        <p:txBody>
          <a:bodyPr wrap="none">
            <a:spAutoFit/>
          </a:bodyPr>
          <a:lstStyle/>
          <a:p>
            <a:r>
              <a:rPr lang="en-US" dirty="0"/>
              <a:t>IaaS</a:t>
            </a:r>
          </a:p>
        </p:txBody>
      </p:sp>
      <p:sp>
        <p:nvSpPr>
          <p:cNvPr id="8" name="Rectangle 7">
            <a:extLst>
              <a:ext uri="{FF2B5EF4-FFF2-40B4-BE49-F238E27FC236}">
                <a16:creationId xmlns:a16="http://schemas.microsoft.com/office/drawing/2014/main" id="{628C59E8-5071-4086-BC6B-1CD85C555169}"/>
              </a:ext>
            </a:extLst>
          </p:cNvPr>
          <p:cNvSpPr/>
          <p:nvPr/>
        </p:nvSpPr>
        <p:spPr>
          <a:xfrm>
            <a:off x="8588621" y="1033967"/>
            <a:ext cx="665567" cy="369332"/>
          </a:xfrm>
          <a:prstGeom prst="rect">
            <a:avLst/>
          </a:prstGeom>
        </p:spPr>
        <p:txBody>
          <a:bodyPr wrap="none">
            <a:spAutoFit/>
          </a:bodyPr>
          <a:lstStyle/>
          <a:p>
            <a:r>
              <a:rPr lang="en-US" dirty="0"/>
              <a:t>SaaS</a:t>
            </a:r>
          </a:p>
        </p:txBody>
      </p:sp>
      <p:sp>
        <p:nvSpPr>
          <p:cNvPr id="9" name="Rectangle 8">
            <a:extLst>
              <a:ext uri="{FF2B5EF4-FFF2-40B4-BE49-F238E27FC236}">
                <a16:creationId xmlns:a16="http://schemas.microsoft.com/office/drawing/2014/main" id="{E4AAE0F8-A6E9-416C-AD18-438E51F8AEF6}"/>
              </a:ext>
            </a:extLst>
          </p:cNvPr>
          <p:cNvSpPr/>
          <p:nvPr/>
        </p:nvSpPr>
        <p:spPr>
          <a:xfrm>
            <a:off x="8509000" y="5040363"/>
            <a:ext cx="676724" cy="369332"/>
          </a:xfrm>
          <a:prstGeom prst="rect">
            <a:avLst/>
          </a:prstGeom>
        </p:spPr>
        <p:txBody>
          <a:bodyPr wrap="none">
            <a:spAutoFit/>
          </a:bodyPr>
          <a:lstStyle/>
          <a:p>
            <a:r>
              <a:rPr lang="en-US" dirty="0"/>
              <a:t>PaaS</a:t>
            </a:r>
          </a:p>
        </p:txBody>
      </p:sp>
    </p:spTree>
    <p:extLst>
      <p:ext uri="{BB962C8B-B14F-4D97-AF65-F5344CB8AC3E}">
        <p14:creationId xmlns:p14="http://schemas.microsoft.com/office/powerpoint/2010/main" val="339061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465" y="317524"/>
            <a:ext cx="8763000" cy="1104636"/>
          </a:xfrm>
        </p:spPr>
        <p:txBody>
          <a:bodyPr/>
          <a:lstStyle/>
          <a:p>
            <a:r>
              <a:rPr lang="en-US" b="1" dirty="0"/>
              <a:t>1) IaaS (Infrastructure as a Service)</a:t>
            </a:r>
          </a:p>
        </p:txBody>
      </p:sp>
      <p:sp>
        <p:nvSpPr>
          <p:cNvPr id="3" name="Content Placeholder 2"/>
          <p:cNvSpPr>
            <a:spLocks noGrp="1"/>
          </p:cNvSpPr>
          <p:nvPr>
            <p:ph idx="1"/>
          </p:nvPr>
        </p:nvSpPr>
        <p:spPr>
          <a:xfrm>
            <a:off x="486465" y="1521354"/>
            <a:ext cx="4860787" cy="3474715"/>
          </a:xfrm>
          <a:effectLst/>
        </p:spPr>
        <p:txBody>
          <a:bodyPr>
            <a:normAutofit fontScale="92500" lnSpcReduction="20000"/>
          </a:bodyPr>
          <a:lstStyle/>
          <a:p>
            <a:r>
              <a:rPr lang="en-US" dirty="0"/>
              <a:t> “Online services that abstract user from the detail of infrastructure like physical computing resources, location, data partitioning, scaling, security, backup, etc.”</a:t>
            </a:r>
          </a:p>
          <a:p>
            <a:r>
              <a:rPr lang="en-US" dirty="0"/>
              <a:t> The user is responsible for installing and maintaining the operating system and the application software.</a:t>
            </a:r>
          </a:p>
          <a:p>
            <a:r>
              <a:rPr lang="en-US" dirty="0"/>
              <a:t> Resource Pooling</a:t>
            </a:r>
          </a:p>
          <a:p>
            <a:r>
              <a:rPr lang="en-US" dirty="0"/>
              <a:t> Pay for resources allocated and consumed, much like a utility service.</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7252" y="1521354"/>
            <a:ext cx="4425278" cy="3097695"/>
          </a:xfrm>
          <a:prstGeom prst="rect">
            <a:avLst/>
          </a:prstGeom>
        </p:spPr>
      </p:pic>
    </p:spTree>
    <p:extLst>
      <p:ext uri="{BB962C8B-B14F-4D97-AF65-F5344CB8AC3E}">
        <p14:creationId xmlns:p14="http://schemas.microsoft.com/office/powerpoint/2010/main" val="275968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IaaS: Amazon Web Services: EC2</a:t>
            </a: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2503" y="1776552"/>
            <a:ext cx="5074090" cy="2686283"/>
          </a:xfrm>
          <a:prstGeom prst="rect">
            <a:avLst/>
          </a:prstGeom>
        </p:spPr>
      </p:pic>
      <p:sp>
        <p:nvSpPr>
          <p:cNvPr id="5" name="Content Placeholder 2"/>
          <p:cNvSpPr txBox="1">
            <a:spLocks/>
          </p:cNvSpPr>
          <p:nvPr/>
        </p:nvSpPr>
        <p:spPr>
          <a:xfrm>
            <a:off x="698500" y="1521354"/>
            <a:ext cx="2555491" cy="3626115"/>
          </a:xfrm>
          <a:prstGeom prst="rect">
            <a:avLst/>
          </a:prstGeom>
        </p:spPr>
        <p:txBody>
          <a:bodyPr vert="horz" lIns="76200" tIns="38100" rIns="76200" bIns="381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33" dirty="0"/>
              <a:t>The gold standard in IaaS</a:t>
            </a:r>
          </a:p>
          <a:p>
            <a:r>
              <a:rPr lang="en-US" sz="2333" dirty="0"/>
              <a:t>Many services you use run on AWS</a:t>
            </a:r>
          </a:p>
          <a:p>
            <a:r>
              <a:rPr lang="en-US" sz="2333" dirty="0"/>
              <a:t>Hundreds of success stories</a:t>
            </a:r>
          </a:p>
          <a:p>
            <a:endParaRPr lang="en-US" sz="2333" dirty="0"/>
          </a:p>
        </p:txBody>
      </p:sp>
      <p:sp>
        <p:nvSpPr>
          <p:cNvPr id="6" name="TextBox 5"/>
          <p:cNvSpPr txBox="1"/>
          <p:nvPr/>
        </p:nvSpPr>
        <p:spPr>
          <a:xfrm>
            <a:off x="5423750" y="4830480"/>
            <a:ext cx="2410916" cy="323165"/>
          </a:xfrm>
          <a:prstGeom prst="rect">
            <a:avLst/>
          </a:prstGeom>
          <a:noFill/>
        </p:spPr>
        <p:txBody>
          <a:bodyPr wrap="none" rtlCol="0">
            <a:spAutoFit/>
          </a:bodyPr>
          <a:lstStyle/>
          <a:p>
            <a:r>
              <a:rPr lang="en-US" sz="1500" dirty="0"/>
              <a:t>Click image to watch demo</a:t>
            </a:r>
          </a:p>
        </p:txBody>
      </p:sp>
    </p:spTree>
    <p:extLst>
      <p:ext uri="{BB962C8B-B14F-4D97-AF65-F5344CB8AC3E}">
        <p14:creationId xmlns:p14="http://schemas.microsoft.com/office/powerpoint/2010/main" val="225659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AWS Case Study: Netflix</a:t>
            </a:r>
          </a:p>
        </p:txBody>
      </p:sp>
      <p:sp>
        <p:nvSpPr>
          <p:cNvPr id="3" name="Content Placeholder 2"/>
          <p:cNvSpPr>
            <a:spLocks noGrp="1"/>
          </p:cNvSpPr>
          <p:nvPr>
            <p:ph idx="1"/>
          </p:nvPr>
        </p:nvSpPr>
        <p:spPr>
          <a:xfrm>
            <a:off x="698500" y="3310193"/>
            <a:ext cx="8763000" cy="1951985"/>
          </a:xfrm>
          <a:effectLst/>
        </p:spPr>
        <p:txBody>
          <a:bodyPr>
            <a:normAutofit fontScale="85000" lnSpcReduction="10000"/>
          </a:bodyPr>
          <a:lstStyle/>
          <a:p>
            <a:pPr marL="342900" indent="-342900"/>
            <a:r>
              <a:rPr lang="en-US" dirty="0"/>
              <a:t>8 years migration to AWS – no more data center!</a:t>
            </a:r>
          </a:p>
          <a:p>
            <a:pPr marL="342900" indent="-342900"/>
            <a:r>
              <a:rPr lang="en-US" dirty="0"/>
              <a:t>AWS manage the infrastructure</a:t>
            </a:r>
          </a:p>
          <a:p>
            <a:pPr marL="342900" indent="-342900"/>
            <a:r>
              <a:rPr lang="en-US" dirty="0"/>
              <a:t>Nimble architecture</a:t>
            </a:r>
          </a:p>
          <a:p>
            <a:r>
              <a:rPr lang="en-US" dirty="0"/>
              <a:t>  Increased productivity</a:t>
            </a:r>
          </a:p>
          <a:p>
            <a:r>
              <a:rPr lang="en-US" dirty="0"/>
              <a:t> Netflix developers team now focuses on developing features unique to Netflix</a:t>
            </a: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1956" y="1559847"/>
            <a:ext cx="2381250" cy="1333500"/>
          </a:xfrm>
          <a:prstGeom prst="rect">
            <a:avLst/>
          </a:prstGeom>
        </p:spPr>
      </p:pic>
      <p:sp>
        <p:nvSpPr>
          <p:cNvPr id="5" name="TextBox 4"/>
          <p:cNvSpPr txBox="1"/>
          <p:nvPr/>
        </p:nvSpPr>
        <p:spPr>
          <a:xfrm>
            <a:off x="5694137" y="2072709"/>
            <a:ext cx="2755563" cy="323165"/>
          </a:xfrm>
          <a:prstGeom prst="rect">
            <a:avLst/>
          </a:prstGeom>
          <a:noFill/>
        </p:spPr>
        <p:txBody>
          <a:bodyPr wrap="none" rtlCol="0">
            <a:spAutoFit/>
          </a:bodyPr>
          <a:lstStyle/>
          <a:p>
            <a:r>
              <a:rPr lang="en-US" sz="1500" dirty="0"/>
              <a:t>&lt;&lt;  Click image to watch video</a:t>
            </a:r>
          </a:p>
        </p:txBody>
      </p:sp>
    </p:spTree>
    <p:extLst>
      <p:ext uri="{BB962C8B-B14F-4D97-AF65-F5344CB8AC3E}">
        <p14:creationId xmlns:p14="http://schemas.microsoft.com/office/powerpoint/2010/main" val="252893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Cloud Platform: Compute Engine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09102" y="1521354"/>
            <a:ext cx="2270125" cy="1397000"/>
          </a:xfrm>
        </p:spPr>
      </p:pic>
      <p:sp>
        <p:nvSpPr>
          <p:cNvPr id="5" name="Content Placeholder 2"/>
          <p:cNvSpPr txBox="1">
            <a:spLocks/>
          </p:cNvSpPr>
          <p:nvPr/>
        </p:nvSpPr>
        <p:spPr>
          <a:xfrm>
            <a:off x="698500" y="1521354"/>
            <a:ext cx="4821031" cy="3626115"/>
          </a:xfrm>
          <a:prstGeom prst="rect">
            <a:avLst/>
          </a:prstGeom>
        </p:spPr>
        <p:txBody>
          <a:bodyPr vert="horz" lIns="76200" tIns="38100" rIns="76200" bIns="381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33" dirty="0"/>
              <a:t>Built on the same infrastructure as Google search engine, Gmail, YouTube: “Powered by Google”</a:t>
            </a:r>
          </a:p>
          <a:p>
            <a:r>
              <a:rPr lang="en-US" sz="2333" dirty="0"/>
              <a:t>Scalable virtualization on demand</a:t>
            </a:r>
          </a:p>
          <a:p>
            <a:r>
              <a:rPr lang="en-US" sz="2333" dirty="0"/>
              <a:t>Pay per consumption, like a utility, cents per hour of usage</a:t>
            </a:r>
          </a:p>
          <a:p>
            <a:r>
              <a:rPr lang="en-US" sz="2333" dirty="0"/>
              <a:t>Each virtual machine instance is equipped with resources like disk, network, firewall, etc.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7164" y="3334412"/>
            <a:ext cx="1434001" cy="1277345"/>
          </a:xfrm>
          <a:prstGeom prst="rect">
            <a:avLst/>
          </a:prstGeom>
        </p:spPr>
      </p:pic>
    </p:spTree>
    <p:extLst>
      <p:ext uri="{BB962C8B-B14F-4D97-AF65-F5344CB8AC3E}">
        <p14:creationId xmlns:p14="http://schemas.microsoft.com/office/powerpoint/2010/main" val="2163050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312554"/>
            <a:ext cx="8763000" cy="1104636"/>
          </a:xfrm>
        </p:spPr>
        <p:txBody>
          <a:bodyPr/>
          <a:lstStyle/>
          <a:p>
            <a:r>
              <a:rPr lang="en-US" b="1" dirty="0"/>
              <a:t>2) PaaS (Platform as a Service)</a:t>
            </a:r>
          </a:p>
        </p:txBody>
      </p:sp>
      <p:sp>
        <p:nvSpPr>
          <p:cNvPr id="3" name="Content Placeholder 2"/>
          <p:cNvSpPr>
            <a:spLocks noGrp="1"/>
          </p:cNvSpPr>
          <p:nvPr>
            <p:ph idx="1"/>
          </p:nvPr>
        </p:nvSpPr>
        <p:spPr>
          <a:effectLst/>
        </p:spPr>
        <p:txBody>
          <a:bodyPr>
            <a:normAutofit fontScale="92500" lnSpcReduction="10000"/>
          </a:bodyPr>
          <a:lstStyle/>
          <a:p>
            <a:r>
              <a:rPr lang="en-US" dirty="0"/>
              <a:t> Build and deploy applications to the web quickly and without the significant capital expenditures and complexity of investments in infrastructure and support layers</a:t>
            </a:r>
          </a:p>
          <a:p>
            <a:r>
              <a:rPr lang="en-US" dirty="0"/>
              <a:t> Platform includes security layers, databases, operating systems, and developing/execution environments</a:t>
            </a:r>
          </a:p>
          <a:p>
            <a:r>
              <a:rPr lang="en-US" dirty="0"/>
              <a:t> Rapid deployment</a:t>
            </a:r>
          </a:p>
          <a:p>
            <a:r>
              <a:rPr lang="en-US" dirty="0"/>
              <a:t> Automatic Scaling</a:t>
            </a:r>
          </a:p>
          <a:p>
            <a:r>
              <a:rPr lang="en-US" dirty="0"/>
              <a:t> Integration with developing tools</a:t>
            </a:r>
          </a:p>
          <a:p>
            <a:r>
              <a:rPr lang="en-US" dirty="0"/>
              <a:t> Pay for what your application consumes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7903" y="3178969"/>
            <a:ext cx="2778125" cy="1968500"/>
          </a:xfrm>
          <a:prstGeom prst="rect">
            <a:avLst/>
          </a:prstGeom>
        </p:spPr>
      </p:pic>
    </p:spTree>
    <p:extLst>
      <p:ext uri="{BB962C8B-B14F-4D97-AF65-F5344CB8AC3E}">
        <p14:creationId xmlns:p14="http://schemas.microsoft.com/office/powerpoint/2010/main" val="417072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85481"/>
            <a:ext cx="8628136" cy="808708"/>
          </a:xfrm>
        </p:spPr>
        <p:txBody>
          <a:bodyPr/>
          <a:lstStyle/>
          <a:p>
            <a:r>
              <a:rPr lang="en-US" dirty="0"/>
              <a:t>PaaS: Google App Engine (2008)</a:t>
            </a:r>
          </a:p>
        </p:txBody>
      </p:sp>
      <p:pic>
        <p:nvPicPr>
          <p:cNvPr id="5" name="Picture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414" y="1857756"/>
            <a:ext cx="3137172" cy="2337003"/>
          </a:xfrm>
          <a:prstGeom prst="rect">
            <a:avLst/>
          </a:prstGeom>
        </p:spPr>
      </p:pic>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01000" y="4246563"/>
            <a:ext cx="2159000" cy="1468438"/>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17436" y="2683789"/>
            <a:ext cx="1198563" cy="1198563"/>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48650" y="781747"/>
            <a:ext cx="1541562" cy="1541562"/>
          </a:xfrm>
          <a:prstGeom prst="rect">
            <a:avLst/>
          </a:prstGeom>
        </p:spPr>
      </p:pic>
      <p:sp>
        <p:nvSpPr>
          <p:cNvPr id="9" name="Content Placeholder 2"/>
          <p:cNvSpPr txBox="1">
            <a:spLocks/>
          </p:cNvSpPr>
          <p:nvPr/>
        </p:nvSpPr>
        <p:spPr>
          <a:xfrm>
            <a:off x="698500" y="1521354"/>
            <a:ext cx="2555491" cy="3626115"/>
          </a:xfrm>
          <a:prstGeom prst="rect">
            <a:avLst/>
          </a:prstGeom>
        </p:spPr>
        <p:txBody>
          <a:bodyPr vert="horz" lIns="76200" tIns="38100" rIns="76200" bIns="3810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33" dirty="0"/>
              <a:t>The gold standard in PaaS</a:t>
            </a:r>
          </a:p>
          <a:p>
            <a:r>
              <a:rPr lang="en-US" sz="2333" dirty="0"/>
              <a:t>Supports Python, Java, PHP, and Go</a:t>
            </a:r>
          </a:p>
          <a:p>
            <a:r>
              <a:rPr lang="en-US" sz="2333" dirty="0"/>
              <a:t>Includes free quotas</a:t>
            </a:r>
          </a:p>
          <a:p>
            <a:r>
              <a:rPr lang="en-US" sz="2333" dirty="0"/>
              <a:t>Pay per application consumption</a:t>
            </a:r>
          </a:p>
          <a:p>
            <a:r>
              <a:rPr lang="en-US" sz="2333" dirty="0"/>
              <a:t>Hundreds of apps built and deployed</a:t>
            </a: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40546" y="4175125"/>
            <a:ext cx="2063750" cy="1539875"/>
          </a:xfrm>
          <a:prstGeom prst="rect">
            <a:avLst/>
          </a:prstGeom>
        </p:spPr>
      </p:pic>
    </p:spTree>
    <p:extLst>
      <p:ext uri="{BB962C8B-B14F-4D97-AF65-F5344CB8AC3E}">
        <p14:creationId xmlns:p14="http://schemas.microsoft.com/office/powerpoint/2010/main" val="2233035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GCP Case Study: Snapchat</a:t>
            </a:r>
          </a:p>
        </p:txBody>
      </p:sp>
      <p:sp>
        <p:nvSpPr>
          <p:cNvPr id="3" name="Content Placeholder 2"/>
          <p:cNvSpPr>
            <a:spLocks noGrp="1"/>
          </p:cNvSpPr>
          <p:nvPr>
            <p:ph idx="1"/>
          </p:nvPr>
        </p:nvSpPr>
        <p:spPr>
          <a:xfrm>
            <a:off x="698500" y="3120887"/>
            <a:ext cx="8763000" cy="2053087"/>
          </a:xfrm>
          <a:effectLst/>
        </p:spPr>
        <p:txBody>
          <a:bodyPr>
            <a:normAutofit fontScale="92500" lnSpcReduction="10000"/>
          </a:bodyPr>
          <a:lstStyle/>
          <a:p>
            <a:r>
              <a:rPr lang="en-US" dirty="0"/>
              <a:t> Snapchat has been valued at ~$15 Billion</a:t>
            </a:r>
          </a:p>
          <a:p>
            <a:r>
              <a:rPr lang="en-US" dirty="0"/>
              <a:t> All it offers is an app to share temporary, fleeting images</a:t>
            </a:r>
          </a:p>
          <a:p>
            <a:r>
              <a:rPr lang="en-US" dirty="0"/>
              <a:t> Why is scalability so important?</a:t>
            </a:r>
          </a:p>
          <a:p>
            <a:r>
              <a:rPr lang="en-US" dirty="0"/>
              <a:t> How might demand surge during events like </a:t>
            </a:r>
            <a:r>
              <a:rPr lang="en-US" dirty="0" err="1"/>
              <a:t>Superbowl</a:t>
            </a:r>
            <a:r>
              <a:rPr lang="en-US" dirty="0"/>
              <a:t>, Academy Awards, Elections, etc.?</a:t>
            </a:r>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6268" y="1468541"/>
            <a:ext cx="2682875" cy="1182688"/>
          </a:xfrm>
          <a:prstGeom prst="rect">
            <a:avLst/>
          </a:prstGeom>
        </p:spPr>
      </p:pic>
      <p:sp>
        <p:nvSpPr>
          <p:cNvPr id="5" name="TextBox 4"/>
          <p:cNvSpPr txBox="1"/>
          <p:nvPr/>
        </p:nvSpPr>
        <p:spPr>
          <a:xfrm>
            <a:off x="5702331" y="1905996"/>
            <a:ext cx="2755563" cy="323165"/>
          </a:xfrm>
          <a:prstGeom prst="rect">
            <a:avLst/>
          </a:prstGeom>
          <a:noFill/>
        </p:spPr>
        <p:txBody>
          <a:bodyPr wrap="none" rtlCol="0">
            <a:spAutoFit/>
          </a:bodyPr>
          <a:lstStyle/>
          <a:p>
            <a:r>
              <a:rPr lang="en-US" sz="1500" dirty="0"/>
              <a:t>&lt;&lt;  Click image to watch video</a:t>
            </a:r>
          </a:p>
        </p:txBody>
      </p:sp>
    </p:spTree>
    <p:extLst>
      <p:ext uri="{BB962C8B-B14F-4D97-AF65-F5344CB8AC3E}">
        <p14:creationId xmlns:p14="http://schemas.microsoft.com/office/powerpoint/2010/main" val="58428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PaaS: AWS Elastic Beanstalk (2011)</a:t>
            </a:r>
          </a:p>
        </p:txBody>
      </p:sp>
      <p:pic>
        <p:nvPicPr>
          <p:cNvPr id="4" name="Content Placeholder 3">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079999" y="1698305"/>
            <a:ext cx="4883573" cy="2953006"/>
          </a:xfrm>
        </p:spPr>
      </p:pic>
      <p:sp>
        <p:nvSpPr>
          <p:cNvPr id="5" name="TextBox 4"/>
          <p:cNvSpPr txBox="1"/>
          <p:nvPr/>
        </p:nvSpPr>
        <p:spPr>
          <a:xfrm>
            <a:off x="6395729" y="4993581"/>
            <a:ext cx="2410916" cy="323165"/>
          </a:xfrm>
          <a:prstGeom prst="rect">
            <a:avLst/>
          </a:prstGeom>
          <a:noFill/>
        </p:spPr>
        <p:txBody>
          <a:bodyPr wrap="none" rtlCol="0">
            <a:spAutoFit/>
          </a:bodyPr>
          <a:lstStyle/>
          <a:p>
            <a:r>
              <a:rPr lang="en-US" sz="1500" dirty="0"/>
              <a:t>Click image to watch demo</a:t>
            </a:r>
          </a:p>
        </p:txBody>
      </p:sp>
      <p:sp>
        <p:nvSpPr>
          <p:cNvPr id="7" name="Content Placeholder 2"/>
          <p:cNvSpPr txBox="1">
            <a:spLocks/>
          </p:cNvSpPr>
          <p:nvPr/>
        </p:nvSpPr>
        <p:spPr>
          <a:xfrm>
            <a:off x="698500" y="1521354"/>
            <a:ext cx="4821031" cy="3626115"/>
          </a:xfrm>
          <a:prstGeom prst="rect">
            <a:avLst/>
          </a:prstGeom>
        </p:spPr>
        <p:txBody>
          <a:bodyPr vert="horz" lIns="76200" tIns="38100" rIns="76200" bIns="381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333" dirty="0"/>
              <a:t>Launched 3 years after (and in response to) Google </a:t>
            </a:r>
            <a:br>
              <a:rPr lang="en-US" sz="2333" dirty="0"/>
            </a:br>
            <a:r>
              <a:rPr lang="en-US" sz="2333" dirty="0"/>
              <a:t>App Engine</a:t>
            </a:r>
          </a:p>
          <a:p>
            <a:r>
              <a:rPr lang="en-US" sz="2333" dirty="0"/>
              <a:t>Supports more programming languages than Google</a:t>
            </a:r>
          </a:p>
          <a:p>
            <a:r>
              <a:rPr lang="en-US" sz="2333" dirty="0"/>
              <a:t>Uses similar quotas and pay per consumption model</a:t>
            </a:r>
          </a:p>
          <a:p>
            <a:endParaRPr lang="en-US" sz="2333" dirty="0"/>
          </a:p>
        </p:txBody>
      </p:sp>
    </p:spTree>
    <p:extLst>
      <p:ext uri="{BB962C8B-B14F-4D97-AF65-F5344CB8AC3E}">
        <p14:creationId xmlns:p14="http://schemas.microsoft.com/office/powerpoint/2010/main" val="1240519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564" y="304271"/>
            <a:ext cx="8763000" cy="1104636"/>
          </a:xfrm>
        </p:spPr>
        <p:txBody>
          <a:bodyPr/>
          <a:lstStyle/>
          <a:p>
            <a:r>
              <a:rPr lang="en-US" b="1" dirty="0"/>
              <a:t>3) SaaS (Software as a Service) </a:t>
            </a:r>
          </a:p>
        </p:txBody>
      </p:sp>
      <p:sp>
        <p:nvSpPr>
          <p:cNvPr id="3" name="Content Placeholder 2"/>
          <p:cNvSpPr>
            <a:spLocks noGrp="1"/>
          </p:cNvSpPr>
          <p:nvPr>
            <p:ph idx="1"/>
          </p:nvPr>
        </p:nvSpPr>
        <p:spPr>
          <a:xfrm>
            <a:off x="362564" y="1481794"/>
            <a:ext cx="5231993" cy="3474519"/>
          </a:xfrm>
          <a:effectLst/>
        </p:spPr>
        <p:txBody>
          <a:bodyPr>
            <a:normAutofit fontScale="85000" lnSpcReduction="20000"/>
          </a:bodyPr>
          <a:lstStyle/>
          <a:p>
            <a:r>
              <a:rPr lang="en-US" dirty="0"/>
              <a:t> Cloud based software </a:t>
            </a:r>
          </a:p>
          <a:p>
            <a:r>
              <a:rPr lang="en-US" dirty="0"/>
              <a:t> Central, multi-tenant or virtualization </a:t>
            </a:r>
            <a:br>
              <a:rPr lang="en-US" dirty="0"/>
            </a:br>
            <a:r>
              <a:rPr lang="en-US" dirty="0"/>
              <a:t>architecture supports scalability</a:t>
            </a:r>
          </a:p>
          <a:p>
            <a:r>
              <a:rPr lang="en-US" dirty="0"/>
              <a:t> Distributed via web browsers; available </a:t>
            </a:r>
            <a:br>
              <a:rPr lang="en-US" dirty="0"/>
            </a:br>
            <a:r>
              <a:rPr lang="en-US" dirty="0"/>
              <a:t>anywhere with an internet connection</a:t>
            </a:r>
          </a:p>
          <a:p>
            <a:r>
              <a:rPr lang="en-US" dirty="0"/>
              <a:t> Compatible with multiple operating </a:t>
            </a:r>
            <a:br>
              <a:rPr lang="en-US" dirty="0"/>
            </a:br>
            <a:r>
              <a:rPr lang="en-US" dirty="0"/>
              <a:t>systems and devices</a:t>
            </a:r>
          </a:p>
          <a:p>
            <a:r>
              <a:rPr lang="en-US" dirty="0"/>
              <a:t> Easy to use, collaborate, update, </a:t>
            </a:r>
            <a:br>
              <a:rPr lang="en-US" dirty="0"/>
            </a:br>
            <a:r>
              <a:rPr lang="en-US" dirty="0"/>
              <a:t>and sync</a:t>
            </a:r>
          </a:p>
          <a:p>
            <a:r>
              <a:rPr lang="en-US" dirty="0"/>
              <a:t> Reduced time to benefit / rapid prototyping</a:t>
            </a:r>
          </a:p>
          <a:p>
            <a:r>
              <a:rPr lang="en-US" dirty="0"/>
              <a:t> Revenue model is </a:t>
            </a:r>
            <a:r>
              <a:rPr lang="en-US" dirty="0">
                <a:solidFill>
                  <a:srgbClr val="FF0000"/>
                </a:solidFill>
              </a:rPr>
              <a:t>subscription based</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4557" y="1408907"/>
            <a:ext cx="4565443" cy="3424083"/>
          </a:xfrm>
          <a:prstGeom prst="rect">
            <a:avLst/>
          </a:prstGeom>
        </p:spPr>
      </p:pic>
    </p:spTree>
    <p:extLst>
      <p:ext uri="{BB962C8B-B14F-4D97-AF65-F5344CB8AC3E}">
        <p14:creationId xmlns:p14="http://schemas.microsoft.com/office/powerpoint/2010/main" val="51120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250"/>
                                        <p:tgtEl>
                                          <p:spTgt spid="3">
                                            <p:txEl>
                                              <p:pRg st="0" end="0"/>
                                            </p:txEl>
                                          </p:spTgt>
                                        </p:tgtEl>
                                      </p:cBhvr>
                                    </p:animEffect>
                                    <p:anim calcmode="lin" valueType="num">
                                      <p:cBhvr>
                                        <p:cTn id="13"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250"/>
                                        <p:tgtEl>
                                          <p:spTgt spid="3">
                                            <p:txEl>
                                              <p:pRg st="1" end="1"/>
                                            </p:txEl>
                                          </p:spTgt>
                                        </p:tgtEl>
                                      </p:cBhvr>
                                    </p:animEffect>
                                    <p:anim calcmode="lin" valueType="num">
                                      <p:cBhvr>
                                        <p:cTn id="20"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250"/>
                                        <p:tgtEl>
                                          <p:spTgt spid="3">
                                            <p:txEl>
                                              <p:pRg st="2" end="2"/>
                                            </p:txEl>
                                          </p:spTgt>
                                        </p:tgtEl>
                                      </p:cBhvr>
                                    </p:animEffect>
                                    <p:anim calcmode="lin" valueType="num">
                                      <p:cBhvr>
                                        <p:cTn id="27"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250"/>
                                        <p:tgtEl>
                                          <p:spTgt spid="3">
                                            <p:txEl>
                                              <p:pRg st="3" end="3"/>
                                            </p:txEl>
                                          </p:spTgt>
                                        </p:tgtEl>
                                      </p:cBhvr>
                                    </p:animEffect>
                                    <p:anim calcmode="lin" valueType="num">
                                      <p:cBhvr>
                                        <p:cTn id="34" dur="1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250"/>
                                        <p:tgtEl>
                                          <p:spTgt spid="3">
                                            <p:txEl>
                                              <p:pRg st="4" end="4"/>
                                            </p:txEl>
                                          </p:spTgt>
                                        </p:tgtEl>
                                      </p:cBhvr>
                                    </p:animEffect>
                                    <p:anim calcmode="lin" valueType="num">
                                      <p:cBhvr>
                                        <p:cTn id="41" dur="1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250"/>
                                        <p:tgtEl>
                                          <p:spTgt spid="3">
                                            <p:txEl>
                                              <p:pRg st="5" end="5"/>
                                            </p:txEl>
                                          </p:spTgt>
                                        </p:tgtEl>
                                      </p:cBhvr>
                                    </p:animEffect>
                                    <p:anim calcmode="lin" valueType="num">
                                      <p:cBhvr>
                                        <p:cTn id="48" dur="1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250"/>
                                        <p:tgtEl>
                                          <p:spTgt spid="3">
                                            <p:txEl>
                                              <p:pRg st="6" end="6"/>
                                            </p:txEl>
                                          </p:spTgt>
                                        </p:tgtEl>
                                      </p:cBhvr>
                                    </p:animEffect>
                                    <p:anim calcmode="lin" valueType="num">
                                      <p:cBhvr>
                                        <p:cTn id="55" dur="1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p:spPr>
        <p:txBody>
          <a:bodyPr>
            <a:normAutofit fontScale="90000"/>
          </a:bodyPr>
          <a:lstStyle/>
          <a:p>
            <a:r>
              <a:rPr lang="en-US" dirty="0">
                <a:solidFill>
                  <a:srgbClr val="FF0000"/>
                </a:solidFill>
              </a:rPr>
              <a:t>Learn IT! #2</a:t>
            </a:r>
            <a:br>
              <a:rPr lang="en-US" dirty="0">
                <a:solidFill>
                  <a:srgbClr val="FF0000"/>
                </a:solidFill>
              </a:rPr>
            </a:br>
            <a:r>
              <a:rPr lang="en-US" dirty="0">
                <a:solidFill>
                  <a:schemeClr val="bg1"/>
                </a:solidFill>
              </a:rPr>
              <a:t>Digital Identity Management</a:t>
            </a:r>
          </a:p>
        </p:txBody>
      </p:sp>
      <p:sp>
        <p:nvSpPr>
          <p:cNvPr id="3" name="Content Placeholder 2"/>
          <p:cNvSpPr>
            <a:spLocks noGrp="1"/>
          </p:cNvSpPr>
          <p:nvPr>
            <p:ph idx="1"/>
          </p:nvPr>
        </p:nvSpPr>
        <p:spPr>
          <a:xfrm>
            <a:off x="761495" y="1724680"/>
            <a:ext cx="8628136" cy="3382293"/>
          </a:xfrm>
          <a:effectLst/>
        </p:spPr>
        <p:txBody>
          <a:bodyPr>
            <a:normAutofit/>
          </a:bodyPr>
          <a:lstStyle/>
          <a:p>
            <a:r>
              <a:rPr lang="en-US" sz="2000" dirty="0"/>
              <a:t>Due by end of day </a:t>
            </a:r>
            <a:r>
              <a:rPr lang="en-US" sz="2000" dirty="0">
                <a:solidFill>
                  <a:srgbClr val="FF0000"/>
                </a:solidFill>
              </a:rPr>
              <a:t>December 5</a:t>
            </a:r>
          </a:p>
          <a:p>
            <a:endParaRPr lang="en-US" sz="2000" dirty="0"/>
          </a:p>
          <a:p>
            <a:r>
              <a:rPr lang="en-US" sz="1850" dirty="0"/>
              <a:t>Part 5 of Learn IT! #1</a:t>
            </a:r>
          </a:p>
          <a:p>
            <a:pPr lvl="1">
              <a:buFont typeface="Wingdings" panose="05000000000000000000" pitchFamily="2" charset="2"/>
              <a:buChar char="§"/>
            </a:pPr>
            <a:r>
              <a:rPr lang="en-US" sz="1500" dirty="0"/>
              <a:t>Revisit your Google Analytics page</a:t>
            </a:r>
          </a:p>
          <a:p>
            <a:pPr lvl="1">
              <a:buFont typeface="Wingdings" panose="05000000000000000000" pitchFamily="2" charset="2"/>
              <a:buChar char="§"/>
            </a:pPr>
            <a:r>
              <a:rPr lang="en-US" sz="1500" dirty="0"/>
              <a:t>Define terms &amp; find actual data</a:t>
            </a:r>
          </a:p>
          <a:p>
            <a:pPr lvl="1">
              <a:buFont typeface="Wingdings" panose="05000000000000000000" pitchFamily="2" charset="2"/>
              <a:buChar char="§"/>
            </a:pPr>
            <a:r>
              <a:rPr lang="en-US" sz="1500" dirty="0"/>
              <a:t>How could you make the numbers better?</a:t>
            </a:r>
          </a:p>
        </p:txBody>
      </p:sp>
      <p:pic>
        <p:nvPicPr>
          <p:cNvPr id="4100" name="Picture 4" descr="https://www.semiologic.com/media/wordpress-plugins/premium-plugins/google-analytics/google-analytic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9631" y="1724680"/>
            <a:ext cx="3810000" cy="333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56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9915" y="478117"/>
            <a:ext cx="8628136" cy="808708"/>
          </a:xfrm>
        </p:spPr>
        <p:txBody>
          <a:bodyPr/>
          <a:lstStyle/>
          <a:p>
            <a:r>
              <a:rPr lang="en-US" dirty="0"/>
              <a:t>Examples of SaaS</a:t>
            </a:r>
          </a:p>
        </p:txBody>
      </p:sp>
      <p:sp>
        <p:nvSpPr>
          <p:cNvPr id="3" name="Content Placeholder 2"/>
          <p:cNvSpPr>
            <a:spLocks noGrp="1"/>
          </p:cNvSpPr>
          <p:nvPr>
            <p:ph idx="1"/>
          </p:nvPr>
        </p:nvSpPr>
        <p:spPr>
          <a:xfrm>
            <a:off x="698500" y="1408907"/>
            <a:ext cx="8763000" cy="3738563"/>
          </a:xfrm>
          <a:effectLst/>
        </p:spPr>
        <p:txBody>
          <a:bodyPr>
            <a:normAutofit fontScale="62500" lnSpcReduction="20000"/>
          </a:bodyPr>
          <a:lstStyle/>
          <a:p>
            <a:r>
              <a:rPr lang="en-US" dirty="0" err="1"/>
              <a:t>SalesForce</a:t>
            </a:r>
            <a:r>
              <a:rPr lang="en-US" dirty="0"/>
              <a:t> </a:t>
            </a:r>
          </a:p>
          <a:p>
            <a:pPr marL="380985" lvl="1" indent="0">
              <a:buNone/>
            </a:pPr>
            <a:r>
              <a:rPr lang="en-US" sz="1667" dirty="0">
                <a:solidFill>
                  <a:srgbClr val="0070C0"/>
                </a:solidFill>
              </a:rPr>
              <a:t>CRM tool</a:t>
            </a:r>
          </a:p>
          <a:p>
            <a:r>
              <a:rPr lang="en-US" dirty="0"/>
              <a:t>NetSuite </a:t>
            </a:r>
          </a:p>
          <a:p>
            <a:pPr marL="380985" lvl="1" indent="0">
              <a:buNone/>
            </a:pPr>
            <a:r>
              <a:rPr lang="en-US" sz="1667" dirty="0">
                <a:solidFill>
                  <a:srgbClr val="0070C0"/>
                </a:solidFill>
              </a:rPr>
              <a:t>CRM and ERP combined service</a:t>
            </a:r>
          </a:p>
          <a:p>
            <a:r>
              <a:rPr lang="en-US" dirty="0"/>
              <a:t>Constant Contact</a:t>
            </a:r>
          </a:p>
          <a:p>
            <a:pPr marL="380985" lvl="1" indent="0">
              <a:buNone/>
            </a:pPr>
            <a:r>
              <a:rPr lang="en-US" sz="1667" dirty="0">
                <a:solidFill>
                  <a:srgbClr val="0070C0"/>
                </a:solidFill>
              </a:rPr>
              <a:t>Marketing automation tool</a:t>
            </a:r>
          </a:p>
          <a:p>
            <a:r>
              <a:rPr lang="en-US" dirty="0"/>
              <a:t>GoToMeeting </a:t>
            </a:r>
          </a:p>
          <a:p>
            <a:pPr marL="380985" lvl="1" indent="0">
              <a:buNone/>
            </a:pPr>
            <a:r>
              <a:rPr lang="en-US" sz="1667" dirty="0">
                <a:solidFill>
                  <a:srgbClr val="0070C0"/>
                </a:solidFill>
              </a:rPr>
              <a:t>Conferencing solution</a:t>
            </a:r>
          </a:p>
          <a:p>
            <a:r>
              <a:rPr lang="en-US" dirty="0"/>
              <a:t>Google Docs</a:t>
            </a:r>
          </a:p>
          <a:p>
            <a:pPr marL="380985" lvl="1" indent="0">
              <a:buNone/>
            </a:pPr>
            <a:r>
              <a:rPr lang="en-US" sz="1667" dirty="0">
                <a:solidFill>
                  <a:srgbClr val="0070C0"/>
                </a:solidFill>
              </a:rPr>
              <a:t>Collaboration tool</a:t>
            </a:r>
          </a:p>
          <a:p>
            <a:r>
              <a:rPr lang="en-US" dirty="0" err="1"/>
              <a:t>DropBox</a:t>
            </a:r>
            <a:endParaRPr lang="en-US" dirty="0"/>
          </a:p>
          <a:p>
            <a:pPr marL="380985" lvl="1" indent="0">
              <a:buNone/>
            </a:pPr>
            <a:r>
              <a:rPr lang="en-US" sz="1667" dirty="0">
                <a:solidFill>
                  <a:srgbClr val="0070C0"/>
                </a:solidFill>
              </a:rPr>
              <a:t>Storage solution</a:t>
            </a:r>
          </a:p>
          <a:p>
            <a:r>
              <a:rPr lang="en-US" dirty="0"/>
              <a:t>Adobe Creative Cloud</a:t>
            </a:r>
          </a:p>
          <a:p>
            <a:pPr marL="380985" lvl="1" indent="0">
              <a:buNone/>
            </a:pPr>
            <a:r>
              <a:rPr lang="en-US" sz="1667" dirty="0">
                <a:solidFill>
                  <a:srgbClr val="0070C0"/>
                </a:solidFill>
              </a:rPr>
              <a:t>Suite of creative solution</a:t>
            </a:r>
            <a:endParaRPr lang="en-US" sz="1667" dirty="0"/>
          </a:p>
          <a:p>
            <a:r>
              <a:rPr lang="en-US" dirty="0"/>
              <a:t>Microsoft 365</a:t>
            </a:r>
          </a:p>
          <a:p>
            <a:pPr marL="380985" lvl="1" indent="0">
              <a:buNone/>
            </a:pPr>
            <a:r>
              <a:rPr lang="en-US" sz="1667" dirty="0">
                <a:solidFill>
                  <a:srgbClr val="0070C0"/>
                </a:solidFill>
              </a:rPr>
              <a:t>Suite of creative solutions</a:t>
            </a:r>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 r="1125" b="2074"/>
          <a:stretch/>
        </p:blipFill>
        <p:spPr>
          <a:xfrm>
            <a:off x="4882943" y="241504"/>
            <a:ext cx="1927432" cy="132210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593" y="4169672"/>
            <a:ext cx="2182813" cy="145256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3438" y="2793331"/>
            <a:ext cx="3905250" cy="8096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3438" y="3789401"/>
            <a:ext cx="3571875" cy="8890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8688" y="303275"/>
            <a:ext cx="2651125" cy="119856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73438" y="4860069"/>
            <a:ext cx="2571750" cy="706438"/>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5807" y="1942786"/>
            <a:ext cx="1785938" cy="1785938"/>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73438" y="1626375"/>
            <a:ext cx="3302000" cy="960438"/>
          </a:xfrm>
          <a:prstGeom prst="rect">
            <a:avLst/>
          </a:prstGeom>
        </p:spPr>
      </p:pic>
    </p:spTree>
    <p:extLst>
      <p:ext uri="{BB962C8B-B14F-4D97-AF65-F5344CB8AC3E}">
        <p14:creationId xmlns:p14="http://schemas.microsoft.com/office/powerpoint/2010/main" val="139182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1)">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0" end="0"/>
                                            </p:txEl>
                                          </p:spTgt>
                                        </p:tgtEl>
                                        <p:attrNameLst>
                                          <p:attrName>style.visibility</p:attrName>
                                        </p:attrNameLst>
                                      </p:cBhvr>
                                      <p:to>
                                        <p:strVal val="visible"/>
                                      </p:to>
                                    </p:set>
                                    <p:anim calcmode="lin" valueType="num">
                                      <p:cBhvr additive="base">
                                        <p:cTn id="5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0" end="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 calcmode="lin" valueType="num">
                                      <p:cBhvr additive="base">
                                        <p:cTn id="5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 calcmode="lin" valueType="num">
                                      <p:cBhvr additive="base">
                                        <p:cTn id="6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 calcmode="lin" valueType="num">
                                      <p:cBhvr additive="base">
                                        <p:cTn id="6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
                                            <p:txEl>
                                              <p:pRg st="4" end="4"/>
                                            </p:txEl>
                                          </p:spTgt>
                                        </p:tgtEl>
                                        <p:attrNameLst>
                                          <p:attrName>style.visibility</p:attrName>
                                        </p:attrNameLst>
                                      </p:cBhvr>
                                      <p:to>
                                        <p:strVal val="visible"/>
                                      </p:to>
                                    </p:set>
                                    <p:anim calcmode="lin" valueType="num">
                                      <p:cBhvr additive="base">
                                        <p:cTn id="7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 calcmode="lin" valueType="num">
                                      <p:cBhvr additive="base">
                                        <p:cTn id="7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3">
                                            <p:txEl>
                                              <p:pRg st="6" end="6"/>
                                            </p:txEl>
                                          </p:spTgt>
                                        </p:tgtEl>
                                        <p:attrNameLst>
                                          <p:attrName>style.visibility</p:attrName>
                                        </p:attrNameLst>
                                      </p:cBhvr>
                                      <p:to>
                                        <p:strVal val="visible"/>
                                      </p:to>
                                    </p:set>
                                    <p:anim calcmode="lin" valueType="num">
                                      <p:cBhvr additive="base">
                                        <p:cTn id="8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
                                            <p:txEl>
                                              <p:pRg st="7" end="7"/>
                                            </p:txEl>
                                          </p:spTgt>
                                        </p:tgtEl>
                                        <p:attrNameLst>
                                          <p:attrName>style.visibility</p:attrName>
                                        </p:attrNameLst>
                                      </p:cBhvr>
                                      <p:to>
                                        <p:strVal val="visible"/>
                                      </p:to>
                                    </p:set>
                                    <p:anim calcmode="lin" valueType="num">
                                      <p:cBhvr additive="base">
                                        <p:cTn id="8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
                                            <p:txEl>
                                              <p:pRg st="8" end="8"/>
                                            </p:txEl>
                                          </p:spTgt>
                                        </p:tgtEl>
                                        <p:attrNameLst>
                                          <p:attrName>style.visibility</p:attrName>
                                        </p:attrNameLst>
                                      </p:cBhvr>
                                      <p:to>
                                        <p:strVal val="visible"/>
                                      </p:to>
                                    </p:set>
                                    <p:anim calcmode="lin" valueType="num">
                                      <p:cBhvr additive="base">
                                        <p:cTn id="9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
                                            <p:txEl>
                                              <p:pRg st="9" end="9"/>
                                            </p:txEl>
                                          </p:spTgt>
                                        </p:tgtEl>
                                        <p:attrNameLst>
                                          <p:attrName>style.visibility</p:attrName>
                                        </p:attrNameLst>
                                      </p:cBhvr>
                                      <p:to>
                                        <p:strVal val="visible"/>
                                      </p:to>
                                    </p:set>
                                    <p:anim calcmode="lin" valueType="num">
                                      <p:cBhvr additive="base">
                                        <p:cTn id="9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3">
                                            <p:txEl>
                                              <p:pRg st="10" end="10"/>
                                            </p:txEl>
                                          </p:spTgt>
                                        </p:tgtEl>
                                        <p:attrNameLst>
                                          <p:attrName>style.visibility</p:attrName>
                                        </p:attrNameLst>
                                      </p:cBhvr>
                                      <p:to>
                                        <p:strVal val="visible"/>
                                      </p:to>
                                    </p:set>
                                    <p:anim calcmode="lin" valueType="num">
                                      <p:cBhvr additive="base">
                                        <p:cTn id="10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
                                            <p:txEl>
                                              <p:pRg st="11" end="11"/>
                                            </p:txEl>
                                          </p:spTgt>
                                        </p:tgtEl>
                                        <p:attrNameLst>
                                          <p:attrName>style.visibility</p:attrName>
                                        </p:attrNameLst>
                                      </p:cBhvr>
                                      <p:to>
                                        <p:strVal val="visible"/>
                                      </p:to>
                                    </p:set>
                                    <p:anim calcmode="lin" valueType="num">
                                      <p:cBhvr additive="base">
                                        <p:cTn id="10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0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4" fill="hold" grpId="0" nodeType="clickEffect">
                                  <p:stCondLst>
                                    <p:cond delay="0"/>
                                  </p:stCondLst>
                                  <p:childTnLst>
                                    <p:set>
                                      <p:cBhvr>
                                        <p:cTn id="110" dur="1" fill="hold">
                                          <p:stCondLst>
                                            <p:cond delay="0"/>
                                          </p:stCondLst>
                                        </p:cTn>
                                        <p:tgtEl>
                                          <p:spTgt spid="3">
                                            <p:txEl>
                                              <p:pRg st="12" end="12"/>
                                            </p:txEl>
                                          </p:spTgt>
                                        </p:tgtEl>
                                        <p:attrNameLst>
                                          <p:attrName>style.visibility</p:attrName>
                                        </p:attrNameLst>
                                      </p:cBhvr>
                                      <p:to>
                                        <p:strVal val="visible"/>
                                      </p:to>
                                    </p:set>
                                    <p:anim calcmode="lin" valueType="num">
                                      <p:cBhvr additive="base">
                                        <p:cTn id="11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11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
                                            <p:txEl>
                                              <p:pRg st="13" end="13"/>
                                            </p:txEl>
                                          </p:spTgt>
                                        </p:tgtEl>
                                        <p:attrNameLst>
                                          <p:attrName>style.visibility</p:attrName>
                                        </p:attrNameLst>
                                      </p:cBhvr>
                                      <p:to>
                                        <p:strVal val="visible"/>
                                      </p:to>
                                    </p:set>
                                    <p:anim calcmode="lin" valueType="num">
                                      <p:cBhvr additive="base">
                                        <p:cTn id="11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3">
                                            <p:txEl>
                                              <p:pRg st="14" end="14"/>
                                            </p:txEl>
                                          </p:spTgt>
                                        </p:tgtEl>
                                        <p:attrNameLst>
                                          <p:attrName>style.visibility</p:attrName>
                                        </p:attrNameLst>
                                      </p:cBhvr>
                                      <p:to>
                                        <p:strVal val="visible"/>
                                      </p:to>
                                    </p:set>
                                    <p:anim calcmode="lin" valueType="num">
                                      <p:cBhvr additive="base">
                                        <p:cTn id="12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3">
                                            <p:txEl>
                                              <p:pRg st="15" end="15"/>
                                            </p:txEl>
                                          </p:spTgt>
                                        </p:tgtEl>
                                        <p:attrNameLst>
                                          <p:attrName>style.visibility</p:attrName>
                                        </p:attrNameLst>
                                      </p:cBhvr>
                                      <p:to>
                                        <p:strVal val="visible"/>
                                      </p:to>
                                    </p:set>
                                    <p:anim calcmode="lin" valueType="num">
                                      <p:cBhvr additive="base">
                                        <p:cTn id="12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12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SaaS Subscription Types</a:t>
            </a:r>
          </a:p>
        </p:txBody>
      </p:sp>
      <p:sp>
        <p:nvSpPr>
          <p:cNvPr id="3" name="Content Placeholder 2"/>
          <p:cNvSpPr>
            <a:spLocks noGrp="1"/>
          </p:cNvSpPr>
          <p:nvPr>
            <p:ph idx="1"/>
          </p:nvPr>
        </p:nvSpPr>
        <p:spPr>
          <a:xfrm>
            <a:off x="698500" y="1521354"/>
            <a:ext cx="3707848" cy="3626115"/>
          </a:xfrm>
          <a:effectLst/>
        </p:spPr>
        <p:txBody>
          <a:bodyPr>
            <a:normAutofit fontScale="92500" lnSpcReduction="20000"/>
          </a:bodyPr>
          <a:lstStyle/>
          <a:p>
            <a:r>
              <a:rPr lang="en-US" dirty="0"/>
              <a:t> Monthly billing</a:t>
            </a:r>
          </a:p>
          <a:p>
            <a:r>
              <a:rPr lang="en-US" dirty="0"/>
              <a:t> Term billing</a:t>
            </a:r>
          </a:p>
          <a:p>
            <a:r>
              <a:rPr lang="en-US" dirty="0"/>
              <a:t> Freemium: limited version </a:t>
            </a:r>
            <a:br>
              <a:rPr lang="en-US" dirty="0"/>
            </a:br>
            <a:r>
              <a:rPr lang="en-US" dirty="0"/>
              <a:t>free forever (usually very low conversion rate)</a:t>
            </a:r>
          </a:p>
          <a:p>
            <a:r>
              <a:rPr lang="en-US" dirty="0"/>
              <a:t> Free Trial: full version free for a period (conversion rates should be higher)</a:t>
            </a:r>
          </a:p>
          <a:p>
            <a:r>
              <a:rPr lang="en-US" dirty="0"/>
              <a:t> Paywall: similar to free trial, content blocked by quota</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66069" y="1521354"/>
            <a:ext cx="2504673" cy="2394468"/>
          </a:xfrm>
          <a:prstGeom prst="rect">
            <a:avLst/>
          </a:prstGeom>
        </p:spPr>
      </p:pic>
      <p:sp>
        <p:nvSpPr>
          <p:cNvPr id="7" name="Rectangle 6"/>
          <p:cNvSpPr/>
          <p:nvPr/>
        </p:nvSpPr>
        <p:spPr>
          <a:xfrm>
            <a:off x="6800351" y="4127661"/>
            <a:ext cx="1028615" cy="323165"/>
          </a:xfrm>
          <a:prstGeom prst="rect">
            <a:avLst/>
          </a:prstGeom>
        </p:spPr>
        <p:txBody>
          <a:bodyPr wrap="none">
            <a:spAutoFit/>
          </a:bodyPr>
          <a:lstStyle/>
          <a:p>
            <a:r>
              <a:rPr lang="en-US" sz="1500" dirty="0"/>
              <a:t>Freemium</a:t>
            </a:r>
          </a:p>
        </p:txBody>
      </p:sp>
    </p:spTree>
    <p:extLst>
      <p:ext uri="{BB962C8B-B14F-4D97-AF65-F5344CB8AC3E}">
        <p14:creationId xmlns:p14="http://schemas.microsoft.com/office/powerpoint/2010/main" val="104311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27000" y="419100"/>
            <a:ext cx="9829799" cy="4953000"/>
            <a:chOff x="2074813" y="1070526"/>
            <a:chExt cx="6252387" cy="3415759"/>
          </a:xfrm>
        </p:grpSpPr>
        <p:sp>
          <p:nvSpPr>
            <p:cNvPr id="9" name="TextBox 8"/>
            <p:cNvSpPr txBox="1"/>
            <p:nvPr/>
          </p:nvSpPr>
          <p:spPr>
            <a:xfrm rot="16200000">
              <a:off x="1752866" y="2713684"/>
              <a:ext cx="928588" cy="284693"/>
            </a:xfrm>
            <a:prstGeom prst="rect">
              <a:avLst/>
            </a:prstGeom>
            <a:noFill/>
          </p:spPr>
          <p:txBody>
            <a:bodyPr wrap="none" rtlCol="0">
              <a:spAutoFit/>
            </a:bodyPr>
            <a:lstStyle/>
            <a:p>
              <a:r>
                <a:rPr lang="en-US" sz="1250" dirty="0">
                  <a:latin typeface="Franklin Gothic Demi Cond" panose="020B0706030402020204" pitchFamily="34" charset="0"/>
                  <a:cs typeface="Arial" panose="020B0604020202020204" pitchFamily="34" charset="0"/>
                </a:rPr>
                <a:t>You Manage</a:t>
              </a:r>
            </a:p>
          </p:txBody>
        </p:sp>
        <p:grpSp>
          <p:nvGrpSpPr>
            <p:cNvPr id="20" name="Group 19"/>
            <p:cNvGrpSpPr/>
            <p:nvPr/>
          </p:nvGrpSpPr>
          <p:grpSpPr>
            <a:xfrm>
              <a:off x="2404661" y="1095936"/>
              <a:ext cx="1185389" cy="3390349"/>
              <a:chOff x="683548" y="872424"/>
              <a:chExt cx="2202531" cy="5722076"/>
            </a:xfrm>
            <a:solidFill>
              <a:schemeClr val="accent4">
                <a:lumMod val="75000"/>
              </a:schemeClr>
            </a:solidFill>
          </p:grpSpPr>
          <p:sp>
            <p:nvSpPr>
              <p:cNvPr id="6" name="Rectangle 5"/>
              <p:cNvSpPr/>
              <p:nvPr/>
            </p:nvSpPr>
            <p:spPr>
              <a:xfrm>
                <a:off x="683552" y="1290802"/>
                <a:ext cx="2202527" cy="57219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Applications</a:t>
                </a:r>
              </a:p>
            </p:txBody>
          </p:sp>
          <p:sp>
            <p:nvSpPr>
              <p:cNvPr id="13" name="Rectangle 12"/>
              <p:cNvSpPr/>
              <p:nvPr/>
            </p:nvSpPr>
            <p:spPr>
              <a:xfrm>
                <a:off x="683551" y="1966731"/>
                <a:ext cx="2202527" cy="57219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Data</a:t>
                </a:r>
              </a:p>
            </p:txBody>
          </p:sp>
          <p:sp>
            <p:nvSpPr>
              <p:cNvPr id="14" name="Rectangle 13"/>
              <p:cNvSpPr/>
              <p:nvPr/>
            </p:nvSpPr>
            <p:spPr>
              <a:xfrm>
                <a:off x="683551" y="2642661"/>
                <a:ext cx="2202527" cy="57219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Middleware</a:t>
                </a:r>
              </a:p>
            </p:txBody>
          </p:sp>
          <p:sp>
            <p:nvSpPr>
              <p:cNvPr id="15" name="Rectangle 14"/>
              <p:cNvSpPr/>
              <p:nvPr/>
            </p:nvSpPr>
            <p:spPr>
              <a:xfrm>
                <a:off x="683551" y="3318591"/>
                <a:ext cx="2202527" cy="57219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Operating System</a:t>
                </a:r>
              </a:p>
            </p:txBody>
          </p:sp>
          <p:sp>
            <p:nvSpPr>
              <p:cNvPr id="16" name="Rectangle 15"/>
              <p:cNvSpPr/>
              <p:nvPr/>
            </p:nvSpPr>
            <p:spPr>
              <a:xfrm>
                <a:off x="683551" y="3994521"/>
                <a:ext cx="2202527" cy="57219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Virtualization</a:t>
                </a:r>
              </a:p>
            </p:txBody>
          </p:sp>
          <p:sp>
            <p:nvSpPr>
              <p:cNvPr id="17" name="Rectangle 16"/>
              <p:cNvSpPr/>
              <p:nvPr/>
            </p:nvSpPr>
            <p:spPr>
              <a:xfrm>
                <a:off x="683550" y="4670451"/>
                <a:ext cx="2202527" cy="57219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Servers</a:t>
                </a:r>
              </a:p>
            </p:txBody>
          </p:sp>
          <p:sp>
            <p:nvSpPr>
              <p:cNvPr id="18" name="Rectangle 17"/>
              <p:cNvSpPr/>
              <p:nvPr/>
            </p:nvSpPr>
            <p:spPr>
              <a:xfrm>
                <a:off x="683550" y="5346380"/>
                <a:ext cx="2202527" cy="57219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Storage</a:t>
                </a:r>
              </a:p>
            </p:txBody>
          </p:sp>
          <p:sp>
            <p:nvSpPr>
              <p:cNvPr id="19" name="Rectangle 18"/>
              <p:cNvSpPr/>
              <p:nvPr/>
            </p:nvSpPr>
            <p:spPr>
              <a:xfrm>
                <a:off x="683549" y="6022309"/>
                <a:ext cx="2202527" cy="57219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Networking</a:t>
                </a:r>
              </a:p>
            </p:txBody>
          </p:sp>
          <p:sp>
            <p:nvSpPr>
              <p:cNvPr id="10" name="TextBox 9"/>
              <p:cNvSpPr txBox="1"/>
              <p:nvPr/>
            </p:nvSpPr>
            <p:spPr>
              <a:xfrm>
                <a:off x="683548" y="872424"/>
                <a:ext cx="2202527" cy="480492"/>
              </a:xfrm>
              <a:prstGeom prst="rect">
                <a:avLst/>
              </a:prstGeom>
              <a:noFill/>
              <a:ln>
                <a:noFill/>
              </a:ln>
            </p:spPr>
            <p:txBody>
              <a:bodyPr wrap="square" rtlCol="0">
                <a:spAutoFit/>
              </a:bodyPr>
              <a:lstStyle/>
              <a:p>
                <a:pPr algn="ctr"/>
                <a:r>
                  <a:rPr lang="en-US" sz="1250" dirty="0">
                    <a:latin typeface="Franklin Gothic Demi Cond" panose="020B0706030402020204" pitchFamily="34" charset="0"/>
                    <a:cs typeface="Arial" panose="020B0604020202020204" pitchFamily="34" charset="0"/>
                  </a:rPr>
                  <a:t>On Premise</a:t>
                </a:r>
              </a:p>
            </p:txBody>
          </p:sp>
        </p:grpSp>
        <p:sp>
          <p:nvSpPr>
            <p:cNvPr id="22" name="Left Brace 21"/>
            <p:cNvSpPr/>
            <p:nvPr/>
          </p:nvSpPr>
          <p:spPr>
            <a:xfrm>
              <a:off x="2324874" y="1343826"/>
              <a:ext cx="82353" cy="3134402"/>
            </a:xfrm>
            <a:prstGeom prst="leftBrace">
              <a:avLst>
                <a:gd name="adj1" fmla="val 8333"/>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sz="1125"/>
            </a:p>
          </p:txBody>
        </p:sp>
        <p:grpSp>
          <p:nvGrpSpPr>
            <p:cNvPr id="61" name="Group 60"/>
            <p:cNvGrpSpPr/>
            <p:nvPr/>
          </p:nvGrpSpPr>
          <p:grpSpPr>
            <a:xfrm>
              <a:off x="3622385" y="1085364"/>
              <a:ext cx="1599605" cy="3390349"/>
              <a:chOff x="3160016" y="822680"/>
              <a:chExt cx="2972178" cy="5722076"/>
            </a:xfrm>
          </p:grpSpPr>
          <p:grpSp>
            <p:nvGrpSpPr>
              <p:cNvPr id="23" name="Group 22"/>
              <p:cNvGrpSpPr/>
              <p:nvPr/>
            </p:nvGrpSpPr>
            <p:grpSpPr>
              <a:xfrm>
                <a:off x="3750576" y="822680"/>
                <a:ext cx="2202531" cy="5722076"/>
                <a:chOff x="683548" y="872424"/>
                <a:chExt cx="2202531" cy="5722076"/>
              </a:xfrm>
            </p:grpSpPr>
            <p:sp>
              <p:nvSpPr>
                <p:cNvPr id="24" name="Rectangle 23"/>
                <p:cNvSpPr/>
                <p:nvPr/>
              </p:nvSpPr>
              <p:spPr>
                <a:xfrm>
                  <a:off x="683552" y="1290802"/>
                  <a:ext cx="2202527" cy="57219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Applications</a:t>
                  </a:r>
                </a:p>
              </p:txBody>
            </p:sp>
            <p:sp>
              <p:nvSpPr>
                <p:cNvPr id="25" name="Rectangle 24"/>
                <p:cNvSpPr/>
                <p:nvPr/>
              </p:nvSpPr>
              <p:spPr>
                <a:xfrm>
                  <a:off x="683551" y="1966731"/>
                  <a:ext cx="2202527" cy="57219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Data</a:t>
                  </a:r>
                </a:p>
              </p:txBody>
            </p:sp>
            <p:sp>
              <p:nvSpPr>
                <p:cNvPr id="26" name="Rectangle 25"/>
                <p:cNvSpPr/>
                <p:nvPr/>
              </p:nvSpPr>
              <p:spPr>
                <a:xfrm>
                  <a:off x="683551" y="2642661"/>
                  <a:ext cx="2202528" cy="57219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Middleware</a:t>
                  </a:r>
                </a:p>
              </p:txBody>
            </p:sp>
            <p:sp>
              <p:nvSpPr>
                <p:cNvPr id="27" name="Rectangle 26"/>
                <p:cNvSpPr/>
                <p:nvPr/>
              </p:nvSpPr>
              <p:spPr>
                <a:xfrm>
                  <a:off x="683551" y="3318591"/>
                  <a:ext cx="2202527" cy="57219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Operating System</a:t>
                  </a:r>
                </a:p>
              </p:txBody>
            </p:sp>
            <p:sp>
              <p:nvSpPr>
                <p:cNvPr id="28" name="Rectangle 27"/>
                <p:cNvSpPr/>
                <p:nvPr/>
              </p:nvSpPr>
              <p:spPr>
                <a:xfrm>
                  <a:off x="683551" y="3994521"/>
                  <a:ext cx="2202527" cy="5721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Virtualization</a:t>
                  </a:r>
                </a:p>
              </p:txBody>
            </p:sp>
            <p:sp>
              <p:nvSpPr>
                <p:cNvPr id="29" name="Rectangle 28"/>
                <p:cNvSpPr/>
                <p:nvPr/>
              </p:nvSpPr>
              <p:spPr>
                <a:xfrm>
                  <a:off x="683550" y="4670451"/>
                  <a:ext cx="2202527" cy="5721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Servers</a:t>
                  </a:r>
                </a:p>
              </p:txBody>
            </p:sp>
            <p:sp>
              <p:nvSpPr>
                <p:cNvPr id="30" name="Rectangle 29"/>
                <p:cNvSpPr/>
                <p:nvPr/>
              </p:nvSpPr>
              <p:spPr>
                <a:xfrm>
                  <a:off x="683550" y="5346380"/>
                  <a:ext cx="2202527" cy="5721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Storage</a:t>
                  </a:r>
                </a:p>
              </p:txBody>
            </p:sp>
            <p:sp>
              <p:nvSpPr>
                <p:cNvPr id="31" name="Rectangle 30"/>
                <p:cNvSpPr/>
                <p:nvPr/>
              </p:nvSpPr>
              <p:spPr>
                <a:xfrm>
                  <a:off x="683549" y="6022309"/>
                  <a:ext cx="2202527" cy="5721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Networking</a:t>
                  </a:r>
                </a:p>
              </p:txBody>
            </p:sp>
            <p:sp>
              <p:nvSpPr>
                <p:cNvPr id="32" name="TextBox 31"/>
                <p:cNvSpPr txBox="1"/>
                <p:nvPr/>
              </p:nvSpPr>
              <p:spPr>
                <a:xfrm>
                  <a:off x="683548" y="872424"/>
                  <a:ext cx="2202527" cy="480492"/>
                </a:xfrm>
                <a:prstGeom prst="rect">
                  <a:avLst/>
                </a:prstGeom>
                <a:noFill/>
                <a:ln>
                  <a:noFill/>
                </a:ln>
              </p:spPr>
              <p:txBody>
                <a:bodyPr wrap="square" rtlCol="0">
                  <a:spAutoFit/>
                </a:bodyPr>
                <a:lstStyle/>
                <a:p>
                  <a:pPr algn="ctr"/>
                  <a:r>
                    <a:rPr lang="en-US" sz="1250" dirty="0">
                      <a:latin typeface="Franklin Gothic Demi Cond" panose="020B0706030402020204" pitchFamily="34" charset="0"/>
                      <a:cs typeface="Arial" panose="020B0604020202020204" pitchFamily="34" charset="0"/>
                    </a:rPr>
                    <a:t>IaaS</a:t>
                  </a:r>
                </a:p>
              </p:txBody>
            </p:sp>
          </p:grpSp>
          <p:sp>
            <p:nvSpPr>
              <p:cNvPr id="33" name="Left Brace 32"/>
              <p:cNvSpPr/>
              <p:nvPr/>
            </p:nvSpPr>
            <p:spPr>
              <a:xfrm>
                <a:off x="3576836" y="1232229"/>
                <a:ext cx="71252" cy="2609505"/>
              </a:xfrm>
              <a:prstGeom prst="leftBrace">
                <a:avLst>
                  <a:gd name="adj1" fmla="val 8333"/>
                  <a:gd name="adj2" fmla="val 50730"/>
                </a:avLst>
              </a:prstGeom>
              <a:no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50">
                  <a:latin typeface="Franklin Gothic Demi Cond" panose="020B0706030402020204" pitchFamily="34" charset="0"/>
                </a:endParaRPr>
              </a:p>
            </p:txBody>
          </p:sp>
          <p:sp>
            <p:nvSpPr>
              <p:cNvPr id="34" name="TextBox 33"/>
              <p:cNvSpPr txBox="1"/>
              <p:nvPr/>
            </p:nvSpPr>
            <p:spPr>
              <a:xfrm rot="16200000">
                <a:off x="2640892" y="2203108"/>
                <a:ext cx="1567228" cy="528980"/>
              </a:xfrm>
              <a:prstGeom prst="rect">
                <a:avLst/>
              </a:prstGeom>
              <a:noFill/>
              <a:ln>
                <a:noFill/>
              </a:ln>
            </p:spPr>
            <p:txBody>
              <a:bodyPr wrap="none" rtlCol="0">
                <a:spAutoFit/>
              </a:bodyPr>
              <a:lstStyle/>
              <a:p>
                <a:r>
                  <a:rPr lang="en-US" sz="1250" dirty="0">
                    <a:latin typeface="Franklin Gothic Demi Cond" panose="020B0706030402020204" pitchFamily="34" charset="0"/>
                    <a:cs typeface="Arial" panose="020B0604020202020204" pitchFamily="34" charset="0"/>
                  </a:rPr>
                  <a:t>You Manage</a:t>
                </a:r>
              </a:p>
            </p:txBody>
          </p:sp>
          <p:sp>
            <p:nvSpPr>
              <p:cNvPr id="35" name="TextBox 34"/>
              <p:cNvSpPr txBox="1"/>
              <p:nvPr/>
            </p:nvSpPr>
            <p:spPr>
              <a:xfrm rot="16200000">
                <a:off x="2414327" y="4893871"/>
                <a:ext cx="2028024" cy="528980"/>
              </a:xfrm>
              <a:prstGeom prst="rect">
                <a:avLst/>
              </a:prstGeom>
              <a:noFill/>
              <a:ln>
                <a:noFill/>
              </a:ln>
            </p:spPr>
            <p:txBody>
              <a:bodyPr wrap="none" rtlCol="0">
                <a:spAutoFit/>
              </a:bodyPr>
              <a:lstStyle/>
              <a:p>
                <a:r>
                  <a:rPr lang="en-US" sz="1250" dirty="0">
                    <a:latin typeface="Franklin Gothic Demi Cond" panose="020B0706030402020204" pitchFamily="34" charset="0"/>
                    <a:cs typeface="Arial" panose="020B0604020202020204" pitchFamily="34" charset="0"/>
                  </a:rPr>
                  <a:t>Vendor Manages</a:t>
                </a:r>
              </a:p>
            </p:txBody>
          </p:sp>
          <p:sp>
            <p:nvSpPr>
              <p:cNvPr id="36" name="Right Brace 35"/>
              <p:cNvSpPr/>
              <p:nvPr/>
            </p:nvSpPr>
            <p:spPr>
              <a:xfrm>
                <a:off x="6086475" y="3944777"/>
                <a:ext cx="45719" cy="2599979"/>
              </a:xfrm>
              <a:prstGeom prst="rightBrace">
                <a:avLst/>
              </a:prstGeom>
              <a:no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50">
                  <a:latin typeface="Franklin Gothic Demi Cond" panose="020B0706030402020204" pitchFamily="34" charset="0"/>
                </a:endParaRPr>
              </a:p>
            </p:txBody>
          </p:sp>
        </p:grpSp>
        <p:grpSp>
          <p:nvGrpSpPr>
            <p:cNvPr id="62" name="Group 61"/>
            <p:cNvGrpSpPr/>
            <p:nvPr/>
          </p:nvGrpSpPr>
          <p:grpSpPr>
            <a:xfrm>
              <a:off x="5195658" y="1082071"/>
              <a:ext cx="1590511" cy="3390349"/>
              <a:chOff x="6697968" y="822680"/>
              <a:chExt cx="2955274" cy="5722076"/>
            </a:xfrm>
          </p:grpSpPr>
          <p:grpSp>
            <p:nvGrpSpPr>
              <p:cNvPr id="37" name="Group 36"/>
              <p:cNvGrpSpPr/>
              <p:nvPr/>
            </p:nvGrpSpPr>
            <p:grpSpPr>
              <a:xfrm>
                <a:off x="7348222" y="822680"/>
                <a:ext cx="2202531" cy="5722076"/>
                <a:chOff x="683548" y="872424"/>
                <a:chExt cx="2202531" cy="5722076"/>
              </a:xfrm>
            </p:grpSpPr>
            <p:sp>
              <p:nvSpPr>
                <p:cNvPr id="38" name="Rectangle 37"/>
                <p:cNvSpPr/>
                <p:nvPr/>
              </p:nvSpPr>
              <p:spPr>
                <a:xfrm>
                  <a:off x="683552" y="1290802"/>
                  <a:ext cx="2202527" cy="57219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Applications</a:t>
                  </a:r>
                </a:p>
              </p:txBody>
            </p:sp>
            <p:sp>
              <p:nvSpPr>
                <p:cNvPr id="39" name="Rectangle 38"/>
                <p:cNvSpPr/>
                <p:nvPr/>
              </p:nvSpPr>
              <p:spPr>
                <a:xfrm>
                  <a:off x="683551" y="1966731"/>
                  <a:ext cx="2202527" cy="572191"/>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Data</a:t>
                  </a:r>
                </a:p>
              </p:txBody>
            </p:sp>
            <p:sp>
              <p:nvSpPr>
                <p:cNvPr id="40" name="Rectangle 39"/>
                <p:cNvSpPr/>
                <p:nvPr/>
              </p:nvSpPr>
              <p:spPr>
                <a:xfrm>
                  <a:off x="683551" y="2642661"/>
                  <a:ext cx="2202527" cy="5721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Middleware</a:t>
                  </a:r>
                </a:p>
              </p:txBody>
            </p:sp>
            <p:sp>
              <p:nvSpPr>
                <p:cNvPr id="41" name="Rectangle 40"/>
                <p:cNvSpPr/>
                <p:nvPr/>
              </p:nvSpPr>
              <p:spPr>
                <a:xfrm>
                  <a:off x="683551" y="3318591"/>
                  <a:ext cx="2202527" cy="5721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Operating System</a:t>
                  </a:r>
                </a:p>
              </p:txBody>
            </p:sp>
            <p:sp>
              <p:nvSpPr>
                <p:cNvPr id="42" name="Rectangle 41"/>
                <p:cNvSpPr/>
                <p:nvPr/>
              </p:nvSpPr>
              <p:spPr>
                <a:xfrm>
                  <a:off x="683551" y="3994521"/>
                  <a:ext cx="2202527" cy="5721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Virtualization</a:t>
                  </a:r>
                </a:p>
              </p:txBody>
            </p:sp>
            <p:sp>
              <p:nvSpPr>
                <p:cNvPr id="43" name="Rectangle 42"/>
                <p:cNvSpPr/>
                <p:nvPr/>
              </p:nvSpPr>
              <p:spPr>
                <a:xfrm>
                  <a:off x="683550" y="4670451"/>
                  <a:ext cx="2202527" cy="5721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Servers</a:t>
                  </a:r>
                </a:p>
              </p:txBody>
            </p:sp>
            <p:sp>
              <p:nvSpPr>
                <p:cNvPr id="44" name="Rectangle 43"/>
                <p:cNvSpPr/>
                <p:nvPr/>
              </p:nvSpPr>
              <p:spPr>
                <a:xfrm>
                  <a:off x="683550" y="5346380"/>
                  <a:ext cx="2202527" cy="5721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Storage</a:t>
                  </a:r>
                </a:p>
              </p:txBody>
            </p:sp>
            <p:sp>
              <p:nvSpPr>
                <p:cNvPr id="45" name="Rectangle 44"/>
                <p:cNvSpPr/>
                <p:nvPr/>
              </p:nvSpPr>
              <p:spPr>
                <a:xfrm>
                  <a:off x="683549" y="6022309"/>
                  <a:ext cx="2202527" cy="5721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Networking</a:t>
                  </a:r>
                </a:p>
              </p:txBody>
            </p:sp>
            <p:sp>
              <p:nvSpPr>
                <p:cNvPr id="46" name="TextBox 45"/>
                <p:cNvSpPr txBox="1"/>
                <p:nvPr/>
              </p:nvSpPr>
              <p:spPr>
                <a:xfrm>
                  <a:off x="683548" y="872424"/>
                  <a:ext cx="2202527" cy="480492"/>
                </a:xfrm>
                <a:prstGeom prst="rect">
                  <a:avLst/>
                </a:prstGeom>
                <a:noFill/>
                <a:ln>
                  <a:noFill/>
                </a:ln>
              </p:spPr>
              <p:txBody>
                <a:bodyPr wrap="square" rtlCol="0">
                  <a:spAutoFit/>
                </a:bodyPr>
                <a:lstStyle/>
                <a:p>
                  <a:pPr algn="ctr"/>
                  <a:r>
                    <a:rPr lang="en-US" sz="1250" dirty="0">
                      <a:latin typeface="Franklin Gothic Demi Cond" panose="020B0706030402020204" pitchFamily="34" charset="0"/>
                      <a:cs typeface="Arial" panose="020B0604020202020204" pitchFamily="34" charset="0"/>
                    </a:rPr>
                    <a:t>PaaS</a:t>
                  </a:r>
                </a:p>
              </p:txBody>
            </p:sp>
          </p:grpSp>
          <p:sp>
            <p:nvSpPr>
              <p:cNvPr id="47" name="Left Brace 46"/>
              <p:cNvSpPr/>
              <p:nvPr/>
            </p:nvSpPr>
            <p:spPr>
              <a:xfrm>
                <a:off x="7165608" y="1241059"/>
                <a:ext cx="45719" cy="1248120"/>
              </a:xfrm>
              <a:prstGeom prst="leftBrace">
                <a:avLst>
                  <a:gd name="adj1" fmla="val 8333"/>
                  <a:gd name="adj2" fmla="val 50730"/>
                </a:avLst>
              </a:prstGeom>
              <a:no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50">
                  <a:latin typeface="Franklin Gothic Demi Cond" panose="020B0706030402020204" pitchFamily="34" charset="0"/>
                </a:endParaRPr>
              </a:p>
            </p:txBody>
          </p:sp>
          <p:sp>
            <p:nvSpPr>
              <p:cNvPr id="48" name="TextBox 47"/>
              <p:cNvSpPr txBox="1"/>
              <p:nvPr/>
            </p:nvSpPr>
            <p:spPr>
              <a:xfrm rot="16200000">
                <a:off x="6125259" y="1468750"/>
                <a:ext cx="1705482" cy="528978"/>
              </a:xfrm>
              <a:prstGeom prst="rect">
                <a:avLst/>
              </a:prstGeom>
              <a:noFill/>
              <a:ln>
                <a:noFill/>
              </a:ln>
            </p:spPr>
            <p:txBody>
              <a:bodyPr wrap="square" rtlCol="0">
                <a:spAutoFit/>
              </a:bodyPr>
              <a:lstStyle/>
              <a:p>
                <a:r>
                  <a:rPr lang="en-US" sz="1250" dirty="0">
                    <a:latin typeface="Franklin Gothic Demi Cond" panose="020B0706030402020204" pitchFamily="34" charset="0"/>
                    <a:cs typeface="Arial" panose="020B0604020202020204" pitchFamily="34" charset="0"/>
                  </a:rPr>
                  <a:t>You Manage</a:t>
                </a:r>
              </a:p>
            </p:txBody>
          </p:sp>
          <p:sp>
            <p:nvSpPr>
              <p:cNvPr id="49" name="TextBox 48"/>
              <p:cNvSpPr txBox="1"/>
              <p:nvPr/>
            </p:nvSpPr>
            <p:spPr>
              <a:xfrm rot="16200000">
                <a:off x="5953529" y="4210428"/>
                <a:ext cx="2017855" cy="528978"/>
              </a:xfrm>
              <a:prstGeom prst="rect">
                <a:avLst/>
              </a:prstGeom>
              <a:noFill/>
              <a:ln>
                <a:noFill/>
              </a:ln>
            </p:spPr>
            <p:txBody>
              <a:bodyPr wrap="square" rtlCol="0">
                <a:spAutoFit/>
              </a:bodyPr>
              <a:lstStyle/>
              <a:p>
                <a:r>
                  <a:rPr lang="en-US" sz="1250" dirty="0">
                    <a:latin typeface="Franklin Gothic Demi Cond" panose="020B0706030402020204" pitchFamily="34" charset="0"/>
                    <a:cs typeface="Arial" panose="020B0604020202020204" pitchFamily="34" charset="0"/>
                  </a:rPr>
                  <a:t>Vendor Manages</a:t>
                </a:r>
              </a:p>
            </p:txBody>
          </p:sp>
          <p:sp>
            <p:nvSpPr>
              <p:cNvPr id="50" name="Right Brace 49"/>
              <p:cNvSpPr/>
              <p:nvPr/>
            </p:nvSpPr>
            <p:spPr>
              <a:xfrm>
                <a:off x="9549004" y="2591541"/>
                <a:ext cx="104238" cy="3953215"/>
              </a:xfrm>
              <a:prstGeom prst="rightBrace">
                <a:avLst/>
              </a:prstGeom>
              <a:no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50">
                  <a:latin typeface="Franklin Gothic Demi Cond" panose="020B0706030402020204" pitchFamily="34" charset="0"/>
                </a:endParaRPr>
              </a:p>
            </p:txBody>
          </p:sp>
        </p:grpSp>
        <p:grpSp>
          <p:nvGrpSpPr>
            <p:cNvPr id="64" name="Group 63"/>
            <p:cNvGrpSpPr/>
            <p:nvPr/>
          </p:nvGrpSpPr>
          <p:grpSpPr>
            <a:xfrm>
              <a:off x="6739212" y="1070526"/>
              <a:ext cx="1587988" cy="3390349"/>
              <a:chOff x="6737061" y="822680"/>
              <a:chExt cx="2950587" cy="5722076"/>
            </a:xfrm>
          </p:grpSpPr>
          <p:grpSp>
            <p:nvGrpSpPr>
              <p:cNvPr id="65" name="Group 64"/>
              <p:cNvGrpSpPr/>
              <p:nvPr/>
            </p:nvGrpSpPr>
            <p:grpSpPr>
              <a:xfrm>
                <a:off x="7348222" y="822680"/>
                <a:ext cx="2202531" cy="5722076"/>
                <a:chOff x="683548" y="872424"/>
                <a:chExt cx="2202531" cy="5722076"/>
              </a:xfrm>
            </p:grpSpPr>
            <p:sp>
              <p:nvSpPr>
                <p:cNvPr id="70" name="Rectangle 69"/>
                <p:cNvSpPr/>
                <p:nvPr/>
              </p:nvSpPr>
              <p:spPr>
                <a:xfrm>
                  <a:off x="683552" y="1290802"/>
                  <a:ext cx="2202527" cy="5721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Applications</a:t>
                  </a:r>
                </a:p>
              </p:txBody>
            </p:sp>
            <p:sp>
              <p:nvSpPr>
                <p:cNvPr id="71" name="Rectangle 70"/>
                <p:cNvSpPr/>
                <p:nvPr/>
              </p:nvSpPr>
              <p:spPr>
                <a:xfrm>
                  <a:off x="683551" y="1966731"/>
                  <a:ext cx="2202527" cy="5721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Data</a:t>
                  </a:r>
                </a:p>
              </p:txBody>
            </p:sp>
            <p:sp>
              <p:nvSpPr>
                <p:cNvPr id="72" name="Rectangle 71"/>
                <p:cNvSpPr/>
                <p:nvPr/>
              </p:nvSpPr>
              <p:spPr>
                <a:xfrm>
                  <a:off x="683551" y="2642661"/>
                  <a:ext cx="2202527" cy="5721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Middleware</a:t>
                  </a:r>
                </a:p>
              </p:txBody>
            </p:sp>
            <p:sp>
              <p:nvSpPr>
                <p:cNvPr id="73" name="Rectangle 72"/>
                <p:cNvSpPr/>
                <p:nvPr/>
              </p:nvSpPr>
              <p:spPr>
                <a:xfrm>
                  <a:off x="683551" y="3318591"/>
                  <a:ext cx="2202527" cy="5721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Operating System</a:t>
                  </a:r>
                </a:p>
              </p:txBody>
            </p:sp>
            <p:sp>
              <p:nvSpPr>
                <p:cNvPr id="74" name="Rectangle 73"/>
                <p:cNvSpPr/>
                <p:nvPr/>
              </p:nvSpPr>
              <p:spPr>
                <a:xfrm>
                  <a:off x="683551" y="3994521"/>
                  <a:ext cx="2202527" cy="5721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Virtualization</a:t>
                  </a:r>
                </a:p>
              </p:txBody>
            </p:sp>
            <p:sp>
              <p:nvSpPr>
                <p:cNvPr id="75" name="Rectangle 74"/>
                <p:cNvSpPr/>
                <p:nvPr/>
              </p:nvSpPr>
              <p:spPr>
                <a:xfrm>
                  <a:off x="683550" y="4670451"/>
                  <a:ext cx="2202527" cy="5721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Servers</a:t>
                  </a:r>
                </a:p>
              </p:txBody>
            </p:sp>
            <p:sp>
              <p:nvSpPr>
                <p:cNvPr id="76" name="Rectangle 75"/>
                <p:cNvSpPr/>
                <p:nvPr/>
              </p:nvSpPr>
              <p:spPr>
                <a:xfrm>
                  <a:off x="683550" y="5346380"/>
                  <a:ext cx="2202527" cy="5721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Storage</a:t>
                  </a:r>
                </a:p>
              </p:txBody>
            </p:sp>
            <p:sp>
              <p:nvSpPr>
                <p:cNvPr id="77" name="Rectangle 76"/>
                <p:cNvSpPr/>
                <p:nvPr/>
              </p:nvSpPr>
              <p:spPr>
                <a:xfrm>
                  <a:off x="683549" y="6022309"/>
                  <a:ext cx="2202527" cy="572191"/>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dirty="0">
                      <a:latin typeface="Franklin Gothic Demi Cond" panose="020B0706030402020204" pitchFamily="34" charset="0"/>
                      <a:cs typeface="Arial" panose="020B0604020202020204" pitchFamily="34" charset="0"/>
                    </a:rPr>
                    <a:t>Networking</a:t>
                  </a:r>
                </a:p>
              </p:txBody>
            </p:sp>
            <p:sp>
              <p:nvSpPr>
                <p:cNvPr id="78" name="TextBox 77"/>
                <p:cNvSpPr txBox="1"/>
                <p:nvPr/>
              </p:nvSpPr>
              <p:spPr>
                <a:xfrm>
                  <a:off x="683548" y="872424"/>
                  <a:ext cx="2202527" cy="480492"/>
                </a:xfrm>
                <a:prstGeom prst="rect">
                  <a:avLst/>
                </a:prstGeom>
                <a:noFill/>
                <a:ln>
                  <a:noFill/>
                </a:ln>
              </p:spPr>
              <p:txBody>
                <a:bodyPr wrap="square" rtlCol="0">
                  <a:spAutoFit/>
                </a:bodyPr>
                <a:lstStyle/>
                <a:p>
                  <a:pPr algn="ctr"/>
                  <a:r>
                    <a:rPr lang="en-US" sz="1250" dirty="0">
                      <a:latin typeface="Franklin Gothic Demi Cond" panose="020B0706030402020204" pitchFamily="34" charset="0"/>
                      <a:cs typeface="Arial" panose="020B0604020202020204" pitchFamily="34" charset="0"/>
                    </a:rPr>
                    <a:t>SaaS</a:t>
                  </a:r>
                </a:p>
              </p:txBody>
            </p:sp>
          </p:grpSp>
          <p:sp>
            <p:nvSpPr>
              <p:cNvPr id="68" name="TextBox 67"/>
              <p:cNvSpPr txBox="1"/>
              <p:nvPr/>
            </p:nvSpPr>
            <p:spPr>
              <a:xfrm rot="16200000">
                <a:off x="5552993" y="3068918"/>
                <a:ext cx="2897115" cy="528979"/>
              </a:xfrm>
              <a:prstGeom prst="rect">
                <a:avLst/>
              </a:prstGeom>
              <a:noFill/>
              <a:ln>
                <a:noFill/>
              </a:ln>
            </p:spPr>
            <p:txBody>
              <a:bodyPr wrap="square" rtlCol="0">
                <a:spAutoFit/>
              </a:bodyPr>
              <a:lstStyle/>
              <a:p>
                <a:r>
                  <a:rPr lang="en-US" sz="1250" dirty="0">
                    <a:latin typeface="Franklin Gothic Demi Cond" panose="020B0706030402020204" pitchFamily="34" charset="0"/>
                    <a:cs typeface="Arial" panose="020B0604020202020204" pitchFamily="34" charset="0"/>
                  </a:rPr>
                  <a:t>Vendor Manages</a:t>
                </a:r>
              </a:p>
            </p:txBody>
          </p:sp>
          <p:sp>
            <p:nvSpPr>
              <p:cNvPr id="69" name="Right Brace 68"/>
              <p:cNvSpPr/>
              <p:nvPr/>
            </p:nvSpPr>
            <p:spPr>
              <a:xfrm>
                <a:off x="9580423" y="1241058"/>
                <a:ext cx="107225" cy="5303697"/>
              </a:xfrm>
              <a:prstGeom prst="rightBrace">
                <a:avLst/>
              </a:prstGeom>
              <a:noFill/>
              <a:ln w="38100">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250">
                  <a:latin typeface="Franklin Gothic Demi Cond" panose="020B0706030402020204" pitchFamily="34" charset="0"/>
                </a:endParaRPr>
              </a:p>
            </p:txBody>
          </p:sp>
        </p:grpSp>
        <p:sp>
          <p:nvSpPr>
            <p:cNvPr id="58" name="Left Brace 57"/>
            <p:cNvSpPr/>
            <p:nvPr/>
          </p:nvSpPr>
          <p:spPr>
            <a:xfrm>
              <a:off x="3852426" y="1349599"/>
              <a:ext cx="92499" cy="1515088"/>
            </a:xfrm>
            <a:prstGeom prst="leftBrace">
              <a:avLst>
                <a:gd name="adj1" fmla="val 8333"/>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sz="1125"/>
            </a:p>
          </p:txBody>
        </p:sp>
        <p:sp>
          <p:nvSpPr>
            <p:cNvPr id="59" name="Left Brace 58"/>
            <p:cNvSpPr/>
            <p:nvPr/>
          </p:nvSpPr>
          <p:spPr>
            <a:xfrm>
              <a:off x="5446272" y="1328023"/>
              <a:ext cx="99348" cy="773070"/>
            </a:xfrm>
            <a:prstGeom prst="leftBrace">
              <a:avLst>
                <a:gd name="adj1" fmla="val 8333"/>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sz="1125"/>
            </a:p>
          </p:txBody>
        </p:sp>
        <p:sp>
          <p:nvSpPr>
            <p:cNvPr id="60" name="Left Brace 59"/>
            <p:cNvSpPr/>
            <p:nvPr/>
          </p:nvSpPr>
          <p:spPr>
            <a:xfrm>
              <a:off x="3854978" y="2950723"/>
              <a:ext cx="89579" cy="1521698"/>
            </a:xfrm>
            <a:prstGeom prst="leftBrace">
              <a:avLst>
                <a:gd name="adj1" fmla="val 8333"/>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sz="1125"/>
            </a:p>
          </p:txBody>
        </p:sp>
        <p:sp>
          <p:nvSpPr>
            <p:cNvPr id="63" name="Left Brace 62"/>
            <p:cNvSpPr/>
            <p:nvPr/>
          </p:nvSpPr>
          <p:spPr>
            <a:xfrm>
              <a:off x="5452017" y="2157825"/>
              <a:ext cx="83994" cy="2279960"/>
            </a:xfrm>
            <a:prstGeom prst="leftBrace">
              <a:avLst>
                <a:gd name="adj1" fmla="val 8333"/>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sz="1125"/>
            </a:p>
          </p:txBody>
        </p:sp>
        <p:sp>
          <p:nvSpPr>
            <p:cNvPr id="66" name="Left Brace 65"/>
            <p:cNvSpPr/>
            <p:nvPr/>
          </p:nvSpPr>
          <p:spPr>
            <a:xfrm>
              <a:off x="6966243" y="1331739"/>
              <a:ext cx="105953" cy="3111277"/>
            </a:xfrm>
            <a:prstGeom prst="leftBrace">
              <a:avLst>
                <a:gd name="adj1" fmla="val 8333"/>
                <a:gd name="adj2" fmla="val 50000"/>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sz="1125"/>
            </a:p>
          </p:txBody>
        </p:sp>
      </p:grpSp>
    </p:spTree>
    <p:extLst>
      <p:ext uri="{BB962C8B-B14F-4D97-AF65-F5344CB8AC3E}">
        <p14:creationId xmlns:p14="http://schemas.microsoft.com/office/powerpoint/2010/main" val="3939635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2" y="-92309"/>
            <a:ext cx="8789831" cy="5065957"/>
          </a:xfrm>
        </p:spPr>
        <p:txBody>
          <a:bodyPr>
            <a:normAutofit/>
          </a:bodyPr>
          <a:lstStyle/>
          <a:p>
            <a:r>
              <a:rPr lang="en-US" sz="3600" dirty="0">
                <a:solidFill>
                  <a:srgbClr val="FF0000"/>
                </a:solidFill>
                <a:hlinkClick r:id="rId3"/>
              </a:rPr>
              <a:t>Cloud Failures Will Happen.  Are You Ready?</a:t>
            </a:r>
            <a:endParaRPr lang="en-US" sz="3600" dirty="0">
              <a:solidFill>
                <a:srgbClr val="FF0000"/>
              </a:solidFill>
            </a:endParaRPr>
          </a:p>
          <a:p>
            <a:pPr algn="l"/>
            <a:r>
              <a:rPr lang="en-US"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dirty="0">
              <a:solidFill>
                <a:schemeClr val="bg1"/>
              </a:solidFill>
            </a:endParaRPr>
          </a:p>
        </p:txBody>
      </p:sp>
      <p:sp>
        <p:nvSpPr>
          <p:cNvPr id="2" name="Rectangle 1"/>
          <p:cNvSpPr/>
          <p:nvPr/>
        </p:nvSpPr>
        <p:spPr>
          <a:xfrm>
            <a:off x="1346202" y="1943100"/>
            <a:ext cx="8027831" cy="1823576"/>
          </a:xfrm>
          <a:prstGeom prst="rect">
            <a:avLst/>
          </a:prstGeom>
        </p:spPr>
        <p:txBody>
          <a:bodyPr wrap="square">
            <a:spAutoFit/>
          </a:bodyPr>
          <a:lstStyle/>
          <a:p>
            <a:r>
              <a:rPr lang="en-US" sz="2250" b="1" dirty="0">
                <a:solidFill>
                  <a:schemeClr val="bg1"/>
                </a:solidFill>
                <a:effectLst>
                  <a:outerShdw blurRad="38100" dist="38100" dir="2700000" algn="tl">
                    <a:srgbClr val="000000">
                      <a:alpha val="43137"/>
                    </a:srgbClr>
                  </a:outerShdw>
                </a:effectLst>
              </a:rPr>
              <a:t>Nothing is certain except death and taxes…and technology failures</a:t>
            </a:r>
            <a:r>
              <a:rPr lang="en-US" sz="2250" dirty="0">
                <a:solidFill>
                  <a:schemeClr val="bg1"/>
                </a:solidFill>
                <a:effectLst>
                  <a:outerShdw blurRad="38100" dist="38100" dir="2700000" algn="tl">
                    <a:srgbClr val="000000">
                      <a:alpha val="43137"/>
                    </a:srgbClr>
                  </a:outerShdw>
                </a:effectLst>
              </a:rPr>
              <a:t>.  If your company uses a cloud provider, will you survive if they have a failure?  This article lists a number of things to consider.</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1" y="3854323"/>
            <a:ext cx="8027831" cy="1823576"/>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If your cloud provider is down then your business is down.  Have you researched the cost of downtime for an organization and </a:t>
            </a:r>
            <a:r>
              <a:rPr lang="en-US" sz="2250" b="1" dirty="0">
                <a:solidFill>
                  <a:schemeClr val="bg1"/>
                </a:solidFill>
                <a:effectLst>
                  <a:outerShdw blurRad="38100" dist="38100" dir="2700000" algn="tl">
                    <a:srgbClr val="000000">
                      <a:alpha val="43137"/>
                    </a:srgbClr>
                  </a:outerShdw>
                </a:effectLst>
              </a:rPr>
              <a:t>will you still be in business if your cloud provider has a catastrophic failure?</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6966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Required Reading</a:t>
            </a:r>
          </a:p>
        </p:txBody>
      </p:sp>
      <p:sp>
        <p:nvSpPr>
          <p:cNvPr id="3" name="Content Placeholder 2"/>
          <p:cNvSpPr>
            <a:spLocks noGrp="1"/>
          </p:cNvSpPr>
          <p:nvPr>
            <p:ph idx="1"/>
          </p:nvPr>
        </p:nvSpPr>
        <p:spPr>
          <a:effectLst/>
        </p:spPr>
        <p:txBody>
          <a:bodyPr>
            <a:normAutofit/>
          </a:bodyPr>
          <a:lstStyle/>
          <a:p>
            <a:r>
              <a:rPr lang="en-US" sz="2000" dirty="0">
                <a:solidFill>
                  <a:schemeClr val="bg1"/>
                </a:solidFill>
              </a:rPr>
              <a:t> What is a Platform?</a:t>
            </a:r>
          </a:p>
          <a:p>
            <a:r>
              <a:rPr lang="en-US" sz="2000" dirty="0">
                <a:solidFill>
                  <a:schemeClr val="bg1"/>
                </a:solidFill>
              </a:rPr>
              <a:t> Business Model Analysis, Part 2: Platforms and Network Effects</a:t>
            </a:r>
          </a:p>
          <a:p>
            <a:r>
              <a:rPr lang="en-US" sz="2000" dirty="0">
                <a:solidFill>
                  <a:schemeClr val="bg1"/>
                </a:solidFill>
              </a:rPr>
              <a:t> What Makes Uber Different from Android?  How to Make Sense of Platform Businesses</a:t>
            </a:r>
          </a:p>
          <a:p>
            <a:r>
              <a:rPr lang="en-US" sz="2000" dirty="0">
                <a:solidFill>
                  <a:schemeClr val="bg1"/>
                </a:solidFill>
              </a:rPr>
              <a:t> Airbnb and the unstoppable rise of the share economy</a:t>
            </a:r>
          </a:p>
        </p:txBody>
      </p:sp>
    </p:spTree>
    <p:extLst>
      <p:ext uri="{BB962C8B-B14F-4D97-AF65-F5344CB8AC3E}">
        <p14:creationId xmlns:p14="http://schemas.microsoft.com/office/powerpoint/2010/main" val="15864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266701"/>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What is a Platform?</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714500"/>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We learned that a platform is </a:t>
            </a:r>
            <a:r>
              <a:rPr lang="en-US" sz="2250" b="1" dirty="0">
                <a:solidFill>
                  <a:schemeClr val="bg1"/>
                </a:solidFill>
                <a:effectLst>
                  <a:outerShdw blurRad="38100" dist="38100" dir="2700000" algn="tl">
                    <a:srgbClr val="000000">
                      <a:alpha val="43137"/>
                    </a:srgbClr>
                  </a:outerShdw>
                </a:effectLst>
              </a:rPr>
              <a:t>a business model that creates value by facilitating exchanges between two or more independent groups</a:t>
            </a:r>
            <a:r>
              <a:rPr lang="en-US" sz="2250" dirty="0">
                <a:solidFill>
                  <a:schemeClr val="bg1"/>
                </a:solidFill>
                <a:effectLst>
                  <a:outerShdw blurRad="38100" dist="38100" dir="2700000" algn="tl">
                    <a:srgbClr val="000000">
                      <a:alpha val="43137"/>
                    </a:srgbClr>
                  </a:outerShdw>
                </a:effectLst>
              </a:rPr>
              <a:t>, usually consumers and producers.</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619500"/>
            <a:ext cx="8027831" cy="1823576"/>
          </a:xfrm>
          <a:prstGeom prst="rect">
            <a:avLst/>
          </a:prstGeom>
          <a:noFill/>
        </p:spPr>
        <p:txBody>
          <a:bodyPr wrap="square" rtlCol="0">
            <a:spAutoFit/>
          </a:bodyPr>
          <a:lstStyle/>
          <a:p>
            <a:r>
              <a:rPr lang="en-US" sz="2250" b="1" dirty="0">
                <a:solidFill>
                  <a:schemeClr val="bg1"/>
                </a:solidFill>
                <a:effectLst>
                  <a:outerShdw blurRad="38100" dist="38100" dir="2700000" algn="tl">
                    <a:srgbClr val="000000">
                      <a:alpha val="43137"/>
                    </a:srgbClr>
                  </a:outerShdw>
                </a:effectLst>
              </a:rPr>
              <a:t>Some of the most exciting new businesses out there today are </a:t>
            </a:r>
            <a:r>
              <a:rPr lang="en-US" sz="2250" b="1" dirty="0">
                <a:solidFill>
                  <a:srgbClr val="FF0000"/>
                </a:solidFill>
                <a:effectLst>
                  <a:outerShdw blurRad="38100" dist="38100" dir="2700000" algn="tl">
                    <a:srgbClr val="000000">
                      <a:alpha val="43137"/>
                    </a:srgbClr>
                  </a:outerShdw>
                </a:effectLst>
              </a:rPr>
              <a:t>built on platforms</a:t>
            </a:r>
            <a:r>
              <a:rPr lang="en-US" sz="2250" dirty="0">
                <a:solidFill>
                  <a:schemeClr val="bg1"/>
                </a:solidFill>
                <a:effectLst>
                  <a:outerShdw blurRad="38100" dist="38100" dir="2700000" algn="tl">
                    <a:srgbClr val="000000">
                      <a:alpha val="43137"/>
                    </a:srgbClr>
                  </a:outerShdw>
                </a:effectLst>
              </a:rPr>
              <a:t>.  With an understanding of technology, platforms and the different types of platforms, maybe you will be the </a:t>
            </a:r>
            <a:r>
              <a:rPr lang="en-US" sz="2250" dirty="0">
                <a:solidFill>
                  <a:srgbClr val="FF0000"/>
                </a:solidFill>
                <a:effectLst>
                  <a:outerShdw blurRad="38100" dist="38100" dir="2700000" algn="tl">
                    <a:srgbClr val="000000">
                      <a:alpha val="43137"/>
                    </a:srgbClr>
                  </a:outerShdw>
                </a:effectLst>
              </a:rPr>
              <a:t>creator of the next Uber!</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135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solidFill>
                  <a:schemeClr val="tx1"/>
                </a:solidFill>
              </a:rPr>
              <a:t>Required Viewing 1/4</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939" y="1714500"/>
            <a:ext cx="5413248" cy="3044952"/>
          </a:xfrm>
          <a:prstGeom prst="rect">
            <a:avLst/>
          </a:prstGeom>
        </p:spPr>
      </p:pic>
    </p:spTree>
    <p:extLst>
      <p:ext uri="{BB962C8B-B14F-4D97-AF65-F5344CB8AC3E}">
        <p14:creationId xmlns:p14="http://schemas.microsoft.com/office/powerpoint/2010/main" val="2772150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495" y="-190500"/>
            <a:ext cx="8628136" cy="808708"/>
          </a:xfrm>
        </p:spPr>
        <p:txBody>
          <a:bodyPr/>
          <a:lstStyle/>
          <a:p>
            <a:r>
              <a:rPr lang="en-US" dirty="0"/>
              <a:t>What is a Platform?</a:t>
            </a:r>
          </a:p>
        </p:txBody>
      </p:sp>
      <p:sp>
        <p:nvSpPr>
          <p:cNvPr id="3" name="Content Placeholder 2"/>
          <p:cNvSpPr>
            <a:spLocks noGrp="1"/>
          </p:cNvSpPr>
          <p:nvPr>
            <p:ph idx="1"/>
          </p:nvPr>
        </p:nvSpPr>
        <p:spPr>
          <a:xfrm>
            <a:off x="761495" y="342900"/>
            <a:ext cx="8628136" cy="3382293"/>
          </a:xfrm>
          <a:effectLst/>
        </p:spPr>
        <p:txBody>
          <a:bodyPr>
            <a:normAutofit/>
          </a:bodyPr>
          <a:lstStyle/>
          <a:p>
            <a:r>
              <a:rPr lang="en-US" dirty="0"/>
              <a:t> A platform is an environment provided by an intermediary (proprietary or hosted) encompassing infrastructure and rules to facilitate users’ interactions with each other.</a:t>
            </a:r>
          </a:p>
          <a:p>
            <a:r>
              <a:rPr lang="en-US" dirty="0"/>
              <a:t> A platform is a business model that creates value by facilitating exchanges between two or more interdependent groups, usually consumers and producers.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40" y="4572000"/>
            <a:ext cx="3429840" cy="12573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9250" y="4548462"/>
            <a:ext cx="3486150" cy="120463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 y="2781300"/>
            <a:ext cx="1752600" cy="17526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0400" y="3314700"/>
            <a:ext cx="1828800" cy="1066800"/>
          </a:xfrm>
          <a:prstGeom prst="rect">
            <a:avLst/>
          </a:prstGeom>
        </p:spPr>
      </p:pic>
      <p:sp>
        <p:nvSpPr>
          <p:cNvPr id="8" name="TextBox 7"/>
          <p:cNvSpPr txBox="1"/>
          <p:nvPr/>
        </p:nvSpPr>
        <p:spPr>
          <a:xfrm>
            <a:off x="1955800" y="3554968"/>
            <a:ext cx="2286000" cy="369332"/>
          </a:xfrm>
          <a:prstGeom prst="rect">
            <a:avLst/>
          </a:prstGeom>
          <a:noFill/>
        </p:spPr>
        <p:txBody>
          <a:bodyPr wrap="square" rtlCol="0">
            <a:spAutoFit/>
          </a:bodyPr>
          <a:lstStyle/>
          <a:p>
            <a:r>
              <a:rPr lang="en-US" dirty="0"/>
              <a:t>Exchange Platforms</a:t>
            </a:r>
          </a:p>
        </p:txBody>
      </p:sp>
      <p:sp>
        <p:nvSpPr>
          <p:cNvPr id="9" name="TextBox 8"/>
          <p:cNvSpPr txBox="1"/>
          <p:nvPr/>
        </p:nvSpPr>
        <p:spPr>
          <a:xfrm>
            <a:off x="6299200" y="3554968"/>
            <a:ext cx="2514600" cy="369332"/>
          </a:xfrm>
          <a:prstGeom prst="rect">
            <a:avLst/>
          </a:prstGeom>
          <a:noFill/>
        </p:spPr>
        <p:txBody>
          <a:bodyPr wrap="square" rtlCol="0">
            <a:spAutoFit/>
          </a:bodyPr>
          <a:lstStyle/>
          <a:p>
            <a:r>
              <a:rPr lang="en-US" dirty="0"/>
              <a:t>Maker Platforms</a:t>
            </a:r>
          </a:p>
        </p:txBody>
      </p:sp>
    </p:spTree>
    <p:extLst>
      <p:ext uri="{BB962C8B-B14F-4D97-AF65-F5344CB8AC3E}">
        <p14:creationId xmlns:p14="http://schemas.microsoft.com/office/powerpoint/2010/main" val="118398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0401" y="-38100"/>
            <a:ext cx="8789831" cy="5065957"/>
          </a:xfrm>
        </p:spPr>
        <p:txBody>
          <a:bodyPr>
            <a:normAutofit/>
          </a:bodyPr>
          <a:lstStyle/>
          <a:p>
            <a:r>
              <a:rPr lang="en-US" sz="3600" dirty="0">
                <a:solidFill>
                  <a:srgbClr val="FF0000"/>
                </a:solidFill>
                <a:effectLst>
                  <a:outerShdw blurRad="38100" dist="38100" dir="2700000" algn="tl">
                    <a:srgbClr val="000000">
                      <a:alpha val="43137"/>
                    </a:srgbClr>
                  </a:outerShdw>
                </a:effectLst>
                <a:hlinkClick r:id="rId3"/>
              </a:rPr>
              <a:t>Business Model Analysis, Part 2: Platforms and Network Effects</a:t>
            </a:r>
            <a:endParaRPr lang="en-US" sz="3600" dirty="0">
              <a:solidFill>
                <a:srgbClr val="FF0000"/>
              </a:solidFill>
              <a:effectLst>
                <a:outerShdw blurRad="38100" dist="38100" dir="2700000" algn="tl">
                  <a:srgbClr val="000000">
                    <a:alpha val="43137"/>
                  </a:srgbClr>
                </a:outerShdw>
              </a:effectLst>
            </a:endParaRPr>
          </a:p>
          <a:p>
            <a:pPr algn="l"/>
            <a:r>
              <a:rPr lang="en-US" sz="2400" dirty="0">
                <a:solidFill>
                  <a:schemeClr val="bg1"/>
                </a:solidFill>
              </a:rPr>
              <a:t>Discuss:</a:t>
            </a:r>
          </a:p>
          <a:p>
            <a:pPr lvl="1" algn="l"/>
            <a:r>
              <a:rPr lang="en-US" sz="2400" dirty="0">
                <a:solidFill>
                  <a:schemeClr val="bg1"/>
                </a:solidFill>
              </a:rPr>
              <a:t>1. What was this article about?</a:t>
            </a:r>
          </a:p>
          <a:p>
            <a:pPr lvl="1" algn="l"/>
            <a:r>
              <a:rPr lang="en-US" sz="2250" dirty="0">
                <a:solidFill>
                  <a:schemeClr val="bg1"/>
                </a:solidFill>
              </a:rPr>
              <a:t>		</a:t>
            </a:r>
          </a:p>
          <a:p>
            <a:pPr lvl="1" algn="l"/>
            <a:endParaRPr lang="en-US" sz="2250" dirty="0">
              <a:solidFill>
                <a:schemeClr val="bg1"/>
              </a:solidFill>
            </a:endParaRPr>
          </a:p>
          <a:p>
            <a:pPr lvl="1" algn="l"/>
            <a:endParaRPr lang="en-US" sz="2400" dirty="0">
              <a:solidFill>
                <a:schemeClr val="bg1"/>
              </a:solidFill>
            </a:endParaRPr>
          </a:p>
          <a:p>
            <a:pPr lvl="1" algn="l"/>
            <a:r>
              <a:rPr lang="en-US" sz="2400" dirty="0">
                <a:solidFill>
                  <a:schemeClr val="bg1"/>
                </a:solidFill>
              </a:rPr>
              <a:t>2. Why should you care?</a:t>
            </a:r>
          </a:p>
          <a:p>
            <a:pPr lvl="1" algn="l"/>
            <a:r>
              <a:rPr lang="en-US" sz="2250" dirty="0">
                <a:solidFill>
                  <a:schemeClr val="bg1"/>
                </a:solidFill>
              </a:rPr>
              <a:t>		</a:t>
            </a:r>
          </a:p>
          <a:p>
            <a:pPr algn="l"/>
            <a:endParaRPr lang="en-US" sz="2400" dirty="0">
              <a:solidFill>
                <a:schemeClr val="bg1"/>
              </a:solidFill>
            </a:endParaRPr>
          </a:p>
        </p:txBody>
      </p:sp>
      <p:sp>
        <p:nvSpPr>
          <p:cNvPr id="2" name="Rectangle 1"/>
          <p:cNvSpPr/>
          <p:nvPr/>
        </p:nvSpPr>
        <p:spPr>
          <a:xfrm>
            <a:off x="1346201" y="1989772"/>
            <a:ext cx="8027831" cy="1477328"/>
          </a:xfrm>
          <a:prstGeom prst="rect">
            <a:avLst/>
          </a:prstGeom>
        </p:spPr>
        <p:txBody>
          <a:bodyPr wrap="square">
            <a:spAutoFit/>
          </a:bodyPr>
          <a:lstStyle/>
          <a:p>
            <a:r>
              <a:rPr lang="en-US" sz="2250" dirty="0">
                <a:solidFill>
                  <a:schemeClr val="bg1"/>
                </a:solidFill>
                <a:effectLst>
                  <a:outerShdw blurRad="38100" dist="38100" dir="2700000" algn="tl">
                    <a:srgbClr val="000000">
                      <a:alpha val="43137"/>
                    </a:srgbClr>
                  </a:outerShdw>
                </a:effectLst>
              </a:rPr>
              <a:t>This article discusses </a:t>
            </a:r>
            <a:r>
              <a:rPr lang="en-US" sz="2250" b="1" dirty="0">
                <a:solidFill>
                  <a:schemeClr val="bg1"/>
                </a:solidFill>
                <a:effectLst>
                  <a:outerShdw blurRad="38100" dist="38100" dir="2700000" algn="tl">
                    <a:srgbClr val="000000">
                      <a:alpha val="43137"/>
                    </a:srgbClr>
                  </a:outerShdw>
                </a:effectLst>
              </a:rPr>
              <a:t>different types of platforms and the impact of the network effect </a:t>
            </a:r>
            <a:r>
              <a:rPr lang="en-US" sz="2250" dirty="0">
                <a:solidFill>
                  <a:schemeClr val="bg1"/>
                </a:solidFill>
                <a:effectLst>
                  <a:outerShdw blurRad="38100" dist="38100" dir="2700000" algn="tl">
                    <a:srgbClr val="000000">
                      <a:alpha val="43137"/>
                    </a:srgbClr>
                  </a:outerShdw>
                </a:effectLst>
              </a:rPr>
              <a:t>has on the value of a business built on a platform.</a:t>
            </a:r>
          </a:p>
          <a:p>
            <a:endParaRPr lang="en-US" sz="2250" dirty="0">
              <a:solidFill>
                <a:schemeClr val="bg1"/>
              </a:solidFill>
              <a:effectLst>
                <a:outerShdw blurRad="38100" dist="38100" dir="2700000" algn="tl">
                  <a:srgbClr val="000000">
                    <a:alpha val="43137"/>
                  </a:srgbClr>
                </a:outerShdw>
              </a:effectLst>
            </a:endParaRPr>
          </a:p>
        </p:txBody>
      </p:sp>
      <p:sp>
        <p:nvSpPr>
          <p:cNvPr id="4" name="TextBox 3"/>
          <p:cNvSpPr txBox="1"/>
          <p:nvPr/>
        </p:nvSpPr>
        <p:spPr>
          <a:xfrm>
            <a:off x="1346200" y="3894772"/>
            <a:ext cx="8027831" cy="1477328"/>
          </a:xfrm>
          <a:prstGeom prst="rect">
            <a:avLst/>
          </a:prstGeom>
          <a:noFill/>
        </p:spPr>
        <p:txBody>
          <a:bodyPr wrap="square" rtlCol="0">
            <a:spAutoFit/>
          </a:bodyPr>
          <a:lstStyle/>
          <a:p>
            <a:r>
              <a:rPr lang="en-US" sz="2250" dirty="0">
                <a:solidFill>
                  <a:schemeClr val="bg1"/>
                </a:solidFill>
                <a:effectLst>
                  <a:outerShdw blurRad="38100" dist="38100" dir="2700000" algn="tl">
                    <a:srgbClr val="000000">
                      <a:alpha val="43137"/>
                    </a:srgbClr>
                  </a:outerShdw>
                </a:effectLst>
              </a:rPr>
              <a:t>For many platform based businesses, </a:t>
            </a:r>
            <a:r>
              <a:rPr lang="en-US" sz="2250" b="1" dirty="0">
                <a:solidFill>
                  <a:schemeClr val="bg1"/>
                </a:solidFill>
                <a:effectLst>
                  <a:outerShdw blurRad="38100" dist="38100" dir="2700000" algn="tl">
                    <a:srgbClr val="000000">
                      <a:alpha val="43137"/>
                    </a:srgbClr>
                  </a:outerShdw>
                </a:effectLst>
              </a:rPr>
              <a:t>the number of people involved makes the difference between making money and losing money</a:t>
            </a:r>
            <a:r>
              <a:rPr lang="en-US" sz="2250" dirty="0">
                <a:solidFill>
                  <a:schemeClr val="bg1"/>
                </a:solidFill>
                <a:effectLst>
                  <a:outerShdw blurRad="38100" dist="38100" dir="2700000" algn="tl">
                    <a:srgbClr val="000000">
                      <a:alpha val="43137"/>
                    </a:srgbClr>
                  </a:outerShdw>
                </a:effectLst>
              </a:rPr>
              <a:t>.</a:t>
            </a:r>
          </a:p>
          <a:p>
            <a:endParaRPr lang="en-US" sz="22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919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S2101">
  <a:themeElements>
    <a:clrScheme name="Custom 2">
      <a:dk1>
        <a:sysClr val="windowText" lastClr="000000"/>
      </a:dk1>
      <a:lt1>
        <a:srgbClr val="000000"/>
      </a:lt1>
      <a:dk2>
        <a:srgbClr val="212123"/>
      </a:dk2>
      <a:lt2>
        <a:srgbClr val="000000"/>
      </a:lt2>
      <a:accent1>
        <a:srgbClr val="BC451B"/>
      </a:accent1>
      <a:accent2>
        <a:srgbClr val="D3BA68"/>
      </a:accent2>
      <a:accent3>
        <a:srgbClr val="BB8640"/>
      </a:accent3>
      <a:accent4>
        <a:srgbClr val="AD9277"/>
      </a:accent4>
      <a:accent5>
        <a:srgbClr val="A55A43"/>
      </a:accent5>
      <a:accent6>
        <a:srgbClr val="AD9D7B"/>
      </a:accent6>
      <a:hlink>
        <a:srgbClr val="D1521A"/>
      </a:hlink>
      <a:folHlink>
        <a:srgbClr val="8D3314"/>
      </a:folHlink>
    </a:clrScheme>
    <a:fontScheme name="Custom 1">
      <a:majorFont>
        <a:latin typeface="Calisto MT"/>
        <a:ea typeface=""/>
        <a:cs typeface=""/>
      </a:majorFont>
      <a:minorFont>
        <a:latin typeface="Calisto MT"/>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MIS2101" id="{7E5A1943-F3D9-4B47-87F6-9DF358A3327A}" vid="{A5A6AC39-4692-4884-9D7F-302E3AEF47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MIS2101</Template>
  <TotalTime>1607</TotalTime>
  <Words>2283</Words>
  <Application>Microsoft Office PowerPoint</Application>
  <PresentationFormat>Custom</PresentationFormat>
  <Paragraphs>405</Paragraphs>
  <Slides>43</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Calibri</vt:lpstr>
      <vt:lpstr>Calisto MT</vt:lpstr>
      <vt:lpstr>Franklin Gothic Demi Cond</vt:lpstr>
      <vt:lpstr>Trebuchet MS</vt:lpstr>
      <vt:lpstr>Wingdings</vt:lpstr>
      <vt:lpstr>Wingdings 2</vt:lpstr>
      <vt:lpstr>MIS2101</vt:lpstr>
      <vt:lpstr>Information Systems in Organizations  5.1 Platforms and Network Effects 5.2 Cloud Computing</vt:lpstr>
      <vt:lpstr>Roadmap</vt:lpstr>
      <vt:lpstr>Max Labs 3a &amp; 3b</vt:lpstr>
      <vt:lpstr>Learn IT! #2 Digital Identity Management</vt:lpstr>
      <vt:lpstr>Required Reading</vt:lpstr>
      <vt:lpstr>PowerPoint Presentation</vt:lpstr>
      <vt:lpstr>Required Viewing 1/4</vt:lpstr>
      <vt:lpstr>What is a Platform?</vt:lpstr>
      <vt:lpstr>PowerPoint Presentation</vt:lpstr>
      <vt:lpstr>Required Viewing 2/4</vt:lpstr>
      <vt:lpstr>What is a Network Effect?</vt:lpstr>
      <vt:lpstr>PowerPoint Presentation</vt:lpstr>
      <vt:lpstr>Platform Mediated Networks</vt:lpstr>
      <vt:lpstr>PowerPoint Presentation</vt:lpstr>
      <vt:lpstr>PowerPoint Presentation</vt:lpstr>
      <vt:lpstr>Platform Business Models</vt:lpstr>
      <vt:lpstr>Roadmap</vt:lpstr>
      <vt:lpstr>Required Reading</vt:lpstr>
      <vt:lpstr>Required Viewing 3/4</vt:lpstr>
      <vt:lpstr>PowerPoint Presentation</vt:lpstr>
      <vt:lpstr>Enterprise Cloud Computing</vt:lpstr>
      <vt:lpstr>Enterprise Cloud Computing</vt:lpstr>
      <vt:lpstr>Cloud Computing</vt:lpstr>
      <vt:lpstr>Big Players in Cloud Computing </vt:lpstr>
      <vt:lpstr>PowerPoint Presentation</vt:lpstr>
      <vt:lpstr>Required Viewing 4/4</vt:lpstr>
      <vt:lpstr>Cloud Computing Models</vt:lpstr>
      <vt:lpstr>IaaS, PaaS, SaaS Explained</vt:lpstr>
      <vt:lpstr>PowerPoint Presentation</vt:lpstr>
      <vt:lpstr>PowerPoint Presentation</vt:lpstr>
      <vt:lpstr>1) IaaS (Infrastructure as a Service)</vt:lpstr>
      <vt:lpstr>IaaS: Amazon Web Services: EC2</vt:lpstr>
      <vt:lpstr>AWS Case Study: Netflix</vt:lpstr>
      <vt:lpstr>Google Cloud Platform: Compute Engine</vt:lpstr>
      <vt:lpstr>2) PaaS (Platform as a Service)</vt:lpstr>
      <vt:lpstr>PaaS: Google App Engine (2008)</vt:lpstr>
      <vt:lpstr>GCP Case Study: Snapchat</vt:lpstr>
      <vt:lpstr>PaaS: AWS Elastic Beanstalk (2011)</vt:lpstr>
      <vt:lpstr>3) SaaS (Software as a Service) </vt:lpstr>
      <vt:lpstr>Examples of SaaS</vt:lpstr>
      <vt:lpstr>SaaS Subscription Types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Thinking and Managing Complexity</dc:title>
  <dc:creator>David</dc:creator>
  <cp:lastModifiedBy>MC Martin</cp:lastModifiedBy>
  <cp:revision>134</cp:revision>
  <cp:lastPrinted>2015-11-16T14:25:50Z</cp:lastPrinted>
  <dcterms:created xsi:type="dcterms:W3CDTF">2015-03-16T11:37:14Z</dcterms:created>
  <dcterms:modified xsi:type="dcterms:W3CDTF">2017-11-14T16:54:03Z</dcterms:modified>
</cp:coreProperties>
</file>