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9"/>
  </p:notesMasterIdLst>
  <p:sldIdLst>
    <p:sldId id="345" r:id="rId2"/>
    <p:sldId id="317" r:id="rId3"/>
    <p:sldId id="319" r:id="rId4"/>
    <p:sldId id="347" r:id="rId5"/>
    <p:sldId id="348" r:id="rId6"/>
    <p:sldId id="350" r:id="rId7"/>
    <p:sldId id="358" r:id="rId8"/>
  </p:sldIdLst>
  <p:sldSz cx="12192000" cy="6858000"/>
  <p:notesSz cx="6858000" cy="9313863"/>
  <p:embeddedFontLst>
    <p:embeddedFont>
      <p:font typeface="Arial Black" panose="020B0A04020102020204" pitchFamily="34" charset="0"/>
      <p:bold r:id="rId10"/>
    </p:embeddedFont>
    <p:embeddedFont>
      <p:font typeface="Arial Narrow" panose="020B060602020203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7344"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E3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78C34-9DD4-4FF6-A8B3-301DA20EA9BA}">
  <a:tblStyle styleId="{CA078C34-9DD4-4FF6-A8B3-301DA20EA9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9" autoAdjust="0"/>
    <p:restoredTop sz="72268" autoAdjust="0"/>
  </p:normalViewPr>
  <p:slideViewPr>
    <p:cSldViewPr snapToGrid="0">
      <p:cViewPr varScale="1">
        <p:scale>
          <a:sx n="82" d="100"/>
          <a:sy n="82" d="100"/>
        </p:scale>
        <p:origin x="1950" y="90"/>
      </p:cViewPr>
      <p:guideLst>
        <p:guide pos="7344"/>
        <p:guide orient="horz" pos="2184"/>
      </p:guideLst>
    </p:cSldViewPr>
  </p:slideViewPr>
  <p:outlineViewPr>
    <p:cViewPr>
      <p:scale>
        <a:sx n="33" d="100"/>
        <a:sy n="33" d="100"/>
      </p:scale>
      <p:origin x="0" y="-7350"/>
    </p:cViewPr>
  </p:outlineViewPr>
  <p:notesTextViewPr>
    <p:cViewPr>
      <p:scale>
        <a:sx n="1" d="1"/>
        <a:sy n="1" d="1"/>
      </p:scale>
      <p:origin x="0" y="0"/>
    </p:cViewPr>
  </p:notesTextViewPr>
  <p:sorterViewPr>
    <p:cViewPr>
      <p:scale>
        <a:sx n="100" d="100"/>
        <a:sy n="100" d="100"/>
      </p:scale>
      <p:origin x="0" y="-2112"/>
    </p:cViewPr>
  </p:sorterViewPr>
  <p:notesViewPr>
    <p:cSldViewPr snapToGrid="0">
      <p:cViewPr varScale="1">
        <p:scale>
          <a:sx n="115" d="100"/>
          <a:sy n="115" d="100"/>
        </p:scale>
        <p:origin x="50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commentAuthors" Target="commentAuthor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7311"/>
          </a:xfrm>
          <a:prstGeom prst="rect">
            <a:avLst/>
          </a:prstGeom>
          <a:noFill/>
          <a:ln>
            <a:noFill/>
          </a:ln>
        </p:spPr>
        <p:txBody>
          <a:bodyPr spcFirstLastPara="1" wrap="square" lIns="93308" tIns="46641" rIns="93308" bIns="46641"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4" y="0"/>
            <a:ext cx="2971800" cy="467311"/>
          </a:xfrm>
          <a:prstGeom prst="rect">
            <a:avLst/>
          </a:prstGeom>
          <a:noFill/>
          <a:ln>
            <a:noFill/>
          </a:ln>
        </p:spPr>
        <p:txBody>
          <a:bodyPr spcFirstLastPara="1" wrap="square" lIns="93308" tIns="46641" rIns="93308" bIns="46641"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82296"/>
            <a:ext cx="5486400" cy="3667333"/>
          </a:xfrm>
          <a:prstGeom prst="rect">
            <a:avLst/>
          </a:prstGeom>
          <a:noFill/>
          <a:ln>
            <a:noFill/>
          </a:ln>
        </p:spPr>
        <p:txBody>
          <a:bodyPr spcFirstLastPara="1" wrap="square" lIns="93308" tIns="46641" rIns="93308" bIns="46641"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5"/>
            <a:ext cx="2971800" cy="467310"/>
          </a:xfrm>
          <a:prstGeom prst="rect">
            <a:avLst/>
          </a:prstGeom>
          <a:noFill/>
          <a:ln>
            <a:noFill/>
          </a:ln>
        </p:spPr>
        <p:txBody>
          <a:bodyPr spcFirstLastPara="1" wrap="square" lIns="93308" tIns="46641" rIns="93308" bIns="46641"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4" y="8846555"/>
            <a:ext cx="2971800" cy="467310"/>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82296"/>
            <a:ext cx="5486400" cy="3667333"/>
          </a:xfrm>
          <a:prstGeom prst="rect">
            <a:avLst/>
          </a:prstGeom>
          <a:noFill/>
          <a:ln>
            <a:noFill/>
          </a:ln>
        </p:spPr>
        <p:txBody>
          <a:bodyPr spcFirstLastPara="1" wrap="square" lIns="93308" tIns="46641" rIns="93308" bIns="46641" anchor="t" anchorCtr="0">
            <a:noAutofit/>
          </a:bodyPr>
          <a:lstStyle/>
          <a:p>
            <a:pPr marL="0" indent="0"/>
            <a:endParaRPr dirty="0"/>
          </a:p>
        </p:txBody>
      </p:sp>
      <p:sp>
        <p:nvSpPr>
          <p:cNvPr id="101" name="Google Shape;101;p1:notes"/>
          <p:cNvSpPr txBox="1">
            <a:spLocks noGrp="1"/>
          </p:cNvSpPr>
          <p:nvPr>
            <p:ph type="sldNum" idx="12"/>
          </p:nvPr>
        </p:nvSpPr>
        <p:spPr>
          <a:xfrm>
            <a:off x="3884614" y="8846555"/>
            <a:ext cx="2971800" cy="467310"/>
          </a:xfrm>
          <a:prstGeom prst="rect">
            <a:avLst/>
          </a:prstGeom>
          <a:noFill/>
          <a:ln>
            <a:noFill/>
          </a:ln>
        </p:spPr>
        <p:txBody>
          <a:bodyPr spcFirstLastPara="1" wrap="square" lIns="93308" tIns="46641" rIns="93308" bIns="46641" anchor="b" anchorCtr="0">
            <a:noAutofit/>
          </a:bodyPr>
          <a:lstStyle/>
          <a:p>
            <a:pPr algn="r"/>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7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buNone/>
            </a:pPr>
            <a:endParaRPr lang="en-US" dirty="0"/>
          </a:p>
        </p:txBody>
      </p:sp>
      <p:sp>
        <p:nvSpPr>
          <p:cNvPr id="4" name="Slide Number Placeholder 3"/>
          <p:cNvSpPr>
            <a:spLocks noGrp="1"/>
          </p:cNvSpPr>
          <p:nvPr>
            <p:ph type="sldNum" idx="10"/>
          </p:nvPr>
        </p:nvSpPr>
        <p:spPr/>
        <p:txBody>
          <a:bodyPr/>
          <a:lstStyle/>
          <a:p>
            <a:pPr algn="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189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01612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0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7105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222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A41E35"/>
              </a:buClr>
              <a:buSzPts val="2500"/>
              <a:buFont typeface="Arial"/>
              <a:buNone/>
              <a:defRPr sz="2500" b="0" i="0" u="none" strike="noStrike" cap="none">
                <a:solidFill>
                  <a:schemeClr val="lt2"/>
                </a:solidFill>
                <a:latin typeface="Georgia"/>
                <a:ea typeface="Georgia"/>
                <a:cs typeface="Georgia"/>
                <a:sym typeface="Georgia"/>
              </a:defRPr>
            </a:lvl1pPr>
            <a:lvl2pPr marR="0" lvl="1" algn="ctr"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605791" y="2343151"/>
            <a:ext cx="10980300"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6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dt" idx="10"/>
          </p:nvPr>
        </p:nvSpPr>
        <p:spPr>
          <a:xfrm>
            <a:off x="838200" y="6146674"/>
            <a:ext cx="27432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4038600" y="6146674"/>
            <a:ext cx="41148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4735808" y="972829"/>
            <a:ext cx="2720385" cy="609366"/>
          </a:xfrm>
          <a:prstGeom prst="rect">
            <a:avLst/>
          </a:prstGeom>
          <a:noFill/>
          <a:ln>
            <a:noFill/>
          </a:ln>
        </p:spPr>
      </p:pic>
      <p:sp>
        <p:nvSpPr>
          <p:cNvPr id="21" name="Google Shape;21;p2"/>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cxnSp>
        <p:nvCxnSpPr>
          <p:cNvPr id="22" name="Google Shape;22;p2"/>
          <p:cNvCxnSpPr/>
          <p:nvPr/>
        </p:nvCxnSpPr>
        <p:spPr>
          <a:xfrm>
            <a:off x="5433000" y="4081463"/>
            <a:ext cx="13260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29972" y="556896"/>
            <a:ext cx="11488500"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3" name="Google Shape;43;p6"/>
          <p:cNvSpPr txBox="1">
            <a:spLocks noGrp="1"/>
          </p:cNvSpPr>
          <p:nvPr>
            <p:ph type="sldNum" idx="12"/>
          </p:nvPr>
        </p:nvSpPr>
        <p:spPr>
          <a:xfrm>
            <a:off x="9075419" y="6146674"/>
            <a:ext cx="27432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44" name="Google Shape;44;p6"/>
          <p:cNvSpPr txBox="1"/>
          <p:nvPr/>
        </p:nvSpPr>
        <p:spPr>
          <a:xfrm>
            <a:off x="432843" y="6146674"/>
            <a:ext cx="4114800" cy="574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329971" y="1825625"/>
            <a:ext cx="11488500" cy="36609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0"/>
              </a:spcBef>
              <a:spcAft>
                <a:spcPts val="0"/>
              </a:spcAft>
              <a:buClr>
                <a:schemeClr val="dk1"/>
              </a:buClr>
              <a:buSzPts val="2800"/>
              <a:buFont typeface="Arial Narrow"/>
              <a:buAutoNum type="arabicPeriod"/>
            </a:pPr>
            <a:r>
              <a:rPr lang="en-US" sz="2800" dirty="0">
                <a:latin typeface="Arial Narrow"/>
                <a:ea typeface="Arial Narrow"/>
                <a:cs typeface="Arial Narrow"/>
                <a:sym typeface="Arial Narrow"/>
              </a:rPr>
              <a:t>sgrgrg</a:t>
            </a:r>
            <a:endParaRPr sz="2800" dirty="0">
              <a:latin typeface="Arial Narrow"/>
              <a:ea typeface="Arial Narrow"/>
              <a:cs typeface="Arial Narrow"/>
              <a:sym typeface="Arial Narrow"/>
            </a:endParaRPr>
          </a:p>
          <a:p>
            <a:pPr marL="457200" lvl="0" indent="-406400" rtl="0">
              <a:lnSpc>
                <a:spcPct val="90000"/>
              </a:lnSpc>
              <a:spcBef>
                <a:spcPts val="0"/>
              </a:spcBef>
              <a:spcAft>
                <a:spcPts val="0"/>
              </a:spcAft>
              <a:buSzPts val="2800"/>
              <a:buFont typeface="Arial Narrow"/>
              <a:buAutoNum type="arabicPeriod"/>
            </a:pPr>
            <a:r>
              <a:rPr lang="en-US" sz="2800" dirty="0">
                <a:solidFill>
                  <a:schemeClr val="dk1"/>
                </a:solidFill>
                <a:latin typeface="Arial Narrow"/>
                <a:ea typeface="Arial Narrow"/>
                <a:cs typeface="Arial Narrow"/>
                <a:sym typeface="Arial Narrow"/>
              </a:rPr>
              <a:t>sgrgrg</a:t>
            </a:r>
            <a:endParaRPr sz="2800" dirty="0">
              <a:solidFill>
                <a:schemeClr val="dk1"/>
              </a:solidFill>
              <a:latin typeface="Arial Narrow"/>
              <a:ea typeface="Arial Narrow"/>
              <a:cs typeface="Arial Narrow"/>
              <a:sym typeface="Arial Narrow"/>
            </a:endParaRPr>
          </a:p>
          <a:p>
            <a:pPr marL="457200" lvl="0" indent="-406400" rtl="0">
              <a:lnSpc>
                <a:spcPct val="90000"/>
              </a:lnSpc>
              <a:spcBef>
                <a:spcPts val="0"/>
              </a:spcBef>
              <a:spcAft>
                <a:spcPts val="0"/>
              </a:spcAft>
              <a:buClr>
                <a:schemeClr val="dk1"/>
              </a:buClr>
              <a:buSzPts val="2800"/>
              <a:buFont typeface="Arial Narrow"/>
              <a:buAutoNum type="arabicPeriod"/>
            </a:pPr>
            <a:endParaRPr sz="28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32997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
        <p:nvSpPr>
          <p:cNvPr id="63" name="Google Shape;63;p9"/>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 name="Google Shape;65;p9"/>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66" name="Google Shape;66;p9"/>
          <p:cNvSpPr txBox="1">
            <a:spLocks noGrp="1"/>
          </p:cNvSpPr>
          <p:nvPr>
            <p:ph type="body" idx="2"/>
          </p:nvPr>
        </p:nvSpPr>
        <p:spPr>
          <a:xfrm>
            <a:off x="6193562" y="1825625"/>
            <a:ext cx="5625057" cy="376364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type="blank">
  <p:cSld name="BLANK">
    <p:bg>
      <p:bgPr>
        <a:solidFill>
          <a:srgbClr val="222222"/>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432843" y="2068829"/>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432843" y="2505075"/>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83" name="Google Shape;83;p13"/>
          <p:cNvSpPr txBox="1">
            <a:spLocks noGrp="1"/>
          </p:cNvSpPr>
          <p:nvPr>
            <p:ph type="title"/>
          </p:nvPr>
        </p:nvSpPr>
        <p:spPr>
          <a:xfrm>
            <a:off x="329972" y="556896"/>
            <a:ext cx="11488647"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84" name="Google Shape;84;p13"/>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6296432" y="2068828"/>
            <a:ext cx="5522187" cy="436245"/>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rgbClr val="A41E35"/>
              </a:buClr>
              <a:buSzPts val="1800"/>
              <a:buFont typeface="Arial"/>
              <a:buNone/>
              <a:defRPr sz="1800" b="1" i="0" u="none" strike="noStrike" cap="none">
                <a:solidFill>
                  <a:srgbClr val="A41E35"/>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800"/>
              <a:buFont typeface="Arial"/>
              <a:buNone/>
              <a:defRPr sz="18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6296432" y="2505074"/>
            <a:ext cx="5522187" cy="3164205"/>
          </a:xfrm>
          <a:prstGeom prst="rect">
            <a:avLst/>
          </a:prstGeom>
          <a:noFill/>
          <a:ln>
            <a:noFill/>
          </a:ln>
        </p:spPr>
        <p:txBody>
          <a:bodyPr spcFirstLastPara="1" wrap="square" lIns="91425" tIns="45700" rIns="91425" bIns="45700" anchor="t" anchorCtr="0"/>
          <a:lstStyle>
            <a:lvl1pPr marL="457200" marR="0" lvl="0" indent="-406400" algn="l" rtl="0">
              <a:lnSpc>
                <a:spcPct val="125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125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125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125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0"/>
        <p:cNvGrpSpPr/>
        <p:nvPr/>
      </p:nvGrpSpPr>
      <p:grpSpPr>
        <a:xfrm>
          <a:off x="0" y="0"/>
          <a:ext cx="0" cy="0"/>
          <a:chOff x="0" y="0"/>
          <a:chExt cx="0" cy="0"/>
        </a:xfrm>
      </p:grpSpPr>
      <p:sp>
        <p:nvSpPr>
          <p:cNvPr id="91" name="Google Shape;91;p15"/>
          <p:cNvSpPr>
            <a:spLocks noGrp="1"/>
          </p:cNvSpPr>
          <p:nvPr>
            <p:ph type="pic" idx="2"/>
          </p:nvPr>
        </p:nvSpPr>
        <p:spPr>
          <a:xfrm>
            <a:off x="4846320" y="457201"/>
            <a:ext cx="6509068" cy="5147139"/>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rgbClr val="A41E35"/>
              </a:buClr>
              <a:buSzPts val="3200"/>
              <a:buFont typeface="Arial"/>
              <a:buNone/>
              <a:defRPr sz="3200" b="1"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A41E35"/>
              </a:buClr>
              <a:buSzPts val="2800"/>
              <a:buFont typeface="Arial"/>
              <a:buNone/>
              <a:defRPr sz="2800" b="1"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rgbClr val="A41E35"/>
              </a:buClr>
              <a:buSzPts val="2400"/>
              <a:buFont typeface="Arial"/>
              <a:buNone/>
              <a:defRPr sz="2400" b="1"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rgbClr val="A41E35"/>
              </a:buClr>
              <a:buSzPts val="2000"/>
              <a:buFont typeface="Arial"/>
              <a:buNone/>
              <a:defRPr sz="2000" b="1"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92" name="Google Shape;92;p15"/>
          <p:cNvSpPr/>
          <p:nvPr/>
        </p:nvSpPr>
        <p:spPr>
          <a:xfrm>
            <a:off x="0" y="5955030"/>
            <a:ext cx="12192000" cy="902970"/>
          </a:xfrm>
          <a:prstGeom prst="rect">
            <a:avLst/>
          </a:prstGeom>
          <a:solidFill>
            <a:srgbClr val="A41E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93" name="Google Shape;93;p15"/>
          <p:cNvPicPr preferRelativeResize="0"/>
          <p:nvPr/>
        </p:nvPicPr>
        <p:blipFill rotWithShape="1">
          <a:blip r:embed="rId2">
            <a:alphaModFix/>
          </a:blip>
          <a:srcRect/>
          <a:stretch/>
        </p:blipFill>
        <p:spPr>
          <a:xfrm>
            <a:off x="329973" y="6146673"/>
            <a:ext cx="2320018" cy="519684"/>
          </a:xfrm>
          <a:prstGeom prst="rect">
            <a:avLst/>
          </a:prstGeom>
          <a:noFill/>
          <a:ln>
            <a:noFill/>
          </a:ln>
        </p:spPr>
      </p:pic>
      <p:sp>
        <p:nvSpPr>
          <p:cNvPr id="94" name="Google Shape;94;p15"/>
          <p:cNvSpPr txBox="1">
            <a:spLocks noGrp="1"/>
          </p:cNvSpPr>
          <p:nvPr>
            <p:ph type="title"/>
          </p:nvPr>
        </p:nvSpPr>
        <p:spPr>
          <a:xfrm>
            <a:off x="341403" y="548640"/>
            <a:ext cx="4207737" cy="1038038"/>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3200"/>
              <a:buFont typeface="Georgia"/>
              <a:buNone/>
              <a:defRPr sz="32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5" name="Google Shape;95;p15"/>
          <p:cNvSpPr txBox="1">
            <a:spLocks noGrp="1"/>
          </p:cNvSpPr>
          <p:nvPr>
            <p:ph type="body" idx="1"/>
          </p:nvPr>
        </p:nvSpPr>
        <p:spPr>
          <a:xfrm>
            <a:off x="341403" y="1931670"/>
            <a:ext cx="4207737" cy="3672670"/>
          </a:xfrm>
          <a:prstGeom prst="rect">
            <a:avLst/>
          </a:prstGeom>
          <a:noFill/>
          <a:ln>
            <a:noFill/>
          </a:ln>
        </p:spPr>
        <p:txBody>
          <a:bodyPr spcFirstLastPara="1" wrap="square" lIns="91425" tIns="45700" rIns="91425" bIns="45700" anchor="t" anchorCtr="0"/>
          <a:lstStyle>
            <a:lvl1pPr marL="457200" marR="0" lvl="0" indent="-228600" algn="l" rtl="0">
              <a:lnSpc>
                <a:spcPct val="125000"/>
              </a:lnSpc>
              <a:spcBef>
                <a:spcPts val="1000"/>
              </a:spcBef>
              <a:spcAft>
                <a:spcPts val="0"/>
              </a:spcAft>
              <a:buClr>
                <a:srgbClr val="A41E35"/>
              </a:buClr>
              <a:buSzPts val="1600"/>
              <a:buFont typeface="Arial"/>
              <a:buNone/>
              <a:defRPr sz="1600" b="1" i="0" u="none" strike="noStrike" cap="none">
                <a:solidFill>
                  <a:schemeClr val="dk1"/>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rgbClr val="A41E35"/>
              </a:buClr>
              <a:buSzPts val="1400"/>
              <a:buFont typeface="Arial"/>
              <a:buNone/>
              <a:defRPr sz="1400" b="1" i="0" u="none" strike="noStrike" cap="none">
                <a:solidFill>
                  <a:schemeClr val="dk1"/>
                </a:solidFill>
                <a:latin typeface="Arial Narrow"/>
                <a:ea typeface="Arial Narrow"/>
                <a:cs typeface="Arial Narrow"/>
                <a:sym typeface="Arial Narrow"/>
              </a:defRPr>
            </a:lvl2pPr>
            <a:lvl3pPr marL="1371600" marR="0" lvl="2" indent="-228600" algn="l" rtl="0">
              <a:lnSpc>
                <a:spcPct val="90000"/>
              </a:lnSpc>
              <a:spcBef>
                <a:spcPts val="500"/>
              </a:spcBef>
              <a:spcAft>
                <a:spcPts val="0"/>
              </a:spcAft>
              <a:buClr>
                <a:srgbClr val="A41E35"/>
              </a:buClr>
              <a:buSzPts val="1200"/>
              <a:buFont typeface="Arial"/>
              <a:buNone/>
              <a:defRPr sz="1200" b="1" i="0" u="none" strike="noStrike" cap="none">
                <a:solidFill>
                  <a:schemeClr val="dk1"/>
                </a:solidFill>
                <a:latin typeface="Arial Narrow"/>
                <a:ea typeface="Arial Narrow"/>
                <a:cs typeface="Arial Narrow"/>
                <a:sym typeface="Arial Narrow"/>
              </a:defRPr>
            </a:lvl3pPr>
            <a:lvl4pPr marL="1828800" marR="0" lvl="3"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4pPr>
            <a:lvl5pPr marL="2286000" marR="0" lvl="4" indent="-228600" algn="l" rtl="0">
              <a:lnSpc>
                <a:spcPct val="90000"/>
              </a:lnSpc>
              <a:spcBef>
                <a:spcPts val="500"/>
              </a:spcBef>
              <a:spcAft>
                <a:spcPts val="0"/>
              </a:spcAft>
              <a:buClr>
                <a:srgbClr val="A41E35"/>
              </a:buClr>
              <a:buSzPts val="1000"/>
              <a:buFont typeface="Arial"/>
              <a:buNone/>
              <a:defRPr sz="1000" b="1" i="0" u="none" strike="noStrike" cap="none">
                <a:solidFill>
                  <a:schemeClr val="dk1"/>
                </a:solidFill>
                <a:latin typeface="Arial Narrow"/>
                <a:ea typeface="Arial Narrow"/>
                <a:cs typeface="Arial Narrow"/>
                <a:sym typeface="Arial Narrow"/>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cxnSp>
        <p:nvCxnSpPr>
          <p:cNvPr id="96" name="Google Shape;96;p15"/>
          <p:cNvCxnSpPr/>
          <p:nvPr/>
        </p:nvCxnSpPr>
        <p:spPr>
          <a:xfrm>
            <a:off x="432843" y="514668"/>
            <a:ext cx="521970" cy="0"/>
          </a:xfrm>
          <a:prstGeom prst="straightConnector1">
            <a:avLst/>
          </a:prstGeom>
          <a:noFill/>
          <a:ln w="63500" cap="flat" cmpd="sng">
            <a:solidFill>
              <a:srgbClr val="A41E35"/>
            </a:solidFill>
            <a:prstDash val="solid"/>
            <a:miter lim="800000"/>
            <a:headEnd type="none" w="sm" len="sm"/>
            <a:tailEnd type="none" w="sm" len="sm"/>
          </a:ln>
        </p:spPr>
      </p:cxnSp>
      <p:sp>
        <p:nvSpPr>
          <p:cNvPr id="97" name="Google Shape;97;p15"/>
          <p:cNvSpPr txBox="1">
            <a:spLocks noGrp="1"/>
          </p:cNvSpPr>
          <p:nvPr>
            <p:ph type="sldNum" idx="12"/>
          </p:nvPr>
        </p:nvSpPr>
        <p:spPr>
          <a:xfrm>
            <a:off x="9075419" y="6146674"/>
            <a:ext cx="27432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2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2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2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2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2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2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2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2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32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BB468C-0A74-436A-ABE2-003BB96A12F8}"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6E44A9-595F-4F74-BD59-791D774B0B3D}" type="slidenum">
              <a:rPr lang="en-US" smtClean="0"/>
              <a:t>‹#›</a:t>
            </a:fld>
            <a:endParaRPr lang="en-US"/>
          </a:p>
        </p:txBody>
      </p:sp>
    </p:spTree>
    <p:extLst>
      <p:ext uri="{BB962C8B-B14F-4D97-AF65-F5344CB8AC3E}">
        <p14:creationId xmlns:p14="http://schemas.microsoft.com/office/powerpoint/2010/main" val="1584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12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12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12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12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12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12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12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12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7" r:id="rId4"/>
    <p:sldLayoutId id="2147483659" r:id="rId5"/>
    <p:sldLayoutId id="2147483661"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2643849" y="2359971"/>
            <a:ext cx="6904182" cy="1578300"/>
          </a:xfrm>
          <a:prstGeom prst="rect">
            <a:avLst/>
          </a:prstGeom>
          <a:noFill/>
          <a:ln>
            <a:noFill/>
          </a:ln>
        </p:spPr>
        <p:txBody>
          <a:bodyPr spcFirstLastPara="1" wrap="square" lIns="91425" tIns="45700" rIns="91425" bIns="45700" anchor="b" anchorCtr="0">
            <a:noAutofit/>
          </a:bodyPr>
          <a:lstStyle/>
          <a:p>
            <a:pPr lvl="0"/>
            <a:r>
              <a:rPr lang="en-US" dirty="0"/>
              <a:t>Information Systems in Organizations</a:t>
            </a:r>
            <a:endParaRPr dirty="0"/>
          </a:p>
        </p:txBody>
      </p:sp>
      <p:sp>
        <p:nvSpPr>
          <p:cNvPr id="104" name="Google Shape;104;p16"/>
          <p:cNvSpPr txBox="1">
            <a:spLocks noGrp="1"/>
          </p:cNvSpPr>
          <p:nvPr>
            <p:ph type="subTitle" idx="1"/>
          </p:nvPr>
        </p:nvSpPr>
        <p:spPr>
          <a:xfrm>
            <a:off x="605791" y="4367848"/>
            <a:ext cx="10980300" cy="827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A41E35"/>
              </a:buClr>
              <a:buSzPts val="2500"/>
              <a:buFont typeface="Arial"/>
              <a:buNone/>
            </a:pPr>
            <a:r>
              <a:rPr lang="en-US" dirty="0"/>
              <a:t>Entity Relationship Diagrams - 1</a:t>
            </a:r>
          </a:p>
          <a:p>
            <a:pPr marL="0" marR="0" lvl="0" indent="0" algn="ctr" rtl="0">
              <a:lnSpc>
                <a:spcPct val="90000"/>
              </a:lnSpc>
              <a:spcBef>
                <a:spcPts val="0"/>
              </a:spcBef>
              <a:spcAft>
                <a:spcPts val="0"/>
              </a:spcAft>
              <a:buClr>
                <a:srgbClr val="A41E35"/>
              </a:buClr>
              <a:buSzPts val="2500"/>
              <a:buFont typeface="Arial"/>
              <a:buNone/>
            </a:pPr>
            <a:r>
              <a:rPr lang="en-US" dirty="0"/>
              <a:t>In-Class Activity</a:t>
            </a:r>
            <a:endParaRPr dirty="0"/>
          </a:p>
        </p:txBody>
      </p:sp>
      <p:cxnSp>
        <p:nvCxnSpPr>
          <p:cNvPr id="105" name="Google Shape;105;p16"/>
          <p:cNvCxnSpPr/>
          <p:nvPr/>
        </p:nvCxnSpPr>
        <p:spPr>
          <a:xfrm>
            <a:off x="5433060" y="4081463"/>
            <a:ext cx="1325880" cy="0"/>
          </a:xfrm>
          <a:prstGeom prst="straightConnector1">
            <a:avLst/>
          </a:prstGeom>
          <a:noFill/>
          <a:ln w="63500" cap="flat" cmpd="sng">
            <a:solidFill>
              <a:schemeClr val="lt1"/>
            </a:solidFill>
            <a:prstDash val="solid"/>
            <a:miter lim="800000"/>
            <a:headEnd type="none" w="sm" len="sm"/>
            <a:tailEnd type="none" w="sm" len="sm"/>
          </a:ln>
        </p:spPr>
      </p:cxnSp>
      <p:sp>
        <p:nvSpPr>
          <p:cNvPr id="7" name="Rectangle 6"/>
          <p:cNvSpPr/>
          <p:nvPr/>
        </p:nvSpPr>
        <p:spPr>
          <a:xfrm>
            <a:off x="5172304" y="5264722"/>
            <a:ext cx="1847272" cy="10714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Black" panose="020B0A04020102020204" pitchFamily="34" charset="0"/>
              </a:rPr>
              <a:t>F</a:t>
            </a:r>
            <a:r>
              <a:rPr lang="en-US" sz="3600" b="1" dirty="0">
                <a:solidFill>
                  <a:srgbClr val="C00000"/>
                </a:solidFill>
                <a:latin typeface="Arial Black" panose="020B0A04020102020204" pitchFamily="34" charset="0"/>
              </a:rPr>
              <a:t>O</a:t>
            </a:r>
            <a:r>
              <a:rPr lang="en-US" sz="3600" b="1" dirty="0">
                <a:latin typeface="Arial Black" panose="020B0A04020102020204" pitchFamily="34" charset="0"/>
              </a:rPr>
              <a:t>X</a:t>
            </a:r>
          </a:p>
          <a:p>
            <a:pPr algn="ctr"/>
            <a:r>
              <a:rPr lang="en-US" sz="3600" b="1" dirty="0">
                <a:latin typeface="Arial Black" panose="020B0A04020102020204" pitchFamily="34" charset="0"/>
              </a:rPr>
              <a:t>MIS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73381" y="1186416"/>
            <a:ext cx="10901909" cy="4485167"/>
          </a:xfrm>
        </p:spPr>
        <p:txBody>
          <a:bodyPr/>
          <a:lstStyle/>
          <a:p>
            <a:pPr marL="50800" indent="0">
              <a:buNone/>
            </a:pPr>
            <a:r>
              <a:rPr lang="en-US" b="0" dirty="0"/>
              <a:t>An Entity Relationship Diagram (ERD) is a visual representation of different data using conventions that describe how these data are related to each other.</a:t>
            </a:r>
          </a:p>
          <a:p>
            <a:pPr marL="50800" indent="0">
              <a:buNone/>
            </a:pPr>
            <a:endParaRPr lang="en-US" b="0" dirty="0"/>
          </a:p>
          <a:p>
            <a:pPr marL="50800" indent="0">
              <a:buNone/>
            </a:pPr>
            <a:r>
              <a:rPr lang="en-US" u="sng" dirty="0"/>
              <a:t>Diagram Components:</a:t>
            </a:r>
          </a:p>
          <a:p>
            <a:pPr marL="565150" indent="-514350">
              <a:buFont typeface="+mj-lt"/>
              <a:buAutoNum type="arabicPeriod"/>
            </a:pPr>
            <a:r>
              <a:rPr lang="en-US" b="0" dirty="0"/>
              <a:t>Entity (noun)</a:t>
            </a:r>
          </a:p>
          <a:p>
            <a:pPr marL="565150" indent="-514350">
              <a:buFont typeface="+mj-lt"/>
              <a:buAutoNum type="arabicPeriod"/>
            </a:pPr>
            <a:r>
              <a:rPr lang="en-US" b="0" dirty="0"/>
              <a:t>Attributes (characteristics of the entity)</a:t>
            </a:r>
          </a:p>
          <a:p>
            <a:pPr marL="565150" indent="-514350">
              <a:buFont typeface="+mj-lt"/>
              <a:buAutoNum type="arabicPeriod"/>
            </a:pPr>
            <a:r>
              <a:rPr lang="en-US" b="0" dirty="0"/>
              <a:t>Relationship (verb)</a:t>
            </a:r>
          </a:p>
          <a:p>
            <a:pPr marL="533400" lvl="1" indent="0">
              <a:buNone/>
            </a:pPr>
            <a:endParaRPr lang="en-US" dirty="0"/>
          </a:p>
          <a:p>
            <a:endParaRPr lang="en-US" dirty="0"/>
          </a:p>
        </p:txBody>
      </p:sp>
      <p:sp>
        <p:nvSpPr>
          <p:cNvPr id="3" name="Title 2"/>
          <p:cNvSpPr>
            <a:spLocks noGrp="1"/>
          </p:cNvSpPr>
          <p:nvPr>
            <p:ph type="title"/>
          </p:nvPr>
        </p:nvSpPr>
        <p:spPr>
          <a:xfrm>
            <a:off x="373381" y="321765"/>
            <a:ext cx="11488647" cy="1145222"/>
          </a:xfrm>
        </p:spPr>
        <p:txBody>
          <a:bodyPr/>
          <a:lstStyle/>
          <a:p>
            <a:r>
              <a:rPr lang="en-US" dirty="0">
                <a:solidFill>
                  <a:srgbClr val="A41E35"/>
                </a:solidFill>
              </a:rPr>
              <a:t>What is an entity relationship diagram?</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Tree>
    <p:extLst>
      <p:ext uri="{BB962C8B-B14F-4D97-AF65-F5344CB8AC3E}">
        <p14:creationId xmlns:p14="http://schemas.microsoft.com/office/powerpoint/2010/main" val="380314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Crow’s Foot Database Notation</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Black" panose="020B0A04020102020204" pitchFamily="34" charset="0"/>
              </a:rPr>
              <a:t>F</a:t>
            </a:r>
            <a:r>
              <a:rPr lang="en-US" sz="1200" b="1" dirty="0">
                <a:solidFill>
                  <a:srgbClr val="C00000"/>
                </a:solidFill>
                <a:latin typeface="Arial Black" panose="020B0A04020102020204" pitchFamily="34" charset="0"/>
              </a:rPr>
              <a:t>O</a:t>
            </a:r>
            <a:r>
              <a:rPr lang="en-US" sz="1200" b="1" dirty="0">
                <a:latin typeface="Arial Black" panose="020B0A04020102020204" pitchFamily="34" charset="0"/>
              </a:rPr>
              <a:t>X</a:t>
            </a:r>
          </a:p>
          <a:p>
            <a:pPr algn="ctr"/>
            <a:r>
              <a:rPr lang="en-US" sz="1200" b="1" dirty="0">
                <a:latin typeface="Arial Black" panose="020B0A04020102020204" pitchFamily="34" charset="0"/>
              </a:rPr>
              <a:t>MIS</a:t>
            </a:r>
          </a:p>
        </p:txBody>
      </p:sp>
      <p:sp>
        <p:nvSpPr>
          <p:cNvPr id="24" name="Text Placeholder 1"/>
          <p:cNvSpPr>
            <a:spLocks noGrp="1"/>
          </p:cNvSpPr>
          <p:nvPr>
            <p:ph type="body" idx="1"/>
          </p:nvPr>
        </p:nvSpPr>
        <p:spPr>
          <a:xfrm>
            <a:off x="4415157" y="3388004"/>
            <a:ext cx="7734298" cy="2987040"/>
          </a:xfrm>
        </p:spPr>
        <p:txBody>
          <a:bodyPr/>
          <a:lstStyle/>
          <a:p>
            <a:pPr marL="50800" indent="0">
              <a:lnSpc>
                <a:spcPct val="150000"/>
              </a:lnSpc>
              <a:spcBef>
                <a:spcPts val="0"/>
              </a:spcBef>
              <a:buNone/>
            </a:pPr>
            <a:r>
              <a:rPr lang="en-US" sz="2000" dirty="0"/>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p:txBody>
      </p:sp>
      <p:pic>
        <p:nvPicPr>
          <p:cNvPr id="11" name="Picture 10">
            <a:extLst>
              <a:ext uri="{FF2B5EF4-FFF2-40B4-BE49-F238E27FC236}">
                <a16:creationId xmlns:a16="http://schemas.microsoft.com/office/drawing/2014/main" id="{7C32C16E-5823-430D-A72C-9CADAA2B1DE5}"/>
              </a:ext>
            </a:extLst>
          </p:cNvPr>
          <p:cNvPicPr>
            <a:picLocks noChangeAspect="1"/>
          </p:cNvPicPr>
          <p:nvPr/>
        </p:nvPicPr>
        <p:blipFill>
          <a:blip r:embed="rId3"/>
          <a:stretch>
            <a:fillRect/>
          </a:stretch>
        </p:blipFill>
        <p:spPr>
          <a:xfrm>
            <a:off x="436035" y="1440139"/>
            <a:ext cx="3979122" cy="5095557"/>
          </a:xfrm>
          <a:prstGeom prst="rect">
            <a:avLst/>
          </a:prstGeom>
        </p:spPr>
      </p:pic>
      <p:sp>
        <p:nvSpPr>
          <p:cNvPr id="13" name="TextBox 6">
            <a:extLst>
              <a:ext uri="{FF2B5EF4-FFF2-40B4-BE49-F238E27FC236}">
                <a16:creationId xmlns:a16="http://schemas.microsoft.com/office/drawing/2014/main" id="{2502DAC1-8234-458F-9967-4141DAC2702D}"/>
              </a:ext>
            </a:extLst>
          </p:cNvPr>
          <p:cNvSpPr txBox="1"/>
          <p:nvPr/>
        </p:nvSpPr>
        <p:spPr>
          <a:xfrm>
            <a:off x="329972" y="5455325"/>
            <a:ext cx="3604320"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Chen’s Database Notation</a:t>
            </a:r>
          </a:p>
        </p:txBody>
      </p:sp>
      <p:pic>
        <p:nvPicPr>
          <p:cNvPr id="14" name="Picture 13">
            <a:extLst>
              <a:ext uri="{FF2B5EF4-FFF2-40B4-BE49-F238E27FC236}">
                <a16:creationId xmlns:a16="http://schemas.microsoft.com/office/drawing/2014/main" id="{DC6DC1B6-49E5-4749-B5CE-447F5B96C4DC}"/>
              </a:ext>
            </a:extLst>
          </p:cNvPr>
          <p:cNvPicPr>
            <a:picLocks noChangeAspect="1"/>
          </p:cNvPicPr>
          <p:nvPr/>
        </p:nvPicPr>
        <p:blipFill>
          <a:blip r:embed="rId4"/>
          <a:stretch>
            <a:fillRect/>
          </a:stretch>
        </p:blipFill>
        <p:spPr>
          <a:xfrm>
            <a:off x="5252371" y="1190292"/>
            <a:ext cx="7962900" cy="2387520"/>
          </a:xfrm>
          <a:prstGeom prst="rect">
            <a:avLst/>
          </a:prstGeom>
        </p:spPr>
      </p:pic>
    </p:spTree>
    <p:extLst>
      <p:ext uri="{BB962C8B-B14F-4D97-AF65-F5344CB8AC3E}">
        <p14:creationId xmlns:p14="http://schemas.microsoft.com/office/powerpoint/2010/main" val="3851993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972" y="1200150"/>
            <a:ext cx="11688312" cy="4919278"/>
          </a:xfrm>
        </p:spPr>
        <p:txBody>
          <a:bodyPr/>
          <a:lstStyle/>
          <a:p>
            <a:pPr marL="50800" indent="0">
              <a:lnSpc>
                <a:spcPct val="100000"/>
              </a:lnSpc>
              <a:buNone/>
            </a:pPr>
            <a:r>
              <a:rPr lang="en-US" dirty="0"/>
              <a:t>What:</a:t>
            </a:r>
          </a:p>
          <a:p>
            <a:pPr marL="285750" indent="-285750">
              <a:lnSpc>
                <a:spcPct val="100000"/>
              </a:lnSpc>
              <a:buFont typeface="Arial" panose="020B0604020202020204" pitchFamily="34" charset="0"/>
              <a:buChar char="•"/>
            </a:pPr>
            <a:r>
              <a:rPr lang="en-US" dirty="0"/>
              <a:t>Interpret an entity relationship diagram</a:t>
            </a:r>
          </a:p>
          <a:p>
            <a:pPr marL="285750" indent="-285750">
              <a:lnSpc>
                <a:spcPct val="100000"/>
              </a:lnSpc>
              <a:buFont typeface="Arial" panose="020B0604020202020204" pitchFamily="34" charset="0"/>
              <a:buChar char="•"/>
            </a:pPr>
            <a:r>
              <a:rPr lang="en-US" dirty="0"/>
              <a:t>Construct a simple entity relationship diagram from provided story</a:t>
            </a:r>
          </a:p>
          <a:p>
            <a:pPr marL="285750" indent="-285750">
              <a:lnSpc>
                <a:spcPct val="100000"/>
              </a:lnSpc>
              <a:buFont typeface="Arial" panose="020B0604020202020204" pitchFamily="34" charset="0"/>
              <a:buChar char="•"/>
            </a:pPr>
            <a:r>
              <a:rPr lang="en-US" dirty="0"/>
              <a:t>Add the attributes you would expect to be needed for each entity </a:t>
            </a:r>
          </a:p>
          <a:p>
            <a:pPr marL="50800" indent="0">
              <a:lnSpc>
                <a:spcPct val="100000"/>
              </a:lnSpc>
              <a:buNone/>
            </a:pPr>
            <a:r>
              <a:rPr lang="en-US" dirty="0"/>
              <a:t>Why:</a:t>
            </a:r>
          </a:p>
          <a:p>
            <a:pPr marL="285750" indent="-285750">
              <a:lnSpc>
                <a:spcPct val="100000"/>
              </a:lnSpc>
              <a:buFont typeface="Arial" panose="020B0604020202020204" pitchFamily="34" charset="0"/>
              <a:buChar char="•"/>
            </a:pPr>
            <a:r>
              <a:rPr lang="en-US" dirty="0"/>
              <a:t>ERDs model the </a:t>
            </a:r>
            <a:r>
              <a:rPr lang="en-US" i="1" dirty="0"/>
              <a:t>information </a:t>
            </a:r>
            <a:r>
              <a:rPr lang="en-US" dirty="0"/>
              <a:t>required for a process</a:t>
            </a:r>
          </a:p>
          <a:p>
            <a:pPr marL="285750" indent="-285750">
              <a:lnSpc>
                <a:spcPct val="100000"/>
              </a:lnSpc>
              <a:buFont typeface="Arial" panose="020B0604020202020204" pitchFamily="34" charset="0"/>
              <a:buChar char="•"/>
            </a:pPr>
            <a:r>
              <a:rPr lang="en-US" dirty="0"/>
              <a:t>ERDs supplement swim lane diagrams and complete a bigger picture</a:t>
            </a:r>
          </a:p>
          <a:p>
            <a:pPr marL="285750" indent="-285750">
              <a:buFont typeface="Arial" panose="020B0604020202020204" pitchFamily="34" charset="0"/>
              <a:buChar char="•"/>
            </a:pPr>
            <a:endParaRPr lang="en-US" dirty="0"/>
          </a:p>
          <a:p>
            <a:endParaRPr lang="en-US" dirty="0"/>
          </a:p>
        </p:txBody>
      </p:sp>
      <p:sp>
        <p:nvSpPr>
          <p:cNvPr id="3" name="Title 2"/>
          <p:cNvSpPr>
            <a:spLocks noGrp="1"/>
          </p:cNvSpPr>
          <p:nvPr>
            <p:ph type="title"/>
          </p:nvPr>
        </p:nvSpPr>
        <p:spPr>
          <a:xfrm>
            <a:off x="329972" y="556896"/>
            <a:ext cx="11862028" cy="1145222"/>
          </a:xfrm>
        </p:spPr>
        <p:txBody>
          <a:bodyPr/>
          <a:lstStyle/>
          <a:p>
            <a:r>
              <a:rPr lang="en-US" dirty="0">
                <a:solidFill>
                  <a:srgbClr val="A41E35"/>
                </a:solidFill>
              </a:rPr>
              <a:t>ICA19: </a:t>
            </a:r>
            <a:r>
              <a:rPr lang="en-US" dirty="0"/>
              <a:t>Entity Relationship Diagrams - 1</a:t>
            </a:r>
          </a:p>
        </p:txBody>
      </p:sp>
      <p:sp>
        <p:nvSpPr>
          <p:cNvPr id="10" name="Rectangle 9"/>
          <p:cNvSpPr/>
          <p:nvPr/>
        </p:nvSpPr>
        <p:spPr>
          <a:xfrm>
            <a:off x="11477480" y="6130928"/>
            <a:ext cx="540804" cy="4882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F</a:t>
            </a:r>
            <a:r>
              <a:rPr kumimoji="0" lang="en-US" sz="1200" b="1" i="0" u="none" strike="noStrike" kern="0" cap="none" spc="0" normalizeH="0" baseline="0" noProof="0" dirty="0">
                <a:ln>
                  <a:noFill/>
                </a:ln>
                <a:solidFill>
                  <a:srgbClr val="C00000"/>
                </a:solidFill>
                <a:effectLst/>
                <a:uLnTx/>
                <a:uFillTx/>
                <a:latin typeface="Arial Black" panose="020B0A04020102020204" pitchFamily="34" charset="0"/>
                <a:ea typeface="+mn-ea"/>
                <a:cs typeface="+mn-cs"/>
                <a:sym typeface="Arial"/>
              </a:rPr>
              <a:t>O</a:t>
            </a: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X</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FFFF"/>
                </a:solidFill>
                <a:effectLst/>
                <a:uLnTx/>
                <a:uFillTx/>
                <a:latin typeface="Arial Black" panose="020B0A04020102020204" pitchFamily="34" charset="0"/>
                <a:ea typeface="+mn-ea"/>
                <a:cs typeface="+mn-cs"/>
                <a:sym typeface="Arial"/>
              </a:rPr>
              <a:t>MIS</a:t>
            </a:r>
          </a:p>
        </p:txBody>
      </p:sp>
    </p:spTree>
    <p:extLst>
      <p:ext uri="{BB962C8B-B14F-4D97-AF65-F5344CB8AC3E}">
        <p14:creationId xmlns:p14="http://schemas.microsoft.com/office/powerpoint/2010/main" val="206741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57BE24-BE87-412A-AA59-36BC0DB48E84}"/>
              </a:ext>
            </a:extLst>
          </p:cNvPr>
          <p:cNvPicPr>
            <a:picLocks noChangeAspect="1"/>
          </p:cNvPicPr>
          <p:nvPr/>
        </p:nvPicPr>
        <p:blipFill rotWithShape="1">
          <a:blip r:embed="rId3"/>
          <a:srcRect r="18167" b="18222"/>
          <a:stretch/>
        </p:blipFill>
        <p:spPr>
          <a:xfrm>
            <a:off x="2318796" y="748303"/>
            <a:ext cx="8774135" cy="6217920"/>
          </a:xfrm>
          <a:prstGeom prst="rect">
            <a:avLst/>
          </a:prstGeom>
        </p:spPr>
      </p:pic>
      <p:sp>
        <p:nvSpPr>
          <p:cNvPr id="5" name="Rectangle 4">
            <a:extLst>
              <a:ext uri="{FF2B5EF4-FFF2-40B4-BE49-F238E27FC236}">
                <a16:creationId xmlns:a16="http://schemas.microsoft.com/office/drawing/2014/main" id="{C9AF7819-2766-4CC7-ACFE-8CD7E13F609D}"/>
              </a:ext>
            </a:extLst>
          </p:cNvPr>
          <p:cNvSpPr/>
          <p:nvPr/>
        </p:nvSpPr>
        <p:spPr>
          <a:xfrm>
            <a:off x="2692086" y="27652"/>
            <a:ext cx="7181118" cy="58477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dirty="0"/>
              <a:t>Entity Relationship Diagram (ERD)</a:t>
            </a:r>
          </a:p>
        </p:txBody>
      </p:sp>
      <p:sp>
        <p:nvSpPr>
          <p:cNvPr id="6" name="TextBox 2">
            <a:extLst>
              <a:ext uri="{FF2B5EF4-FFF2-40B4-BE49-F238E27FC236}">
                <a16:creationId xmlns:a16="http://schemas.microsoft.com/office/drawing/2014/main" id="{E09FD08F-9E20-42C4-94F5-0AEC9240CB0F}"/>
              </a:ext>
            </a:extLst>
          </p:cNvPr>
          <p:cNvSpPr txBox="1"/>
          <p:nvPr/>
        </p:nvSpPr>
        <p:spPr>
          <a:xfrm>
            <a:off x="245182" y="5890823"/>
            <a:ext cx="3200400" cy="7690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66" dirty="0"/>
              <a:t>Legend : </a:t>
            </a:r>
          </a:p>
          <a:p>
            <a:pPr marL="380996" indent="-380996">
              <a:buFont typeface="Arial" panose="020B0604020202020204" pitchFamily="34" charset="0"/>
              <a:buChar char="•"/>
            </a:pPr>
            <a:r>
              <a:rPr lang="en-US" sz="1466" dirty="0"/>
              <a:t>PK : Primary Key</a:t>
            </a:r>
          </a:p>
          <a:p>
            <a:pPr marL="380996" indent="-380996">
              <a:buFont typeface="Arial" panose="020B0604020202020204" pitchFamily="34" charset="0"/>
              <a:buChar char="•"/>
            </a:pPr>
            <a:r>
              <a:rPr lang="en-US" sz="1466" dirty="0"/>
              <a:t>FK : Foreign Key (refer to PK)</a:t>
            </a:r>
          </a:p>
        </p:txBody>
      </p:sp>
    </p:spTree>
    <p:extLst>
      <p:ext uri="{BB962C8B-B14F-4D97-AF65-F5344CB8AC3E}">
        <p14:creationId xmlns:p14="http://schemas.microsoft.com/office/powerpoint/2010/main" val="225120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72" y="1423813"/>
            <a:ext cx="12249952" cy="4641707"/>
          </a:xfrm>
          <a:prstGeom prst="rect">
            <a:avLst/>
          </a:prstGeom>
        </p:spPr>
      </p:pic>
      <p:sp>
        <p:nvSpPr>
          <p:cNvPr id="3" name="TextBox 2">
            <a:extLst>
              <a:ext uri="{FF2B5EF4-FFF2-40B4-BE49-F238E27FC236}">
                <a16:creationId xmlns:a16="http://schemas.microsoft.com/office/drawing/2014/main" id="{24E52580-2AA3-1344-A7C6-236F517AD94B}"/>
              </a:ext>
            </a:extLst>
          </p:cNvPr>
          <p:cNvSpPr txBox="1"/>
          <p:nvPr/>
        </p:nvSpPr>
        <p:spPr>
          <a:xfrm>
            <a:off x="437864" y="2705275"/>
            <a:ext cx="813661" cy="230832"/>
          </a:xfrm>
          <a:prstGeom prst="rect">
            <a:avLst/>
          </a:prstGeom>
          <a:noFill/>
        </p:spPr>
        <p:txBody>
          <a:bodyPr wrap="square" rtlCol="0">
            <a:spAutoFit/>
          </a:bodyPr>
          <a:lstStyle/>
          <a:p>
            <a:r>
              <a:rPr lang="en-US" sz="900" dirty="0">
                <a:solidFill>
                  <a:schemeClr val="bg2">
                    <a:lumMod val="10000"/>
                    <a:lumOff val="90000"/>
                  </a:schemeClr>
                </a:solidFill>
              </a:rPr>
              <a:t>Start</a:t>
            </a:r>
          </a:p>
        </p:txBody>
      </p:sp>
      <p:sp>
        <p:nvSpPr>
          <p:cNvPr id="4" name="TextBox 3">
            <a:extLst>
              <a:ext uri="{FF2B5EF4-FFF2-40B4-BE49-F238E27FC236}">
                <a16:creationId xmlns:a16="http://schemas.microsoft.com/office/drawing/2014/main" id="{7552DABA-4CD0-0040-8E98-FA8D26B3F97D}"/>
              </a:ext>
            </a:extLst>
          </p:cNvPr>
          <p:cNvSpPr txBox="1"/>
          <p:nvPr/>
        </p:nvSpPr>
        <p:spPr>
          <a:xfrm>
            <a:off x="11785169" y="2705275"/>
            <a:ext cx="813661" cy="230832"/>
          </a:xfrm>
          <a:prstGeom prst="rect">
            <a:avLst/>
          </a:prstGeom>
          <a:noFill/>
        </p:spPr>
        <p:txBody>
          <a:bodyPr wrap="square" rtlCol="0">
            <a:spAutoFit/>
          </a:bodyPr>
          <a:lstStyle/>
          <a:p>
            <a:r>
              <a:rPr lang="en-US" sz="900" dirty="0">
                <a:solidFill>
                  <a:schemeClr val="bg2">
                    <a:lumMod val="10000"/>
                    <a:lumOff val="90000"/>
                  </a:schemeClr>
                </a:solidFill>
              </a:rPr>
              <a:t>End</a:t>
            </a:r>
          </a:p>
        </p:txBody>
      </p:sp>
      <p:sp>
        <p:nvSpPr>
          <p:cNvPr id="5" name="Title 1">
            <a:extLst>
              <a:ext uri="{FF2B5EF4-FFF2-40B4-BE49-F238E27FC236}">
                <a16:creationId xmlns:a16="http://schemas.microsoft.com/office/drawing/2014/main" id="{69259FF5-CD23-4139-ACCB-8BA642A9D212}"/>
              </a:ext>
            </a:extLst>
          </p:cNvPr>
          <p:cNvSpPr>
            <a:spLocks noGrp="1"/>
          </p:cNvSpPr>
          <p:nvPr/>
        </p:nvSpPr>
        <p:spPr>
          <a:xfrm>
            <a:off x="919118" y="370502"/>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fontScale="92500"/>
          </a:bodyPr>
          <a:lstStyle>
            <a:lvl1pPr algn="ctr" defTabSz="269972" rtl="0" eaLnBrk="1" latinLnBrk="0" hangingPunct="1">
              <a:spcBef>
                <a:spcPct val="0"/>
              </a:spcBef>
              <a:buNone/>
              <a:defRPr sz="43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A41E35"/>
                </a:solidFill>
              </a:rPr>
              <a:t>Swim Lane From a couple of weeks ago…</a:t>
            </a:r>
          </a:p>
        </p:txBody>
      </p:sp>
    </p:spTree>
    <p:extLst>
      <p:ext uri="{BB962C8B-B14F-4D97-AF65-F5344CB8AC3E}">
        <p14:creationId xmlns:p14="http://schemas.microsoft.com/office/powerpoint/2010/main" val="18250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1F55AB-ABAD-4318-BF4B-7774F1A47687}"/>
              </a:ext>
            </a:extLst>
          </p:cNvPr>
          <p:cNvPicPr>
            <a:picLocks noChangeAspect="1"/>
          </p:cNvPicPr>
          <p:nvPr/>
        </p:nvPicPr>
        <p:blipFill>
          <a:blip r:embed="rId3"/>
          <a:stretch>
            <a:fillRect/>
          </a:stretch>
        </p:blipFill>
        <p:spPr>
          <a:xfrm>
            <a:off x="189978" y="281466"/>
            <a:ext cx="11812043" cy="6295067"/>
          </a:xfrm>
          <a:prstGeom prst="rect">
            <a:avLst/>
          </a:prstGeom>
        </p:spPr>
      </p:pic>
      <p:cxnSp>
        <p:nvCxnSpPr>
          <p:cNvPr id="3" name="Straight Connector 2">
            <a:extLst>
              <a:ext uri="{FF2B5EF4-FFF2-40B4-BE49-F238E27FC236}">
                <a16:creationId xmlns:a16="http://schemas.microsoft.com/office/drawing/2014/main" id="{B25C00A0-0108-4B94-9A67-A3128127AC5A}"/>
              </a:ext>
            </a:extLst>
          </p:cNvPr>
          <p:cNvCxnSpPr/>
          <p:nvPr/>
        </p:nvCxnSpPr>
        <p:spPr>
          <a:xfrm>
            <a:off x="1477108" y="4290646"/>
            <a:ext cx="0" cy="2168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EC7B74-D8C3-4F81-9F05-882CCF684682}"/>
              </a:ext>
            </a:extLst>
          </p:cNvPr>
          <p:cNvCxnSpPr>
            <a:cxnSpLocks/>
          </p:cNvCxnSpPr>
          <p:nvPr/>
        </p:nvCxnSpPr>
        <p:spPr>
          <a:xfrm>
            <a:off x="1477108" y="6459302"/>
            <a:ext cx="609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3DD7A7-4115-46D1-A52A-EF128EB5AADD}"/>
              </a:ext>
            </a:extLst>
          </p:cNvPr>
          <p:cNvSpPr txBox="1"/>
          <p:nvPr/>
        </p:nvSpPr>
        <p:spPr>
          <a:xfrm>
            <a:off x="3199195" y="6422644"/>
            <a:ext cx="3540370" cy="307777"/>
          </a:xfrm>
          <a:prstGeom prst="rect">
            <a:avLst/>
          </a:prstGeom>
          <a:noFill/>
        </p:spPr>
        <p:txBody>
          <a:bodyPr wrap="square" rtlCol="0">
            <a:spAutoFit/>
          </a:bodyPr>
          <a:lstStyle/>
          <a:p>
            <a:r>
              <a:rPr lang="en-US" dirty="0">
                <a:solidFill>
                  <a:schemeClr val="accent1"/>
                </a:solidFill>
              </a:rPr>
              <a:t>Conduct interviews (phone and FTF)</a:t>
            </a:r>
          </a:p>
        </p:txBody>
      </p:sp>
      <p:sp>
        <p:nvSpPr>
          <p:cNvPr id="6" name="Rectangle 5">
            <a:extLst>
              <a:ext uri="{FF2B5EF4-FFF2-40B4-BE49-F238E27FC236}">
                <a16:creationId xmlns:a16="http://schemas.microsoft.com/office/drawing/2014/main" id="{715E96F3-9219-4795-AF57-D01516F28F9A}"/>
              </a:ext>
            </a:extLst>
          </p:cNvPr>
          <p:cNvSpPr/>
          <p:nvPr/>
        </p:nvSpPr>
        <p:spPr>
          <a:xfrm>
            <a:off x="8942335" y="0"/>
            <a:ext cx="3249665"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Entity Relationship Diagram (ERD)</a:t>
            </a:r>
          </a:p>
        </p:txBody>
      </p:sp>
    </p:spTree>
    <p:extLst>
      <p:ext uri="{BB962C8B-B14F-4D97-AF65-F5344CB8AC3E}">
        <p14:creationId xmlns:p14="http://schemas.microsoft.com/office/powerpoint/2010/main" val="196812065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2661CD-B166-48C1-B0B8-B1382E61D682}">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3185</TotalTime>
  <Words>237</Words>
  <Application>Microsoft Office PowerPoint</Application>
  <PresentationFormat>Widescreen</PresentationFormat>
  <Paragraphs>38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Arial Narrow</vt:lpstr>
      <vt:lpstr>Georgia</vt:lpstr>
      <vt:lpstr>Arial Black</vt:lpstr>
      <vt:lpstr>Arial</vt:lpstr>
      <vt:lpstr>Office Theme</vt:lpstr>
      <vt:lpstr>Information Systems in Organizations</vt:lpstr>
      <vt:lpstr>What is an entity relationship diagram?</vt:lpstr>
      <vt:lpstr>Crow’s Foot Database Notation</vt:lpstr>
      <vt:lpstr>ICA19: Entity Relationship Diagrams - 1</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Title</dc:title>
  <dc:creator>Steven Sclarow</dc:creator>
  <cp:lastModifiedBy>MC Martin</cp:lastModifiedBy>
  <cp:revision>259</cp:revision>
  <cp:lastPrinted>2019-10-10T17:18:53Z</cp:lastPrinted>
  <dcterms:modified xsi:type="dcterms:W3CDTF">2019-10-17T18:49:39Z</dcterms:modified>
</cp:coreProperties>
</file>