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320" r:id="rId3"/>
    <p:sldId id="31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33" r:id="rId13"/>
  </p:sldIdLst>
  <p:sldSz cx="12192000" cy="6858000"/>
  <p:notesSz cx="7023100" cy="93091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86296" autoAdjust="0"/>
  </p:normalViewPr>
  <p:slideViewPr>
    <p:cSldViewPr snapToGrid="0">
      <p:cViewPr varScale="1">
        <p:scale>
          <a:sx n="135" d="100"/>
          <a:sy n="135" d="100"/>
        </p:scale>
        <p:origin x="1620" y="114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33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000"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1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3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1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5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58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rgbClr val="22222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2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 smtClean="0"/>
              <a:t>Exam#3 Review – CSS, HTML &amp; JavaScript – Code Diagnosis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In-Class Activity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 smtClean="0"/>
              <a:t>What’s </a:t>
            </a:r>
            <a:r>
              <a:rPr lang="en-US" sz="3200" dirty="0"/>
              <a:t>wrong with </a:t>
            </a:r>
            <a:r>
              <a:rPr lang="en-US" sz="3200" dirty="0" smtClean="0"/>
              <a:t>the statement listed below?</a:t>
            </a:r>
            <a:endParaRPr lang="en-US" sz="3200" dirty="0"/>
          </a:p>
          <a:p>
            <a:pPr marL="50800" indent="0">
              <a:buNone/>
            </a:pPr>
            <a:r>
              <a:rPr lang="en-US" sz="3200" dirty="0" smtClean="0"/>
              <a:t>	</a:t>
            </a:r>
            <a:r>
              <a:rPr lang="en-US" sz="3000" dirty="0" smtClean="0"/>
              <a:t>var 365days </a:t>
            </a:r>
            <a:r>
              <a:rPr lang="en-US" sz="3000" dirty="0"/>
              <a:t>= prompt </a:t>
            </a:r>
            <a:r>
              <a:rPr lang="en-US" sz="3000" dirty="0" smtClean="0"/>
              <a:t>(“How many days are in a year?");</a:t>
            </a:r>
            <a:endParaRPr lang="en-US" sz="30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7760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 smtClean="0"/>
              <a:t>What’s </a:t>
            </a:r>
            <a:r>
              <a:rPr lang="en-US" sz="3200" dirty="0"/>
              <a:t>wrong with </a:t>
            </a:r>
            <a:r>
              <a:rPr lang="en-US" sz="3200" dirty="0" smtClean="0"/>
              <a:t>the statement listed below?</a:t>
            </a:r>
            <a:endParaRPr lang="en-US" sz="3200" dirty="0"/>
          </a:p>
          <a:p>
            <a:pPr marL="50800" indent="0">
              <a:buNone/>
            </a:pPr>
            <a:r>
              <a:rPr lang="en-US" sz="3200" dirty="0" smtClean="0"/>
              <a:t>	</a:t>
            </a:r>
            <a:r>
              <a:rPr lang="en-US" sz="3000" dirty="0" smtClean="0"/>
              <a:t>var </a:t>
            </a:r>
            <a:r>
              <a:rPr lang="en-US" sz="3000" dirty="0" smtClean="0">
                <a:solidFill>
                  <a:srgbClr val="FF0000"/>
                </a:solidFill>
              </a:rPr>
              <a:t>365</a:t>
            </a:r>
            <a:r>
              <a:rPr lang="en-US" sz="3000" dirty="0" smtClean="0"/>
              <a:t>days </a:t>
            </a:r>
            <a:r>
              <a:rPr lang="en-US" sz="3000" dirty="0"/>
              <a:t>= prompt </a:t>
            </a:r>
            <a:r>
              <a:rPr lang="en-US" sz="3000" dirty="0" smtClean="0"/>
              <a:t>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Variable name cannot begin with a number!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3601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Study individually and in groups</a:t>
            </a: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Good Luck!!!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the Enterprise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API’s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3a &amp; 3b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&amp; 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 &amp; 2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Hello World, Variables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Input and Output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#2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 &amp; 2b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#5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11 &amp; 12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57E04-6A18-9F46-82AA-473E8C03A687}"/>
              </a:ext>
            </a:extLst>
          </p:cNvPr>
          <p:cNvSpPr txBox="1"/>
          <p:nvPr/>
        </p:nvSpPr>
        <p:spPr>
          <a:xfrm>
            <a:off x="11053575" y="4262806"/>
            <a:ext cx="982796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ARE FINALLY HERE!!!</a:t>
            </a:r>
          </a:p>
        </p:txBody>
      </p:sp>
      <p:sp>
        <p:nvSpPr>
          <p:cNvPr id="3" name="Down Arrow 2"/>
          <p:cNvSpPr/>
          <p:nvPr/>
        </p:nvSpPr>
        <p:spPr>
          <a:xfrm>
            <a:off x="11412099" y="5001470"/>
            <a:ext cx="265748" cy="463966"/>
          </a:xfrm>
          <a:prstGeom prst="downArrow">
            <a:avLst>
              <a:gd name="adj1" fmla="val 30196"/>
              <a:gd name="adj2" fmla="val 88369"/>
            </a:avLst>
          </a:prstGeom>
          <a:solidFill>
            <a:schemeClr val="tx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990600"/>
            <a:ext cx="7034655" cy="4953000"/>
          </a:xfrm>
        </p:spPr>
        <p:txBody>
          <a:bodyPr/>
          <a:lstStyle/>
          <a:p>
            <a:r>
              <a:rPr lang="en-US" sz="2400" dirty="0" smtClean="0"/>
              <a:t>Readings</a:t>
            </a:r>
            <a:r>
              <a:rPr lang="en-US" sz="2400" dirty="0"/>
              <a:t>, Videos and Lectures </a:t>
            </a:r>
            <a:r>
              <a:rPr lang="en-US" sz="2400" dirty="0" smtClean="0"/>
              <a:t>(40%)</a:t>
            </a:r>
            <a:endParaRPr lang="en-US" sz="2400" dirty="0"/>
          </a:p>
          <a:p>
            <a:pPr lvl="1"/>
            <a:r>
              <a:rPr lang="en-US" sz="1800" dirty="0" smtClean="0"/>
              <a:t>CSS, HTML and JavaScript basics</a:t>
            </a:r>
          </a:p>
          <a:p>
            <a:pPr lvl="1"/>
            <a:r>
              <a:rPr lang="en-US" sz="1800" dirty="0" smtClean="0"/>
              <a:t>Variables</a:t>
            </a:r>
          </a:p>
          <a:p>
            <a:pPr lvl="2"/>
            <a:r>
              <a:rPr lang="en-US" sz="1400" dirty="0" smtClean="0"/>
              <a:t>Input &amp; Output</a:t>
            </a:r>
          </a:p>
          <a:p>
            <a:pPr lvl="1"/>
            <a:r>
              <a:rPr lang="en-US" sz="1800" dirty="0" smtClean="0"/>
              <a:t>Operator Types</a:t>
            </a:r>
          </a:p>
          <a:p>
            <a:pPr lvl="1"/>
            <a:r>
              <a:rPr lang="en-US" sz="1800" dirty="0" smtClean="0"/>
              <a:t>Strings</a:t>
            </a:r>
          </a:p>
          <a:p>
            <a:pPr lvl="1"/>
            <a:r>
              <a:rPr lang="en-US" sz="1800" dirty="0" smtClean="0"/>
              <a:t>Logical Operators</a:t>
            </a:r>
          </a:p>
          <a:p>
            <a:pPr lvl="1"/>
            <a:r>
              <a:rPr lang="en-US" sz="1800" dirty="0" smtClean="0"/>
              <a:t>Conditional Types</a:t>
            </a:r>
          </a:p>
          <a:p>
            <a:pPr lvl="1"/>
            <a:r>
              <a:rPr lang="en-US" sz="1800" dirty="0" smtClean="0"/>
              <a:t>Loops</a:t>
            </a:r>
            <a:endParaRPr lang="en-US" sz="1800" dirty="0"/>
          </a:p>
          <a:p>
            <a:r>
              <a:rPr lang="en-US" sz="2400" dirty="0" smtClean="0"/>
              <a:t>Coding </a:t>
            </a:r>
            <a:r>
              <a:rPr lang="en-US" sz="2400" dirty="0"/>
              <a:t>– Demonstrate your ability to apply </a:t>
            </a:r>
            <a:r>
              <a:rPr lang="en-US" sz="2400" dirty="0" smtClean="0"/>
              <a:t>(60</a:t>
            </a:r>
            <a:r>
              <a:rPr lang="en-US" sz="2400" dirty="0"/>
              <a:t>%)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Code Analysis &amp; Diagnosis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Exam Will Cover Discussions: </a:t>
            </a:r>
            <a:r>
              <a:rPr lang="en-US" sz="3600" dirty="0" smtClean="0"/>
              <a:t>10.1 </a:t>
            </a:r>
            <a:r>
              <a:rPr lang="en-US" sz="2000" dirty="0" smtClean="0"/>
              <a:t>through</a:t>
            </a:r>
            <a:r>
              <a:rPr lang="en-US" sz="3600" dirty="0" smtClean="0"/>
              <a:t> 14.1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</a:t>
            </a:r>
            <a:r>
              <a:rPr lang="en-US" sz="800" dirty="0" smtClean="0"/>
              <a:t>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 smtClean="0"/>
              <a:t>Source</a:t>
            </a:r>
            <a:r>
              <a:rPr lang="en-US" sz="800" dirty="0"/>
              <a:t>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Bring a CALCULATOR and a #2 Pencil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 smtClean="0"/>
              <a:t>for </a:t>
            </a:r>
            <a:r>
              <a:rPr lang="en-US" sz="3200" dirty="0"/>
              <a:t>(var i = -10; i &lt;= 30; i=i+5) {</a:t>
            </a:r>
          </a:p>
          <a:p>
            <a:r>
              <a:rPr lang="en-US" sz="3200" dirty="0" smtClean="0"/>
              <a:t>True  </a:t>
            </a:r>
            <a:r>
              <a:rPr lang="en-US" sz="3200" dirty="0"/>
              <a:t>or </a:t>
            </a:r>
            <a:r>
              <a:rPr lang="en-US" sz="3200" dirty="0" smtClean="0"/>
              <a:t> False</a:t>
            </a:r>
            <a:endParaRPr lang="en-US" sz="32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3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 smtClean="0"/>
              <a:t>for </a:t>
            </a:r>
            <a:r>
              <a:rPr lang="en-US" sz="3200" dirty="0"/>
              <a:t>(var i = -10; i &lt;= 30; i=i+5) {</a:t>
            </a:r>
          </a:p>
          <a:p>
            <a:r>
              <a:rPr lang="en-US" sz="3200" dirty="0" smtClean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83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</a:t>
            </a:r>
            <a:r>
              <a:rPr lang="en-US" sz="2600" dirty="0" smtClean="0"/>
              <a:t>MPG if </a:t>
            </a:r>
            <a:r>
              <a:rPr lang="en-US" sz="2600" dirty="0"/>
              <a:t>you </a:t>
            </a:r>
            <a:r>
              <a:rPr lang="en-US" sz="2600" dirty="0" smtClean="0"/>
              <a:t>have driven </a:t>
            </a:r>
            <a:r>
              <a:rPr lang="en-US" sz="2600" dirty="0"/>
              <a:t>320 </a:t>
            </a:r>
            <a:r>
              <a:rPr lang="en-US" sz="2600" dirty="0" smtClean="0"/>
              <a:t>Miles </a:t>
            </a:r>
            <a:r>
              <a:rPr lang="en-US" sz="2600" dirty="0"/>
              <a:t>and used 20 </a:t>
            </a:r>
            <a:r>
              <a:rPr lang="en-US" sz="2600" dirty="0" smtClean="0"/>
              <a:t>Gallons of gas? (analyze the code)</a:t>
            </a:r>
            <a:endParaRPr lang="en-US" sz="2600" dirty="0"/>
          </a:p>
          <a:p>
            <a:pPr marL="50800" indent="0">
              <a:buNone/>
            </a:pPr>
            <a:r>
              <a:rPr lang="en-US" sz="2600" dirty="0" smtClean="0"/>
              <a:t>A</a:t>
            </a:r>
            <a:r>
              <a:rPr lang="en-US" sz="2600" dirty="0"/>
              <a:t>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</a:t>
            </a:r>
            <a:r>
              <a:rPr lang="en-US" sz="2600" dirty="0" smtClean="0"/>
              <a:t>MPG if </a:t>
            </a:r>
            <a:r>
              <a:rPr lang="en-US" sz="2600" dirty="0"/>
              <a:t>you </a:t>
            </a:r>
            <a:r>
              <a:rPr lang="en-US" sz="2600" dirty="0" smtClean="0"/>
              <a:t>have driven </a:t>
            </a:r>
            <a:r>
              <a:rPr lang="en-US" sz="2600" dirty="0"/>
              <a:t>320 </a:t>
            </a:r>
            <a:r>
              <a:rPr lang="en-US" sz="2600" dirty="0" smtClean="0"/>
              <a:t>Miles </a:t>
            </a:r>
            <a:r>
              <a:rPr lang="en-US" sz="2600" dirty="0"/>
              <a:t>and used 20 </a:t>
            </a:r>
            <a:r>
              <a:rPr lang="en-US" sz="2600" dirty="0" smtClean="0"/>
              <a:t>Gallons of gas? (analyze the code)</a:t>
            </a:r>
            <a:endParaRPr lang="en-US" sz="2600" dirty="0"/>
          </a:p>
          <a:p>
            <a:pPr marL="50800" indent="0">
              <a:buNone/>
            </a:pPr>
            <a:r>
              <a:rPr lang="en-US" sz="2600" dirty="0" smtClean="0"/>
              <a:t>A</a:t>
            </a:r>
            <a:r>
              <a:rPr lang="en-US" sz="2600" dirty="0"/>
              <a:t>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After </a:t>
            </a:r>
            <a:r>
              <a:rPr lang="en-US" sz="1600" dirty="0"/>
              <a:t>10 minutes, how many calories have you burned?`</a:t>
            </a:r>
          </a:p>
          <a:p>
            <a:pPr marL="0" indent="0">
              <a:buNone/>
            </a:pPr>
            <a:r>
              <a:rPr lang="en-US" sz="1600" b="0" dirty="0" smtClean="0"/>
              <a:t>A. 0        </a:t>
            </a:r>
            <a:r>
              <a:rPr lang="en-US" sz="1600" b="0" dirty="0"/>
              <a:t>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</a:t>
            </a:r>
            <a:r>
              <a:rPr lang="en-US" sz="1600" dirty="0" smtClean="0"/>
              <a:t>?`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 smtClean="0"/>
              <a:t>A. 112.5        </a:t>
            </a:r>
            <a:r>
              <a:rPr lang="en-US" sz="1600" b="0" dirty="0"/>
              <a:t>B.  135          C. 450            D. </a:t>
            </a:r>
            <a:r>
              <a:rPr lang="en-US" sz="1600" b="0" dirty="0" smtClean="0"/>
              <a:t>1350</a:t>
            </a:r>
          </a:p>
          <a:p>
            <a:pPr marL="5080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 smtClean="0"/>
              <a:t>A</a:t>
            </a:r>
            <a:r>
              <a:rPr lang="en-US" sz="1600" b="0" dirty="0"/>
              <a:t>. 3, 90          B. 5, 135 </a:t>
            </a:r>
            <a:r>
              <a:rPr lang="en-US" sz="1600" b="0" dirty="0" smtClean="0"/>
              <a:t>	        C</a:t>
            </a:r>
            <a:r>
              <a:rPr lang="en-US" sz="1600" b="0" dirty="0"/>
              <a:t>.  3, 135   </a:t>
            </a:r>
            <a:r>
              <a:rPr lang="en-US" sz="1600" b="0" dirty="0" smtClean="0"/>
              <a:t>      D</a:t>
            </a:r>
            <a:r>
              <a:rPr lang="en-US" sz="1600" b="0" dirty="0"/>
              <a:t>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</a:t>
            </a:r>
            <a:r>
              <a:rPr lang="en-US" sz="1600" dirty="0" smtClean="0"/>
              <a:t>?</a:t>
            </a:r>
            <a:endParaRPr lang="en-US" sz="1600" dirty="0"/>
          </a:p>
          <a:p>
            <a:pPr marL="50800" indent="0">
              <a:buNone/>
            </a:pPr>
            <a:r>
              <a:rPr lang="en-US" sz="1600" b="0" dirty="0"/>
              <a:t>A.  5, 135     </a:t>
            </a:r>
            <a:r>
              <a:rPr lang="en-US" sz="1600" b="0" dirty="0" smtClean="0"/>
              <a:t>   B</a:t>
            </a:r>
            <a:r>
              <a:rPr lang="en-US" sz="1600" b="0" dirty="0"/>
              <a:t>. 7, 180    </a:t>
            </a:r>
            <a:r>
              <a:rPr lang="en-US" sz="1600" b="0" dirty="0" smtClean="0"/>
              <a:t>    C</a:t>
            </a:r>
            <a:r>
              <a:rPr lang="en-US" sz="1600" b="0" dirty="0"/>
              <a:t>.  7, 225  </a:t>
            </a:r>
            <a:r>
              <a:rPr lang="en-US" sz="1600" b="0" dirty="0" smtClean="0"/>
              <a:t>            D</a:t>
            </a:r>
            <a:r>
              <a:rPr lang="en-US" sz="1600" b="0" dirty="0"/>
              <a:t>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048" y="1191722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3833" y="2369968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4406" y="3818905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8507" y="5081049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After </a:t>
            </a:r>
            <a:r>
              <a:rPr lang="en-US" sz="1600" dirty="0"/>
              <a:t>10 minutes, how many calories have you burned?`</a:t>
            </a:r>
          </a:p>
          <a:p>
            <a:pPr marL="0" indent="0">
              <a:buNone/>
            </a:pPr>
            <a:r>
              <a:rPr lang="en-US" sz="1600" b="0" dirty="0" smtClean="0"/>
              <a:t>A. 0        </a:t>
            </a:r>
            <a:r>
              <a:rPr lang="en-US" sz="1600" dirty="0">
                <a:solidFill>
                  <a:srgbClr val="FF0000"/>
                </a:solidFill>
              </a:rPr>
              <a:t>B.  45          </a:t>
            </a:r>
            <a:r>
              <a:rPr lang="en-US" sz="1600" b="0" dirty="0"/>
              <a:t>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</a:t>
            </a:r>
            <a:r>
              <a:rPr lang="en-US" sz="1600" dirty="0" smtClean="0"/>
              <a:t>?`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 smtClean="0"/>
              <a:t>A. 112.5        </a:t>
            </a:r>
            <a:r>
              <a:rPr lang="en-US" sz="1600" dirty="0">
                <a:solidFill>
                  <a:srgbClr val="FF0000"/>
                </a:solidFill>
              </a:rPr>
              <a:t>B.  135          </a:t>
            </a:r>
            <a:r>
              <a:rPr lang="en-US" sz="1600" b="0" dirty="0"/>
              <a:t>C. 450            D. </a:t>
            </a:r>
            <a:r>
              <a:rPr lang="en-US" sz="1600" b="0" dirty="0" smtClean="0"/>
              <a:t>1350</a:t>
            </a:r>
          </a:p>
          <a:p>
            <a:pPr marL="5080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</a:t>
            </a:r>
            <a:r>
              <a:rPr lang="en-US" sz="1600" dirty="0">
                <a:solidFill>
                  <a:srgbClr val="FF0000"/>
                </a:solidFill>
              </a:rPr>
              <a:t>C.  3, 135         </a:t>
            </a:r>
            <a:r>
              <a:rPr lang="en-US" sz="1600" b="0" dirty="0"/>
              <a:t>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</a:t>
            </a:r>
            <a:r>
              <a:rPr lang="en-US" sz="1600" dirty="0">
                <a:solidFill>
                  <a:srgbClr val="FF0000"/>
                </a:solidFill>
              </a:rPr>
              <a:t>B. 7, 180        </a:t>
            </a:r>
            <a:r>
              <a:rPr lang="en-US" sz="1600" b="0" dirty="0"/>
              <a:t>C.  7, 225              D. Does not </a:t>
            </a:r>
            <a:r>
              <a:rPr lang="en-US" sz="1600" b="0" dirty="0" smtClean="0"/>
              <a:t>run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696</Words>
  <Application>Microsoft Office PowerPoint</Application>
  <PresentationFormat>Widescreen</PresentationFormat>
  <Paragraphs>187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Narrow</vt:lpstr>
      <vt:lpstr>Arial</vt:lpstr>
      <vt:lpstr>Calibri</vt:lpstr>
      <vt:lpstr>Georgia</vt:lpstr>
      <vt:lpstr>Arial Black</vt:lpstr>
      <vt:lpstr>Office Theme</vt:lpstr>
      <vt:lpstr>Information Systems in Organizations</vt:lpstr>
      <vt:lpstr>PowerPoint Presentation</vt:lpstr>
      <vt:lpstr>Exam Will Cover Discussions: 10.1 through 14.1   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Question:</vt:lpstr>
      <vt:lpstr>Sample Question:</vt:lpstr>
      <vt:lpstr>Good Luck!!!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 Martin</cp:lastModifiedBy>
  <cp:revision>182</cp:revision>
  <cp:lastPrinted>2019-04-10T22:15:37Z</cp:lastPrinted>
  <dcterms:modified xsi:type="dcterms:W3CDTF">2019-12-06T14:55:19Z</dcterms:modified>
</cp:coreProperties>
</file>