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5"/>
  </p:notesMasterIdLst>
  <p:sldIdLst>
    <p:sldId id="256" r:id="rId2"/>
    <p:sldId id="289" r:id="rId3"/>
    <p:sldId id="290" r:id="rId4"/>
    <p:sldId id="291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292" r:id="rId14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98" autoAdjust="0"/>
    <p:restoredTop sz="95509" autoAdjust="0"/>
  </p:normalViewPr>
  <p:slideViewPr>
    <p:cSldViewPr>
      <p:cViewPr varScale="1">
        <p:scale>
          <a:sx n="133" d="100"/>
          <a:sy n="133" d="100"/>
        </p:scale>
        <p:origin x="1236" y="108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5087B-1079-CD49-95C1-7B6E1A931DE5}" type="datetimeFigureOut">
              <a:rPr lang="en-US" smtClean="0"/>
              <a:pPr/>
              <a:t>8/30/2015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B968C2-4BBA-F54B-BF8D-578F58770B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444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are the four</a:t>
            </a:r>
            <a:r>
              <a:rPr lang="en-US" baseline="0" dirty="0" smtClean="0"/>
              <a:t> areas that we current discuss regarding Computer Ethics.  Discuss the </a:t>
            </a:r>
            <a:r>
              <a:rPr lang="en-US" baseline="0" smtClean="0"/>
              <a:t>same four areas.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B968C2-4BBA-F54B-BF8D-578F58770B7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408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pPr/>
              <a:t>8/30/2015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pPr/>
              <a:t>8/30/2015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pPr/>
              <a:t>8/30/2015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pPr/>
              <a:t>8/30/2015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pPr/>
              <a:t>8/30/2015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pPr/>
              <a:t>8/30/2015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pPr/>
              <a:t>8/30/2015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pPr/>
              <a:t>8/30/2015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pPr/>
              <a:t>8/30/2015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pPr/>
              <a:t>8/30/2015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6F30-B90C-4B8B-A9EC-5A92029B9428}" type="datetimeFigureOut">
              <a:rPr lang="en-US" smtClean="0"/>
              <a:pPr/>
              <a:t>8/30/2015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D6F30-B90C-4B8B-A9EC-5A92029B9428}" type="datetimeFigureOut">
              <a:rPr lang="en-US" smtClean="0"/>
              <a:pPr/>
              <a:t>8/30/2015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53A5C-B3A1-4E2F-B4D5-E63C5F0DD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667" b="1" dirty="0" smtClean="0">
                <a:solidFill>
                  <a:srgbClr val="FF0000"/>
                </a:solidFill>
              </a:rPr>
              <a:t>Information Systems in Organizations</a:t>
            </a: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1.2 What’s in it for you?</a:t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1.3 Ethics of analysis and use of systems, data </a:t>
            </a:r>
            <a:r>
              <a:rPr lang="en-US" smtClean="0">
                <a:solidFill>
                  <a:srgbClr val="000000"/>
                </a:solidFill>
              </a:rPr>
              <a:t>and information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58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 IT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Digital Identity Assignment</a:t>
            </a:r>
          </a:p>
          <a:p>
            <a:r>
              <a:rPr lang="en-US" dirty="0" smtClean="0"/>
              <a:t>Complete Part 1, Part 2, </a:t>
            </a:r>
            <a:r>
              <a:rPr lang="en-US" dirty="0" smtClean="0"/>
              <a:t>Part 3 and </a:t>
            </a:r>
            <a:r>
              <a:rPr lang="en-US" smtClean="0"/>
              <a:t>Part </a:t>
            </a:r>
            <a:r>
              <a:rPr lang="en-US" smtClean="0"/>
              <a:t>4 </a:t>
            </a:r>
            <a:r>
              <a:rPr lang="en-US" dirty="0" smtClean="0"/>
              <a:t>of document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E603-1F90-B241-B3C8-35C47692136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63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TextBox 3"/>
          <p:cNvSpPr txBox="1">
            <a:spLocks noChangeArrowheads="1"/>
          </p:cNvSpPr>
          <p:nvPr/>
        </p:nvSpPr>
        <p:spPr bwMode="auto">
          <a:xfrm>
            <a:off x="5410276" y="-2666814"/>
            <a:ext cx="3276079" cy="12403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prstTxWarp prst="textNoShape">
              <a:avLst/>
            </a:prstTxWarp>
            <a:spAutoFit/>
          </a:bodyPr>
          <a:lstStyle/>
          <a:p>
            <a:r>
              <a:rPr lang="en-US" sz="80000" dirty="0">
                <a:solidFill>
                  <a:srgbClr val="FF0000"/>
                </a:solidFill>
                <a:latin typeface="Helvetica" charset="0"/>
              </a:rPr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2476500"/>
            <a:ext cx="739140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This isn’t Ethics class.  </a:t>
            </a:r>
          </a:p>
          <a:p>
            <a:endParaRPr lang="en-US" sz="4000" dirty="0"/>
          </a:p>
          <a:p>
            <a:r>
              <a:rPr lang="en-US" sz="4000" dirty="0" smtClean="0"/>
              <a:t>Why do we care about information ethics?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9861100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Ethics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2578452"/>
            <a:ext cx="7543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"the branch of ethics that focuses on the relationship between the creation, organization, dissemination, and use of information, and the ethical standards and moral codes governing human conduct in </a:t>
            </a:r>
            <a:r>
              <a:rPr lang="en-US" dirty="0" smtClean="0"/>
              <a:t>society” - Wikipedia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181100"/>
            <a:ext cx="2743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Information Privacy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67400" y="1181100"/>
            <a:ext cx="2667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Information Accuracy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4000500"/>
            <a:ext cx="2971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Information Property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17939" y="4012168"/>
            <a:ext cx="37832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Information Accessibility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142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1: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03225" lvl="0" indent="-403225">
              <a:lnSpc>
                <a:spcPct val="130000"/>
              </a:lnSpc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1. Introduction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to information systems in organizations</a:t>
            </a:r>
            <a:endParaRPr lang="en-US" sz="2800" dirty="0">
              <a:solidFill>
                <a:schemeClr val="bg1">
                  <a:lumMod val="75000"/>
                </a:schemeClr>
              </a:solidFill>
            </a:endParaRPr>
          </a:p>
          <a:p>
            <a:pPr marL="914400" lvl="1" indent="-457200">
              <a:lnSpc>
                <a:spcPct val="130000"/>
              </a:lnSpc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1.1 The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modern organization is a system and set of processes</a:t>
            </a:r>
            <a:endParaRPr lang="en-US" sz="2400" dirty="0">
              <a:solidFill>
                <a:schemeClr val="bg1">
                  <a:lumMod val="75000"/>
                </a:schemeClr>
              </a:solidFill>
            </a:endParaRPr>
          </a:p>
          <a:p>
            <a:pPr marL="914400" lvl="2" indent="0">
              <a:lnSpc>
                <a:spcPct val="130000"/>
              </a:lnSpc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1.1.1 What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is IT, IS, and MIS?</a:t>
            </a: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  <a:p>
            <a:pPr marL="1549400" lvl="2" indent="-635000">
              <a:lnSpc>
                <a:spcPct val="130000"/>
              </a:lnSpc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1.1.2 Evolution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of organizational systems from start-up to global enterprise</a:t>
            </a: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  <a:p>
            <a:pPr marL="457200" lvl="1" indent="0">
              <a:lnSpc>
                <a:spcPct val="130000"/>
              </a:lnSpc>
              <a:buNone/>
            </a:pPr>
            <a:r>
              <a:rPr lang="en-US" dirty="0" smtClean="0">
                <a:solidFill>
                  <a:srgbClr val="FF0000"/>
                </a:solidFill>
              </a:rPr>
              <a:t>1.2 What’s </a:t>
            </a:r>
            <a:r>
              <a:rPr lang="en-US" dirty="0">
                <a:solidFill>
                  <a:srgbClr val="FF0000"/>
                </a:solidFill>
              </a:rPr>
              <a:t>in it for you?</a:t>
            </a:r>
            <a:endParaRPr lang="en-US" sz="2400" dirty="0">
              <a:solidFill>
                <a:srgbClr val="FF0000"/>
              </a:solidFill>
            </a:endParaRPr>
          </a:p>
          <a:p>
            <a:pPr marL="914400" lvl="2" indent="0">
              <a:lnSpc>
                <a:spcPct val="130000"/>
              </a:lnSpc>
              <a:buNone/>
            </a:pPr>
            <a:r>
              <a:rPr lang="en-US" dirty="0" smtClean="0">
                <a:solidFill>
                  <a:srgbClr val="FF0000"/>
                </a:solidFill>
              </a:rPr>
              <a:t>1.2.1 Systems </a:t>
            </a:r>
            <a:r>
              <a:rPr lang="en-US" dirty="0">
                <a:solidFill>
                  <a:srgbClr val="FF0000"/>
                </a:solidFill>
              </a:rPr>
              <a:t>and your career in business</a:t>
            </a:r>
            <a:endParaRPr lang="en-US" sz="2000" dirty="0">
              <a:solidFill>
                <a:srgbClr val="FF0000"/>
              </a:solidFill>
            </a:endParaRPr>
          </a:p>
          <a:p>
            <a:pPr marL="914400" lvl="2" indent="0">
              <a:lnSpc>
                <a:spcPct val="130000"/>
              </a:lnSpc>
              <a:buNone/>
            </a:pPr>
            <a:r>
              <a:rPr lang="en-US" dirty="0" smtClean="0">
                <a:solidFill>
                  <a:srgbClr val="FF0000"/>
                </a:solidFill>
              </a:rPr>
              <a:t>1.2.2 Your </a:t>
            </a:r>
            <a:r>
              <a:rPr lang="en-US" dirty="0">
                <a:solidFill>
                  <a:srgbClr val="FF0000"/>
                </a:solidFill>
              </a:rPr>
              <a:t>digital identity</a:t>
            </a:r>
            <a:endParaRPr lang="en-US" sz="2000" dirty="0">
              <a:solidFill>
                <a:srgbClr val="FF0000"/>
              </a:solidFill>
            </a:endParaRPr>
          </a:p>
          <a:p>
            <a:pPr marL="976313" lvl="1" indent="-519113">
              <a:lnSpc>
                <a:spcPct val="130000"/>
              </a:lnSpc>
              <a:buNone/>
            </a:pPr>
            <a:r>
              <a:rPr lang="en-US" dirty="0" smtClean="0">
                <a:solidFill>
                  <a:srgbClr val="FF0000"/>
                </a:solidFill>
              </a:rPr>
              <a:t>1.3 Ethics </a:t>
            </a:r>
            <a:r>
              <a:rPr lang="en-US" dirty="0">
                <a:solidFill>
                  <a:srgbClr val="FF0000"/>
                </a:solidFill>
              </a:rPr>
              <a:t>of analysis and use of systems, data, and information </a:t>
            </a:r>
            <a:endParaRPr lang="en-US" sz="24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E603-1F90-B241-B3C8-35C47692136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48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Topics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Unit 1: Introduction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Unit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2: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Systems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Analysis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Unit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3: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Organizational Systems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Unit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4: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Consumer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Systems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E603-1F90-B241-B3C8-35C47692136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73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1: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03225" lvl="0" indent="-403225">
              <a:lnSpc>
                <a:spcPct val="130000"/>
              </a:lnSpc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1. Introduction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to information systems in organizations</a:t>
            </a:r>
            <a:endParaRPr lang="en-US" sz="2800" dirty="0">
              <a:solidFill>
                <a:schemeClr val="bg1">
                  <a:lumMod val="75000"/>
                </a:schemeClr>
              </a:solidFill>
            </a:endParaRPr>
          </a:p>
          <a:p>
            <a:pPr marL="914400" lvl="1" indent="-457200">
              <a:lnSpc>
                <a:spcPct val="130000"/>
              </a:lnSpc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1.1 The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modern organization is a system and set of processes</a:t>
            </a:r>
            <a:endParaRPr lang="en-US" sz="2400" dirty="0">
              <a:solidFill>
                <a:schemeClr val="bg1">
                  <a:lumMod val="75000"/>
                </a:schemeClr>
              </a:solidFill>
            </a:endParaRPr>
          </a:p>
          <a:p>
            <a:pPr marL="914400" lvl="2" indent="0">
              <a:lnSpc>
                <a:spcPct val="130000"/>
              </a:lnSpc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1.1.1 What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is IT, IS, and MIS?</a:t>
            </a: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  <a:p>
            <a:pPr marL="1549400" lvl="2" indent="-635000">
              <a:lnSpc>
                <a:spcPct val="130000"/>
              </a:lnSpc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1.1.2 Evolution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of organizational systems from start-up to global enterprise</a:t>
            </a: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  <a:p>
            <a:pPr marL="457200" lvl="1" indent="0">
              <a:lnSpc>
                <a:spcPct val="130000"/>
              </a:lnSpc>
              <a:buNone/>
            </a:pPr>
            <a:r>
              <a:rPr lang="en-US" dirty="0" smtClean="0">
                <a:solidFill>
                  <a:srgbClr val="FF0000"/>
                </a:solidFill>
              </a:rPr>
              <a:t>1.2 What’s </a:t>
            </a:r>
            <a:r>
              <a:rPr lang="en-US" dirty="0">
                <a:solidFill>
                  <a:srgbClr val="FF0000"/>
                </a:solidFill>
              </a:rPr>
              <a:t>in it for you?</a:t>
            </a:r>
            <a:endParaRPr lang="en-US" sz="2400" dirty="0">
              <a:solidFill>
                <a:srgbClr val="FF0000"/>
              </a:solidFill>
            </a:endParaRPr>
          </a:p>
          <a:p>
            <a:pPr marL="914400" lvl="2" indent="0">
              <a:lnSpc>
                <a:spcPct val="130000"/>
              </a:lnSpc>
              <a:buNone/>
            </a:pPr>
            <a:r>
              <a:rPr lang="en-US" dirty="0" smtClean="0">
                <a:solidFill>
                  <a:srgbClr val="FF0000"/>
                </a:solidFill>
              </a:rPr>
              <a:t>1.2.1 Systems </a:t>
            </a:r>
            <a:r>
              <a:rPr lang="en-US" dirty="0">
                <a:solidFill>
                  <a:srgbClr val="FF0000"/>
                </a:solidFill>
              </a:rPr>
              <a:t>and your career in business</a:t>
            </a:r>
            <a:endParaRPr lang="en-US" sz="2000" dirty="0">
              <a:solidFill>
                <a:srgbClr val="FF0000"/>
              </a:solidFill>
            </a:endParaRPr>
          </a:p>
          <a:p>
            <a:pPr marL="914400" lvl="2" indent="0">
              <a:lnSpc>
                <a:spcPct val="130000"/>
              </a:lnSpc>
              <a:buNone/>
            </a:pPr>
            <a:r>
              <a:rPr lang="en-US" dirty="0" smtClean="0">
                <a:solidFill>
                  <a:srgbClr val="FF0000"/>
                </a:solidFill>
              </a:rPr>
              <a:t>1.2.2 Your </a:t>
            </a:r>
            <a:r>
              <a:rPr lang="en-US" dirty="0">
                <a:solidFill>
                  <a:srgbClr val="FF0000"/>
                </a:solidFill>
              </a:rPr>
              <a:t>digital identity</a:t>
            </a:r>
            <a:endParaRPr lang="en-US" sz="2000" dirty="0">
              <a:solidFill>
                <a:srgbClr val="FF0000"/>
              </a:solidFill>
            </a:endParaRPr>
          </a:p>
          <a:p>
            <a:pPr marL="976313" lvl="1" indent="-519113">
              <a:lnSpc>
                <a:spcPct val="130000"/>
              </a:lnSpc>
              <a:buNone/>
            </a:pPr>
            <a:r>
              <a:rPr lang="en-US" dirty="0" smtClean="0">
                <a:solidFill>
                  <a:srgbClr val="FF0000"/>
                </a:solidFill>
              </a:rPr>
              <a:t>1.3 Ethics </a:t>
            </a:r>
            <a:r>
              <a:rPr lang="en-US" dirty="0">
                <a:solidFill>
                  <a:srgbClr val="FF0000"/>
                </a:solidFill>
              </a:rPr>
              <a:t>of analysis and use of systems, data, and information </a:t>
            </a:r>
            <a:endParaRPr lang="en-US" sz="24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AE603-1F90-B241-B3C8-35C47692136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19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TextBox 3"/>
          <p:cNvSpPr txBox="1">
            <a:spLocks noChangeArrowheads="1"/>
          </p:cNvSpPr>
          <p:nvPr/>
        </p:nvSpPr>
        <p:spPr bwMode="auto">
          <a:xfrm>
            <a:off x="5410276" y="-2666814"/>
            <a:ext cx="3276079" cy="12403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prstTxWarp prst="textNoShape">
              <a:avLst/>
            </a:prstTxWarp>
            <a:spAutoFit/>
          </a:bodyPr>
          <a:lstStyle/>
          <a:p>
            <a:r>
              <a:rPr lang="en-US" sz="80000" dirty="0">
                <a:solidFill>
                  <a:srgbClr val="FF0000"/>
                </a:solidFill>
                <a:latin typeface="Helvetica" charset="0"/>
              </a:rPr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66838" y="2476500"/>
            <a:ext cx="50291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Are there jobs in MIS?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457199" y="876300"/>
            <a:ext cx="4114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kind of money can you make?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00600" y="4610100"/>
            <a:ext cx="2133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Future demand?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33909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Required education?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2791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14300"/>
            <a:ext cx="9468917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4800" y="4000500"/>
            <a:ext cx="8458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Bureau of Labor Statistics, U.S. Department of Labor, Occupational Outlook Handbook, 2014-15 Edition, Computer and Information Systems Managers.</a:t>
            </a:r>
            <a:r>
              <a:rPr lang="en-US" b="1" dirty="0"/>
              <a:t> </a:t>
            </a:r>
            <a:r>
              <a:rPr lang="en-US" b="1" dirty="0" smtClean="0"/>
              <a:t> </a:t>
            </a:r>
            <a:r>
              <a:rPr lang="en-US" dirty="0" smtClean="0"/>
              <a:t>Updated 1/8/2014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17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Qualities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Analytical Skills</a:t>
            </a:r>
          </a:p>
          <a:p>
            <a:r>
              <a:rPr lang="en-US" dirty="0" smtClean="0"/>
              <a:t>Communication Skills</a:t>
            </a:r>
          </a:p>
          <a:p>
            <a:r>
              <a:rPr lang="en-US" dirty="0" smtClean="0"/>
              <a:t>Decision-Making Skills</a:t>
            </a:r>
          </a:p>
          <a:p>
            <a:r>
              <a:rPr lang="en-US" dirty="0" smtClean="0"/>
              <a:t>Leadership Skills</a:t>
            </a:r>
          </a:p>
          <a:p>
            <a:r>
              <a:rPr lang="en-US" dirty="0" smtClean="0"/>
              <a:t>Organization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24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TextBox 3"/>
          <p:cNvSpPr txBox="1">
            <a:spLocks noChangeArrowheads="1"/>
          </p:cNvSpPr>
          <p:nvPr/>
        </p:nvSpPr>
        <p:spPr bwMode="auto">
          <a:xfrm>
            <a:off x="5410276" y="-2666814"/>
            <a:ext cx="3276079" cy="12403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>
            <a:prstTxWarp prst="textNoShape">
              <a:avLst/>
            </a:prstTxWarp>
            <a:spAutoFit/>
          </a:bodyPr>
          <a:lstStyle/>
          <a:p>
            <a:r>
              <a:rPr lang="en-US" sz="80000" dirty="0">
                <a:solidFill>
                  <a:srgbClr val="FF0000"/>
                </a:solidFill>
                <a:latin typeface="Helvetica" charset="0"/>
              </a:rPr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66837" y="2476500"/>
            <a:ext cx="64769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What is your digital identity?</a:t>
            </a: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914400" y="5715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Real-world Identity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91000" y="5143500"/>
            <a:ext cx="3048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Online Identity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62400" y="16383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Partial Identity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09800" y="37719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Persona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6642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-17640"/>
            <a:ext cx="7543800" cy="569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410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2" y="-28862"/>
            <a:ext cx="7581898" cy="574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39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Aspect.thmx</Template>
  <TotalTime>1022</TotalTime>
  <Words>354</Words>
  <Application>Microsoft Office PowerPoint</Application>
  <PresentationFormat>On-screen Show (16:10)</PresentationFormat>
  <Paragraphs>61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Helvetica</vt:lpstr>
      <vt:lpstr>Office Theme</vt:lpstr>
      <vt:lpstr>Information Systems in Organizations  1.2 What’s in it for you? 1.3 Ethics of analysis and use of systems, data and information</vt:lpstr>
      <vt:lpstr>Course Topics Overview</vt:lpstr>
      <vt:lpstr>Unit 1: Introduction</vt:lpstr>
      <vt:lpstr>PowerPoint Presentation</vt:lpstr>
      <vt:lpstr>PowerPoint Presentation</vt:lpstr>
      <vt:lpstr>Important Qualities</vt:lpstr>
      <vt:lpstr>PowerPoint Presentation</vt:lpstr>
      <vt:lpstr>PowerPoint Presentation</vt:lpstr>
      <vt:lpstr>PowerPoint Presentation</vt:lpstr>
      <vt:lpstr>Learn IT #1</vt:lpstr>
      <vt:lpstr>PowerPoint Presentation</vt:lpstr>
      <vt:lpstr>Information Ethics</vt:lpstr>
      <vt:lpstr>Unit 1: Introduction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Systems Thinking and Managing Complexity</dc:title>
  <dc:creator>David</dc:creator>
  <cp:lastModifiedBy>Microsoft account</cp:lastModifiedBy>
  <cp:revision>56</cp:revision>
  <dcterms:created xsi:type="dcterms:W3CDTF">2015-03-16T11:37:14Z</dcterms:created>
  <dcterms:modified xsi:type="dcterms:W3CDTF">2015-08-31T00:01:23Z</dcterms:modified>
</cp:coreProperties>
</file>