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6" r:id="rId2"/>
    <p:sldId id="356" r:id="rId3"/>
    <p:sldId id="357" r:id="rId4"/>
    <p:sldId id="338" r:id="rId5"/>
    <p:sldId id="339" r:id="rId6"/>
    <p:sldId id="321" r:id="rId7"/>
    <p:sldId id="291" r:id="rId8"/>
    <p:sldId id="305" r:id="rId9"/>
    <p:sldId id="360" r:id="rId10"/>
    <p:sldId id="361" r:id="rId11"/>
    <p:sldId id="362" r:id="rId12"/>
    <p:sldId id="359" r:id="rId13"/>
    <p:sldId id="292" r:id="rId14"/>
    <p:sldId id="295" r:id="rId15"/>
    <p:sldId id="296" r:id="rId16"/>
    <p:sldId id="297" r:id="rId17"/>
    <p:sldId id="352" r:id="rId18"/>
    <p:sldId id="348" r:id="rId19"/>
    <p:sldId id="298" r:id="rId20"/>
    <p:sldId id="340" r:id="rId21"/>
    <p:sldId id="349" r:id="rId22"/>
    <p:sldId id="328" r:id="rId23"/>
    <p:sldId id="329" r:id="rId24"/>
    <p:sldId id="332" r:id="rId25"/>
    <p:sldId id="333" r:id="rId26"/>
    <p:sldId id="350" r:id="rId27"/>
    <p:sldId id="351" r:id="rId28"/>
    <p:sldId id="300" r:id="rId29"/>
    <p:sldId id="320" r:id="rId30"/>
    <p:sldId id="314" r:id="rId31"/>
    <p:sldId id="355" r:id="rId32"/>
    <p:sldId id="358" r:id="rId33"/>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289" autoAdjust="0"/>
  </p:normalViewPr>
  <p:slideViewPr>
    <p:cSldViewPr>
      <p:cViewPr varScale="1">
        <p:scale>
          <a:sx n="97" d="100"/>
          <a:sy n="97" d="100"/>
        </p:scale>
        <p:origin x="763" y="86"/>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rgbClr val="00B050"/>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5177BE62-38D5-4778-936D-394D11222398}" type="presOf" srcId="{B4D60D14-B840-4723-A7B5-95A74FB6E122}" destId="{9F6CA291-08AD-4070-A048-A52B178F643F}" srcOrd="0" destOrd="1"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rgbClr val="00B050"/>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5177BE62-38D5-4778-936D-394D11222398}" type="presOf" srcId="{B4D60D14-B840-4723-A7B5-95A74FB6E122}" destId="{9F6CA291-08AD-4070-A048-A52B178F643F}" srcOrd="0" destOrd="1"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10/19/2017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a:t>
            </a:fld>
            <a:endParaRPr lang="en-US"/>
          </a:p>
        </p:txBody>
      </p:sp>
    </p:spTree>
    <p:extLst>
      <p:ext uri="{BB962C8B-B14F-4D97-AF65-F5344CB8AC3E}">
        <p14:creationId xmlns:p14="http://schemas.microsoft.com/office/powerpoint/2010/main" val="195188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CB9966B-F841-4CCC-A156-0B650773ADF2}" type="slidenum">
              <a:rPr lang="en-US"/>
              <a:pPr/>
              <a:t>19</a:t>
            </a:fld>
            <a:endParaRPr 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8252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10000"/>
              </a:lnSpc>
              <a:buNone/>
            </a:pPr>
            <a:endParaRPr lang="en-US" sz="160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21</a:t>
            </a:fld>
            <a:endParaRPr lang="en-US"/>
          </a:p>
        </p:txBody>
      </p:sp>
    </p:spTree>
    <p:extLst>
      <p:ext uri="{BB962C8B-B14F-4D97-AF65-F5344CB8AC3E}">
        <p14:creationId xmlns:p14="http://schemas.microsoft.com/office/powerpoint/2010/main" val="413035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E95D2-EE9C-470E-8270-905611FB2DC1}" type="slidenum">
              <a:rPr lang="en-US" smtClean="0"/>
              <a:t>24</a:t>
            </a:fld>
            <a:endParaRPr lang="en-US"/>
          </a:p>
        </p:txBody>
      </p:sp>
    </p:spTree>
    <p:extLst>
      <p:ext uri="{BB962C8B-B14F-4D97-AF65-F5344CB8AC3E}">
        <p14:creationId xmlns:p14="http://schemas.microsoft.com/office/powerpoint/2010/main" val="417519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Placement versus 30%</a:t>
            </a:r>
            <a:r>
              <a:rPr lang="en-US" baseline="0" dirty="0"/>
              <a:t> of 2014’s graduating class who applied for a job and got at least one upon graduation (Undergraduates).</a:t>
            </a:r>
            <a:endParaRPr lang="en-US" dirty="0"/>
          </a:p>
        </p:txBody>
      </p:sp>
      <p:sp>
        <p:nvSpPr>
          <p:cNvPr id="4" name="Slide Number Placeholder 3"/>
          <p:cNvSpPr>
            <a:spLocks noGrp="1"/>
          </p:cNvSpPr>
          <p:nvPr>
            <p:ph type="sldNum" sz="quarter" idx="10"/>
          </p:nvPr>
        </p:nvSpPr>
        <p:spPr/>
        <p:txBody>
          <a:bodyPr/>
          <a:lstStyle/>
          <a:p>
            <a:fld id="{AECE95D2-EE9C-470E-8270-905611FB2DC1}" type="slidenum">
              <a:rPr lang="en-US" smtClean="0"/>
              <a:t>25</a:t>
            </a:fld>
            <a:endParaRPr lang="en-US"/>
          </a:p>
        </p:txBody>
      </p:sp>
    </p:spTree>
    <p:extLst>
      <p:ext uri="{BB962C8B-B14F-4D97-AF65-F5344CB8AC3E}">
        <p14:creationId xmlns:p14="http://schemas.microsoft.com/office/powerpoint/2010/main" val="333093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400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26</a:t>
            </a:fld>
            <a:endParaRPr lang="en-US"/>
          </a:p>
        </p:txBody>
      </p:sp>
    </p:spTree>
    <p:extLst>
      <p:ext uri="{BB962C8B-B14F-4D97-AF65-F5344CB8AC3E}">
        <p14:creationId xmlns:p14="http://schemas.microsoft.com/office/powerpoint/2010/main" val="576515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27</a:t>
            </a:fld>
            <a:endParaRPr lang="en-US"/>
          </a:p>
        </p:txBody>
      </p:sp>
    </p:spTree>
    <p:extLst>
      <p:ext uri="{BB962C8B-B14F-4D97-AF65-F5344CB8AC3E}">
        <p14:creationId xmlns:p14="http://schemas.microsoft.com/office/powerpoint/2010/main" val="409598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0D01CEF-E4A1-4082-AAAA-6F0CF06130D5}" type="slidenum">
              <a:rPr lang="en-US"/>
              <a:pPr/>
              <a:t>28</a:t>
            </a:fld>
            <a:endParaRPr lang="en-US"/>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p:spPr>
        <p:txBody>
          <a:bodyPr/>
          <a:lstStyle/>
          <a:p>
            <a:pPr eaLnBrk="1" hangingPunct="1"/>
            <a:r>
              <a:rPr lang="en-US" sz="1300">
                <a:solidFill>
                  <a:srgbClr val="000000"/>
                </a:solidFill>
              </a:rPr>
              <a:t>Systems Analyst/Designer – </a:t>
            </a:r>
            <a:r>
              <a:rPr lang="en-US" sz="1300" i="1">
                <a:solidFill>
                  <a:srgbClr val="FF0000"/>
                </a:solidFill>
              </a:rPr>
              <a:t>Redesign Company Intranet</a:t>
            </a:r>
          </a:p>
          <a:p>
            <a:pPr eaLnBrk="1" hangingPunct="1"/>
            <a:r>
              <a:rPr lang="en-US" sz="1300">
                <a:solidFill>
                  <a:srgbClr val="000000"/>
                </a:solidFill>
              </a:rPr>
              <a:t>Database Administrator  - </a:t>
            </a:r>
            <a:r>
              <a:rPr lang="en-US" sz="1300" i="1">
                <a:solidFill>
                  <a:srgbClr val="FF0000"/>
                </a:solidFill>
              </a:rPr>
              <a:t>Design, Implement, Upgrade, Company DB</a:t>
            </a:r>
            <a:r>
              <a:rPr lang="en-US" sz="1300">
                <a:solidFill>
                  <a:srgbClr val="000000"/>
                </a:solidFill>
              </a:rPr>
              <a:t>            </a:t>
            </a:r>
          </a:p>
          <a:p>
            <a:pPr eaLnBrk="1" hangingPunct="1"/>
            <a:r>
              <a:rPr lang="en-US" sz="1300">
                <a:solidFill>
                  <a:srgbClr val="000000"/>
                </a:solidFill>
              </a:rPr>
              <a:t>Information Systems Manager – </a:t>
            </a:r>
            <a:r>
              <a:rPr lang="en-US" sz="1300" i="1">
                <a:solidFill>
                  <a:srgbClr val="FF0000"/>
                </a:solidFill>
              </a:rPr>
              <a:t>Over sees a new or existing project  </a:t>
            </a:r>
          </a:p>
          <a:p>
            <a:pPr eaLnBrk="1" hangingPunct="1"/>
            <a:r>
              <a:rPr lang="en-US" sz="1300">
                <a:solidFill>
                  <a:srgbClr val="000000"/>
                </a:solidFill>
              </a:rPr>
              <a:t>MIS Consultant – </a:t>
            </a:r>
            <a:r>
              <a:rPr lang="en-US" sz="1300" i="1">
                <a:solidFill>
                  <a:srgbClr val="FF0000"/>
                </a:solidFill>
              </a:rPr>
              <a:t>Advise companies on newest technologies available</a:t>
            </a:r>
          </a:p>
          <a:p>
            <a:pPr eaLnBrk="1" hangingPunct="1"/>
            <a:r>
              <a:rPr lang="en-US" sz="1300">
                <a:solidFill>
                  <a:srgbClr val="000000"/>
                </a:solidFill>
              </a:rPr>
              <a:t>Network Specialist-</a:t>
            </a:r>
            <a:r>
              <a:rPr lang="en-US" sz="1300" i="1">
                <a:solidFill>
                  <a:srgbClr val="FF0000"/>
                </a:solidFill>
              </a:rPr>
              <a:t>Monitor and update companies Network </a:t>
            </a:r>
          </a:p>
          <a:p>
            <a:pPr eaLnBrk="1" hangingPunct="1"/>
            <a:r>
              <a:rPr lang="en-US" sz="1300">
                <a:solidFill>
                  <a:srgbClr val="000000"/>
                </a:solidFill>
              </a:rPr>
              <a:t>Software Designer-</a:t>
            </a:r>
            <a:r>
              <a:rPr lang="en-US" sz="1300" i="1">
                <a:solidFill>
                  <a:srgbClr val="FF0000"/>
                </a:solidFill>
              </a:rPr>
              <a:t>Develop programs for Playstation &amp; pc applications</a:t>
            </a:r>
          </a:p>
          <a:p>
            <a:pPr eaLnBrk="1" hangingPunct="1"/>
            <a:r>
              <a:rPr lang="en-US" sz="1300">
                <a:solidFill>
                  <a:srgbClr val="000000"/>
                </a:solidFill>
              </a:rPr>
              <a:t>Web Developer- </a:t>
            </a:r>
            <a:r>
              <a:rPr lang="en-US" sz="1300" i="1">
                <a:solidFill>
                  <a:srgbClr val="FF0000"/>
                </a:solidFill>
              </a:rPr>
              <a:t>Design, manage and run web applications</a:t>
            </a:r>
          </a:p>
          <a:p>
            <a:pPr eaLnBrk="1" hangingPunct="1"/>
            <a:r>
              <a:rPr lang="en-US" sz="1300">
                <a:solidFill>
                  <a:srgbClr val="000000"/>
                </a:solidFill>
              </a:rPr>
              <a:t>Analyst/Programmer – </a:t>
            </a:r>
            <a:r>
              <a:rPr lang="en-US" sz="1300" i="1">
                <a:solidFill>
                  <a:srgbClr val="FF0000"/>
                </a:solidFill>
              </a:rPr>
              <a:t>Program in C#</a:t>
            </a:r>
          </a:p>
          <a:p>
            <a:pPr eaLnBrk="1" hangingPunct="1"/>
            <a:endParaRPr lang="en-US"/>
          </a:p>
        </p:txBody>
      </p:sp>
    </p:spTree>
    <p:extLst>
      <p:ext uri="{BB962C8B-B14F-4D97-AF65-F5344CB8AC3E}">
        <p14:creationId xmlns:p14="http://schemas.microsoft.com/office/powerpoint/2010/main" val="356675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Are good problem solvers</a:t>
            </a:r>
          </a:p>
          <a:p>
            <a:r>
              <a:rPr lang="en-US" sz="1200" b="0" i="0" kern="1200" dirty="0" smtClean="0">
                <a:solidFill>
                  <a:schemeClr val="tx1"/>
                </a:solidFill>
                <a:effectLst/>
                <a:latin typeface="+mn-lt"/>
                <a:ea typeface="+mn-ea"/>
                <a:cs typeface="+mn-cs"/>
              </a:rPr>
              <a:t>Like to work with people</a:t>
            </a:r>
          </a:p>
          <a:p>
            <a:r>
              <a:rPr lang="en-US" sz="1200" b="0" i="0" kern="1200" dirty="0" smtClean="0">
                <a:solidFill>
                  <a:schemeClr val="tx1"/>
                </a:solidFill>
                <a:effectLst/>
                <a:latin typeface="+mn-lt"/>
                <a:ea typeface="+mn-ea"/>
                <a:cs typeface="+mn-cs"/>
              </a:rPr>
              <a:t>Can think strategically about technology</a:t>
            </a:r>
          </a:p>
          <a:p>
            <a:r>
              <a:rPr lang="en-US" sz="1200" b="0" i="0" kern="1200" dirty="0" smtClean="0">
                <a:solidFill>
                  <a:schemeClr val="tx1"/>
                </a:solidFill>
                <a:effectLst/>
                <a:latin typeface="+mn-lt"/>
                <a:ea typeface="+mn-ea"/>
                <a:cs typeface="+mn-cs"/>
              </a:rPr>
              <a:t>Like responsibility for developing and then implementing their ideas</a:t>
            </a:r>
          </a:p>
          <a:p>
            <a:r>
              <a:rPr lang="en-US" sz="1200" b="0" i="0" kern="1200" dirty="0" smtClean="0">
                <a:solidFill>
                  <a:schemeClr val="tx1"/>
                </a:solidFill>
                <a:effectLst/>
                <a:latin typeface="+mn-lt"/>
                <a:ea typeface="+mn-ea"/>
                <a:cs typeface="+mn-cs"/>
              </a:rPr>
              <a:t>Can bridge both technology and business</a:t>
            </a:r>
          </a:p>
          <a:p>
            <a:r>
              <a:rPr lang="en-US" sz="1200" b="0" i="0" kern="1200" dirty="0" smtClean="0">
                <a:solidFill>
                  <a:schemeClr val="tx1"/>
                </a:solidFill>
                <a:effectLst/>
                <a:latin typeface="+mn-lt"/>
                <a:ea typeface="+mn-ea"/>
                <a:cs typeface="+mn-cs"/>
              </a:rPr>
              <a:t>Can see both details and the big picture</a:t>
            </a:r>
          </a:p>
          <a:p>
            <a:r>
              <a:rPr lang="en-US" sz="1200" b="0" i="0" kern="1200" dirty="0" smtClean="0">
                <a:solidFill>
                  <a:schemeClr val="tx1"/>
                </a:solidFill>
                <a:effectLst/>
                <a:latin typeface="+mn-lt"/>
                <a:ea typeface="+mn-ea"/>
                <a:cs typeface="+mn-cs"/>
              </a:rPr>
              <a:t>Are excellent communicators</a:t>
            </a:r>
          </a:p>
          <a:p>
            <a:r>
              <a:rPr lang="en-US" sz="1200" b="0" i="0" kern="1200" dirty="0" smtClean="0">
                <a:solidFill>
                  <a:schemeClr val="tx1"/>
                </a:solidFill>
                <a:effectLst/>
                <a:latin typeface="+mn-lt"/>
                <a:ea typeface="+mn-ea"/>
                <a:cs typeface="+mn-cs"/>
              </a:rPr>
              <a:t>Can manage time and resources well</a:t>
            </a:r>
          </a:p>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29</a:t>
            </a:fld>
            <a:endParaRPr lang="en-US"/>
          </a:p>
        </p:txBody>
      </p:sp>
    </p:spTree>
    <p:extLst>
      <p:ext uri="{BB962C8B-B14F-4D97-AF65-F5344CB8AC3E}">
        <p14:creationId xmlns:p14="http://schemas.microsoft.com/office/powerpoint/2010/main" val="1647427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30</a:t>
            </a:fld>
            <a:endParaRPr lang="en-US"/>
          </a:p>
        </p:txBody>
      </p:sp>
    </p:spTree>
    <p:extLst>
      <p:ext uri="{BB962C8B-B14F-4D97-AF65-F5344CB8AC3E}">
        <p14:creationId xmlns:p14="http://schemas.microsoft.com/office/powerpoint/2010/main" val="1009309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32</a:t>
            </a:fld>
            <a:endParaRPr lang="en-US"/>
          </a:p>
        </p:txBody>
      </p:sp>
    </p:spTree>
    <p:extLst>
      <p:ext uri="{BB962C8B-B14F-4D97-AF65-F5344CB8AC3E}">
        <p14:creationId xmlns:p14="http://schemas.microsoft.com/office/powerpoint/2010/main" val="112650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144100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38211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66EA103-84B0-4438-8BC0-4475477B80EF}" type="slidenum">
              <a:rPr lang="en-US"/>
              <a:pPr/>
              <a:t>13</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7885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809085C-2C31-45D9-99A5-D73B5524B84A}" type="slidenum">
              <a:rPr lang="en-US"/>
              <a:pPr/>
              <a:t>14</a:t>
            </a:fld>
            <a:endParaRPr lang="en-US"/>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3360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B45FA98-E5D0-480D-8EF3-3A7F593BDBF9}" type="slidenum">
              <a:rPr lang="en-US"/>
              <a:pPr/>
              <a:t>15</a:t>
            </a:fld>
            <a:endParaRPr lang="en-US"/>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76831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F9E864B-3E91-4D4B-A920-18E84A639B41}" type="slidenum">
              <a:rPr lang="en-US"/>
              <a:pPr/>
              <a:t>16</a:t>
            </a:fld>
            <a:endParaRPr lang="en-US"/>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noFill/>
          <a:ln/>
        </p:spPr>
        <p:txBody>
          <a:bodyPr/>
          <a:lstStyle/>
          <a:p>
            <a:pPr eaLnBrk="1" hangingPunct="1"/>
            <a:r>
              <a:rPr lang="en-US" sz="1400"/>
              <a:t>Automate: Create a system to process airline reservation</a:t>
            </a:r>
          </a:p>
          <a:p>
            <a:pPr eaLnBrk="1" hangingPunct="1"/>
            <a:r>
              <a:rPr lang="en-US" sz="1400"/>
              <a:t>Transform: Increase the speed of making an airline reservation by reducing the number of people involved</a:t>
            </a:r>
          </a:p>
          <a:p>
            <a:pPr eaLnBrk="1" hangingPunct="1"/>
            <a:r>
              <a:rPr lang="en-US" sz="1400"/>
              <a:t>Manage: Analyze the cost and time it will take to integrate the systems of a newly acquired company (e.g., Usair and AmericaWest)</a:t>
            </a:r>
            <a:endParaRPr lang="en-US"/>
          </a:p>
          <a:p>
            <a:pPr eaLnBrk="1" hangingPunct="1"/>
            <a:endParaRPr lang="en-US"/>
          </a:p>
        </p:txBody>
      </p:sp>
    </p:spTree>
    <p:extLst>
      <p:ext uri="{BB962C8B-B14F-4D97-AF65-F5344CB8AC3E}">
        <p14:creationId xmlns:p14="http://schemas.microsoft.com/office/powerpoint/2010/main" val="138593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buNone/>
            </a:pPr>
            <a:endParaRPr lang="en-US" sz="460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17</a:t>
            </a:fld>
            <a:endParaRPr lang="en-US"/>
          </a:p>
        </p:txBody>
      </p:sp>
    </p:spTree>
    <p:extLst>
      <p:ext uri="{BB962C8B-B14F-4D97-AF65-F5344CB8AC3E}">
        <p14:creationId xmlns:p14="http://schemas.microsoft.com/office/powerpoint/2010/main" val="133887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18</a:t>
            </a:fld>
            <a:endParaRPr lang="en-US"/>
          </a:p>
        </p:txBody>
      </p:sp>
    </p:spTree>
    <p:extLst>
      <p:ext uri="{BB962C8B-B14F-4D97-AF65-F5344CB8AC3E}">
        <p14:creationId xmlns:p14="http://schemas.microsoft.com/office/powerpoint/2010/main" val="2829751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18"/>
            <a:ext cx="7866696" cy="1524001"/>
          </a:xfrm>
        </p:spPr>
        <p:txBody>
          <a:bodyPr anchor="b">
            <a:normAutofit/>
          </a:bodyPr>
          <a:lstStyle>
            <a:lvl1pPr algn="ctr">
              <a:defRPr sz="4050">
                <a:effectLst/>
              </a:defRPr>
            </a:lvl1pPr>
          </a:lstStyle>
          <a:p>
            <a:r>
              <a:rPr lang="en-US" dirty="0"/>
              <a:t>Click to edit Master title style</a:t>
            </a:r>
          </a:p>
        </p:txBody>
      </p:sp>
      <p:sp>
        <p:nvSpPr>
          <p:cNvPr id="3" name="Subtitle 2"/>
          <p:cNvSpPr>
            <a:spLocks noGrp="1"/>
          </p:cNvSpPr>
          <p:nvPr>
            <p:ph type="subTitle" idx="1"/>
          </p:nvPr>
        </p:nvSpPr>
        <p:spPr>
          <a:xfrm>
            <a:off x="1142244" y="2998617"/>
            <a:ext cx="7866696" cy="874889"/>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0683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4" y="456506"/>
            <a:ext cx="8451499" cy="3180672"/>
          </a:xfrm>
          <a:prstGeom prst="rect">
            <a:avLst/>
          </a:prstGeom>
        </p:spPr>
      </p:pic>
      <p:sp>
        <p:nvSpPr>
          <p:cNvPr id="2" name="Title 1"/>
          <p:cNvSpPr>
            <a:spLocks noGrp="1"/>
          </p:cNvSpPr>
          <p:nvPr>
            <p:ph type="title"/>
          </p:nvPr>
        </p:nvSpPr>
        <p:spPr>
          <a:xfrm>
            <a:off x="761505" y="3804380"/>
            <a:ext cx="8629439" cy="452893"/>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761495" y="4257274"/>
            <a:ext cx="8628136" cy="56872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572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2"/>
            <a:ext cx="8628136" cy="2945287"/>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53262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7" y="508001"/>
            <a:ext cx="7752293" cy="2494087"/>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761495" y="3586962"/>
            <a:ext cx="8628136" cy="1241247"/>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1"/>
            <a:ext cx="5080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8753930" y="2440216"/>
            <a:ext cx="5080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4817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64"/>
            <a:ext cx="8626832"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7935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845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3"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4"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48419" y="161576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761496" y="3733641"/>
            <a:ext cx="2750820" cy="10923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788119" y="161591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701196" y="3733641"/>
            <a:ext cx="2750820" cy="10923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638810" y="3733639"/>
            <a:ext cx="2750820" cy="109236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4445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65975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2" y="50800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7" y="50800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69148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411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57"/>
            <a:ext cx="7992126" cy="1524011"/>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2961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497"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9356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6"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8"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0"/>
            <a:ext cx="4079442" cy="454069"/>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719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7681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2450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1"/>
            <a:ext cx="3089074" cy="1518265"/>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46362"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08320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5" y="508000"/>
            <a:ext cx="2986806" cy="4337360"/>
          </a:xfrm>
          <a:prstGeom prst="rect">
            <a:avLst/>
          </a:prstGeom>
        </p:spPr>
      </p:pic>
      <p:sp>
        <p:nvSpPr>
          <p:cNvPr id="2" name="Title 1"/>
          <p:cNvSpPr>
            <a:spLocks noGrp="1"/>
          </p:cNvSpPr>
          <p:nvPr>
            <p:ph type="title"/>
          </p:nvPr>
        </p:nvSpPr>
        <p:spPr>
          <a:xfrm>
            <a:off x="761497" y="508269"/>
            <a:ext cx="4945791" cy="1524448"/>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761497" y="2032717"/>
            <a:ext cx="4945791" cy="281344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07115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1"/>
            <a:ext cx="2286000" cy="304271"/>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EA7D6F30-B90C-4B8B-A9EC-5A92029B9428}" type="datetimeFigureOut">
              <a:rPr lang="en-US" smtClean="0"/>
              <a:pPr/>
              <a:t>10/19/2017</a:t>
            </a:fld>
            <a:endParaRPr lang="en-US"/>
          </a:p>
        </p:txBody>
      </p:sp>
      <p:sp>
        <p:nvSpPr>
          <p:cNvPr id="5" name="Footer Placeholder 4"/>
          <p:cNvSpPr>
            <a:spLocks noGrp="1"/>
          </p:cNvSpPr>
          <p:nvPr>
            <p:ph type="ftr" sz="quarter" idx="3"/>
          </p:nvPr>
        </p:nvSpPr>
        <p:spPr>
          <a:xfrm>
            <a:off x="761497" y="4902731"/>
            <a:ext cx="5560721" cy="304271"/>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8761677" y="4902731"/>
            <a:ext cx="627954" cy="304271"/>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235896744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342900" rtl="0" eaLnBrk="1" latinLnBrk="0" hangingPunct="1">
        <a:spcBef>
          <a:spcPct val="0"/>
        </a:spcBef>
        <a:buNone/>
        <a:defRPr sz="3000" kern="1200">
          <a:ln>
            <a:solidFill>
              <a:schemeClr val="bg1">
                <a:lumMod val="75000"/>
                <a:lumOff val="25000"/>
                <a:alpha val="10000"/>
              </a:schemeClr>
            </a:solidFill>
          </a:ln>
          <a:solidFill>
            <a:schemeClr val="tx2"/>
          </a:solidFill>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irmontstate.edu/files/u205/files/IS_CS_IT.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oridatechonline.com/blog/information-technology/information-systems-vs-information-technolog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sjobindex.com/files/2016/06/ISJobIndex.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Business%20analyst?oldid=634831492"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Systems%20analyst?oldid=641407585"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unity.mis.temple.edu/why-fox-mis/what-is-mi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3009901"/>
            <a:ext cx="708002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1.1 Introduction to MIS</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 is the study of Technology</a:t>
            </a:r>
            <a:endParaRPr lang="en-US" dirty="0"/>
          </a:p>
        </p:txBody>
      </p:sp>
      <p:sp>
        <p:nvSpPr>
          <p:cNvPr id="3" name="Content Placeholder 2"/>
          <p:cNvSpPr>
            <a:spLocks noGrp="1"/>
          </p:cNvSpPr>
          <p:nvPr>
            <p:ph idx="1"/>
          </p:nvPr>
        </p:nvSpPr>
        <p:spPr/>
        <p:txBody>
          <a:bodyPr/>
          <a:lstStyle/>
          <a:p>
            <a:r>
              <a:rPr lang="en-US" dirty="0" smtClean="0"/>
              <a:t>What are the information systems that are used by a business to record, understand and disseminate information?</a:t>
            </a:r>
          </a:p>
          <a:p>
            <a:r>
              <a:rPr lang="en-US" dirty="0" smtClean="0"/>
              <a:t>How does an organization use technology to provide efficiencies across users?</a:t>
            </a:r>
          </a:p>
          <a:p>
            <a:r>
              <a:rPr lang="en-US" dirty="0" smtClean="0"/>
              <a:t>How does an organization utilize technology to streamline business processes and accomplish their main goal? </a:t>
            </a:r>
            <a:endParaRPr lang="en-US" dirty="0"/>
          </a:p>
        </p:txBody>
      </p:sp>
      <p:pic>
        <p:nvPicPr>
          <p:cNvPr id="4" name="Picture 3" descr="Published February 12, 2016 at 513 × 273 in The World of 2026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0" y="3162300"/>
            <a:ext cx="4419600" cy="2351951"/>
          </a:xfrm>
          <a:prstGeom prst="rect">
            <a:avLst/>
          </a:prstGeom>
        </p:spPr>
      </p:pic>
    </p:spTree>
    <p:extLst>
      <p:ext uri="{BB962C8B-B14F-4D97-AF65-F5344CB8AC3E}">
        <p14:creationId xmlns:p14="http://schemas.microsoft.com/office/powerpoint/2010/main" val="3427738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 is the study of Organizations</a:t>
            </a:r>
            <a:endParaRPr lang="en-US" dirty="0"/>
          </a:p>
        </p:txBody>
      </p:sp>
      <p:sp>
        <p:nvSpPr>
          <p:cNvPr id="3" name="Content Placeholder 2"/>
          <p:cNvSpPr>
            <a:spLocks noGrp="1"/>
          </p:cNvSpPr>
          <p:nvPr>
            <p:ph idx="1"/>
          </p:nvPr>
        </p:nvSpPr>
        <p:spPr/>
        <p:txBody>
          <a:bodyPr/>
          <a:lstStyle/>
          <a:p>
            <a:r>
              <a:rPr lang="en-US" dirty="0" smtClean="0"/>
              <a:t>What technology is utilized in an organization?</a:t>
            </a:r>
          </a:p>
          <a:p>
            <a:r>
              <a:rPr lang="en-US" dirty="0" smtClean="0"/>
              <a:t>How do they utilize this technology?</a:t>
            </a:r>
          </a:p>
          <a:p>
            <a:r>
              <a:rPr lang="en-US" dirty="0" smtClean="0"/>
              <a:t>Does the technology assist the organization in achieving their goals?  </a:t>
            </a:r>
          </a:p>
          <a:p>
            <a:r>
              <a:rPr lang="en-US" dirty="0" smtClean="0"/>
              <a:t>What business problems or opportunities does an organization face and how can technology be used to help them achieve their goals?  </a:t>
            </a:r>
            <a:endParaRPr lang="en-US" dirty="0"/>
          </a:p>
        </p:txBody>
      </p:sp>
      <p:pic>
        <p:nvPicPr>
          <p:cNvPr id="5" name="Picture 4" descr="Earn money from content writing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0" y="3104776"/>
            <a:ext cx="3759200" cy="2499868"/>
          </a:xfrm>
          <a:prstGeom prst="rect">
            <a:avLst/>
          </a:prstGeom>
          <a:ln>
            <a:noFill/>
          </a:ln>
          <a:effectLst>
            <a:softEdge rad="112500"/>
          </a:effectLst>
        </p:spPr>
      </p:pic>
    </p:spTree>
    <p:extLst>
      <p:ext uri="{BB962C8B-B14F-4D97-AF65-F5344CB8AC3E}">
        <p14:creationId xmlns:p14="http://schemas.microsoft.com/office/powerpoint/2010/main" val="2477311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 is the study of People, Technology &amp; Organizations</a:t>
            </a:r>
            <a:endParaRPr lang="en-US" dirty="0"/>
          </a:p>
        </p:txBody>
      </p:sp>
      <p:sp>
        <p:nvSpPr>
          <p:cNvPr id="3" name="Content Placeholder 2"/>
          <p:cNvSpPr>
            <a:spLocks noGrp="1"/>
          </p:cNvSpPr>
          <p:nvPr>
            <p:ph idx="1"/>
          </p:nvPr>
        </p:nvSpPr>
        <p:spPr/>
        <p:txBody>
          <a:bodyPr/>
          <a:lstStyle/>
          <a:p>
            <a:pPr marL="27675" indent="0">
              <a:buNone/>
            </a:pPr>
            <a:r>
              <a:rPr lang="en-US" dirty="0" smtClean="0">
                <a:solidFill>
                  <a:srgbClr val="FF0000"/>
                </a:solidFill>
              </a:rPr>
              <a:t>Focus –</a:t>
            </a:r>
            <a:r>
              <a:rPr lang="en-US" dirty="0" smtClean="0"/>
              <a:t> how people utilize technology in their organization to solve problems, find opportunities and further the mission of the organization. </a:t>
            </a:r>
          </a:p>
          <a:p>
            <a:pPr marL="27675" indent="0">
              <a:buNone/>
            </a:pPr>
            <a:endParaRPr lang="en-US" b="1" dirty="0"/>
          </a:p>
          <a:p>
            <a:pPr marL="27675" indent="0">
              <a:buNone/>
            </a:pPr>
            <a:r>
              <a:rPr lang="en-US" b="1" dirty="0" smtClean="0"/>
              <a:t>Goal: Efficiency utilizing people &amp; technology!</a:t>
            </a:r>
          </a:p>
          <a:p>
            <a:pPr marL="27675" indent="0">
              <a:buNone/>
            </a:pPr>
            <a:endParaRPr lang="en-US" dirty="0"/>
          </a:p>
          <a:p>
            <a:pPr marL="27675" indent="0">
              <a:buNone/>
            </a:pPr>
            <a:r>
              <a:rPr lang="en-US" dirty="0" smtClean="0"/>
              <a:t>Think about your major – what role does technology play in your future career path?</a:t>
            </a:r>
            <a:endParaRPr lang="en-US" dirty="0"/>
          </a:p>
        </p:txBody>
      </p:sp>
      <p:pic>
        <p:nvPicPr>
          <p:cNvPr id="4" name="Picture 3" descr="TEACHING WITH iPAD IN A FLIPPED CLASSROOM: Internet addiction. M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0" y="3644125"/>
            <a:ext cx="2617002" cy="1701051"/>
          </a:xfrm>
          <a:prstGeom prst="rect">
            <a:avLst/>
          </a:prstGeom>
          <a:ln>
            <a:noFill/>
          </a:ln>
          <a:effectLst>
            <a:softEdge rad="112500"/>
          </a:effectLst>
        </p:spPr>
      </p:pic>
      <p:pic>
        <p:nvPicPr>
          <p:cNvPr id="5" name="Picture 4" descr="Wellness_&lt;strong&gt;People&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897" y="3650871"/>
            <a:ext cx="2539703" cy="1694305"/>
          </a:xfrm>
          <a:prstGeom prst="rect">
            <a:avLst/>
          </a:prstGeom>
          <a:ln>
            <a:noFill/>
          </a:ln>
          <a:effectLst>
            <a:softEdge rad="112500"/>
          </a:effectLst>
        </p:spPr>
      </p:pic>
      <p:pic>
        <p:nvPicPr>
          <p:cNvPr id="7" name="Picture 6" descr="Clipart - &lt;strong&gt;Business&lt;/strong&gt; Meet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065" y="3644125"/>
            <a:ext cx="2971986" cy="1755948"/>
          </a:xfrm>
          <a:prstGeom prst="rect">
            <a:avLst/>
          </a:prstGeom>
          <a:ln>
            <a:noFill/>
          </a:ln>
          <a:effectLst>
            <a:softEdge rad="112500"/>
          </a:effectLst>
        </p:spPr>
      </p:pic>
    </p:spTree>
    <p:extLst>
      <p:ext uri="{BB962C8B-B14F-4D97-AF65-F5344CB8AC3E}">
        <p14:creationId xmlns:p14="http://schemas.microsoft.com/office/powerpoint/2010/main" val="1354337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a:solidFill>
                  <a:schemeClr val="bg1"/>
                </a:solidFill>
              </a:rPr>
              <a:t>What is MIS?</a:t>
            </a:r>
          </a:p>
        </p:txBody>
      </p:sp>
      <p:sp>
        <p:nvSpPr>
          <p:cNvPr id="28675" name="Rectangle 3"/>
          <p:cNvSpPr>
            <a:spLocks noGrp="1" noChangeArrowheads="1"/>
          </p:cNvSpPr>
          <p:nvPr>
            <p:ph idx="1"/>
          </p:nvPr>
        </p:nvSpPr>
        <p:spPr/>
        <p:txBody>
          <a:bodyPr>
            <a:normAutofit/>
          </a:bodyPr>
          <a:lstStyle/>
          <a:p>
            <a:pPr algn="ctr" eaLnBrk="1" hangingPunct="1">
              <a:buFont typeface="Wingdings" pitchFamily="2" charset="2"/>
              <a:buNone/>
              <a:defRPr/>
            </a:pPr>
            <a:endParaRPr lang="en-US" sz="2000" dirty="0">
              <a:solidFill>
                <a:schemeClr val="bg1"/>
              </a:solidFill>
            </a:endParaRPr>
          </a:p>
          <a:p>
            <a:pPr algn="ctr" eaLnBrk="1" hangingPunct="1">
              <a:buFont typeface="Wingdings" pitchFamily="2" charset="2"/>
              <a:buNone/>
              <a:defRPr/>
            </a:pPr>
            <a:r>
              <a:rPr lang="en-US" sz="2000" dirty="0">
                <a:solidFill>
                  <a:schemeClr val="bg1"/>
                </a:solidFill>
              </a:rPr>
              <a:t>Using information technology (IT) to </a:t>
            </a:r>
            <a:br>
              <a:rPr lang="en-US" sz="2000" dirty="0">
                <a:solidFill>
                  <a:schemeClr val="bg1"/>
                </a:solidFill>
              </a:rPr>
            </a:br>
            <a:r>
              <a:rPr lang="en-US" sz="2000" dirty="0">
                <a:solidFill>
                  <a:schemeClr val="bg1"/>
                </a:solidFill>
              </a:rPr>
              <a:t>solve business problems</a:t>
            </a:r>
          </a:p>
        </p:txBody>
      </p:sp>
      <p:pic>
        <p:nvPicPr>
          <p:cNvPr id="15364" name="Picture 5" descr="MCj02511890000[1]"/>
          <p:cNvPicPr>
            <a:picLocks noChangeAspect="1" noChangeArrowheads="1"/>
          </p:cNvPicPr>
          <p:nvPr/>
        </p:nvPicPr>
        <p:blipFill>
          <a:blip r:embed="rId3"/>
          <a:srcRect/>
          <a:stretch>
            <a:fillRect/>
          </a:stretch>
        </p:blipFill>
        <p:spPr bwMode="auto">
          <a:xfrm>
            <a:off x="6375400" y="3048000"/>
            <a:ext cx="2514600" cy="1800490"/>
          </a:xfrm>
          <a:prstGeom prst="rect">
            <a:avLst/>
          </a:prstGeom>
          <a:noFill/>
          <a:ln w="9525">
            <a:noFill/>
            <a:miter lim="800000"/>
            <a:headEnd/>
            <a:tailEnd/>
          </a:ln>
        </p:spPr>
      </p:pic>
      <p:pic>
        <p:nvPicPr>
          <p:cNvPr id="15365" name="Picture 7" descr="MCj04122660000[1]"/>
          <p:cNvPicPr>
            <a:picLocks noChangeAspect="1" noChangeArrowheads="1"/>
          </p:cNvPicPr>
          <p:nvPr/>
        </p:nvPicPr>
        <p:blipFill>
          <a:blip r:embed="rId4"/>
          <a:srcRect/>
          <a:stretch>
            <a:fillRect/>
          </a:stretch>
        </p:blipFill>
        <p:spPr bwMode="auto">
          <a:xfrm>
            <a:off x="1651000" y="2794001"/>
            <a:ext cx="3048000" cy="2266157"/>
          </a:xfrm>
          <a:prstGeom prst="rect">
            <a:avLst/>
          </a:prstGeom>
          <a:noFill/>
          <a:ln w="9525">
            <a:noFill/>
            <a:miter lim="800000"/>
            <a:headEnd/>
            <a:tailEnd/>
          </a:ln>
        </p:spPr>
      </p:pic>
      <p:sp>
        <p:nvSpPr>
          <p:cNvPr id="15366" name="Line 8"/>
          <p:cNvSpPr>
            <a:spLocks noChangeShapeType="1"/>
          </p:cNvSpPr>
          <p:nvPr/>
        </p:nvSpPr>
        <p:spPr bwMode="auto">
          <a:xfrm>
            <a:off x="4775200" y="3746500"/>
            <a:ext cx="1371600" cy="0"/>
          </a:xfrm>
          <a:prstGeom prst="line">
            <a:avLst/>
          </a:prstGeom>
          <a:noFill/>
          <a:ln w="7620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572634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a:solidFill>
                  <a:schemeClr val="bg1"/>
                </a:solidFill>
              </a:rPr>
              <a:t>The Importance of MIS</a:t>
            </a:r>
          </a:p>
        </p:txBody>
      </p:sp>
      <p:sp>
        <p:nvSpPr>
          <p:cNvPr id="34819" name="Rectangle 3"/>
          <p:cNvSpPr>
            <a:spLocks noGrp="1" noChangeArrowheads="1"/>
          </p:cNvSpPr>
          <p:nvPr>
            <p:ph idx="1"/>
          </p:nvPr>
        </p:nvSpPr>
        <p:spPr>
          <a:xfrm>
            <a:off x="660400" y="1667946"/>
            <a:ext cx="4648200" cy="1651000"/>
          </a:xfrm>
        </p:spPr>
        <p:txBody>
          <a:bodyPr>
            <a:normAutofit/>
          </a:bodyPr>
          <a:lstStyle/>
          <a:p>
            <a:pPr algn="ctr" eaLnBrk="1" hangingPunct="1">
              <a:buFont typeface="Wingdings" pitchFamily="2" charset="2"/>
              <a:buNone/>
              <a:defRPr/>
            </a:pPr>
            <a:r>
              <a:rPr lang="en-US" sz="2000" dirty="0"/>
              <a:t>	Information technology drives </a:t>
            </a:r>
            <a:r>
              <a:rPr lang="en-US" sz="2000" u="sng" dirty="0"/>
              <a:t>all</a:t>
            </a:r>
            <a:r>
              <a:rPr lang="en-US" sz="2000" dirty="0"/>
              <a:t> businesses</a:t>
            </a:r>
          </a:p>
        </p:txBody>
      </p:sp>
      <p:pic>
        <p:nvPicPr>
          <p:cNvPr id="18436" name="Picture 6"/>
          <p:cNvPicPr>
            <a:picLocks noChangeAspect="1" noChangeArrowheads="1"/>
          </p:cNvPicPr>
          <p:nvPr/>
        </p:nvPicPr>
        <p:blipFill>
          <a:blip r:embed="rId3"/>
          <a:srcRect/>
          <a:stretch>
            <a:fillRect/>
          </a:stretch>
        </p:blipFill>
        <p:spPr bwMode="auto">
          <a:xfrm>
            <a:off x="5537200" y="1270001"/>
            <a:ext cx="3657600" cy="2006865"/>
          </a:xfrm>
          <a:prstGeom prst="rect">
            <a:avLst/>
          </a:prstGeom>
          <a:noFill/>
          <a:ln w="9525">
            <a:noFill/>
            <a:miter lim="800000"/>
            <a:headEnd/>
            <a:tailEnd/>
          </a:ln>
        </p:spPr>
      </p:pic>
      <p:sp>
        <p:nvSpPr>
          <p:cNvPr id="34826" name="Text Box 10"/>
          <p:cNvSpPr txBox="1">
            <a:spLocks noChangeArrowheads="1"/>
          </p:cNvSpPr>
          <p:nvPr/>
        </p:nvSpPr>
        <p:spPr bwMode="auto">
          <a:xfrm>
            <a:off x="965200" y="4381500"/>
            <a:ext cx="8153400" cy="683264"/>
          </a:xfrm>
          <a:prstGeom prst="rect">
            <a:avLst/>
          </a:prstGeom>
          <a:noFill/>
          <a:ln w="9525">
            <a:noFill/>
            <a:miter lim="800000"/>
            <a:headEnd/>
            <a:tailEnd/>
          </a:ln>
          <a:effectLst/>
        </p:spPr>
        <p:txBody>
          <a:bodyPr>
            <a:spAutoFit/>
          </a:bodyPr>
          <a:lstStyle/>
          <a:p>
            <a:pPr algn="ctr" eaLnBrk="1" hangingPunct="1">
              <a:lnSpc>
                <a:spcPct val="80000"/>
              </a:lnSpc>
              <a:spcBef>
                <a:spcPct val="20000"/>
              </a:spcBef>
              <a:buClr>
                <a:schemeClr val="hlink"/>
              </a:buClr>
              <a:buSzPct val="60000"/>
              <a:buFont typeface="Wingdings" pitchFamily="2" charset="2"/>
              <a:buNone/>
              <a:defRPr/>
            </a:pPr>
            <a:r>
              <a:rPr lang="en-US" sz="2400" b="1" i="1" dirty="0"/>
              <a:t>People who understand how information technology can improve business have a </a:t>
            </a:r>
            <a:r>
              <a:rPr lang="en-US" sz="2400" b="1" i="1" dirty="0">
                <a:solidFill>
                  <a:srgbClr val="FF0000"/>
                </a:solidFill>
              </a:rPr>
              <a:t>competitive edge</a:t>
            </a:r>
          </a:p>
        </p:txBody>
      </p:sp>
      <p:sp>
        <p:nvSpPr>
          <p:cNvPr id="18438" name="Rectangle 11"/>
          <p:cNvSpPr>
            <a:spLocks noChangeArrowheads="1"/>
          </p:cNvSpPr>
          <p:nvPr/>
        </p:nvSpPr>
        <p:spPr bwMode="auto">
          <a:xfrm>
            <a:off x="5537201" y="3369469"/>
            <a:ext cx="3111749" cy="369332"/>
          </a:xfrm>
          <a:prstGeom prst="rect">
            <a:avLst/>
          </a:prstGeom>
          <a:noFill/>
          <a:ln w="9525">
            <a:noFill/>
            <a:miter lim="800000"/>
            <a:headEnd/>
            <a:tailEnd/>
          </a:ln>
        </p:spPr>
        <p:txBody>
          <a:bodyPr wrap="none">
            <a:spAutoFit/>
          </a:bodyPr>
          <a:lstStyle/>
          <a:p>
            <a:pPr eaLnBrk="1" hangingPunct="1">
              <a:spcBef>
                <a:spcPct val="20000"/>
              </a:spcBef>
              <a:buClr>
                <a:schemeClr val="hlink"/>
              </a:buClr>
              <a:buSzPct val="60000"/>
              <a:buFont typeface="Wingdings" pitchFamily="2" charset="2"/>
              <a:buNone/>
            </a:pPr>
            <a:r>
              <a:rPr lang="en-US" b="1" dirty="0"/>
              <a:t>Example: Customer Account</a:t>
            </a:r>
          </a:p>
        </p:txBody>
      </p:sp>
    </p:spTree>
    <p:extLst>
      <p:ext uri="{BB962C8B-B14F-4D97-AF65-F5344CB8AC3E}">
        <p14:creationId xmlns:p14="http://schemas.microsoft.com/office/powerpoint/2010/main" val="4083668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dirty="0">
                <a:solidFill>
                  <a:schemeClr val="tx1"/>
                </a:solidFill>
              </a:rPr>
              <a:t>The Role of MIS</a:t>
            </a:r>
          </a:p>
        </p:txBody>
      </p:sp>
      <p:pic>
        <p:nvPicPr>
          <p:cNvPr id="19459" name="Picture 5" descr="MCj03106220000[1]"/>
          <p:cNvPicPr>
            <a:picLocks noChangeAspect="1" noChangeArrowheads="1"/>
          </p:cNvPicPr>
          <p:nvPr/>
        </p:nvPicPr>
        <p:blipFill>
          <a:blip r:embed="rId3"/>
          <a:srcRect/>
          <a:stretch>
            <a:fillRect/>
          </a:stretch>
        </p:blipFill>
        <p:spPr bwMode="auto">
          <a:xfrm>
            <a:off x="779465" y="1333501"/>
            <a:ext cx="1125537" cy="1063625"/>
          </a:xfrm>
          <a:prstGeom prst="rect">
            <a:avLst/>
          </a:prstGeom>
          <a:noFill/>
          <a:ln w="9525">
            <a:noFill/>
            <a:miter lim="800000"/>
            <a:headEnd/>
            <a:tailEnd/>
          </a:ln>
        </p:spPr>
      </p:pic>
      <p:pic>
        <p:nvPicPr>
          <p:cNvPr id="19460" name="Picture 6" descr="MCj03963240000[1]"/>
          <p:cNvPicPr>
            <a:picLocks noChangeAspect="1" noChangeArrowheads="1"/>
          </p:cNvPicPr>
          <p:nvPr/>
        </p:nvPicPr>
        <p:blipFill>
          <a:blip r:embed="rId4"/>
          <a:srcRect/>
          <a:stretch>
            <a:fillRect/>
          </a:stretch>
        </p:blipFill>
        <p:spPr bwMode="auto">
          <a:xfrm>
            <a:off x="2622550" y="1397000"/>
            <a:ext cx="1219200" cy="1009386"/>
          </a:xfrm>
          <a:prstGeom prst="rect">
            <a:avLst/>
          </a:prstGeom>
          <a:noFill/>
          <a:ln w="9525">
            <a:noFill/>
            <a:miter lim="800000"/>
            <a:headEnd/>
            <a:tailEnd/>
          </a:ln>
        </p:spPr>
      </p:pic>
      <p:pic>
        <p:nvPicPr>
          <p:cNvPr id="19461" name="Picture 8" descr="MCj03962220000[1]"/>
          <p:cNvPicPr>
            <a:picLocks noChangeAspect="1" noChangeArrowheads="1"/>
          </p:cNvPicPr>
          <p:nvPr/>
        </p:nvPicPr>
        <p:blipFill>
          <a:blip r:embed="rId5"/>
          <a:srcRect/>
          <a:stretch>
            <a:fillRect/>
          </a:stretch>
        </p:blipFill>
        <p:spPr bwMode="auto">
          <a:xfrm>
            <a:off x="4470402" y="1587502"/>
            <a:ext cx="900113" cy="775229"/>
          </a:xfrm>
          <a:prstGeom prst="rect">
            <a:avLst/>
          </a:prstGeom>
          <a:noFill/>
          <a:ln w="9525">
            <a:noFill/>
            <a:miter lim="800000"/>
            <a:headEnd/>
            <a:tailEnd/>
          </a:ln>
        </p:spPr>
      </p:pic>
      <p:pic>
        <p:nvPicPr>
          <p:cNvPr id="19462" name="Picture 9" descr="MCBD19902_0000[1]"/>
          <p:cNvPicPr>
            <a:picLocks noChangeAspect="1" noChangeArrowheads="1"/>
          </p:cNvPicPr>
          <p:nvPr/>
        </p:nvPicPr>
        <p:blipFill>
          <a:blip r:embed="rId6"/>
          <a:srcRect/>
          <a:stretch>
            <a:fillRect/>
          </a:stretch>
        </p:blipFill>
        <p:spPr bwMode="auto">
          <a:xfrm>
            <a:off x="5918200" y="1460500"/>
            <a:ext cx="1295400" cy="1078178"/>
          </a:xfrm>
          <a:prstGeom prst="rect">
            <a:avLst/>
          </a:prstGeom>
          <a:noFill/>
          <a:ln w="9525">
            <a:noFill/>
            <a:miter lim="800000"/>
            <a:headEnd/>
            <a:tailEnd/>
          </a:ln>
        </p:spPr>
      </p:pic>
      <p:sp>
        <p:nvSpPr>
          <p:cNvPr id="19463" name="Text Box 10"/>
          <p:cNvSpPr txBox="1">
            <a:spLocks noChangeArrowheads="1"/>
          </p:cNvSpPr>
          <p:nvPr/>
        </p:nvSpPr>
        <p:spPr bwMode="auto">
          <a:xfrm>
            <a:off x="723238" y="2546616"/>
            <a:ext cx="1745991" cy="461665"/>
          </a:xfrm>
          <a:prstGeom prst="rect">
            <a:avLst/>
          </a:prstGeom>
          <a:noFill/>
          <a:ln w="9525">
            <a:noFill/>
            <a:miter lim="800000"/>
            <a:headEnd/>
            <a:tailEnd/>
          </a:ln>
        </p:spPr>
        <p:txBody>
          <a:bodyPr wrap="none">
            <a:spAutoFit/>
          </a:bodyPr>
          <a:lstStyle/>
          <a:p>
            <a:pPr algn="ctr"/>
            <a:r>
              <a:rPr lang="en-US" sz="2400" b="1"/>
              <a:t>Accounting</a:t>
            </a:r>
          </a:p>
        </p:txBody>
      </p:sp>
      <p:sp>
        <p:nvSpPr>
          <p:cNvPr id="19464" name="Text Box 11"/>
          <p:cNvSpPr txBox="1">
            <a:spLocks noChangeArrowheads="1"/>
          </p:cNvSpPr>
          <p:nvPr/>
        </p:nvSpPr>
        <p:spPr bwMode="auto">
          <a:xfrm>
            <a:off x="2614733" y="2546616"/>
            <a:ext cx="1255472" cy="461665"/>
          </a:xfrm>
          <a:prstGeom prst="rect">
            <a:avLst/>
          </a:prstGeom>
          <a:noFill/>
          <a:ln w="9525">
            <a:noFill/>
            <a:miter lim="800000"/>
            <a:headEnd/>
            <a:tailEnd/>
          </a:ln>
        </p:spPr>
        <p:txBody>
          <a:bodyPr wrap="none">
            <a:spAutoFit/>
          </a:bodyPr>
          <a:lstStyle/>
          <a:p>
            <a:pPr algn="ctr"/>
            <a:r>
              <a:rPr lang="en-US" sz="2400" b="1" dirty="0"/>
              <a:t>Finance</a:t>
            </a:r>
          </a:p>
        </p:txBody>
      </p:sp>
      <p:sp>
        <p:nvSpPr>
          <p:cNvPr id="19465" name="Text Box 12"/>
          <p:cNvSpPr txBox="1">
            <a:spLocks noChangeArrowheads="1"/>
          </p:cNvSpPr>
          <p:nvPr/>
        </p:nvSpPr>
        <p:spPr bwMode="auto">
          <a:xfrm>
            <a:off x="4458889" y="2546616"/>
            <a:ext cx="870751" cy="461665"/>
          </a:xfrm>
          <a:prstGeom prst="rect">
            <a:avLst/>
          </a:prstGeom>
          <a:noFill/>
          <a:ln w="9525">
            <a:noFill/>
            <a:miter lim="800000"/>
            <a:headEnd/>
            <a:tailEnd/>
          </a:ln>
        </p:spPr>
        <p:txBody>
          <a:bodyPr wrap="none">
            <a:spAutoFit/>
          </a:bodyPr>
          <a:lstStyle/>
          <a:p>
            <a:pPr algn="ctr"/>
            <a:r>
              <a:rPr lang="en-US" sz="2400" b="1" dirty="0"/>
              <a:t>Sales</a:t>
            </a:r>
          </a:p>
        </p:txBody>
      </p:sp>
      <p:sp>
        <p:nvSpPr>
          <p:cNvPr id="19466" name="Text Box 13"/>
          <p:cNvSpPr txBox="1">
            <a:spLocks noChangeArrowheads="1"/>
          </p:cNvSpPr>
          <p:nvPr/>
        </p:nvSpPr>
        <p:spPr bwMode="auto">
          <a:xfrm>
            <a:off x="5613400" y="2540001"/>
            <a:ext cx="1981200" cy="830997"/>
          </a:xfrm>
          <a:prstGeom prst="rect">
            <a:avLst/>
          </a:prstGeom>
          <a:noFill/>
          <a:ln w="9525">
            <a:noFill/>
            <a:miter lim="800000"/>
            <a:headEnd/>
            <a:tailEnd/>
          </a:ln>
        </p:spPr>
        <p:txBody>
          <a:bodyPr>
            <a:spAutoFit/>
          </a:bodyPr>
          <a:lstStyle/>
          <a:p>
            <a:pPr algn="ctr"/>
            <a:r>
              <a:rPr lang="en-US" sz="2400" b="1" dirty="0"/>
              <a:t>Human Resources</a:t>
            </a:r>
          </a:p>
        </p:txBody>
      </p:sp>
      <p:pic>
        <p:nvPicPr>
          <p:cNvPr id="19467" name="Picture 21" descr="MCBD20041_0000[1]"/>
          <p:cNvPicPr>
            <a:picLocks noChangeAspect="1" noChangeArrowheads="1"/>
          </p:cNvPicPr>
          <p:nvPr/>
        </p:nvPicPr>
        <p:blipFill>
          <a:blip r:embed="rId7"/>
          <a:srcRect/>
          <a:stretch>
            <a:fillRect/>
          </a:stretch>
        </p:blipFill>
        <p:spPr bwMode="auto">
          <a:xfrm>
            <a:off x="7450138" y="1460500"/>
            <a:ext cx="2049462" cy="1116542"/>
          </a:xfrm>
          <a:prstGeom prst="rect">
            <a:avLst/>
          </a:prstGeom>
          <a:noFill/>
          <a:ln w="9525">
            <a:noFill/>
            <a:miter lim="800000"/>
            <a:headEnd/>
            <a:tailEnd/>
          </a:ln>
        </p:spPr>
      </p:pic>
      <p:sp>
        <p:nvSpPr>
          <p:cNvPr id="19468" name="Text Box 22"/>
          <p:cNvSpPr txBox="1">
            <a:spLocks noChangeArrowheads="1"/>
          </p:cNvSpPr>
          <p:nvPr/>
        </p:nvSpPr>
        <p:spPr bwMode="auto">
          <a:xfrm>
            <a:off x="7787113" y="2610116"/>
            <a:ext cx="1685077" cy="461665"/>
          </a:xfrm>
          <a:prstGeom prst="rect">
            <a:avLst/>
          </a:prstGeom>
          <a:noFill/>
          <a:ln w="9525">
            <a:noFill/>
            <a:miter lim="800000"/>
            <a:headEnd/>
            <a:tailEnd/>
          </a:ln>
        </p:spPr>
        <p:txBody>
          <a:bodyPr wrap="none">
            <a:spAutoFit/>
          </a:bodyPr>
          <a:lstStyle/>
          <a:p>
            <a:pPr algn="ctr"/>
            <a:r>
              <a:rPr lang="en-US" sz="2400" b="1" dirty="0"/>
              <a:t>Production</a:t>
            </a:r>
          </a:p>
        </p:txBody>
      </p:sp>
      <p:pic>
        <p:nvPicPr>
          <p:cNvPr id="19469" name="Picture 25" descr="MCj02909330000[1]"/>
          <p:cNvPicPr>
            <a:picLocks noChangeAspect="1" noChangeArrowheads="1"/>
          </p:cNvPicPr>
          <p:nvPr/>
        </p:nvPicPr>
        <p:blipFill>
          <a:blip r:embed="rId8"/>
          <a:srcRect/>
          <a:stretch>
            <a:fillRect/>
          </a:stretch>
        </p:blipFill>
        <p:spPr bwMode="auto">
          <a:xfrm>
            <a:off x="7594602" y="3556001"/>
            <a:ext cx="695325" cy="964407"/>
          </a:xfrm>
          <a:prstGeom prst="rect">
            <a:avLst/>
          </a:prstGeom>
          <a:noFill/>
          <a:ln w="9525">
            <a:noFill/>
            <a:miter lim="800000"/>
            <a:headEnd/>
            <a:tailEnd/>
          </a:ln>
        </p:spPr>
      </p:pic>
      <p:sp>
        <p:nvSpPr>
          <p:cNvPr id="19470" name="AutoShape 26"/>
          <p:cNvSpPr>
            <a:spLocks/>
          </p:cNvSpPr>
          <p:nvPr/>
        </p:nvSpPr>
        <p:spPr bwMode="auto">
          <a:xfrm rot="-5400000">
            <a:off x="5067300" y="-723900"/>
            <a:ext cx="254000" cy="8305800"/>
          </a:xfrm>
          <a:prstGeom prst="leftBrace">
            <a:avLst>
              <a:gd name="adj1" fmla="val 227083"/>
              <a:gd name="adj2" fmla="val 50000"/>
            </a:avLst>
          </a:prstGeom>
          <a:noFill/>
          <a:ln w="38100">
            <a:solidFill>
              <a:schemeClr val="tx2"/>
            </a:solidFill>
            <a:round/>
            <a:headEnd/>
            <a:tailEnd/>
          </a:ln>
        </p:spPr>
        <p:txBody>
          <a:bodyPr wrap="none" anchor="ctr"/>
          <a:lstStyle/>
          <a:p>
            <a:endParaRPr lang="en-US"/>
          </a:p>
        </p:txBody>
      </p:sp>
      <p:sp>
        <p:nvSpPr>
          <p:cNvPr id="19471" name="Text Box 27"/>
          <p:cNvSpPr txBox="1">
            <a:spLocks noChangeArrowheads="1"/>
          </p:cNvSpPr>
          <p:nvPr/>
        </p:nvSpPr>
        <p:spPr bwMode="auto">
          <a:xfrm>
            <a:off x="736600" y="3543301"/>
            <a:ext cx="6324600" cy="2246769"/>
          </a:xfrm>
          <a:prstGeom prst="rect">
            <a:avLst/>
          </a:prstGeom>
          <a:noFill/>
          <a:ln w="9525">
            <a:noFill/>
            <a:miter lim="800000"/>
            <a:headEnd/>
            <a:tailEnd/>
          </a:ln>
        </p:spPr>
        <p:txBody>
          <a:bodyPr>
            <a:spAutoFit/>
          </a:bodyPr>
          <a:lstStyle/>
          <a:p>
            <a:pPr algn="r">
              <a:spcBef>
                <a:spcPct val="50000"/>
              </a:spcBef>
            </a:pPr>
            <a:r>
              <a:rPr lang="en-US" sz="2800" b="1" dirty="0"/>
              <a:t>MIS is the </a:t>
            </a:r>
            <a:r>
              <a:rPr lang="en-US" sz="2800" b="1" dirty="0">
                <a:solidFill>
                  <a:srgbClr val="FF0000"/>
                </a:solidFill>
              </a:rPr>
              <a:t>glue</a:t>
            </a:r>
            <a:r>
              <a:rPr lang="en-US" sz="2800" b="1" dirty="0"/>
              <a:t> that ties businesses together…</a:t>
            </a:r>
            <a:br>
              <a:rPr lang="en-US" sz="2800" b="1" dirty="0"/>
            </a:br>
            <a:r>
              <a:rPr lang="en-US" sz="2800" b="1" dirty="0"/>
              <a:t/>
            </a:r>
            <a:br>
              <a:rPr lang="en-US" sz="2800" b="1" dirty="0"/>
            </a:br>
            <a:r>
              <a:rPr lang="en-US" sz="2800" b="1" dirty="0"/>
              <a:t>…and uses technology to make businesses work.</a:t>
            </a:r>
          </a:p>
        </p:txBody>
      </p:sp>
      <p:pic>
        <p:nvPicPr>
          <p:cNvPr id="19472" name="Picture 29" descr="MCj03839520000[1]"/>
          <p:cNvPicPr>
            <a:picLocks noChangeAspect="1" noChangeArrowheads="1"/>
          </p:cNvPicPr>
          <p:nvPr/>
        </p:nvPicPr>
        <p:blipFill>
          <a:blip r:embed="rId9"/>
          <a:srcRect/>
          <a:stretch>
            <a:fillRect/>
          </a:stretch>
        </p:blipFill>
        <p:spPr bwMode="auto">
          <a:xfrm>
            <a:off x="7467600" y="4635501"/>
            <a:ext cx="965200" cy="890323"/>
          </a:xfrm>
          <a:prstGeom prst="rect">
            <a:avLst/>
          </a:prstGeom>
          <a:noFill/>
          <a:ln w="9525">
            <a:noFill/>
            <a:miter lim="800000"/>
            <a:headEnd/>
            <a:tailEnd/>
          </a:ln>
        </p:spPr>
      </p:pic>
    </p:spTree>
    <p:extLst>
      <p:ext uri="{BB962C8B-B14F-4D97-AF65-F5344CB8AC3E}">
        <p14:creationId xmlns:p14="http://schemas.microsoft.com/office/powerpoint/2010/main" val="102525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89000" y="114301"/>
            <a:ext cx="8458200" cy="593989"/>
          </a:xfrm>
        </p:spPr>
        <p:txBody>
          <a:bodyPr>
            <a:normAutofit fontScale="90000"/>
          </a:bodyPr>
          <a:lstStyle/>
          <a:p>
            <a:pPr eaLnBrk="1" hangingPunct="1">
              <a:defRPr/>
            </a:pPr>
            <a:r>
              <a:rPr lang="en-US" sz="4000" dirty="0">
                <a:solidFill>
                  <a:schemeClr val="bg1"/>
                </a:solidFill>
              </a:rPr>
              <a:t>What does an MIS professional do?</a:t>
            </a:r>
          </a:p>
        </p:txBody>
      </p:sp>
      <p:pic>
        <p:nvPicPr>
          <p:cNvPr id="21507" name="Picture 10"/>
          <p:cNvPicPr>
            <a:picLocks noChangeAspect="1" noChangeArrowheads="1"/>
          </p:cNvPicPr>
          <p:nvPr/>
        </p:nvPicPr>
        <p:blipFill>
          <a:blip r:embed="rId3"/>
          <a:srcRect/>
          <a:stretch>
            <a:fillRect/>
          </a:stretch>
        </p:blipFill>
        <p:spPr bwMode="auto">
          <a:xfrm>
            <a:off x="889000" y="1467375"/>
            <a:ext cx="2590800" cy="2540000"/>
          </a:xfrm>
          <a:prstGeom prst="rect">
            <a:avLst/>
          </a:prstGeom>
          <a:noFill/>
          <a:ln w="9525">
            <a:noFill/>
            <a:miter lim="800000"/>
            <a:headEnd/>
            <a:tailEnd/>
          </a:ln>
        </p:spPr>
      </p:pic>
      <p:sp>
        <p:nvSpPr>
          <p:cNvPr id="2" name="TextBox 1"/>
          <p:cNvSpPr txBox="1"/>
          <p:nvPr/>
        </p:nvSpPr>
        <p:spPr>
          <a:xfrm>
            <a:off x="3708400" y="1721713"/>
            <a:ext cx="5638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Create systems that transform how a business operates</a:t>
            </a:r>
          </a:p>
          <a:p>
            <a:endParaRPr lang="en-US" dirty="0"/>
          </a:p>
          <a:p>
            <a:pPr marL="285750" indent="-285750">
              <a:buFont typeface="Arial" panose="020B0604020202020204" pitchFamily="34" charset="0"/>
              <a:buChar char="•"/>
            </a:pPr>
            <a:r>
              <a:rPr lang="en-US" dirty="0"/>
              <a:t>Identify the technology needed to automate routine tasks</a:t>
            </a:r>
          </a:p>
          <a:p>
            <a:endParaRPr lang="en-US" dirty="0"/>
          </a:p>
          <a:p>
            <a:pPr marL="285750" indent="-285750">
              <a:buFont typeface="Arial" panose="020B0604020202020204" pitchFamily="34" charset="0"/>
              <a:buChar char="•"/>
            </a:pPr>
            <a:r>
              <a:rPr lang="en-US" dirty="0"/>
              <a:t>Manage the systems for an organization</a:t>
            </a:r>
          </a:p>
        </p:txBody>
      </p:sp>
      <p:sp>
        <p:nvSpPr>
          <p:cNvPr id="3" name="Right Arrow 2"/>
          <p:cNvSpPr/>
          <p:nvPr/>
        </p:nvSpPr>
        <p:spPr>
          <a:xfrm rot="11420489">
            <a:off x="3420188" y="2489710"/>
            <a:ext cx="576425" cy="4953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7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Difference between IS, CS and IT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8669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all three terms relate to technology related careers, these are really three very different areas.  It all comes down to if your goal is to create new technologies that don’t already exist or leverage technology to create value in an organization.</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818572"/>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There is a lot of confusion about these different roles and it is difficult to discuss the various careers without understanding the differences between these roles.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6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Information Systems vs. Information Technology</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23241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IS is the umbrella term for systems, people and processes designed to create, store, manipulate, distribute and disseminate information which may or may not be automated using IT. IT is about the technology that implements many systems.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43053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While many people use these terms interchangeably, they are different and understanding the difference is important when communicating ideas.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8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defRPr/>
            </a:pPr>
            <a:r>
              <a:rPr lang="en-US" sz="3600" dirty="0">
                <a:solidFill>
                  <a:schemeClr val="bg1"/>
                </a:solidFill>
              </a:rPr>
              <a:t>Isn’t it just computer science?</a:t>
            </a:r>
          </a:p>
        </p:txBody>
      </p:sp>
      <p:sp>
        <p:nvSpPr>
          <p:cNvPr id="35843" name="Rectangle 3"/>
          <p:cNvSpPr>
            <a:spLocks noGrp="1" noChangeArrowheads="1"/>
          </p:cNvSpPr>
          <p:nvPr>
            <p:ph idx="1"/>
          </p:nvPr>
        </p:nvSpPr>
        <p:spPr>
          <a:xfrm>
            <a:off x="1193346" y="2136489"/>
            <a:ext cx="4912948" cy="523220"/>
          </a:xfrm>
        </p:spPr>
        <p:txBody>
          <a:bodyPr wrap="none">
            <a:spAutoFit/>
          </a:bodyPr>
          <a:lstStyle/>
          <a:p>
            <a:pPr algn="ctr" eaLnBrk="1" hangingPunct="1">
              <a:buFont typeface="Wingdings" pitchFamily="2" charset="2"/>
              <a:buNone/>
              <a:defRPr/>
            </a:pPr>
            <a:r>
              <a:rPr lang="en-US" sz="2400" dirty="0"/>
              <a:t>Computer</a:t>
            </a:r>
            <a:r>
              <a:rPr lang="en-US" sz="2800" dirty="0"/>
              <a:t> </a:t>
            </a:r>
            <a:r>
              <a:rPr lang="en-US" sz="2400" dirty="0"/>
              <a:t>science is </a:t>
            </a:r>
            <a:r>
              <a:rPr lang="en-US" sz="2400" b="1" dirty="0"/>
              <a:t>product-driven</a:t>
            </a:r>
            <a:endParaRPr lang="en-US" sz="2800" b="1" dirty="0"/>
          </a:p>
        </p:txBody>
      </p:sp>
      <p:pic>
        <p:nvPicPr>
          <p:cNvPr id="22532" name="Picture 7" descr="core2xe_dual"/>
          <p:cNvPicPr>
            <a:picLocks noChangeAspect="1" noChangeArrowheads="1"/>
          </p:cNvPicPr>
          <p:nvPr/>
        </p:nvPicPr>
        <p:blipFill>
          <a:blip r:embed="rId3"/>
          <a:srcRect/>
          <a:stretch>
            <a:fillRect/>
          </a:stretch>
        </p:blipFill>
        <p:spPr bwMode="auto">
          <a:xfrm>
            <a:off x="7061201" y="1863111"/>
            <a:ext cx="1262063" cy="1051719"/>
          </a:xfrm>
          <a:prstGeom prst="rect">
            <a:avLst/>
          </a:prstGeom>
          <a:noFill/>
          <a:ln w="9525">
            <a:noFill/>
            <a:miter lim="800000"/>
            <a:headEnd/>
            <a:tailEnd/>
          </a:ln>
        </p:spPr>
      </p:pic>
      <p:pic>
        <p:nvPicPr>
          <p:cNvPr id="22533" name="Picture 8" descr="bd06929_[1]"/>
          <p:cNvPicPr>
            <a:picLocks noChangeAspect="1" noChangeArrowheads="1"/>
          </p:cNvPicPr>
          <p:nvPr/>
        </p:nvPicPr>
        <p:blipFill>
          <a:blip r:embed="rId4"/>
          <a:srcRect/>
          <a:stretch>
            <a:fillRect/>
          </a:stretch>
        </p:blipFill>
        <p:spPr bwMode="auto">
          <a:xfrm>
            <a:off x="4458482" y="3332866"/>
            <a:ext cx="4720820" cy="1134499"/>
          </a:xfrm>
          <a:prstGeom prst="rect">
            <a:avLst/>
          </a:prstGeom>
          <a:noFill/>
          <a:ln w="9525">
            <a:noFill/>
            <a:miter lim="800000"/>
            <a:headEnd/>
            <a:tailEnd/>
          </a:ln>
        </p:spPr>
      </p:pic>
      <p:sp>
        <p:nvSpPr>
          <p:cNvPr id="35849" name="Rectangle 9"/>
          <p:cNvSpPr>
            <a:spLocks noChangeArrowheads="1"/>
          </p:cNvSpPr>
          <p:nvPr/>
        </p:nvSpPr>
        <p:spPr bwMode="auto">
          <a:xfrm>
            <a:off x="1193347" y="3797204"/>
            <a:ext cx="2866939" cy="461665"/>
          </a:xfrm>
          <a:prstGeom prst="rect">
            <a:avLst/>
          </a:prstGeom>
          <a:noFill/>
          <a:ln w="9525">
            <a:noFill/>
            <a:miter lim="800000"/>
            <a:headEnd/>
            <a:tailEnd/>
          </a:ln>
          <a:effectLst/>
        </p:spPr>
        <p:txBody>
          <a:bodyPr wrap="none">
            <a:spAutoFit/>
          </a:bodyPr>
          <a:lstStyle/>
          <a:p>
            <a:pPr marL="342900" indent="-342900" algn="ctr">
              <a:spcBef>
                <a:spcPct val="20000"/>
              </a:spcBef>
              <a:buClr>
                <a:schemeClr val="hlink"/>
              </a:buClr>
              <a:buSzPct val="60000"/>
              <a:defRPr/>
            </a:pPr>
            <a:r>
              <a:rPr lang="en-US" sz="2400" dirty="0">
                <a:solidFill>
                  <a:srgbClr val="000000"/>
                </a:solidFill>
              </a:rPr>
              <a:t>MIS is </a:t>
            </a:r>
            <a:r>
              <a:rPr lang="en-US" sz="2400" i="1" dirty="0">
                <a:solidFill>
                  <a:srgbClr val="000000"/>
                </a:solidFill>
              </a:rPr>
              <a:t>solution-driven</a:t>
            </a:r>
          </a:p>
        </p:txBody>
      </p:sp>
      <p:sp>
        <p:nvSpPr>
          <p:cNvPr id="35852" name="Rectangle 12"/>
          <p:cNvSpPr>
            <a:spLocks noChangeArrowheads="1"/>
          </p:cNvSpPr>
          <p:nvPr/>
        </p:nvSpPr>
        <p:spPr bwMode="auto">
          <a:xfrm>
            <a:off x="3970918" y="4512037"/>
            <a:ext cx="5695951" cy="307777"/>
          </a:xfrm>
          <a:prstGeom prst="rect">
            <a:avLst/>
          </a:prstGeom>
          <a:noFill/>
          <a:ln w="9525">
            <a:noFill/>
            <a:miter lim="800000"/>
            <a:headEnd/>
            <a:tailEnd/>
          </a:ln>
          <a:effectLst/>
        </p:spPr>
        <p:txBody>
          <a:bodyPr wrap="square" lIns="45720" rIns="45720">
            <a:spAutoFit/>
          </a:bodyPr>
          <a:lstStyle/>
          <a:p>
            <a:pPr marL="342900" indent="-342900" algn="ctr">
              <a:spcBef>
                <a:spcPct val="20000"/>
              </a:spcBef>
              <a:buClr>
                <a:schemeClr val="hlink"/>
              </a:buClr>
              <a:buSzPct val="60000"/>
              <a:defRPr/>
            </a:pPr>
            <a:r>
              <a:rPr lang="en-US" sz="1400" dirty="0"/>
              <a:t>Example: Create systems to deliver products to customers</a:t>
            </a:r>
          </a:p>
        </p:txBody>
      </p:sp>
    </p:spTree>
    <p:extLst>
      <p:ext uri="{BB962C8B-B14F-4D97-AF65-F5344CB8AC3E}">
        <p14:creationId xmlns:p14="http://schemas.microsoft.com/office/powerpoint/2010/main" val="25397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anim calcmode="lin" valueType="num">
                                      <p:cBhvr>
                                        <p:cTn id="8" dur="1000" fill="hold"/>
                                        <p:tgtEl>
                                          <p:spTgt spid="22532"/>
                                        </p:tgtEl>
                                        <p:attrNameLst>
                                          <p:attrName>ppt_x</p:attrName>
                                        </p:attrNameLst>
                                      </p:cBhvr>
                                      <p:tavLst>
                                        <p:tav tm="0">
                                          <p:val>
                                            <p:strVal val="#ppt_x"/>
                                          </p:val>
                                        </p:tav>
                                        <p:tav tm="100000">
                                          <p:val>
                                            <p:strVal val="#ppt_x"/>
                                          </p:val>
                                        </p:tav>
                                      </p:tavLst>
                                    </p:anim>
                                    <p:anim calcmode="lin" valueType="num">
                                      <p:cBhvr>
                                        <p:cTn id="9"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fade">
                                      <p:cBhvr>
                                        <p:cTn id="14" dur="1000"/>
                                        <p:tgtEl>
                                          <p:spTgt spid="22533"/>
                                        </p:tgtEl>
                                      </p:cBhvr>
                                    </p:animEffect>
                                    <p:anim calcmode="lin" valueType="num">
                                      <p:cBhvr>
                                        <p:cTn id="15" dur="1000" fill="hold"/>
                                        <p:tgtEl>
                                          <p:spTgt spid="22533"/>
                                        </p:tgtEl>
                                        <p:attrNameLst>
                                          <p:attrName>ppt_x</p:attrName>
                                        </p:attrNameLst>
                                      </p:cBhvr>
                                      <p:tavLst>
                                        <p:tav tm="0">
                                          <p:val>
                                            <p:strVal val="#ppt_x"/>
                                          </p:val>
                                        </p:tav>
                                        <p:tav tm="100000">
                                          <p:val>
                                            <p:strVal val="#ppt_x"/>
                                          </p:val>
                                        </p:tav>
                                      </p:tavLst>
                                    </p:anim>
                                    <p:anim calcmode="lin" valueType="num">
                                      <p:cBhvr>
                                        <p:cTn id="16" dur="1000" fill="hold"/>
                                        <p:tgtEl>
                                          <p:spTgt spid="2253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5852"/>
                                        </p:tgtEl>
                                        <p:attrNameLst>
                                          <p:attrName>style.visibility</p:attrName>
                                        </p:attrNameLst>
                                      </p:cBhvr>
                                      <p:to>
                                        <p:strVal val="visible"/>
                                      </p:to>
                                    </p:set>
                                    <p:animEffect transition="in" filter="fade">
                                      <p:cBhvr>
                                        <p:cTn id="20" dur="1000"/>
                                        <p:tgtEl>
                                          <p:spTgt spid="35852"/>
                                        </p:tgtEl>
                                      </p:cBhvr>
                                    </p:animEffect>
                                    <p:anim calcmode="lin" valueType="num">
                                      <p:cBhvr>
                                        <p:cTn id="21" dur="1000" fill="hold"/>
                                        <p:tgtEl>
                                          <p:spTgt spid="35852"/>
                                        </p:tgtEl>
                                        <p:attrNameLst>
                                          <p:attrName>ppt_x</p:attrName>
                                        </p:attrNameLst>
                                      </p:cBhvr>
                                      <p:tavLst>
                                        <p:tav tm="0">
                                          <p:val>
                                            <p:strVal val="#ppt_x"/>
                                          </p:val>
                                        </p:tav>
                                        <p:tav tm="100000">
                                          <p:val>
                                            <p:strVal val="#ppt_x"/>
                                          </p:val>
                                        </p:tav>
                                      </p:tavLst>
                                    </p:anim>
                                    <p:anim calcmode="lin" valueType="num">
                                      <p:cBhvr>
                                        <p:cTn id="22" dur="1000" fill="hold"/>
                                        <p:tgtEl>
                                          <p:spTgt spid="35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5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Viewing 2/2</a:t>
            </a:r>
          </a:p>
        </p:txBody>
      </p:sp>
      <p:pic>
        <p:nvPicPr>
          <p:cNvPr id="2050" name="Picture 2" descr="https://i.vimeocdn.com/video/585185210_12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8954" y="1443038"/>
            <a:ext cx="6014154"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72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AIS Information Systems Job Index</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There are a lot of interesting opportunities in this field for people with a wide range of interests.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771900"/>
            <a:ext cx="8027831" cy="1131079"/>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like both business and technology, there is nothing but opportunity in this field.</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687" y="596183"/>
            <a:ext cx="7236628" cy="4046220"/>
          </a:xfrm>
          <a:prstGeom prst="rect">
            <a:avLst/>
          </a:prstGeom>
        </p:spPr>
      </p:pic>
      <p:sp>
        <p:nvSpPr>
          <p:cNvPr id="3" name="TextBox 2"/>
          <p:cNvSpPr txBox="1"/>
          <p:nvPr/>
        </p:nvSpPr>
        <p:spPr>
          <a:xfrm>
            <a:off x="1468272" y="4756987"/>
            <a:ext cx="7223459" cy="323165"/>
          </a:xfrm>
          <a:prstGeom prst="rect">
            <a:avLst/>
          </a:prstGeom>
          <a:solidFill>
            <a:srgbClr val="A30C33"/>
          </a:solidFill>
        </p:spPr>
        <p:txBody>
          <a:bodyPr wrap="square" rtlCol="0">
            <a:spAutoFit/>
          </a:bodyPr>
          <a:lstStyle/>
          <a:p>
            <a:pPr algn="ctr"/>
            <a:r>
              <a:rPr lang="en-US" sz="1500" dirty="0">
                <a:solidFill>
                  <a:schemeClr val="bg1"/>
                </a:solidFill>
              </a:rPr>
              <a:t>Based on 1600+ recent graduates from 57 universities across the U.S.</a:t>
            </a:r>
          </a:p>
        </p:txBody>
      </p:sp>
    </p:spTree>
    <p:extLst>
      <p:ext uri="{BB962C8B-B14F-4D97-AF65-F5344CB8AC3E}">
        <p14:creationId xmlns:p14="http://schemas.microsoft.com/office/powerpoint/2010/main" val="245436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5488" y="5030068"/>
            <a:ext cx="4572000" cy="461665"/>
          </a:xfrm>
          <a:prstGeom prst="rect">
            <a:avLst/>
          </a:prstGeom>
        </p:spPr>
        <p:txBody>
          <a:bodyPr>
            <a:spAutoFit/>
          </a:bodyPr>
          <a:lstStyle/>
          <a:p>
            <a:r>
              <a:rPr lang="en-US" sz="1200" dirty="0">
                <a:solidFill>
                  <a:schemeClr val="bg1"/>
                </a:solidFill>
                <a:latin typeface="+mj-lt"/>
              </a:rPr>
              <a:t>Double the percentage of females as compared to Computer Science</a:t>
            </a:r>
          </a:p>
        </p:txBody>
      </p:sp>
      <p:pic>
        <p:nvPicPr>
          <p:cNvPr id="5" name="Picture 4"/>
          <p:cNvPicPr>
            <a:picLocks noChangeAspect="1"/>
          </p:cNvPicPr>
          <p:nvPr/>
        </p:nvPicPr>
        <p:blipFill>
          <a:blip r:embed="rId2"/>
          <a:stretch>
            <a:fillRect/>
          </a:stretch>
        </p:blipFill>
        <p:spPr>
          <a:xfrm>
            <a:off x="3351114" y="3478124"/>
            <a:ext cx="3440750" cy="144018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6" name="Picture 5"/>
          <p:cNvPicPr>
            <a:picLocks noChangeAspect="1"/>
          </p:cNvPicPr>
          <p:nvPr/>
        </p:nvPicPr>
        <p:blipFill rotWithShape="1">
          <a:blip r:embed="rId3"/>
          <a:srcRect l="3730" t="20485" r="3323" b="3032"/>
          <a:stretch/>
        </p:blipFill>
        <p:spPr>
          <a:xfrm>
            <a:off x="1536861" y="1044843"/>
            <a:ext cx="7069259" cy="2194560"/>
          </a:xfrm>
          <a:prstGeom prst="rect">
            <a:avLst/>
          </a:prstGeom>
        </p:spPr>
      </p:pic>
      <p:sp>
        <p:nvSpPr>
          <p:cNvPr id="7" name="Title 6"/>
          <p:cNvSpPr>
            <a:spLocks noGrp="1"/>
          </p:cNvSpPr>
          <p:nvPr>
            <p:ph type="title"/>
          </p:nvPr>
        </p:nvSpPr>
        <p:spPr>
          <a:xfrm>
            <a:off x="1128138" y="391793"/>
            <a:ext cx="7886700" cy="484913"/>
          </a:xfrm>
        </p:spPr>
        <p:txBody>
          <a:bodyPr>
            <a:normAutofit fontScale="90000"/>
          </a:bodyPr>
          <a:lstStyle/>
          <a:p>
            <a:pPr algn="ctr"/>
            <a:r>
              <a:rPr lang="en-US" dirty="0">
                <a:solidFill>
                  <a:schemeClr val="bg1"/>
                </a:solidFill>
              </a:rPr>
              <a:t>Information systems is open!</a:t>
            </a:r>
          </a:p>
        </p:txBody>
      </p:sp>
    </p:spTree>
    <p:extLst>
      <p:ext uri="{BB962C8B-B14F-4D97-AF65-F5344CB8AC3E}">
        <p14:creationId xmlns:p14="http://schemas.microsoft.com/office/powerpoint/2010/main" val="4063291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381" t="8704" r="9048" b="77222"/>
          <a:stretch/>
        </p:blipFill>
        <p:spPr>
          <a:xfrm>
            <a:off x="2251016" y="1075209"/>
            <a:ext cx="6172200" cy="1336431"/>
          </a:xfrm>
          <a:prstGeom prst="rect">
            <a:avLst/>
          </a:prstGeom>
          <a:ln>
            <a:noFill/>
          </a:ln>
          <a:effectLst>
            <a:outerShdw blurRad="63500" sx="102000" sy="102000" algn="ctr" rotWithShape="0">
              <a:srgbClr val="90847B">
                <a:alpha val="40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4306" t="12963" r="48606" b="71904"/>
          <a:stretch/>
        </p:blipFill>
        <p:spPr>
          <a:xfrm>
            <a:off x="634694" y="2530494"/>
            <a:ext cx="5247620" cy="26746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254" y="2530494"/>
            <a:ext cx="3343274" cy="26746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6" name="Title 5"/>
          <p:cNvSpPr>
            <a:spLocks noGrp="1"/>
          </p:cNvSpPr>
          <p:nvPr>
            <p:ph type="title"/>
          </p:nvPr>
        </p:nvSpPr>
        <p:spPr>
          <a:xfrm>
            <a:off x="2251016" y="434904"/>
            <a:ext cx="6172200" cy="396760"/>
          </a:xfrm>
        </p:spPr>
        <p:txBody>
          <a:bodyPr>
            <a:normAutofit fontScale="90000"/>
          </a:bodyPr>
          <a:lstStyle/>
          <a:p>
            <a:pPr algn="ctr"/>
            <a:r>
              <a:rPr lang="en-US" dirty="0">
                <a:solidFill>
                  <a:schemeClr val="bg1"/>
                </a:solidFill>
              </a:rPr>
              <a:t>Information systems is hot!</a:t>
            </a:r>
          </a:p>
        </p:txBody>
      </p:sp>
    </p:spTree>
    <p:extLst>
      <p:ext uri="{BB962C8B-B14F-4D97-AF65-F5344CB8AC3E}">
        <p14:creationId xmlns:p14="http://schemas.microsoft.com/office/powerpoint/2010/main" val="2399312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43" t="4499" r="4029" b="3778"/>
          <a:stretch/>
        </p:blipFill>
        <p:spPr>
          <a:xfrm>
            <a:off x="734089" y="705896"/>
            <a:ext cx="4443457" cy="44577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190" t="17639" r="2838" b="19797"/>
          <a:stretch/>
        </p:blipFill>
        <p:spPr>
          <a:xfrm>
            <a:off x="5391501" y="1544305"/>
            <a:ext cx="3997556" cy="2606040"/>
          </a:xfrm>
          <a:prstGeom prst="rect">
            <a:avLst/>
          </a:prstGeom>
        </p:spPr>
      </p:pic>
      <p:sp>
        <p:nvSpPr>
          <p:cNvPr id="5" name="TextBox 4"/>
          <p:cNvSpPr txBox="1"/>
          <p:nvPr/>
        </p:nvSpPr>
        <p:spPr>
          <a:xfrm>
            <a:off x="5408435" y="1174973"/>
            <a:ext cx="4024365" cy="369332"/>
          </a:xfrm>
          <a:prstGeom prst="rect">
            <a:avLst/>
          </a:prstGeom>
          <a:noFill/>
        </p:spPr>
        <p:txBody>
          <a:bodyPr wrap="square" rtlCol="0">
            <a:spAutoFit/>
          </a:bodyPr>
          <a:lstStyle/>
          <a:p>
            <a:r>
              <a:rPr lang="en-US" b="1" dirty="0">
                <a:solidFill>
                  <a:schemeClr val="bg1"/>
                </a:solidFill>
                <a:latin typeface="+mj-lt"/>
              </a:rPr>
              <a:t>Three best paying jobs in IS:</a:t>
            </a:r>
          </a:p>
        </p:txBody>
      </p:sp>
    </p:spTree>
    <p:extLst>
      <p:ext uri="{BB962C8B-B14F-4D97-AF65-F5344CB8AC3E}">
        <p14:creationId xmlns:p14="http://schemas.microsoft.com/office/powerpoint/2010/main" val="2238138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Business Analyst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Many IS professionals work as Business Analysts so it is important to understand the role and the difference between a Business Analyst and a Systems Analyst.</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7719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more interested in the business and the processes and systems within a business then Business Analyst may be the role for you.</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823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Systems Analyst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Many IS professionals work as Systems Analysts so it is important to understand the role and the difference between a Business Analysts and a Systems Analyst.</a:t>
            </a:r>
          </a:p>
        </p:txBody>
      </p:sp>
      <p:sp>
        <p:nvSpPr>
          <p:cNvPr id="4" name="TextBox 3"/>
          <p:cNvSpPr txBox="1"/>
          <p:nvPr/>
        </p:nvSpPr>
        <p:spPr>
          <a:xfrm>
            <a:off x="1471769" y="37719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more interested in the technology and designing or implementing of systems to support a business then Systems Analyst may be the role for you.</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039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a:solidFill>
                  <a:schemeClr val="bg1"/>
                </a:solidFill>
              </a:rPr>
              <a:t>MIS Career Paths</a:t>
            </a:r>
          </a:p>
        </p:txBody>
      </p:sp>
      <p:sp>
        <p:nvSpPr>
          <p:cNvPr id="24579" name="Rectangle 18"/>
          <p:cNvSpPr>
            <a:spLocks noChangeArrowheads="1"/>
          </p:cNvSpPr>
          <p:nvPr/>
        </p:nvSpPr>
        <p:spPr bwMode="auto">
          <a:xfrm>
            <a:off x="4927601" y="3553480"/>
            <a:ext cx="2901179" cy="523220"/>
          </a:xfrm>
          <a:prstGeom prst="rect">
            <a:avLst/>
          </a:prstGeom>
          <a:noFill/>
          <a:ln w="12700">
            <a:noFill/>
            <a:miter lim="800000"/>
            <a:headEnd type="none" w="sm" len="sm"/>
            <a:tailEnd type="none" w="sm" len="sm"/>
          </a:ln>
        </p:spPr>
        <p:txBody>
          <a:bodyPr wrap="none">
            <a:spAutoFit/>
          </a:bodyPr>
          <a:lstStyle/>
          <a:p>
            <a:pPr eaLnBrk="1" hangingPunct="1"/>
            <a:r>
              <a:rPr lang="en-US" sz="2800" dirty="0">
                <a:latin typeface="Arial" charset="0"/>
                <a:cs typeface="Times New Roman" pitchFamily="18" charset="0"/>
              </a:rPr>
              <a:t>Business Analyst</a:t>
            </a:r>
          </a:p>
        </p:txBody>
      </p:sp>
      <p:sp>
        <p:nvSpPr>
          <p:cNvPr id="24580" name="Rectangle 19"/>
          <p:cNvSpPr>
            <a:spLocks noChangeArrowheads="1"/>
          </p:cNvSpPr>
          <p:nvPr/>
        </p:nvSpPr>
        <p:spPr bwMode="auto">
          <a:xfrm>
            <a:off x="965201" y="2095500"/>
            <a:ext cx="2506071"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Programmer Analyst</a:t>
            </a:r>
          </a:p>
        </p:txBody>
      </p:sp>
      <p:sp>
        <p:nvSpPr>
          <p:cNvPr id="24581" name="Rectangle 20"/>
          <p:cNvSpPr>
            <a:spLocks noChangeArrowheads="1"/>
          </p:cNvSpPr>
          <p:nvPr/>
        </p:nvSpPr>
        <p:spPr bwMode="auto">
          <a:xfrm>
            <a:off x="5994400" y="2171701"/>
            <a:ext cx="1657826"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Consultant</a:t>
            </a:r>
          </a:p>
        </p:txBody>
      </p:sp>
      <p:sp>
        <p:nvSpPr>
          <p:cNvPr id="24582" name="Rectangle 21"/>
          <p:cNvSpPr>
            <a:spLocks noChangeArrowheads="1"/>
          </p:cNvSpPr>
          <p:nvPr/>
        </p:nvSpPr>
        <p:spPr bwMode="auto">
          <a:xfrm>
            <a:off x="1574802" y="2705100"/>
            <a:ext cx="2906565"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Application programmer</a:t>
            </a:r>
          </a:p>
        </p:txBody>
      </p:sp>
      <p:sp>
        <p:nvSpPr>
          <p:cNvPr id="24583" name="Rectangle 22"/>
          <p:cNvSpPr>
            <a:spLocks noChangeArrowheads="1"/>
          </p:cNvSpPr>
          <p:nvPr/>
        </p:nvSpPr>
        <p:spPr bwMode="auto">
          <a:xfrm>
            <a:off x="736600" y="3390901"/>
            <a:ext cx="2444900" cy="461665"/>
          </a:xfrm>
          <a:prstGeom prst="rect">
            <a:avLst/>
          </a:prstGeom>
          <a:noFill/>
          <a:ln w="12700">
            <a:noFill/>
            <a:miter lim="800000"/>
            <a:headEnd type="none" w="sm" len="sm"/>
            <a:tailEnd type="none" w="sm" len="sm"/>
          </a:ln>
        </p:spPr>
        <p:txBody>
          <a:bodyPr wrap="none">
            <a:spAutoFit/>
          </a:bodyPr>
          <a:lstStyle/>
          <a:p>
            <a:pPr eaLnBrk="1" hangingPunct="1"/>
            <a:r>
              <a:rPr lang="en-US" sz="2400">
                <a:latin typeface="Arial" charset="0"/>
                <a:cs typeface="Times New Roman" pitchFamily="18" charset="0"/>
              </a:rPr>
              <a:t>Project Manager</a:t>
            </a:r>
          </a:p>
        </p:txBody>
      </p:sp>
      <p:sp>
        <p:nvSpPr>
          <p:cNvPr id="24584" name="Rectangle 23"/>
          <p:cNvSpPr>
            <a:spLocks noChangeArrowheads="1"/>
          </p:cNvSpPr>
          <p:nvPr/>
        </p:nvSpPr>
        <p:spPr bwMode="auto">
          <a:xfrm>
            <a:off x="6832600" y="2924970"/>
            <a:ext cx="2292872"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Data Administrator</a:t>
            </a:r>
          </a:p>
        </p:txBody>
      </p:sp>
      <p:sp>
        <p:nvSpPr>
          <p:cNvPr id="24585" name="Rectangle 25"/>
          <p:cNvSpPr>
            <a:spLocks noChangeArrowheads="1"/>
          </p:cNvSpPr>
          <p:nvPr/>
        </p:nvSpPr>
        <p:spPr bwMode="auto">
          <a:xfrm>
            <a:off x="3937002" y="1562100"/>
            <a:ext cx="2180853"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Technical support</a:t>
            </a:r>
          </a:p>
        </p:txBody>
      </p:sp>
      <p:sp>
        <p:nvSpPr>
          <p:cNvPr id="24586" name="Rectangle 26"/>
          <p:cNvSpPr>
            <a:spLocks noChangeArrowheads="1"/>
          </p:cNvSpPr>
          <p:nvPr/>
        </p:nvSpPr>
        <p:spPr bwMode="auto">
          <a:xfrm>
            <a:off x="6146800" y="4224636"/>
            <a:ext cx="2719014"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Software Designer</a:t>
            </a:r>
          </a:p>
        </p:txBody>
      </p:sp>
      <p:sp>
        <p:nvSpPr>
          <p:cNvPr id="40987" name="Text Box 27"/>
          <p:cNvSpPr txBox="1">
            <a:spLocks noChangeArrowheads="1"/>
          </p:cNvSpPr>
          <p:nvPr/>
        </p:nvSpPr>
        <p:spPr bwMode="auto">
          <a:xfrm>
            <a:off x="736600" y="5215236"/>
            <a:ext cx="8686800" cy="461665"/>
          </a:xfrm>
          <a:prstGeom prst="rect">
            <a:avLst/>
          </a:prstGeom>
          <a:solidFill>
            <a:srgbClr val="C00000"/>
          </a:solidFill>
          <a:ln w="12700">
            <a:noFill/>
            <a:miter lim="800000"/>
            <a:headEnd type="none" w="sm" len="sm"/>
            <a:tailEnd type="none" w="sm" len="sm"/>
          </a:ln>
          <a:effectLst/>
        </p:spPr>
        <p:txBody>
          <a:bodyPr>
            <a:spAutoFit/>
          </a:bodyPr>
          <a:lstStyle/>
          <a:p>
            <a:pPr algn="ctr" eaLnBrk="1" hangingPunct="1">
              <a:spcBef>
                <a:spcPct val="50000"/>
              </a:spcBef>
              <a:defRPr/>
            </a:pPr>
            <a:r>
              <a:rPr lang="en-US" sz="2400" b="1" dirty="0">
                <a:solidFill>
                  <a:schemeClr val="accent1">
                    <a:lumMod val="20000"/>
                    <a:lumOff val="80000"/>
                  </a:schemeClr>
                </a:solidFill>
                <a:effectLst>
                  <a:outerShdw blurRad="38100" dist="38100" dir="2700000" algn="tl">
                    <a:srgbClr val="000000"/>
                  </a:outerShdw>
                </a:effectLst>
                <a:latin typeface="Arial" charset="0"/>
              </a:rPr>
              <a:t>Fox MIS Students 100% Placement</a:t>
            </a:r>
          </a:p>
        </p:txBody>
      </p:sp>
      <p:sp>
        <p:nvSpPr>
          <p:cNvPr id="24588" name="Rectangle 28"/>
          <p:cNvSpPr>
            <a:spLocks noChangeArrowheads="1"/>
          </p:cNvSpPr>
          <p:nvPr/>
        </p:nvSpPr>
        <p:spPr bwMode="auto">
          <a:xfrm>
            <a:off x="1041401" y="1390590"/>
            <a:ext cx="639919"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CIO</a:t>
            </a:r>
          </a:p>
        </p:txBody>
      </p:sp>
      <p:sp>
        <p:nvSpPr>
          <p:cNvPr id="24589" name="Rectangle 29"/>
          <p:cNvSpPr>
            <a:spLocks noChangeArrowheads="1"/>
          </p:cNvSpPr>
          <p:nvPr/>
        </p:nvSpPr>
        <p:spPr bwMode="auto">
          <a:xfrm>
            <a:off x="2946401" y="4131470"/>
            <a:ext cx="721864"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CTO</a:t>
            </a:r>
          </a:p>
        </p:txBody>
      </p:sp>
      <p:pic>
        <p:nvPicPr>
          <p:cNvPr id="24590" name="Picture 31" descr="MCj03832400000[1]"/>
          <p:cNvPicPr>
            <a:picLocks noChangeAspect="1" noChangeArrowheads="1"/>
          </p:cNvPicPr>
          <p:nvPr/>
        </p:nvPicPr>
        <p:blipFill>
          <a:blip r:embed="rId3"/>
          <a:srcRect/>
          <a:stretch>
            <a:fillRect/>
          </a:stretch>
        </p:blipFill>
        <p:spPr bwMode="auto">
          <a:xfrm>
            <a:off x="7594600" y="127001"/>
            <a:ext cx="1828800" cy="1340115"/>
          </a:xfrm>
          <a:prstGeom prst="rect">
            <a:avLst/>
          </a:prstGeom>
          <a:noFill/>
          <a:ln w="9525">
            <a:noFill/>
            <a:miter lim="800000"/>
            <a:headEnd/>
            <a:tailEnd/>
          </a:ln>
        </p:spPr>
      </p:pic>
      <p:sp>
        <p:nvSpPr>
          <p:cNvPr id="24592" name="Rectangle 24"/>
          <p:cNvSpPr>
            <a:spLocks noChangeArrowheads="1"/>
          </p:cNvSpPr>
          <p:nvPr/>
        </p:nvSpPr>
        <p:spPr bwMode="auto">
          <a:xfrm>
            <a:off x="7366000" y="1714500"/>
            <a:ext cx="2018566" cy="369332"/>
          </a:xfrm>
          <a:prstGeom prst="rect">
            <a:avLst/>
          </a:prstGeom>
          <a:noFill/>
          <a:ln w="12700">
            <a:noFill/>
            <a:miter lim="800000"/>
            <a:headEnd type="none" w="sm" len="sm"/>
            <a:tailEnd type="none" w="sm" len="sm"/>
          </a:ln>
        </p:spPr>
        <p:txBody>
          <a:bodyPr wrap="none">
            <a:spAutoFit/>
          </a:bodyPr>
          <a:lstStyle/>
          <a:p>
            <a:pPr eaLnBrk="1" hangingPunct="1"/>
            <a:r>
              <a:rPr lang="en-US" dirty="0">
                <a:latin typeface="Arial" charset="0"/>
                <a:cs typeface="Times New Roman" pitchFamily="18" charset="0"/>
              </a:rPr>
              <a:t>Systems Architect</a:t>
            </a:r>
          </a:p>
        </p:txBody>
      </p:sp>
      <p:sp>
        <p:nvSpPr>
          <p:cNvPr id="17" name="Rectangle 18"/>
          <p:cNvSpPr>
            <a:spLocks noChangeArrowheads="1"/>
          </p:cNvSpPr>
          <p:nvPr/>
        </p:nvSpPr>
        <p:spPr bwMode="auto">
          <a:xfrm>
            <a:off x="1117574" y="4620280"/>
            <a:ext cx="2202270" cy="523220"/>
          </a:xfrm>
          <a:prstGeom prst="rect">
            <a:avLst/>
          </a:prstGeom>
          <a:noFill/>
          <a:ln w="12700">
            <a:noFill/>
            <a:miter lim="800000"/>
            <a:headEnd type="none" w="sm" len="sm"/>
            <a:tailEnd type="none" w="sm" len="sm"/>
          </a:ln>
        </p:spPr>
        <p:txBody>
          <a:bodyPr wrap="none">
            <a:spAutoFit/>
          </a:bodyPr>
          <a:lstStyle/>
          <a:p>
            <a:pPr eaLnBrk="1" hangingPunct="1"/>
            <a:r>
              <a:rPr lang="en-US" sz="2800" dirty="0">
                <a:latin typeface="Arial" charset="0"/>
                <a:cs typeface="Times New Roman" pitchFamily="18" charset="0"/>
              </a:rPr>
              <a:t>Data Analyst</a:t>
            </a:r>
          </a:p>
        </p:txBody>
      </p:sp>
      <p:sp>
        <p:nvSpPr>
          <p:cNvPr id="18" name="Rectangle 20"/>
          <p:cNvSpPr>
            <a:spLocks noChangeArrowheads="1"/>
          </p:cNvSpPr>
          <p:nvPr/>
        </p:nvSpPr>
        <p:spPr bwMode="auto">
          <a:xfrm>
            <a:off x="1681320" y="1170473"/>
            <a:ext cx="2375009"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Security Analyst</a:t>
            </a:r>
          </a:p>
        </p:txBody>
      </p:sp>
    </p:spTree>
    <p:extLst>
      <p:ext uri="{BB962C8B-B14F-4D97-AF65-F5344CB8AC3E}">
        <p14:creationId xmlns:p14="http://schemas.microsoft.com/office/powerpoint/2010/main" val="3831325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Important Qualities</a:t>
            </a:r>
          </a:p>
        </p:txBody>
      </p:sp>
      <p:sp>
        <p:nvSpPr>
          <p:cNvPr id="3" name="Content Placeholder 2"/>
          <p:cNvSpPr>
            <a:spLocks noGrp="1"/>
          </p:cNvSpPr>
          <p:nvPr>
            <p:ph idx="1"/>
          </p:nvPr>
        </p:nvSpPr>
        <p:spPr>
          <a:effectLst/>
        </p:spPr>
        <p:txBody>
          <a:bodyPr>
            <a:normAutofit/>
          </a:bodyPr>
          <a:lstStyle/>
          <a:p>
            <a:r>
              <a:rPr lang="en-US" sz="2400" dirty="0">
                <a:effectLst>
                  <a:outerShdw blurRad="38100" dist="38100" dir="2700000" algn="tl">
                    <a:srgbClr val="000000">
                      <a:alpha val="43137"/>
                    </a:srgbClr>
                  </a:outerShdw>
                </a:effectLst>
              </a:rPr>
              <a:t>Analytical Skills</a:t>
            </a:r>
          </a:p>
          <a:p>
            <a:r>
              <a:rPr lang="en-US" sz="2400" dirty="0">
                <a:effectLst>
                  <a:outerShdw blurRad="38100" dist="38100" dir="2700000" algn="tl">
                    <a:srgbClr val="000000">
                      <a:alpha val="43137"/>
                    </a:srgbClr>
                  </a:outerShdw>
                </a:effectLst>
              </a:rPr>
              <a:t>Communication Skills</a:t>
            </a:r>
          </a:p>
          <a:p>
            <a:r>
              <a:rPr lang="en-US" sz="2400" dirty="0">
                <a:effectLst>
                  <a:outerShdw blurRad="38100" dist="38100" dir="2700000" algn="tl">
                    <a:srgbClr val="000000">
                      <a:alpha val="43137"/>
                    </a:srgbClr>
                  </a:outerShdw>
                </a:effectLst>
              </a:rPr>
              <a:t>Decision-Making Skills</a:t>
            </a:r>
          </a:p>
          <a:p>
            <a:r>
              <a:rPr lang="en-US" sz="2400" dirty="0">
                <a:effectLst>
                  <a:outerShdw blurRad="38100" dist="38100" dir="2700000" algn="tl">
                    <a:srgbClr val="000000">
                      <a:alpha val="43137"/>
                    </a:srgbClr>
                  </a:outerShdw>
                </a:effectLst>
              </a:rPr>
              <a:t>Leadership Skills</a:t>
            </a:r>
          </a:p>
          <a:p>
            <a:r>
              <a:rPr lang="en-US" sz="2400" dirty="0">
                <a:effectLst>
                  <a:outerShdw blurRad="38100" dist="38100" dir="2700000" algn="tl">
                    <a:srgbClr val="000000">
                      <a:alpha val="43137"/>
                    </a:srgbClr>
                  </a:outerShdw>
                </a:effectLst>
              </a:rPr>
              <a:t>Organization Skills</a:t>
            </a:r>
          </a:p>
        </p:txBody>
      </p:sp>
    </p:spTree>
    <p:extLst>
      <p:ext uri="{BB962C8B-B14F-4D97-AF65-F5344CB8AC3E}">
        <p14:creationId xmlns:p14="http://schemas.microsoft.com/office/powerpoint/2010/main" val="7576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2</a:t>
            </a:r>
            <a:r>
              <a:rPr lang="en-US" sz="2000" dirty="0" smtClean="0"/>
              <a:t> – </a:t>
            </a:r>
            <a:r>
              <a:rPr lang="en-US" sz="2000" dirty="0" smtClean="0"/>
              <a:t>10/27 </a:t>
            </a:r>
            <a:r>
              <a:rPr lang="en-US" sz="2000" dirty="0" smtClean="0"/>
              <a:t>@ 11:59PM</a:t>
            </a:r>
            <a:endParaRPr lang="en-US" sz="2000" dirty="0"/>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t>Ignore </a:t>
            </a:r>
            <a:r>
              <a:rPr lang="en-US" sz="1850" dirty="0"/>
              <a:t>Part </a:t>
            </a:r>
            <a:r>
              <a:rPr lang="en-US" sz="1850" dirty="0" smtClean="0"/>
              <a:t>5 for now</a:t>
            </a:r>
            <a:endParaRPr lang="en-US" sz="1700" b="1" dirty="0"/>
          </a:p>
          <a:p>
            <a:pPr lvl="1"/>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98388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a:t>
            </a:r>
            <a:r>
              <a:rPr lang="en-US" sz="2000" dirty="0" smtClean="0"/>
              <a:t>1/27 @ 11:59PM</a:t>
            </a:r>
            <a:endParaRPr lang="en-US" sz="2000" dirty="0"/>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t>Ignore </a:t>
            </a:r>
            <a:r>
              <a:rPr lang="en-US" sz="1850" dirty="0"/>
              <a:t>Part 5</a:t>
            </a:r>
            <a:endParaRPr lang="en-US" sz="1700" b="1" dirty="0"/>
          </a:p>
          <a:p>
            <a:pPr lvl="1"/>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4249596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ext uri="{D42A27DB-BD31-4B8C-83A1-F6EECF244321}">
                <p14:modId xmlns:p14="http://schemas.microsoft.com/office/powerpoint/2010/main" val="476521609"/>
              </p:ext>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932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2</a:t>
            </a:r>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t>Ignore </a:t>
            </a:r>
            <a:r>
              <a:rPr lang="en-US" sz="1850" dirty="0"/>
              <a:t>Part 5</a:t>
            </a:r>
            <a:endParaRPr lang="en-US" sz="1700" b="1" dirty="0"/>
          </a:p>
          <a:p>
            <a:pPr lvl="1"/>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329764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effectLst>
                  <a:outerShdw blurRad="38100" dist="38100" dir="2700000" algn="tl">
                    <a:srgbClr val="000000">
                      <a:alpha val="43137"/>
                    </a:srgbClr>
                  </a:outerShdw>
                </a:effectLst>
              </a:rPr>
              <a:t>What is MIS?</a:t>
            </a:r>
          </a:p>
          <a:p>
            <a:r>
              <a:rPr lang="en-US" sz="2000" dirty="0">
                <a:solidFill>
                  <a:schemeClr val="bg1"/>
                </a:solidFill>
                <a:effectLst>
                  <a:outerShdw blurRad="38100" dist="38100" dir="2700000" algn="tl">
                    <a:srgbClr val="000000">
                      <a:alpha val="43137"/>
                    </a:srgbClr>
                  </a:outerShdw>
                </a:effectLst>
              </a:rPr>
              <a:t>Difference between IS, CS and IT </a:t>
            </a:r>
          </a:p>
          <a:p>
            <a:r>
              <a:rPr lang="en-US" sz="2000" dirty="0">
                <a:solidFill>
                  <a:schemeClr val="bg1"/>
                </a:solidFill>
                <a:effectLst>
                  <a:outerShdw blurRad="38100" dist="38100" dir="2700000" algn="tl">
                    <a:srgbClr val="000000">
                      <a:alpha val="43137"/>
                    </a:srgbClr>
                  </a:outerShdw>
                </a:effectLst>
              </a:rPr>
              <a:t>Information Systems vs Information Technology</a:t>
            </a:r>
          </a:p>
          <a:p>
            <a:r>
              <a:rPr lang="en-US" sz="2000" dirty="0">
                <a:solidFill>
                  <a:schemeClr val="bg1"/>
                </a:solidFill>
                <a:effectLst>
                  <a:outerShdw blurRad="38100" dist="38100" dir="2700000" algn="tl">
                    <a:srgbClr val="000000">
                      <a:alpha val="43137"/>
                    </a:srgbClr>
                  </a:outerShdw>
                </a:effectLst>
              </a:rPr>
              <a:t>AIS Information Systems Job Index</a:t>
            </a:r>
          </a:p>
          <a:p>
            <a:r>
              <a:rPr lang="en-US" sz="2000" dirty="0">
                <a:solidFill>
                  <a:schemeClr val="bg1"/>
                </a:solidFill>
                <a:effectLst>
                  <a:outerShdw blurRad="38100" dist="38100" dir="2700000" algn="tl">
                    <a:srgbClr val="000000">
                      <a:alpha val="43137"/>
                    </a:srgbClr>
                  </a:outerShdw>
                </a:effectLst>
              </a:rPr>
              <a:t>Wikipedia, Business Analyst</a:t>
            </a:r>
          </a:p>
          <a:p>
            <a:r>
              <a:rPr lang="en-US" sz="2000" dirty="0">
                <a:solidFill>
                  <a:schemeClr val="bg1"/>
                </a:solidFill>
                <a:effectLst>
                  <a:outerShdw blurRad="38100" dist="38100" dir="2700000" algn="tl">
                    <a:srgbClr val="000000">
                      <a:alpha val="43137"/>
                    </a:srgbClr>
                  </a:outerShdw>
                </a:effectLst>
              </a:rPr>
              <a:t>Wikipedia, Systems Analyst</a:t>
            </a:r>
          </a:p>
        </p:txBody>
      </p:sp>
    </p:spTree>
    <p:extLst>
      <p:ext uri="{BB962C8B-B14F-4D97-AF65-F5344CB8AC3E}">
        <p14:creationId xmlns:p14="http://schemas.microsoft.com/office/powerpoint/2010/main" val="286220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Viewing 1/2</a:t>
            </a:r>
          </a:p>
        </p:txBody>
      </p:sp>
      <p:pic>
        <p:nvPicPr>
          <p:cNvPr id="1026" name="Picture 2" descr="https://i.vimeocdn.com/video/585184027_12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8954" y="1443038"/>
            <a:ext cx="6014154"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98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MIS?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61172"/>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MIS, or Management of Information Systems, is a growing field with opportunity where a professional uses technology to improve business functions.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964226"/>
            <a:ext cx="8027831" cy="1131079"/>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All businesses today need technology; by knowing a little MIS, we become far more valuable as business people.</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418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2413000" y="2476500"/>
            <a:ext cx="3276676" cy="707886"/>
          </a:xfrm>
          <a:prstGeom prst="rect">
            <a:avLst/>
          </a:prstGeom>
          <a:noFill/>
        </p:spPr>
        <p:txBody>
          <a:bodyPr wrap="square" rtlCol="0">
            <a:spAutoFit/>
          </a:bodyPr>
          <a:lstStyle/>
          <a:p>
            <a:r>
              <a:rPr lang="en-US" sz="4000" dirty="0"/>
              <a:t>What is MIS?</a:t>
            </a:r>
          </a:p>
        </p:txBody>
      </p:sp>
      <p:sp>
        <p:nvSpPr>
          <p:cNvPr id="4" name="TextBox 3"/>
          <p:cNvSpPr txBox="1"/>
          <p:nvPr/>
        </p:nvSpPr>
        <p:spPr>
          <a:xfrm>
            <a:off x="965200" y="876301"/>
            <a:ext cx="2514600" cy="646331"/>
          </a:xfrm>
          <a:prstGeom prst="rect">
            <a:avLst/>
          </a:prstGeom>
          <a:noFill/>
        </p:spPr>
        <p:txBody>
          <a:bodyPr wrap="square" rtlCol="0">
            <a:spAutoFit/>
          </a:bodyPr>
          <a:lstStyle/>
          <a:p>
            <a:r>
              <a:rPr lang="en-US" dirty="0"/>
              <a:t>What is an MIS System?</a:t>
            </a:r>
          </a:p>
        </p:txBody>
      </p:sp>
      <p:sp>
        <p:nvSpPr>
          <p:cNvPr id="5" name="TextBox 4"/>
          <p:cNvSpPr txBox="1"/>
          <p:nvPr/>
        </p:nvSpPr>
        <p:spPr>
          <a:xfrm>
            <a:off x="5308600" y="4610100"/>
            <a:ext cx="2133524" cy="369332"/>
          </a:xfrm>
          <a:prstGeom prst="rect">
            <a:avLst/>
          </a:prstGeom>
          <a:noFill/>
        </p:spPr>
        <p:txBody>
          <a:bodyPr wrap="square" rtlCol="0">
            <a:spAutoFit/>
          </a:bodyPr>
          <a:lstStyle/>
          <a:p>
            <a:r>
              <a:rPr lang="en-US" dirty="0"/>
              <a:t>Who works in MIS?</a:t>
            </a:r>
          </a:p>
        </p:txBody>
      </p:sp>
      <p:sp>
        <p:nvSpPr>
          <p:cNvPr id="6" name="TextBox 5"/>
          <p:cNvSpPr txBox="1"/>
          <p:nvPr/>
        </p:nvSpPr>
        <p:spPr>
          <a:xfrm>
            <a:off x="965200" y="3390901"/>
            <a:ext cx="4495800" cy="646331"/>
          </a:xfrm>
          <a:prstGeom prst="rect">
            <a:avLst/>
          </a:prstGeom>
          <a:noFill/>
        </p:spPr>
        <p:txBody>
          <a:bodyPr wrap="square" rtlCol="0">
            <a:spAutoFit/>
          </a:bodyPr>
          <a:lstStyle/>
          <a:p>
            <a:r>
              <a:rPr lang="en-US" dirty="0"/>
              <a:t>How is MIS different from Computer Science?</a:t>
            </a:r>
          </a:p>
        </p:txBody>
      </p:sp>
      <p:sp>
        <p:nvSpPr>
          <p:cNvPr id="7" name="TextBox 6"/>
          <p:cNvSpPr txBox="1"/>
          <p:nvPr/>
        </p:nvSpPr>
        <p:spPr>
          <a:xfrm>
            <a:off x="3223610" y="1421368"/>
            <a:ext cx="2638864" cy="369332"/>
          </a:xfrm>
          <a:prstGeom prst="rect">
            <a:avLst/>
          </a:prstGeom>
          <a:noFill/>
        </p:spPr>
        <p:txBody>
          <a:bodyPr wrap="none" rtlCol="0">
            <a:spAutoFit/>
          </a:bodyPr>
          <a:lstStyle/>
          <a:p>
            <a:r>
              <a:rPr lang="en-US" dirty="0"/>
              <a:t>What do MIS people do?</a:t>
            </a:r>
          </a:p>
        </p:txBody>
      </p:sp>
      <p:sp>
        <p:nvSpPr>
          <p:cNvPr id="8" name="TextBox 7"/>
          <p:cNvSpPr txBox="1"/>
          <p:nvPr/>
        </p:nvSpPr>
        <p:spPr>
          <a:xfrm>
            <a:off x="736601" y="5372100"/>
            <a:ext cx="4757071" cy="369332"/>
          </a:xfrm>
          <a:prstGeom prst="rect">
            <a:avLst/>
          </a:prstGeom>
          <a:noFill/>
        </p:spPr>
        <p:txBody>
          <a:bodyPr wrap="none" rtlCol="0">
            <a:spAutoFit/>
          </a:bodyPr>
          <a:lstStyle/>
          <a:p>
            <a:r>
              <a:rPr lang="en-US" dirty="0"/>
              <a:t>What type of programming do you do in MIS?</a:t>
            </a:r>
          </a:p>
        </p:txBody>
      </p:sp>
      <p:sp>
        <p:nvSpPr>
          <p:cNvPr id="10" name="TextBox 9"/>
          <p:cNvSpPr txBox="1"/>
          <p:nvPr/>
        </p:nvSpPr>
        <p:spPr>
          <a:xfrm>
            <a:off x="623019" y="1964277"/>
            <a:ext cx="5022465" cy="369332"/>
          </a:xfrm>
          <a:prstGeom prst="rect">
            <a:avLst/>
          </a:prstGeom>
          <a:noFill/>
        </p:spPr>
        <p:txBody>
          <a:bodyPr wrap="none" rtlCol="0">
            <a:spAutoFit/>
          </a:bodyPr>
          <a:lstStyle/>
          <a:p>
            <a:r>
              <a:rPr lang="en-US" dirty="0"/>
              <a:t>What are the salary ranges for MIS professionals?</a:t>
            </a:r>
          </a:p>
        </p:txBody>
      </p:sp>
      <p:sp>
        <p:nvSpPr>
          <p:cNvPr id="11" name="TextBox 10"/>
          <p:cNvSpPr txBox="1"/>
          <p:nvPr/>
        </p:nvSpPr>
        <p:spPr>
          <a:xfrm>
            <a:off x="736601" y="4229100"/>
            <a:ext cx="4373057" cy="369332"/>
          </a:xfrm>
          <a:prstGeom prst="rect">
            <a:avLst/>
          </a:prstGeom>
          <a:noFill/>
        </p:spPr>
        <p:txBody>
          <a:bodyPr wrap="none" rtlCol="0">
            <a:spAutoFit/>
          </a:bodyPr>
          <a:lstStyle/>
          <a:p>
            <a:r>
              <a:rPr lang="en-US" dirty="0"/>
              <a:t>What are the prospects for women in MIS?</a:t>
            </a:r>
          </a:p>
        </p:txBody>
      </p:sp>
      <p:sp>
        <p:nvSpPr>
          <p:cNvPr id="12" name="TextBox 11"/>
          <p:cNvSpPr txBox="1"/>
          <p:nvPr/>
        </p:nvSpPr>
        <p:spPr>
          <a:xfrm>
            <a:off x="1955801" y="190500"/>
            <a:ext cx="4664867" cy="369332"/>
          </a:xfrm>
          <a:prstGeom prst="rect">
            <a:avLst/>
          </a:prstGeom>
          <a:noFill/>
        </p:spPr>
        <p:txBody>
          <a:bodyPr wrap="none" rtlCol="0">
            <a:spAutoFit/>
          </a:bodyPr>
          <a:lstStyle/>
          <a:p>
            <a:r>
              <a:rPr lang="en-US" dirty="0"/>
              <a:t>What is the current demand for MIS workers?</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3500"/>
                            </p:stCondLst>
                            <p:childTnLst>
                              <p:par>
                                <p:cTn id="9" presetID="10"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7000"/>
                            </p:stCondLst>
                            <p:childTnLst>
                              <p:par>
                                <p:cTn id="13" presetID="10" presetClass="entr" presetSubtype="0" fill="hold" grpId="0" nodeType="afterEffect">
                                  <p:stCondLst>
                                    <p:cond delay="3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500"/>
                            </p:stCondLst>
                            <p:childTnLst>
                              <p:par>
                                <p:cTn id="17" presetID="10" presetClass="entr" presetSubtype="0" fill="hold" grpId="0" nodeType="afterEffect">
                                  <p:stCondLst>
                                    <p:cond delay="3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4000"/>
                            </p:stCondLst>
                            <p:childTnLst>
                              <p:par>
                                <p:cTn id="21" presetID="10" presetClass="entr" presetSubtype="0" fill="hold" grpId="0" nodeType="afterEffect">
                                  <p:stCondLst>
                                    <p:cond delay="3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7500"/>
                            </p:stCondLst>
                            <p:childTnLst>
                              <p:par>
                                <p:cTn id="25" presetID="10" presetClass="entr" presetSubtype="0" fill="hold" grpId="0" nodeType="afterEffect">
                                  <p:stCondLst>
                                    <p:cond delay="3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1000"/>
                            </p:stCondLst>
                            <p:childTnLst>
                              <p:par>
                                <p:cTn id="29" presetID="10" presetClass="entr" presetSubtype="0" fill="hold" grpId="0" nodeType="afterEffect">
                                  <p:stCondLst>
                                    <p:cond delay="3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4500"/>
                            </p:stCondLst>
                            <p:childTnLst>
                              <p:par>
                                <p:cTn id="33" presetID="10" presetClass="entr" presetSubtype="0" fill="hold" grpId="0" nodeType="afterEffect">
                                  <p:stCondLst>
                                    <p:cond delay="3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Systems is </a:t>
            </a:r>
            <a:r>
              <a:rPr lang="en-US" b="1" dirty="0"/>
              <a:t>more than computers</a:t>
            </a:r>
          </a:p>
        </p:txBody>
      </p:sp>
      <p:pic>
        <p:nvPicPr>
          <p:cNvPr id="4" name="Content Placeholder 3"/>
          <p:cNvPicPr>
            <a:picLocks noGrp="1" noChangeAspect="1"/>
          </p:cNvPicPr>
          <p:nvPr>
            <p:ph idx="1"/>
          </p:nvPr>
        </p:nvPicPr>
        <p:blipFill rotWithShape="1">
          <a:blip r:embed="rId3"/>
          <a:srcRect l="70700" t="24635" r="21181" b="54553"/>
          <a:stretch/>
        </p:blipFill>
        <p:spPr>
          <a:xfrm>
            <a:off x="2565400" y="1562100"/>
            <a:ext cx="4953000" cy="3733800"/>
          </a:xfrm>
          <a:prstGeom prst="rect">
            <a:avLst/>
          </a:prstGeom>
        </p:spPr>
      </p:pic>
    </p:spTree>
    <p:extLst>
      <p:ext uri="{BB962C8B-B14F-4D97-AF65-F5344CB8AC3E}">
        <p14:creationId xmlns:p14="http://schemas.microsoft.com/office/powerpoint/2010/main" val="3490210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 is the study of People - </a:t>
            </a:r>
            <a:endParaRPr lang="en-US" dirty="0"/>
          </a:p>
        </p:txBody>
      </p:sp>
      <p:sp>
        <p:nvSpPr>
          <p:cNvPr id="3" name="Content Placeholder 2"/>
          <p:cNvSpPr>
            <a:spLocks noGrp="1"/>
          </p:cNvSpPr>
          <p:nvPr>
            <p:ph idx="1"/>
          </p:nvPr>
        </p:nvSpPr>
        <p:spPr/>
        <p:txBody>
          <a:bodyPr>
            <a:normAutofit/>
          </a:bodyPr>
          <a:lstStyle/>
          <a:p>
            <a:r>
              <a:rPr lang="en-US" sz="2000" dirty="0" smtClean="0"/>
              <a:t>Who are the stakeholders in an organization?</a:t>
            </a:r>
          </a:p>
          <a:p>
            <a:r>
              <a:rPr lang="en-US" sz="2000" dirty="0" smtClean="0"/>
              <a:t>How do they interact with technology and systems?</a:t>
            </a:r>
          </a:p>
          <a:p>
            <a:r>
              <a:rPr lang="en-US" sz="2000" dirty="0" smtClean="0"/>
              <a:t>How do they work through the process of getting their job accomplished?</a:t>
            </a:r>
            <a:endParaRPr lang="en-US" sz="2000" dirty="0"/>
          </a:p>
        </p:txBody>
      </p:sp>
      <p:pic>
        <p:nvPicPr>
          <p:cNvPr id="5" name="Picture 4" descr="Course 4 Final Project: From Tinkering to Lexicon 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0" y="2857500"/>
            <a:ext cx="4114800" cy="2714441"/>
          </a:xfrm>
          <a:prstGeom prst="rect">
            <a:avLst/>
          </a:prstGeom>
          <a:ln>
            <a:noFill/>
          </a:ln>
          <a:effectLst>
            <a:softEdge rad="112500"/>
          </a:effectLst>
        </p:spPr>
      </p:pic>
    </p:spTree>
    <p:extLst>
      <p:ext uri="{BB962C8B-B14F-4D97-AF65-F5344CB8AC3E}">
        <p14:creationId xmlns:p14="http://schemas.microsoft.com/office/powerpoint/2010/main" val="42149080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2197</TotalTime>
  <Words>1520</Words>
  <Application>Microsoft Office PowerPoint</Application>
  <PresentationFormat>Custom</PresentationFormat>
  <Paragraphs>291</Paragraphs>
  <Slides>32</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Calisto MT</vt:lpstr>
      <vt:lpstr>Helvetica</vt:lpstr>
      <vt:lpstr>Times New Roman</vt:lpstr>
      <vt:lpstr>Trebuchet MS</vt:lpstr>
      <vt:lpstr>Wingdings</vt:lpstr>
      <vt:lpstr>Wingdings 2</vt:lpstr>
      <vt:lpstr>Slate</vt:lpstr>
      <vt:lpstr>Information Systems in Organizations  1.1 Introduction to MIS</vt:lpstr>
      <vt:lpstr>Roadmap</vt:lpstr>
      <vt:lpstr>Learn IT! #1 Digital Identity Management</vt:lpstr>
      <vt:lpstr>Required Reading</vt:lpstr>
      <vt:lpstr>Required Viewing 1/2</vt:lpstr>
      <vt:lpstr>PowerPoint Presentation</vt:lpstr>
      <vt:lpstr>PowerPoint Presentation</vt:lpstr>
      <vt:lpstr>Information Systems is more than computers</vt:lpstr>
      <vt:lpstr>MIS is the study of People - </vt:lpstr>
      <vt:lpstr>MIS is the study of Technology</vt:lpstr>
      <vt:lpstr>MIS is the study of Organizations</vt:lpstr>
      <vt:lpstr>MIS is the study of People, Technology &amp; Organizations</vt:lpstr>
      <vt:lpstr>What is MIS?</vt:lpstr>
      <vt:lpstr>The Importance of MIS</vt:lpstr>
      <vt:lpstr>The Role of MIS</vt:lpstr>
      <vt:lpstr>What does an MIS professional do?</vt:lpstr>
      <vt:lpstr>PowerPoint Presentation</vt:lpstr>
      <vt:lpstr>PowerPoint Presentation</vt:lpstr>
      <vt:lpstr>Isn’t it just computer science?</vt:lpstr>
      <vt:lpstr>Required Viewing 2/2</vt:lpstr>
      <vt:lpstr>PowerPoint Presentation</vt:lpstr>
      <vt:lpstr>PowerPoint Presentation</vt:lpstr>
      <vt:lpstr>Information systems is open!</vt:lpstr>
      <vt:lpstr>Information systems is hot!</vt:lpstr>
      <vt:lpstr>PowerPoint Presentation</vt:lpstr>
      <vt:lpstr>PowerPoint Presentation</vt:lpstr>
      <vt:lpstr>PowerPoint Presentation</vt:lpstr>
      <vt:lpstr>MIS Career Paths</vt:lpstr>
      <vt:lpstr>Important Qualities</vt:lpstr>
      <vt:lpstr>Learn IT! #1 Digital Identity Management</vt:lpstr>
      <vt:lpstr>Roadmap</vt:lpstr>
      <vt:lpstr>Learn IT! #1 Digital Identity Management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Minich, Courtney (NYC-MBW)</cp:lastModifiedBy>
  <cp:revision>115</cp:revision>
  <dcterms:created xsi:type="dcterms:W3CDTF">2015-03-16T11:37:14Z</dcterms:created>
  <dcterms:modified xsi:type="dcterms:W3CDTF">2017-10-19T20:24:07Z</dcterms:modified>
</cp:coreProperties>
</file>