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handoutMasterIdLst>
    <p:handoutMasterId r:id="rId34"/>
  </p:handoutMasterIdLst>
  <p:sldIdLst>
    <p:sldId id="256" r:id="rId2"/>
    <p:sldId id="408" r:id="rId3"/>
    <p:sldId id="390" r:id="rId4"/>
    <p:sldId id="398" r:id="rId5"/>
    <p:sldId id="396" r:id="rId6"/>
    <p:sldId id="385" r:id="rId7"/>
    <p:sldId id="383" r:id="rId8"/>
    <p:sldId id="386" r:id="rId9"/>
    <p:sldId id="387" r:id="rId10"/>
    <p:sldId id="388" r:id="rId11"/>
    <p:sldId id="400" r:id="rId12"/>
    <p:sldId id="401" r:id="rId13"/>
    <p:sldId id="402" r:id="rId14"/>
    <p:sldId id="403" r:id="rId15"/>
    <p:sldId id="376" r:id="rId16"/>
    <p:sldId id="404" r:id="rId17"/>
    <p:sldId id="377" r:id="rId18"/>
    <p:sldId id="379" r:id="rId19"/>
    <p:sldId id="405" r:id="rId20"/>
    <p:sldId id="395" r:id="rId21"/>
    <p:sldId id="389" r:id="rId22"/>
    <p:sldId id="384" r:id="rId23"/>
    <p:sldId id="291" r:id="rId24"/>
    <p:sldId id="355" r:id="rId25"/>
    <p:sldId id="359" r:id="rId26"/>
    <p:sldId id="361" r:id="rId27"/>
    <p:sldId id="306" r:id="rId28"/>
    <p:sldId id="406" r:id="rId29"/>
    <p:sldId id="362" r:id="rId30"/>
    <p:sldId id="393" r:id="rId31"/>
    <p:sldId id="407" r:id="rId3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74707" autoAdjust="0"/>
  </p:normalViewPr>
  <p:slideViewPr>
    <p:cSldViewPr>
      <p:cViewPr varScale="1">
        <p:scale>
          <a:sx n="137" d="100"/>
          <a:sy n="137" d="100"/>
        </p:scale>
        <p:origin x="132" y="15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3876C2C3-4C69-4460-9B17-554255F9B391}" type="presOf" srcId="{F0EEEAE6-D5E0-4EA5-9171-BCF078DD16FF}" destId="{0AA5EE87-A426-4820-84A9-11CAEB6D2720}"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FDA77482-6ABC-488A-A08B-549B83B78DB1}" type="presOf" srcId="{0CA84C88-809A-47A6-814C-9A73F0837E46}" destId="{F284DE59-DCC2-4FB0-9983-E52AD31606F4}" srcOrd="0" destOrd="1" presId="urn:microsoft.com/office/officeart/2005/8/layout/default"/>
    <dgm:cxn modelId="{8E706FB7-0772-4578-AAA3-EE6936F70A16}" type="presOf" srcId="{A6FBA0B4-DE22-4C18-82DD-E310D07799E8}" destId="{5D32F783-3446-4B2C-94A8-0CB20ABBBB42}" srcOrd="0" destOrd="3" presId="urn:microsoft.com/office/officeart/2005/8/layout/default"/>
    <dgm:cxn modelId="{15244C89-18C9-4C38-BA25-E2E5FB14E7DD}" type="presOf" srcId="{A9DE9D0D-DFAA-49FD-A829-3381979D5070}" destId="{2E2A2293-13D2-4AD5-9A29-383453FCBA19}" srcOrd="0" destOrd="0"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24C0708C-B305-47F5-B509-91C25348E4EB}" type="presOf" srcId="{D240FDC2-D28D-40D4-9CA3-7E264E9B1939}" destId="{72316C7D-1DCA-48D0-B7A5-E788D4F384A4}" srcOrd="0" destOrd="1" presId="urn:microsoft.com/office/officeart/2005/8/layout/default"/>
    <dgm:cxn modelId="{5F6BD423-5544-4230-B3D4-D74B90B8C2AC}" type="presOf" srcId="{B55AE6D0-2961-479F-9101-C678A3352F6F}" destId="{0AA5EE87-A426-4820-84A9-11CAEB6D2720}" srcOrd="0" destOrd="0"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EA89A66-C9A4-45F5-A7F1-4AE5A7B83162}" type="presOf" srcId="{B3A4D94E-C467-4905-8EC7-E415C9A2399C}" destId="{F284DE59-DCC2-4FB0-9983-E52AD31606F4}"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3FF8FAF4-7432-415B-87EC-72DF60383F48}" type="presOf" srcId="{B4D60D14-B840-4723-A7B5-95A74FB6E122}" destId="{5D32F783-3446-4B2C-94A8-0CB20ABBBB42}" srcOrd="0" destOrd="1" presId="urn:microsoft.com/office/officeart/2005/8/layout/default"/>
    <dgm:cxn modelId="{96F7DAED-C6C7-444D-B05E-9E8606DD3191}" type="presOf" srcId="{8B6FA39E-9648-4137-A553-2BFE187B7C56}" destId="{4BCBA621-49C3-4194-8D6B-D16578A106A9}" srcOrd="0" destOrd="0" presId="urn:microsoft.com/office/officeart/2005/8/layout/default"/>
    <dgm:cxn modelId="{B7F77703-24FB-48B0-B3D3-1BD251477F46}" type="presOf" srcId="{E1E886E8-EA48-445C-BB85-9873CBA30AB1}" destId="{F284DE59-DCC2-4FB0-9983-E52AD31606F4}" srcOrd="0" destOrd="2"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45F0853C-048C-4300-8A88-17BF89474C98}" type="presOf" srcId="{C1131088-FC90-491F-8DC5-4967CD8921BE}" destId="{5D32F783-3446-4B2C-94A8-0CB20ABBBB42}" srcOrd="0" destOrd="2" presId="urn:microsoft.com/office/officeart/2005/8/layout/default"/>
    <dgm:cxn modelId="{2B86D991-3F27-4896-96B5-604BF032CEB5}" type="presOf" srcId="{EBB11946-924B-4830-BF84-0ED895F608B6}" destId="{2E2A2293-13D2-4AD5-9A29-383453FCBA19}" srcOrd="0" destOrd="1" presId="urn:microsoft.com/office/officeart/2005/8/layout/default"/>
    <dgm:cxn modelId="{0523FADA-6874-4119-A679-97E294391F55}" type="presOf" srcId="{B6CCF2DE-BAB2-4A3C-B262-45D6FC9202A9}" destId="{72316C7D-1DCA-48D0-B7A5-E788D4F384A4}" srcOrd="0" destOrd="2" presId="urn:microsoft.com/office/officeart/2005/8/layout/default"/>
    <dgm:cxn modelId="{51256B67-370F-4B47-8676-03B42CE8D7D4}" type="presOf" srcId="{E451AE18-38F9-4C5A-AC76-A182501E3E50}" destId="{5D32F783-3446-4B2C-94A8-0CB20ABBBB42}"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05D9A50C-F995-42AB-81E4-250CBE050521}"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1377344B-2417-4C67-9C31-BE7D2A0BB0FF}" type="presParOf" srcId="{4BCBA621-49C3-4194-8D6B-D16578A106A9}" destId="{2E2A2293-13D2-4AD5-9A29-383453FCBA19}" srcOrd="0" destOrd="0" presId="urn:microsoft.com/office/officeart/2005/8/layout/default"/>
    <dgm:cxn modelId="{09A2BD90-1D59-468D-B732-A807C93A727B}" type="presParOf" srcId="{4BCBA621-49C3-4194-8D6B-D16578A106A9}" destId="{8F4D8101-E83A-4F69-88E2-6BC5209B06CD}" srcOrd="1" destOrd="0" presId="urn:microsoft.com/office/officeart/2005/8/layout/default"/>
    <dgm:cxn modelId="{B7A0F3F7-9576-43C2-9481-E451CF7876D4}" type="presParOf" srcId="{4BCBA621-49C3-4194-8D6B-D16578A106A9}" destId="{0AA5EE87-A426-4820-84A9-11CAEB6D2720}" srcOrd="2" destOrd="0" presId="urn:microsoft.com/office/officeart/2005/8/layout/default"/>
    <dgm:cxn modelId="{7B4FCCFA-8A7F-4414-AA82-675214E3544F}" type="presParOf" srcId="{4BCBA621-49C3-4194-8D6B-D16578A106A9}" destId="{457EA16C-20DC-44AE-A111-9BA01FAA7496}" srcOrd="3" destOrd="0" presId="urn:microsoft.com/office/officeart/2005/8/layout/default"/>
    <dgm:cxn modelId="{9D6849D8-8E57-4CF5-9A83-9C6E2C5CFC51}" type="presParOf" srcId="{4BCBA621-49C3-4194-8D6B-D16578A106A9}" destId="{72316C7D-1DCA-48D0-B7A5-E788D4F384A4}" srcOrd="4" destOrd="0" presId="urn:microsoft.com/office/officeart/2005/8/layout/default"/>
    <dgm:cxn modelId="{D73B1B59-18FB-4619-B0A3-97FF10D500C9}" type="presParOf" srcId="{4BCBA621-49C3-4194-8D6B-D16578A106A9}" destId="{9706A20F-33B6-46EF-B7C4-FAAF4C9DA4FF}" srcOrd="5" destOrd="0" presId="urn:microsoft.com/office/officeart/2005/8/layout/default"/>
    <dgm:cxn modelId="{F0EE9A1A-B095-434C-8B93-D48ED2B94A0F}" type="presParOf" srcId="{4BCBA621-49C3-4194-8D6B-D16578A106A9}" destId="{5D32F783-3446-4B2C-94A8-0CB20ABBBB42}" srcOrd="6" destOrd="0" presId="urn:microsoft.com/office/officeart/2005/8/layout/default"/>
    <dgm:cxn modelId="{D20F147F-97E3-4F5E-B51F-05206638EA89}" type="presParOf" srcId="{4BCBA621-49C3-4194-8D6B-D16578A106A9}" destId="{F9B9AC9F-CBB2-476F-A320-1CDAEA581943}" srcOrd="7" destOrd="0" presId="urn:microsoft.com/office/officeart/2005/8/layout/default"/>
    <dgm:cxn modelId="{DE47ACD7-21C1-49E5-9FC9-858E25E5BF15}"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1AEBF922-F39D-4EBD-A727-836C9804E5FD}" type="presOf" srcId="{F0EEEAE6-D5E0-4EA5-9171-BCF078DD16FF}" destId="{0796F863-AAC4-457F-AA12-27633CB3CA3D}" srcOrd="0" destOrd="1" presId="urn:microsoft.com/office/officeart/2005/8/layout/default"/>
    <dgm:cxn modelId="{D1F19F30-7421-48BE-916B-0875A67A5708}" type="presOf" srcId="{A9DE9D0D-DFAA-49FD-A829-3381979D5070}" destId="{29247854-EFE0-4D34-9523-8E348332FB1F}" srcOrd="0" destOrd="0" presId="urn:microsoft.com/office/officeart/2005/8/layout/default"/>
    <dgm:cxn modelId="{1671954D-70D3-457C-BABB-00249BF79134}" type="presOf" srcId="{F76E088C-65C2-475D-AC44-72B3E5E48CBC}" destId="{89E88587-83D1-475D-A7E7-CCB8A9F91855}" srcOrd="0" destOrd="2" presId="urn:microsoft.com/office/officeart/2005/8/layout/default"/>
    <dgm:cxn modelId="{BF0FA55D-C07B-4291-9D25-6A97AB8A8A29}" type="presOf" srcId="{E451AE18-38F9-4C5A-AC76-A182501E3E50}" destId="{89E88587-83D1-475D-A7E7-CCB8A9F91855}" srcOrd="0" destOrd="0" presId="urn:microsoft.com/office/officeart/2005/8/layout/default"/>
    <dgm:cxn modelId="{33BF53D5-D813-4096-866A-90D5CB945983}" type="presOf" srcId="{119E187F-FF44-40A1-9315-812B2A1AD6CE}" destId="{21CA60FB-1126-4E99-A2F1-68263F5EE148}"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BC5F6A16-E206-4EE7-A819-837AC45365B5}" type="presOf" srcId="{8C1B409E-5F75-4AB6-97D7-D1BA10F9884C}" destId="{89E88587-83D1-475D-A7E7-CCB8A9F91855}"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C944F2A7-4B90-40A4-A126-6987439D014A}" type="presOf" srcId="{82B75B92-E4D6-42ED-8C3B-BDEAF2C3004C}" destId="{0796F863-AAC4-457F-AA12-27633CB3CA3D}" srcOrd="0" destOrd="2" presId="urn:microsoft.com/office/officeart/2005/8/layout/default"/>
    <dgm:cxn modelId="{2BACD037-F77E-4E8C-94DF-D2B93EF587AE}" type="presOf" srcId="{B55AE6D0-2961-479F-9101-C678A3352F6F}" destId="{0796F863-AAC4-457F-AA12-27633CB3CA3D}" srcOrd="0" destOrd="0" presId="urn:microsoft.com/office/officeart/2005/8/layout/default"/>
    <dgm:cxn modelId="{6A5734C8-0231-4344-ACCB-F0AD06F482AA}" type="presOf" srcId="{D240FDC2-D28D-40D4-9CA3-7E264E9B1939}" destId="{21CA60FB-1126-4E99-A2F1-68263F5EE148}" srcOrd="0" destOrd="1" presId="urn:microsoft.com/office/officeart/2005/8/layout/default"/>
    <dgm:cxn modelId="{2CAE5092-919F-46F3-B724-36F138FBB51E}" type="presOf" srcId="{9C99CB93-F561-422E-BCDC-225F739FB7C8}"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D3999F0B-9F60-438B-9A2F-19D48A11F73E}" type="presOf" srcId="{376480C4-E898-4554-8D17-31AFD4401138}" destId="{29247854-EFE0-4D34-9523-8E348332FB1F}" srcOrd="0" destOrd="1"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4995E766-3AA8-482C-A389-81C9F571411C}" type="presOf" srcId="{3EF72F6C-0177-4DCD-B2F3-B22400A14B38}" destId="{21CA60FB-1126-4E99-A2F1-68263F5EE148}" srcOrd="0" destOrd="3" presId="urn:microsoft.com/office/officeart/2005/8/layout/default"/>
    <dgm:cxn modelId="{56072AE0-B40E-43D1-8138-FB1537227775}" type="presOf" srcId="{607B0D6C-CDF1-4BC0-9F01-4FF119A199A1}" destId="{21CA60FB-1126-4E99-A2F1-68263F5EE148}"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5EFD79B-8BDD-43B6-B6D8-C89788CA1D90}" type="presOf" srcId="{8B6FA39E-9648-4137-A553-2BFE187B7C56}" destId="{0D6B4E1C-B5F7-4EF1-BF9C-A7FA73F96489}" srcOrd="0" destOrd="0" presId="urn:microsoft.com/office/officeart/2005/8/layout/default"/>
    <dgm:cxn modelId="{B25DFEDB-2A48-495E-A4CE-00A116379B1E}" type="presParOf" srcId="{0D6B4E1C-B5F7-4EF1-BF9C-A7FA73F96489}" destId="{29247854-EFE0-4D34-9523-8E348332FB1F}" srcOrd="0" destOrd="0" presId="urn:microsoft.com/office/officeart/2005/8/layout/default"/>
    <dgm:cxn modelId="{30C18378-2835-4CAE-84D8-AFD616F0D91A}" type="presParOf" srcId="{0D6B4E1C-B5F7-4EF1-BF9C-A7FA73F96489}" destId="{102ACCE8-E76B-4EC5-95E8-1100A7A450E1}" srcOrd="1" destOrd="0" presId="urn:microsoft.com/office/officeart/2005/8/layout/default"/>
    <dgm:cxn modelId="{E8FE5EEE-EEB0-4EF3-94B5-EE8418E46215}" type="presParOf" srcId="{0D6B4E1C-B5F7-4EF1-BF9C-A7FA73F96489}" destId="{0796F863-AAC4-457F-AA12-27633CB3CA3D}" srcOrd="2" destOrd="0" presId="urn:microsoft.com/office/officeart/2005/8/layout/default"/>
    <dgm:cxn modelId="{5891AFFF-E949-486D-A4E7-4FB77472FE29}" type="presParOf" srcId="{0D6B4E1C-B5F7-4EF1-BF9C-A7FA73F96489}" destId="{E9DD2094-01E9-4275-8B2E-CB20FAC9432C}" srcOrd="3" destOrd="0" presId="urn:microsoft.com/office/officeart/2005/8/layout/default"/>
    <dgm:cxn modelId="{5A326154-C7DF-4FAA-95E0-A5A46CEEBE8A}" type="presParOf" srcId="{0D6B4E1C-B5F7-4EF1-BF9C-A7FA73F96489}" destId="{21CA60FB-1126-4E99-A2F1-68263F5EE148}" srcOrd="4" destOrd="0" presId="urn:microsoft.com/office/officeart/2005/8/layout/default"/>
    <dgm:cxn modelId="{6BE842CC-232B-4C90-94B8-1B84EBDF2AC7}" type="presParOf" srcId="{0D6B4E1C-B5F7-4EF1-BF9C-A7FA73F96489}" destId="{F2A372C6-5BA5-437B-8FF8-A3EFBE0F7ABA}" srcOrd="5" destOrd="0" presId="urn:microsoft.com/office/officeart/2005/8/layout/default"/>
    <dgm:cxn modelId="{E96898D6-8C48-4709-9714-D3A312C12C2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E6EECFBA-698B-4E01-A75F-B729FCEA445E}" type="presOf" srcId="{C183AFE8-ED99-4A1F-9C95-7E21D27BAFF0}" destId="{AA83B5B2-8785-46F8-9506-395547CDDAD9}" srcOrd="0" destOrd="2" presId="urn:microsoft.com/office/officeart/2005/8/layout/default"/>
    <dgm:cxn modelId="{64C56C66-17A8-4A01-9096-D64CFAB1C7C7}" type="presOf" srcId="{270FC7C5-AA52-49A4-AC36-BF93BB77D078}" destId="{BEB5596C-76A2-4C47-9362-24BC5F07B369}" srcOrd="0" destOrd="2"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CBC3B7E1-C44D-4CC8-BB62-DD169030DD94}" type="presOf" srcId="{9297F6D1-CF5A-4546-BFA7-9D0AFECC9B65}" destId="{AA83B5B2-8785-46F8-9506-395547CDDAD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F361729B-114F-4915-97A3-6DCBDF9D5149}" type="presOf" srcId="{F91AC2DE-4C61-4E62-9EE7-31B5AE6DDA94}" destId="{EFA31A38-8802-4140-867E-4C33C74C3AF4}"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3187C858-7765-403D-8EA5-872405C1F4E7}" type="presOf" srcId="{8B6FA39E-9648-4137-A553-2BFE187B7C56}" destId="{A23A25DC-27EA-45AC-8696-9ECB4E867505}"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A3B0C008-663C-41C2-9459-E6F9A83CEC4E}" type="presOf" srcId="{D240FDC2-D28D-40D4-9CA3-7E264E9B1939}" destId="{EFA31A38-8802-4140-867E-4C33C74C3AF4}" srcOrd="0" destOrd="2" presId="urn:microsoft.com/office/officeart/2005/8/layout/default"/>
    <dgm:cxn modelId="{C91FD87D-BF5E-4FBC-B1E5-C5B1FA9C7F97}" type="presOf" srcId="{E7BA925E-317A-4CB7-B5A3-7F50D4E28DD8}" destId="{EFA31A38-8802-4140-867E-4C33C74C3A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3A4474C-37C9-4FDE-BDB7-24AFB37184B3}" srcId="{8B6FA39E-9648-4137-A553-2BFE187B7C56}" destId="{E7BA925E-317A-4CB7-B5A3-7F50D4E28DD8}" srcOrd="2" destOrd="0" parTransId="{D508CC46-0FE7-45E2-AAB6-EA8CD33AAF16}" sibTransId="{F5E636DE-EF3A-4E47-8996-14E0AB621D99}"/>
    <dgm:cxn modelId="{E74B4DD9-D536-481A-8687-C2EBA9801D27}" type="presOf" srcId="{B55AE6D0-2961-479F-9101-C678A3352F6F}" destId="{81046186-72C3-4DF3-B652-35FFEAC438F4}"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D9BC66B-6E01-4DA9-BC0D-45C95D3FCB1D}" type="presOf" srcId="{0CA84C88-809A-47A6-814C-9A73F0837E46}" destId="{BEB5596C-76A2-4C47-9362-24BC5F07B369}" srcOrd="0" destOrd="1" presId="urn:microsoft.com/office/officeart/2005/8/layout/default"/>
    <dgm:cxn modelId="{7DD49179-3204-4A6E-B406-B7AFFC85B527}" type="presOf" srcId="{4461D9E0-0D81-4356-8C5B-61AE1C32593A}" destId="{EFA31A38-8802-4140-867E-4C33C74C3AF4}" srcOrd="0" destOrd="3"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375E142B-97A6-4E0B-9987-F3DDA4CE87A4}" type="presOf" srcId="{E451AE18-38F9-4C5A-AC76-A182501E3E50}" destId="{9F6CA291-08AD-4070-A048-A52B178F643F}"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6BFEBB47-09B5-45DA-BB7B-939C5E42A572}" type="presOf" srcId="{89C0D09A-275A-4935-B013-90B5C428D76E}" destId="{81046186-72C3-4DF3-B652-35FFEAC438F4}" srcOrd="0" destOrd="2" presId="urn:microsoft.com/office/officeart/2005/8/layout/default"/>
    <dgm:cxn modelId="{7C26F418-8EC3-4589-BBF5-B712C1698F25}" type="presOf" srcId="{B3A4D94E-C467-4905-8EC7-E415C9A2399C}" destId="{BEB5596C-76A2-4C47-9362-24BC5F07B369}" srcOrd="0" destOrd="0"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0E611A40-67D0-44CC-BEB0-C025FE8677FC}" type="presOf" srcId="{B4D60D14-B840-4723-A7B5-95A74FB6E122}" destId="{9F6CA291-08AD-4070-A048-A52B178F643F}" srcOrd="0" destOrd="1" presId="urn:microsoft.com/office/officeart/2005/8/layout/default"/>
    <dgm:cxn modelId="{0745388B-CC5E-439B-BD31-ABCF19A80B53}" type="presOf" srcId="{A9DE9D0D-DFAA-49FD-A829-3381979D5070}" destId="{AA83B5B2-8785-46F8-9506-395547CDDAD9}"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67A0E855-AFC7-4347-9E29-30DC197153A8}" type="presOf" srcId="{F0EEEAE6-D5E0-4EA5-9171-BCF078DD16FF}" destId="{81046186-72C3-4DF3-B652-35FFEAC438F4}" srcOrd="0" destOrd="1" presId="urn:microsoft.com/office/officeart/2005/8/layout/default"/>
    <dgm:cxn modelId="{B79F518D-DE51-4FA4-A20F-1444536489E3}" type="presParOf" srcId="{A23A25DC-27EA-45AC-8696-9ECB4E867505}" destId="{AA83B5B2-8785-46F8-9506-395547CDDAD9}" srcOrd="0" destOrd="0" presId="urn:microsoft.com/office/officeart/2005/8/layout/default"/>
    <dgm:cxn modelId="{74167367-4AF6-4B45-B8AA-8ADCC54D13B7}" type="presParOf" srcId="{A23A25DC-27EA-45AC-8696-9ECB4E867505}" destId="{EDBACF00-EFB5-47D7-AF84-A23D99FDDF2A}" srcOrd="1" destOrd="0" presId="urn:microsoft.com/office/officeart/2005/8/layout/default"/>
    <dgm:cxn modelId="{865AD548-3494-4567-82EB-6C46EEFD1CC1}" type="presParOf" srcId="{A23A25DC-27EA-45AC-8696-9ECB4E867505}" destId="{81046186-72C3-4DF3-B652-35FFEAC438F4}" srcOrd="2" destOrd="0" presId="urn:microsoft.com/office/officeart/2005/8/layout/default"/>
    <dgm:cxn modelId="{C00B435E-1466-493A-AC6B-190EFE46D6CA}" type="presParOf" srcId="{A23A25DC-27EA-45AC-8696-9ECB4E867505}" destId="{589AD5BE-AE53-4382-BEE9-82B4AFE722D3}" srcOrd="3" destOrd="0" presId="urn:microsoft.com/office/officeart/2005/8/layout/default"/>
    <dgm:cxn modelId="{C912E22B-73E3-4E82-ADD2-7F5F7F2346AB}" type="presParOf" srcId="{A23A25DC-27EA-45AC-8696-9ECB4E867505}" destId="{EFA31A38-8802-4140-867E-4C33C74C3AF4}" srcOrd="4" destOrd="0" presId="urn:microsoft.com/office/officeart/2005/8/layout/default"/>
    <dgm:cxn modelId="{13B6459F-9E32-4313-AE73-0D3EFDC592B5}" type="presParOf" srcId="{A23A25DC-27EA-45AC-8696-9ECB4E867505}" destId="{9EFFC421-5E24-4980-B127-21ECF090CC91}" srcOrd="5" destOrd="0" presId="urn:microsoft.com/office/officeart/2005/8/layout/default"/>
    <dgm:cxn modelId="{7A4A2DF4-F6DB-4B88-A0F1-1E56A8F03C85}" type="presParOf" srcId="{A23A25DC-27EA-45AC-8696-9ECB4E867505}" destId="{9F6CA291-08AD-4070-A048-A52B178F643F}" srcOrd="6" destOrd="0" presId="urn:microsoft.com/office/officeart/2005/8/layout/default"/>
    <dgm:cxn modelId="{618C0EBF-B83B-4D78-ABA5-E071C7D70EB7}" type="presParOf" srcId="{A23A25DC-27EA-45AC-8696-9ECB4E867505}" destId="{9CB91590-F8D0-4B99-951E-F3B3971AB325}" srcOrd="7" destOrd="0" presId="urn:microsoft.com/office/officeart/2005/8/layout/default"/>
    <dgm:cxn modelId="{9FE9F30F-4CEB-450B-BF84-FC59CE3E9DEC}"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rgbClr val="00B050"/>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rgbClr val="00B050"/>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rgbClr val="00B050"/>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rgbClr val="00B050"/>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9D7990-6712-0942-B5F6-485CD2CA1C89}" type="datetimeFigureOut">
              <a:rPr lang="en-US" smtClean="0"/>
              <a:t>9/13/2017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3BF0A-0B80-F245-9EC7-8AED2FDFEABF}" type="slidenum">
              <a:rPr lang="en-US" smtClean="0"/>
              <a:t>‹#›</a:t>
            </a:fld>
            <a:endParaRPr lang="en-US"/>
          </a:p>
        </p:txBody>
      </p:sp>
    </p:spTree>
    <p:extLst>
      <p:ext uri="{BB962C8B-B14F-4D97-AF65-F5344CB8AC3E}">
        <p14:creationId xmlns:p14="http://schemas.microsoft.com/office/powerpoint/2010/main" val="270141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9/13/2017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a:t>
            </a:fld>
            <a:endParaRPr lang="en-US"/>
          </a:p>
        </p:txBody>
      </p:sp>
    </p:spTree>
    <p:extLst>
      <p:ext uri="{BB962C8B-B14F-4D97-AF65-F5344CB8AC3E}">
        <p14:creationId xmlns:p14="http://schemas.microsoft.com/office/powerpoint/2010/main" val="280996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27631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to contrast the simplicity of the model with the definition from the text</a:t>
            </a:r>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93844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9221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6772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351654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289210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7122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365489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139075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306720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83788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238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9275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345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19342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68318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3933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2508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330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292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172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7480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3313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1503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11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04186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013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3027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9/13/2017</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64163130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eilevel.com/requirements/part-twelve-requirements-visualization-training-a-guide-to-r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hyperlink" Target="http://www.sysflow.com/wp-content/uploads/2013/07/InvestigativeArchitecture_Conceptual_Diagram.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usiness_ru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ibm.com/support/knowledgecenter/SS6MTS_7.1.1/com.ibm.websphere.ilog.jrules.doc/Content/Business_Rules/Documentation/_pubskel/JRules/ps_JRules_Global1188.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3009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2.1.3 Modeling Business Rules with Decision Trees &amp;</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2.1.4 Conceptual Architecture Diagrams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905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Business Analyst Training on How to Use Decision Trees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2247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described the basic syntax of decision trees, this video explains </a:t>
            </a:r>
            <a:r>
              <a:rPr lang="en-US" sz="2250" b="1" dirty="0">
                <a:solidFill>
                  <a:schemeClr val="bg1"/>
                </a:solidFill>
                <a:effectLst>
                  <a:outerShdw blurRad="38100" dist="38100" dir="2700000" algn="tl">
                    <a:srgbClr val="000000">
                      <a:alpha val="43137"/>
                    </a:srgbClr>
                  </a:outerShdw>
                </a:effectLst>
              </a:rPr>
              <a:t>how Business Analysts create decision trees as part of understanding how thing work in an organization</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40767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Like the other models we have looked at so far, decision trees help us understand and document how work gets done in an organization.  </a:t>
            </a:r>
            <a:r>
              <a:rPr lang="en-US" sz="2250" b="1" dirty="0">
                <a:solidFill>
                  <a:schemeClr val="bg1"/>
                </a:solidFill>
                <a:effectLst>
                  <a:outerShdw blurRad="38100" dist="38100" dir="2700000" algn="tl">
                    <a:srgbClr val="000000">
                      <a:alpha val="43137"/>
                    </a:srgbClr>
                  </a:outerShdw>
                </a:effectLst>
              </a:rPr>
              <a:t>We need this information to be able to execute and improve business processes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1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9601" y="495301"/>
            <a:ext cx="6559651" cy="4562601"/>
          </a:xfrm>
        </p:spPr>
      </p:pic>
    </p:spTree>
    <p:extLst>
      <p:ext uri="{BB962C8B-B14F-4D97-AF65-F5344CB8AC3E}">
        <p14:creationId xmlns:p14="http://schemas.microsoft.com/office/powerpoint/2010/main" val="109080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6400" y="121463"/>
            <a:ext cx="3733800" cy="5421478"/>
          </a:xfrm>
        </p:spPr>
      </p:pic>
    </p:spTree>
    <p:extLst>
      <p:ext uri="{BB962C8B-B14F-4D97-AF65-F5344CB8AC3E}">
        <p14:creationId xmlns:p14="http://schemas.microsoft.com/office/powerpoint/2010/main" val="211089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400" y="114300"/>
            <a:ext cx="5410200" cy="5410200"/>
          </a:xfrm>
        </p:spPr>
      </p:pic>
    </p:spTree>
    <p:extLst>
      <p:ext uri="{BB962C8B-B14F-4D97-AF65-F5344CB8AC3E}">
        <p14:creationId xmlns:p14="http://schemas.microsoft.com/office/powerpoint/2010/main" val="362342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8800" y="107139"/>
            <a:ext cx="3505200" cy="5506396"/>
          </a:xfrm>
        </p:spPr>
      </p:pic>
    </p:spTree>
    <p:extLst>
      <p:ext uri="{BB962C8B-B14F-4D97-AF65-F5344CB8AC3E}">
        <p14:creationId xmlns:p14="http://schemas.microsoft.com/office/powerpoint/2010/main" val="53812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10312"/>
            <a:ext cx="6705600" cy="952500"/>
          </a:xfrm>
        </p:spPr>
        <p:txBody>
          <a:bodyPr/>
          <a:lstStyle/>
          <a:p>
            <a:r>
              <a:rPr lang="en-US" dirty="0"/>
              <a:t>Business Rules</a:t>
            </a:r>
          </a:p>
        </p:txBody>
      </p:sp>
      <p:sp>
        <p:nvSpPr>
          <p:cNvPr id="4" name="Content Placeholder 3"/>
          <p:cNvSpPr>
            <a:spLocks noGrp="1"/>
          </p:cNvSpPr>
          <p:nvPr>
            <p:ph idx="1"/>
          </p:nvPr>
        </p:nvSpPr>
        <p:spPr>
          <a:xfrm>
            <a:off x="1193800" y="1042416"/>
            <a:ext cx="8153400" cy="4101084"/>
          </a:xfrm>
          <a:effectLst/>
        </p:spPr>
        <p:txBody>
          <a:bodyPr>
            <a:noAutofit/>
          </a:bodyPr>
          <a:lstStyle/>
          <a:p>
            <a:pPr>
              <a:spcBef>
                <a:spcPts val="1200"/>
              </a:spcBef>
            </a:pPr>
            <a:r>
              <a:rPr lang="en-US" sz="2200" dirty="0"/>
              <a:t> A </a:t>
            </a:r>
            <a:r>
              <a:rPr lang="en-US" sz="2200" dirty="0">
                <a:solidFill>
                  <a:srgbClr val="FF0000"/>
                </a:solidFill>
              </a:rPr>
              <a:t>business rule </a:t>
            </a:r>
            <a:r>
              <a:rPr lang="en-US" sz="2200" dirty="0"/>
              <a:t>is a rule that </a:t>
            </a:r>
            <a:r>
              <a:rPr lang="en-US" sz="2200" dirty="0">
                <a:solidFill>
                  <a:srgbClr val="FF0000"/>
                </a:solidFill>
              </a:rPr>
              <a:t>defines or constrains some aspect of business.</a:t>
            </a:r>
          </a:p>
          <a:p>
            <a:pPr lvl="1">
              <a:spcBef>
                <a:spcPts val="1200"/>
              </a:spcBef>
            </a:pPr>
            <a:r>
              <a:rPr lang="en-US" dirty="0"/>
              <a:t> Free shipping on orders of $50 or more</a:t>
            </a:r>
          </a:p>
          <a:p>
            <a:pPr lvl="1">
              <a:spcBef>
                <a:spcPts val="1200"/>
              </a:spcBef>
            </a:pPr>
            <a:r>
              <a:rPr lang="en-US" dirty="0"/>
              <a:t> If the vehicle has not been serviced in the last 5,000 miles, schedule service immediately</a:t>
            </a:r>
          </a:p>
          <a:p>
            <a:pPr>
              <a:spcBef>
                <a:spcPts val="1200"/>
              </a:spcBef>
            </a:pPr>
            <a:r>
              <a:rPr lang="en-US" sz="2200" dirty="0"/>
              <a:t> Sometimes business rules are simple and straightforward</a:t>
            </a:r>
          </a:p>
          <a:p>
            <a:pPr>
              <a:spcBef>
                <a:spcPts val="1200"/>
              </a:spcBef>
            </a:pPr>
            <a:r>
              <a:rPr lang="en-US" sz="2200" dirty="0"/>
              <a:t> Sometimes business rules are not so simple and straightforward!</a:t>
            </a:r>
          </a:p>
          <a:p>
            <a:pPr lvl="1">
              <a:spcBef>
                <a:spcPts val="1200"/>
              </a:spcBef>
            </a:pPr>
            <a:r>
              <a:rPr lang="en-US" dirty="0"/>
              <a:t> </a:t>
            </a:r>
            <a:r>
              <a:rPr lang="en-US" dirty="0">
                <a:solidFill>
                  <a:srgbClr val="FF0000"/>
                </a:solidFill>
              </a:rPr>
              <a:t>Decision trees will help us with these more complex situation</a:t>
            </a:r>
            <a:endParaRPr lang="en-US" dirty="0"/>
          </a:p>
          <a:p>
            <a:pPr lvl="1">
              <a:spcBef>
                <a:spcPts val="1200"/>
              </a:spcBef>
            </a:pPr>
            <a:endParaRPr lang="en-US" dirty="0"/>
          </a:p>
        </p:txBody>
      </p:sp>
    </p:spTree>
    <p:extLst>
      <p:ext uri="{BB962C8B-B14F-4D97-AF65-F5344CB8AC3E}">
        <p14:creationId xmlns:p14="http://schemas.microsoft.com/office/powerpoint/2010/main" val="3816925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map a decision tree</a:t>
            </a:r>
          </a:p>
        </p:txBody>
      </p:sp>
      <p:sp>
        <p:nvSpPr>
          <p:cNvPr id="3" name="Content Placeholder 2"/>
          <p:cNvSpPr>
            <a:spLocks noGrp="1"/>
          </p:cNvSpPr>
          <p:nvPr>
            <p:ph idx="1"/>
          </p:nvPr>
        </p:nvSpPr>
        <p:spPr>
          <a:xfrm>
            <a:off x="1740404" y="1435374"/>
            <a:ext cx="8140196" cy="3771636"/>
          </a:xfrm>
        </p:spPr>
        <p:txBody>
          <a:bodyPr>
            <a:normAutofit lnSpcReduction="10000"/>
          </a:bodyPr>
          <a:lstStyle/>
          <a:p>
            <a:pPr marL="18158" indent="0">
              <a:buNone/>
            </a:pPr>
            <a:endParaRPr lang="en-US" dirty="0">
              <a:effectLst/>
            </a:endParaRPr>
          </a:p>
          <a:p>
            <a:pPr marL="18158" indent="0">
              <a:buNone/>
            </a:pPr>
            <a:r>
              <a:rPr lang="en-US" dirty="0">
                <a:effectLst/>
              </a:rPr>
              <a:t>A </a:t>
            </a:r>
            <a:r>
              <a:rPr lang="en-US" b="1" dirty="0">
                <a:solidFill>
                  <a:srgbClr val="FF0000"/>
                </a:solidFill>
                <a:effectLst/>
              </a:rPr>
              <a:t>condition</a:t>
            </a:r>
            <a:r>
              <a:rPr lang="en-US" dirty="0">
                <a:effectLst/>
              </a:rPr>
              <a:t> (also refer to as a decision point) is declared in a diamond-shaped node</a:t>
            </a:r>
          </a:p>
          <a:p>
            <a:pPr marL="18158" indent="0">
              <a:buNone/>
            </a:pPr>
            <a:endParaRPr lang="en-US" dirty="0">
              <a:effectLst/>
            </a:endParaRPr>
          </a:p>
          <a:p>
            <a:pPr marL="18158" indent="0">
              <a:buNone/>
            </a:pPr>
            <a:r>
              <a:rPr lang="en-US" dirty="0">
                <a:effectLst/>
              </a:rPr>
              <a:t>The </a:t>
            </a:r>
            <a:r>
              <a:rPr lang="en-US" b="1" dirty="0">
                <a:solidFill>
                  <a:srgbClr val="FF0000"/>
                </a:solidFill>
                <a:effectLst/>
              </a:rPr>
              <a:t>possible values </a:t>
            </a:r>
            <a:r>
              <a:rPr lang="en-US" dirty="0">
                <a:effectLst/>
              </a:rPr>
              <a:t>for the condition are represented by branches</a:t>
            </a:r>
          </a:p>
          <a:p>
            <a:pPr marL="18158" indent="0">
              <a:buNone/>
            </a:pPr>
            <a:endParaRPr lang="en-US" dirty="0">
              <a:effectLst/>
            </a:endParaRPr>
          </a:p>
          <a:p>
            <a:pPr marL="18158" indent="0">
              <a:buNone/>
            </a:pPr>
            <a:r>
              <a:rPr lang="en-US" dirty="0">
                <a:effectLst/>
              </a:rPr>
              <a:t>The </a:t>
            </a:r>
            <a:r>
              <a:rPr lang="en-US" dirty="0">
                <a:solidFill>
                  <a:srgbClr val="FF0000"/>
                </a:solidFill>
                <a:effectLst/>
              </a:rPr>
              <a:t>actions</a:t>
            </a:r>
            <a:r>
              <a:rPr lang="en-US" dirty="0">
                <a:effectLst/>
              </a:rPr>
              <a:t> (also refer to as outcome) are declared at the end of each branches in a rectangle </a:t>
            </a:r>
          </a:p>
          <a:p>
            <a:pPr marL="18158" indent="0">
              <a:buNone/>
            </a:pPr>
            <a:endParaRPr lang="en-US" dirty="0">
              <a:effectLst/>
            </a:endParaRPr>
          </a:p>
        </p:txBody>
      </p:sp>
      <p:sp>
        <p:nvSpPr>
          <p:cNvPr id="6" name="Rectangle 5"/>
          <p:cNvSpPr/>
          <p:nvPr/>
        </p:nvSpPr>
        <p:spPr>
          <a:xfrm>
            <a:off x="676972" y="4305300"/>
            <a:ext cx="911922" cy="47546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Decision 6"/>
          <p:cNvSpPr/>
          <p:nvPr/>
        </p:nvSpPr>
        <p:spPr>
          <a:xfrm>
            <a:off x="637633" y="1943100"/>
            <a:ext cx="990600" cy="533400"/>
          </a:xfrm>
          <a:prstGeom prst="flowChartDecisi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V="1">
            <a:off x="637633" y="3459480"/>
            <a:ext cx="990600" cy="7620"/>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755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27000"/>
            <a:ext cx="6705600" cy="952500"/>
          </a:xfrm>
        </p:spPr>
        <p:txBody>
          <a:bodyPr>
            <a:normAutofit/>
          </a:bodyPr>
          <a:lstStyle/>
          <a:p>
            <a:r>
              <a:rPr lang="en-US" dirty="0"/>
              <a:t>Messy Business Rules</a:t>
            </a:r>
          </a:p>
        </p:txBody>
      </p:sp>
      <p:sp>
        <p:nvSpPr>
          <p:cNvPr id="3" name="TextBox 2"/>
          <p:cNvSpPr txBox="1"/>
          <p:nvPr/>
        </p:nvSpPr>
        <p:spPr>
          <a:xfrm>
            <a:off x="127000" y="948108"/>
            <a:ext cx="9829800" cy="4832092"/>
          </a:xfrm>
          <a:prstGeom prst="rect">
            <a:avLst/>
          </a:prstGeom>
          <a:noFill/>
        </p:spPr>
        <p:txBody>
          <a:bodyPr wrap="square" rtlCol="0">
            <a:spAutoFit/>
          </a:bodyPr>
          <a:lstStyle/>
          <a:p>
            <a:pPr marL="285747" indent="-285747">
              <a:buFont typeface="Arial" panose="020B0604020202020204" pitchFamily="34" charset="0"/>
              <a:buChar char="•"/>
            </a:pPr>
            <a:r>
              <a:rPr lang="en-US" sz="2200" dirty="0">
                <a:latin typeface="Franklin Gothic Demi Cond" panose="020B0706030402020204" pitchFamily="34" charset="0"/>
              </a:rPr>
              <a:t>Shipping charges are a function of the weight of the shipment, how the shipment is being sent and where the shipment is being sent.  For domestic shipment orders can be shipped via air or surface.  For air shipments the cost is $2/</a:t>
            </a:r>
            <a:r>
              <a:rPr lang="en-US" sz="2200" dirty="0" err="1">
                <a:latin typeface="Franklin Gothic Demi Cond" panose="020B0706030402020204" pitchFamily="34" charset="0"/>
              </a:rPr>
              <a:t>lb</a:t>
            </a:r>
            <a:r>
              <a:rPr lang="en-US" sz="2200" dirty="0">
                <a:latin typeface="Franklin Gothic Demi Cond" panose="020B0706030402020204" pitchFamily="34" charset="0"/>
              </a:rPr>
              <a:t> ($20 minimum) with a maximum of 50 lbs.  Over 50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$100 plus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50.  For surface the price varies based on if the shipment is to the same state or a different state.  Within the same state the charge is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($5 minimum) with a maximum of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costs $60 plus $0.25 for every pound over 60.  Surface to another state is $1/</a:t>
            </a:r>
            <a:r>
              <a:rPr lang="en-US" sz="2200" dirty="0" err="1">
                <a:latin typeface="Franklin Gothic Demi Cond" panose="020B0706030402020204" pitchFamily="34" charset="0"/>
              </a:rPr>
              <a:t>lb</a:t>
            </a:r>
            <a:r>
              <a:rPr lang="en-US" sz="2200" dirty="0">
                <a:latin typeface="Franklin Gothic Demi Cond" panose="020B0706030402020204" pitchFamily="34" charset="0"/>
              </a:rPr>
              <a:t> ($7 minimum) with a maximum of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$60 plus $0.50/</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60.  For international shipments the cost is $4/</a:t>
            </a:r>
            <a:r>
              <a:rPr lang="en-US" sz="2200" dirty="0" err="1">
                <a:latin typeface="Franklin Gothic Demi Cond" panose="020B0706030402020204" pitchFamily="34" charset="0"/>
              </a:rPr>
              <a:t>lb</a:t>
            </a:r>
            <a:r>
              <a:rPr lang="en-US" sz="2200" dirty="0">
                <a:latin typeface="Franklin Gothic Demi Cond" panose="020B0706030402020204" pitchFamily="34" charset="0"/>
              </a:rPr>
              <a:t> ($40 minimum) for shipments up to 60 lbs.  Over 60 </a:t>
            </a:r>
            <a:r>
              <a:rPr lang="en-US" sz="2200" dirty="0" err="1">
                <a:latin typeface="Franklin Gothic Demi Cond" panose="020B0706030402020204" pitchFamily="34" charset="0"/>
              </a:rPr>
              <a:t>lbs</a:t>
            </a:r>
            <a:r>
              <a:rPr lang="en-US" sz="2200" dirty="0">
                <a:latin typeface="Franklin Gothic Demi Cond" panose="020B0706030402020204" pitchFamily="34" charset="0"/>
              </a:rPr>
              <a:t> the cost is $240 plus $2/</a:t>
            </a:r>
            <a:r>
              <a:rPr lang="en-US" sz="2200" dirty="0" err="1">
                <a:latin typeface="Franklin Gothic Demi Cond" panose="020B0706030402020204" pitchFamily="34" charset="0"/>
              </a:rPr>
              <a:t>lb</a:t>
            </a:r>
            <a:r>
              <a:rPr lang="en-US" sz="2200" dirty="0">
                <a:latin typeface="Franklin Gothic Demi Cond" panose="020B0706030402020204" pitchFamily="34" charset="0"/>
              </a:rPr>
              <a:t> for every pound over 60.</a:t>
            </a:r>
          </a:p>
          <a:p>
            <a:pPr marL="285747" indent="-285747">
              <a:buFont typeface="Arial" panose="020B0604020202020204" pitchFamily="34" charset="0"/>
              <a:buChar char="•"/>
            </a:pPr>
            <a:r>
              <a:rPr lang="en-US" sz="2200" dirty="0">
                <a:latin typeface="Franklin Gothic Demi Cond" panose="020B0706030402020204" pitchFamily="34" charset="0"/>
              </a:rPr>
              <a:t>You have 15 seconds to answer the following question…</a:t>
            </a:r>
          </a:p>
          <a:p>
            <a:pPr marL="285747" indent="-285747">
              <a:buFont typeface="Arial" panose="020B0604020202020204" pitchFamily="34" charset="0"/>
              <a:buChar char="•"/>
            </a:pPr>
            <a:r>
              <a:rPr lang="en-US" sz="2200" dirty="0">
                <a:latin typeface="Franklin Gothic Demi Cond" panose="020B0706030402020204" pitchFamily="34" charset="0"/>
              </a:rPr>
              <a:t>How much will it cost to ship a 12 pound package </a:t>
            </a:r>
          </a:p>
          <a:p>
            <a:r>
              <a:rPr lang="en-US" sz="2200" dirty="0">
                <a:latin typeface="Franklin Gothic Demi Cond" panose="020B0706030402020204" pitchFamily="34" charset="0"/>
              </a:rPr>
              <a:t>     from Philly to California via air?</a:t>
            </a:r>
          </a:p>
        </p:txBody>
      </p:sp>
      <p:sp>
        <p:nvSpPr>
          <p:cNvPr id="5" name="Oval 4"/>
          <p:cNvSpPr/>
          <p:nvPr/>
        </p:nvSpPr>
        <p:spPr>
          <a:xfrm>
            <a:off x="7289800" y="46101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itle 1"/>
          <p:cNvSpPr txBox="1">
            <a:spLocks/>
          </p:cNvSpPr>
          <p:nvPr/>
        </p:nvSpPr>
        <p:spPr>
          <a:xfrm>
            <a:off x="1845733" y="210312"/>
            <a:ext cx="6705600" cy="952500"/>
          </a:xfrm>
          <a:prstGeom prst="rect">
            <a:avLst/>
          </a:prstGeom>
        </p:spPr>
        <p:txBody>
          <a:bodyPr vert="horz" lIns="101600" tIns="50800" rIns="101600" bIns="508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89" dirty="0"/>
              <a:t>Answer</a:t>
            </a:r>
          </a:p>
        </p:txBody>
      </p:sp>
      <p:sp>
        <p:nvSpPr>
          <p:cNvPr id="7" name="TextBox 6"/>
          <p:cNvSpPr txBox="1"/>
          <p:nvPr/>
        </p:nvSpPr>
        <p:spPr>
          <a:xfrm>
            <a:off x="3762644" y="1485900"/>
            <a:ext cx="3222357" cy="523220"/>
          </a:xfrm>
          <a:prstGeom prst="rect">
            <a:avLst/>
          </a:prstGeom>
          <a:noFill/>
        </p:spPr>
        <p:txBody>
          <a:bodyPr wrap="none" rtlCol="0">
            <a:spAutoFit/>
          </a:bodyPr>
          <a:lstStyle/>
          <a:p>
            <a:r>
              <a:rPr lang="en-US" sz="2800" dirty="0">
                <a:latin typeface="Franklin Gothic Demi Cond" panose="020B0706030402020204" pitchFamily="34" charset="0"/>
              </a:rPr>
              <a:t>The correct answer is?</a:t>
            </a:r>
          </a:p>
        </p:txBody>
      </p:sp>
      <p:sp>
        <p:nvSpPr>
          <p:cNvPr id="8" name="TextBox 7"/>
          <p:cNvSpPr txBox="1"/>
          <p:nvPr/>
        </p:nvSpPr>
        <p:spPr>
          <a:xfrm>
            <a:off x="3393801" y="1943100"/>
            <a:ext cx="4167616" cy="523220"/>
          </a:xfrm>
          <a:prstGeom prst="rect">
            <a:avLst/>
          </a:prstGeom>
          <a:noFill/>
        </p:spPr>
        <p:txBody>
          <a:bodyPr wrap="none" rtlCol="0">
            <a:spAutoFit/>
          </a:bodyPr>
          <a:lstStyle/>
          <a:p>
            <a:r>
              <a:rPr lang="en-US" sz="2800" dirty="0">
                <a:latin typeface="Franklin Gothic Demi Cond" panose="020B0706030402020204" pitchFamily="34" charset="0"/>
              </a:rPr>
              <a:t>12 pounds x $2/pound = $24</a:t>
            </a:r>
          </a:p>
        </p:txBody>
      </p:sp>
    </p:spTree>
    <p:extLst>
      <p:ext uri="{BB962C8B-B14F-4D97-AF65-F5344CB8AC3E}">
        <p14:creationId xmlns:p14="http://schemas.microsoft.com/office/powerpoint/2010/main" val="1416202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15000"/>
                                        <p:tgtEl>
                                          <p:spTgt spid="5"/>
                                        </p:tgtEl>
                                      </p:cBhvr>
                                    </p:animEffect>
                                  </p:childTnLst>
                                </p:cTn>
                              </p:par>
                            </p:childTnLst>
                          </p:cTn>
                        </p:par>
                        <p:par>
                          <p:cTn id="32" fill="hold">
                            <p:stCondLst>
                              <p:cond delay="15000"/>
                            </p:stCondLst>
                            <p:childTnLst>
                              <p:par>
                                <p:cTn id="33" presetID="2" presetClass="exit" presetSubtype="4" fill="hold" grpId="1" nodeType="after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3" end="3"/>
                                            </p:txEl>
                                          </p:spTgt>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15500"/>
                            </p:stCondLst>
                            <p:childTnLst>
                              <p:par>
                                <p:cTn id="58" presetID="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animBg="1"/>
      <p:bldP spid="5" grpId="1"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9400" y="266700"/>
            <a:ext cx="1981200" cy="3477875"/>
          </a:xfrm>
          <a:prstGeom prst="rect">
            <a:avLst/>
          </a:prstGeom>
          <a:noFill/>
        </p:spPr>
        <p:txBody>
          <a:bodyPr wrap="square" rtlCol="0">
            <a:spAutoFit/>
          </a:bodyPr>
          <a:lstStyle/>
          <a:p>
            <a:r>
              <a:rPr lang="en-US" sz="2000" dirty="0">
                <a:latin typeface="Franklin Gothic Demi Cond" panose="020B0706030402020204" pitchFamily="34" charset="0"/>
              </a:rPr>
              <a:t>You have 15 seconds to answer the following question…</a:t>
            </a:r>
          </a:p>
          <a:p>
            <a:endParaRPr lang="en-US" sz="2000" dirty="0">
              <a:latin typeface="Franklin Gothic Demi Cond" panose="020B0706030402020204" pitchFamily="34" charset="0"/>
            </a:endParaRPr>
          </a:p>
          <a:p>
            <a:r>
              <a:rPr lang="en-US" sz="2000" dirty="0">
                <a:latin typeface="Franklin Gothic Demi Cond" panose="020B0706030402020204" pitchFamily="34" charset="0"/>
              </a:rPr>
              <a:t>How much will it cost to ship a 12 pound package from Philly to California via surface?</a:t>
            </a:r>
          </a:p>
        </p:txBody>
      </p:sp>
      <p:sp>
        <p:nvSpPr>
          <p:cNvPr id="6" name="Oval 5"/>
          <p:cNvSpPr/>
          <p:nvPr/>
        </p:nvSpPr>
        <p:spPr>
          <a:xfrm>
            <a:off x="8204200" y="40005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5400" y="0"/>
            <a:ext cx="8001000" cy="5715000"/>
          </a:xfrm>
          <a:prstGeom prst="rect">
            <a:avLst/>
          </a:prstGeom>
        </p:spPr>
      </p:pic>
      <p:sp>
        <p:nvSpPr>
          <p:cNvPr id="5" name="Title 1"/>
          <p:cNvSpPr txBox="1">
            <a:spLocks/>
          </p:cNvSpPr>
          <p:nvPr/>
        </p:nvSpPr>
        <p:spPr>
          <a:xfrm>
            <a:off x="2032000" y="210312"/>
            <a:ext cx="67056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89" dirty="0"/>
              <a:t>Answer</a:t>
            </a:r>
          </a:p>
        </p:txBody>
      </p:sp>
      <p:sp>
        <p:nvSpPr>
          <p:cNvPr id="7" name="TextBox 6"/>
          <p:cNvSpPr txBox="1"/>
          <p:nvPr/>
        </p:nvSpPr>
        <p:spPr>
          <a:xfrm>
            <a:off x="3762644" y="1485900"/>
            <a:ext cx="3222357" cy="523220"/>
          </a:xfrm>
          <a:prstGeom prst="rect">
            <a:avLst/>
          </a:prstGeom>
          <a:noFill/>
        </p:spPr>
        <p:txBody>
          <a:bodyPr wrap="none" rtlCol="0">
            <a:spAutoFit/>
          </a:bodyPr>
          <a:lstStyle/>
          <a:p>
            <a:r>
              <a:rPr lang="en-US" sz="2800" dirty="0">
                <a:latin typeface="Franklin Gothic Demi Cond" panose="020B0706030402020204" pitchFamily="34" charset="0"/>
              </a:rPr>
              <a:t>The correct answer is?</a:t>
            </a:r>
          </a:p>
        </p:txBody>
      </p:sp>
      <p:sp>
        <p:nvSpPr>
          <p:cNvPr id="8" name="TextBox 7"/>
          <p:cNvSpPr txBox="1"/>
          <p:nvPr/>
        </p:nvSpPr>
        <p:spPr>
          <a:xfrm>
            <a:off x="3393802" y="1943100"/>
            <a:ext cx="4171783" cy="523220"/>
          </a:xfrm>
          <a:prstGeom prst="rect">
            <a:avLst/>
          </a:prstGeom>
          <a:noFill/>
        </p:spPr>
        <p:txBody>
          <a:bodyPr wrap="none" rtlCol="0">
            <a:spAutoFit/>
          </a:bodyPr>
          <a:lstStyle/>
          <a:p>
            <a:r>
              <a:rPr lang="en-US" sz="2800" dirty="0">
                <a:latin typeface="Franklin Gothic Demi Cond" panose="020B0706030402020204" pitchFamily="34" charset="0"/>
              </a:rPr>
              <a:t>12 pounds x $1/pound = $12</a:t>
            </a:r>
          </a:p>
        </p:txBody>
      </p:sp>
    </p:spTree>
    <p:extLst>
      <p:ext uri="{BB962C8B-B14F-4D97-AF65-F5344CB8AC3E}">
        <p14:creationId xmlns:p14="http://schemas.microsoft.com/office/powerpoint/2010/main" val="4136258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5000"/>
                                        <p:tgtEl>
                                          <p:spTgt spid="6"/>
                                        </p:tgtEl>
                                      </p:cBhvr>
                                    </p:animEffect>
                                  </p:childTnLst>
                                </p:cTn>
                              </p:par>
                            </p:childTnLst>
                          </p:cTn>
                        </p:par>
                        <p:par>
                          <p:cTn id="17" fill="hold">
                            <p:stCondLst>
                              <p:cond delay="15000"/>
                            </p:stCondLst>
                            <p:childTnLst>
                              <p:par>
                                <p:cTn id="18" presetID="2" presetClass="exit" presetSubtype="4" fill="hold" grpId="1" nodeType="after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2" end="2"/>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2" end="2"/>
                                            </p:txEl>
                                          </p:spTgt>
                                        </p:tgtEl>
                                        <p:attrNameLst>
                                          <p:attrName>style.visibility</p:attrName>
                                        </p:attrNameLst>
                                      </p:cBhvr>
                                      <p:to>
                                        <p:strVal val="hidden"/>
                                      </p:to>
                                    </p:set>
                                  </p:childTnLst>
                                </p:cTn>
                              </p:par>
                            </p:childTnLst>
                          </p:cTn>
                        </p:par>
                        <p:par>
                          <p:cTn id="34" fill="hold">
                            <p:stCondLst>
                              <p:cond delay="155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60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P spid="6" grpId="1"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Business Rules</a:t>
            </a:r>
          </a:p>
        </p:txBody>
      </p:sp>
      <p:sp>
        <p:nvSpPr>
          <p:cNvPr id="3" name="Content Placeholder 2"/>
          <p:cNvSpPr>
            <a:spLocks noGrp="1"/>
          </p:cNvSpPr>
          <p:nvPr>
            <p:ph idx="1"/>
          </p:nvPr>
        </p:nvSpPr>
        <p:spPr>
          <a:effectLst/>
        </p:spPr>
        <p:txBody>
          <a:bodyPr/>
          <a:lstStyle/>
          <a:p>
            <a:r>
              <a:rPr lang="en-US" dirty="0"/>
              <a:t> Talk to the people sitting </a:t>
            </a:r>
            <a:r>
              <a:rPr lang="en-US"/>
              <a:t>around you.</a:t>
            </a:r>
            <a:endParaRPr lang="en-US" dirty="0"/>
          </a:p>
          <a:p>
            <a:r>
              <a:rPr lang="en-US" dirty="0"/>
              <a:t> Based on your collective work experiences, can you come up with a set of business rules that are complex enough to model with a decision tree?</a:t>
            </a:r>
          </a:p>
          <a:p>
            <a:r>
              <a:rPr lang="en-US" dirty="0"/>
              <a:t> Let’s see if we can create a decision tree to model these business rules!</a:t>
            </a:r>
          </a:p>
        </p:txBody>
      </p:sp>
    </p:spTree>
    <p:extLst>
      <p:ext uri="{BB962C8B-B14F-4D97-AF65-F5344CB8AC3E}">
        <p14:creationId xmlns:p14="http://schemas.microsoft.com/office/powerpoint/2010/main" val="39944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479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99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74857"/>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Investigative Architecture: </a:t>
            </a:r>
            <a:r>
              <a:rPr lang="en-US" sz="3600" dirty="0">
                <a:solidFill>
                  <a:srgbClr val="FF0000"/>
                </a:solidFill>
                <a:hlinkClick r:id="rId3"/>
              </a:rPr>
              <a:t>The Conceptual Diagram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1943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A conceptual architecture diagram is a high-level diagram that </a:t>
            </a:r>
            <a:r>
              <a:rPr lang="en-US" sz="2250" b="1" dirty="0">
                <a:solidFill>
                  <a:schemeClr val="bg1"/>
                </a:solidFill>
                <a:effectLst>
                  <a:outerShdw blurRad="38100" dist="38100" dir="2700000" algn="tl">
                    <a:srgbClr val="000000">
                      <a:alpha val="43137"/>
                    </a:srgbClr>
                  </a:outerShdw>
                </a:effectLst>
              </a:rPr>
              <a:t>describes a system </a:t>
            </a:r>
            <a:r>
              <a:rPr lang="en-US" sz="2250" dirty="0">
                <a:solidFill>
                  <a:schemeClr val="bg1"/>
                </a:solidFill>
                <a:effectLst>
                  <a:outerShdw blurRad="38100" dist="38100" dir="2700000" algn="tl">
                    <a:srgbClr val="000000">
                      <a:alpha val="43137"/>
                    </a:srgbClr>
                  </a:outerShdw>
                </a:effectLst>
              </a:rPr>
              <a:t>including who interacts with the system, how they interact, the processes the system supports and the resources the system utilizes to make this all happen.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38481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you will be involved in the envisioning, planning, deployment and support of the systems that support your business.  Conceptual architecture diagrams are useful for </a:t>
            </a:r>
            <a:r>
              <a:rPr lang="en-US" sz="2250" b="1" dirty="0">
                <a:solidFill>
                  <a:schemeClr val="bg1"/>
                </a:solidFill>
                <a:effectLst>
                  <a:outerShdw blurRad="38100" dist="38100" dir="2700000" algn="tl">
                    <a:srgbClr val="000000">
                      <a:alpha val="43137"/>
                    </a:srgbClr>
                  </a:outerShdw>
                </a:effectLst>
              </a:rPr>
              <a:t>documenting and communicating ideas about how systems do or should work</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1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952" y="1562100"/>
            <a:ext cx="5413248" cy="3044952"/>
          </a:xfrm>
          <a:prstGeom prst="rect">
            <a:avLst/>
          </a:prstGeom>
        </p:spPr>
      </p:pic>
    </p:spTree>
    <p:extLst>
      <p:ext uri="{BB962C8B-B14F-4D97-AF65-F5344CB8AC3E}">
        <p14:creationId xmlns:p14="http://schemas.microsoft.com/office/powerpoint/2010/main" val="323684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667" y="2578961"/>
            <a:ext cx="8805333" cy="776238"/>
          </a:xfrm>
          <a:prstGeom prst="rect">
            <a:avLst/>
          </a:prstGeom>
          <a:noFill/>
        </p:spPr>
        <p:txBody>
          <a:bodyPr wrap="square" rtlCol="0">
            <a:spAutoFit/>
          </a:bodyPr>
          <a:lstStyle/>
          <a:p>
            <a:r>
              <a:rPr lang="en-US" sz="4444" dirty="0"/>
              <a:t>What is “conceptual diagraming”?</a:t>
            </a:r>
          </a:p>
        </p:txBody>
      </p:sp>
      <p:sp>
        <p:nvSpPr>
          <p:cNvPr id="2" name="TextBox 1"/>
          <p:cNvSpPr txBox="1"/>
          <p:nvPr/>
        </p:nvSpPr>
        <p:spPr>
          <a:xfrm>
            <a:off x="846667" y="402167"/>
            <a:ext cx="4572000" cy="400110"/>
          </a:xfrm>
          <a:prstGeom prst="rect">
            <a:avLst/>
          </a:prstGeom>
          <a:noFill/>
        </p:spPr>
        <p:txBody>
          <a:bodyPr wrap="square" rtlCol="0">
            <a:spAutoFit/>
          </a:bodyPr>
          <a:lstStyle/>
          <a:p>
            <a:r>
              <a:rPr lang="en-US" sz="2000" dirty="0"/>
              <a:t>Sell the idea</a:t>
            </a:r>
          </a:p>
        </p:txBody>
      </p:sp>
      <p:sp>
        <p:nvSpPr>
          <p:cNvPr id="4" name="TextBox 3"/>
          <p:cNvSpPr txBox="1"/>
          <p:nvPr/>
        </p:nvSpPr>
        <p:spPr>
          <a:xfrm>
            <a:off x="1862667" y="4804833"/>
            <a:ext cx="2582630" cy="400110"/>
          </a:xfrm>
          <a:prstGeom prst="rect">
            <a:avLst/>
          </a:prstGeom>
          <a:noFill/>
        </p:spPr>
        <p:txBody>
          <a:bodyPr wrap="none" rtlCol="0">
            <a:spAutoFit/>
          </a:bodyPr>
          <a:lstStyle/>
          <a:p>
            <a:r>
              <a:rPr lang="en-US" sz="2000" dirty="0"/>
              <a:t>Informal/Lightweight</a:t>
            </a:r>
          </a:p>
        </p:txBody>
      </p:sp>
      <p:sp>
        <p:nvSpPr>
          <p:cNvPr id="5" name="TextBox 4"/>
          <p:cNvSpPr txBox="1"/>
          <p:nvPr/>
        </p:nvSpPr>
        <p:spPr>
          <a:xfrm>
            <a:off x="3725334" y="1672167"/>
            <a:ext cx="1934119" cy="400110"/>
          </a:xfrm>
          <a:prstGeom prst="rect">
            <a:avLst/>
          </a:prstGeom>
          <a:noFill/>
        </p:spPr>
        <p:txBody>
          <a:bodyPr wrap="none" rtlCol="0">
            <a:spAutoFit/>
          </a:bodyPr>
          <a:lstStyle/>
          <a:p>
            <a:r>
              <a:rPr lang="en-US" sz="2000" dirty="0"/>
              <a:t>Marketing View</a:t>
            </a:r>
          </a:p>
        </p:txBody>
      </p:sp>
      <p:sp>
        <p:nvSpPr>
          <p:cNvPr id="6" name="TextBox 5"/>
          <p:cNvSpPr txBox="1"/>
          <p:nvPr/>
        </p:nvSpPr>
        <p:spPr>
          <a:xfrm>
            <a:off x="5164667" y="4127500"/>
            <a:ext cx="2335896" cy="400110"/>
          </a:xfrm>
          <a:prstGeom prst="rect">
            <a:avLst/>
          </a:prstGeom>
          <a:noFill/>
        </p:spPr>
        <p:txBody>
          <a:bodyPr wrap="none" rtlCol="0">
            <a:spAutoFit/>
          </a:bodyPr>
          <a:lstStyle/>
          <a:p>
            <a:r>
              <a:rPr lang="en-US" sz="2000" dirty="0"/>
              <a:t>Guide the Architect</a:t>
            </a:r>
          </a:p>
        </p:txBody>
      </p:sp>
      <p:sp>
        <p:nvSpPr>
          <p:cNvPr id="7" name="TextBox 6"/>
          <p:cNvSpPr txBox="1"/>
          <p:nvPr/>
        </p:nvSpPr>
        <p:spPr>
          <a:xfrm>
            <a:off x="1862667" y="1333500"/>
            <a:ext cx="1669688" cy="400110"/>
          </a:xfrm>
          <a:prstGeom prst="rect">
            <a:avLst/>
          </a:prstGeom>
          <a:noFill/>
        </p:spPr>
        <p:txBody>
          <a:bodyPr wrap="none" rtlCol="0">
            <a:spAutoFit/>
          </a:bodyPr>
          <a:lstStyle/>
          <a:p>
            <a:r>
              <a:rPr lang="en-US" sz="2000" dirty="0"/>
              <a:t>Refined Later</a:t>
            </a:r>
          </a:p>
        </p:txBody>
      </p:sp>
      <p:sp>
        <p:nvSpPr>
          <p:cNvPr id="8" name="TextBox 7"/>
          <p:cNvSpPr txBox="1"/>
          <p:nvPr/>
        </p:nvSpPr>
        <p:spPr>
          <a:xfrm>
            <a:off x="1354667" y="3788833"/>
            <a:ext cx="2097681" cy="400110"/>
          </a:xfrm>
          <a:prstGeom prst="rect">
            <a:avLst/>
          </a:prstGeom>
          <a:noFill/>
        </p:spPr>
        <p:txBody>
          <a:bodyPr wrap="square" rtlCol="0">
            <a:spAutoFit/>
          </a:bodyPr>
          <a:lstStyle/>
          <a:p>
            <a:r>
              <a:rPr lang="en-US" sz="2000" dirty="0"/>
              <a:t>Big Picture</a:t>
            </a:r>
          </a:p>
        </p:txBody>
      </p:sp>
      <p:sp>
        <p:nvSpPr>
          <p:cNvPr id="10"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pic>
        <p:nvPicPr>
          <p:cNvPr id="4" name="Picture 10" descr="http://cdn.ttgtmedia.com/visuals/searchBusinessAnalytics/data_visualization/businessanalytics_article_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0824" y="1248834"/>
            <a:ext cx="3894190" cy="1298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programmedevelopment.com/public/uploads/images/business_binder_pc_1600_cl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3932" y="1134321"/>
            <a:ext cx="1647474" cy="1952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heelockglobalcauses.org/wp-content/uploads/2013/06/globaliz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1134320"/>
            <a:ext cx="1838910" cy="182665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437634" y="1841500"/>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ight Arrow 9"/>
          <p:cNvSpPr/>
          <p:nvPr/>
        </p:nvSpPr>
        <p:spPr>
          <a:xfrm>
            <a:off x="7280657" y="1751312"/>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Right Arrow 10"/>
          <p:cNvSpPr/>
          <p:nvPr/>
        </p:nvSpPr>
        <p:spPr>
          <a:xfrm rot="5400000">
            <a:off x="8426668" y="3216353"/>
            <a:ext cx="762000" cy="3084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2050" name="Picture 2" descr="http://www.siue.edu/~dbock/cmis565/module11-tables_clusters_files/image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5014" y="3860192"/>
            <a:ext cx="2695910" cy="1910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mypictorialcenter.com/images/Title-6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755" y="204095"/>
            <a:ext cx="6773333" cy="54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753392"/>
            <a:ext cx="8628136" cy="808708"/>
          </a:xfrm>
        </p:spPr>
        <p:txBody>
          <a:bodyPr/>
          <a:lstStyle/>
          <a:p>
            <a:r>
              <a:rPr lang="en-US" dirty="0"/>
              <a:t>Case in Point (Trading Platforms)</a:t>
            </a:r>
          </a:p>
        </p:txBody>
      </p:sp>
      <p:sp>
        <p:nvSpPr>
          <p:cNvPr id="3" name="Content Placeholder 2"/>
          <p:cNvSpPr>
            <a:spLocks noGrp="1"/>
          </p:cNvSpPr>
          <p:nvPr>
            <p:ph idx="1"/>
          </p:nvPr>
        </p:nvSpPr>
        <p:spPr/>
        <p:txBody>
          <a:bodyPr>
            <a:normAutofit fontScale="92500" lnSpcReduction="20000"/>
          </a:bodyPr>
          <a:lstStyle/>
          <a:p>
            <a:r>
              <a:rPr lang="en-US" sz="1222" dirty="0">
                <a:effectLst/>
              </a:rPr>
              <a:t>Electronic trading systems are typically proprietary software (</a:t>
            </a:r>
            <a:r>
              <a:rPr lang="en-US" sz="1222" dirty="0" err="1">
                <a:effectLst/>
              </a:rPr>
              <a:t>etrading</a:t>
            </a:r>
            <a:r>
              <a:rPr lang="en-US" sz="1222" dirty="0">
                <a:effectLst/>
              </a:rPr>
              <a:t> platforms or electronic trading platforms), running on COTS hardware and operating systems, often using common underlying protocols, such as TCP/IP.</a:t>
            </a:r>
          </a:p>
          <a:p>
            <a:r>
              <a:rPr lang="en-US" sz="1222" dirty="0">
                <a:effectLst/>
              </a:rPr>
              <a:t>Exchanges typically develop their own systems (sometimes referred to as matching engines), although sometimes an exchange will use another exchange's technology (e.g. e-</a:t>
            </a:r>
            <a:r>
              <a:rPr lang="en-US" sz="1222" dirty="0" err="1">
                <a:effectLst/>
              </a:rPr>
              <a:t>cbot</a:t>
            </a:r>
            <a:r>
              <a:rPr lang="en-US" sz="1222" dirty="0">
                <a:effectLst/>
              </a:rPr>
              <a:t>, the Chicago Board of Trade's electronic trading platform, uses LIFFE's Connect system), and some newer electronic exchanges use 3rd-party specialist software providers (e.g. the Budapest stock exchange and the Moscow Interbank Currency Exchange use automated trading system originally written and implemented by FMSC, an Australian technology company that was acquired by Computershare, and whose intellectual property rights are now owned by OMX).</a:t>
            </a:r>
          </a:p>
          <a:p>
            <a:r>
              <a:rPr lang="en-US" sz="1222" dirty="0">
                <a:effectLst/>
              </a:rPr>
              <a:t>Exchanges and ECNs generally offer two methods of accessing their systems –</a:t>
            </a:r>
          </a:p>
          <a:p>
            <a:pPr lvl="1"/>
            <a:r>
              <a:rPr lang="en-US" sz="1111" dirty="0">
                <a:effectLst/>
              </a:rPr>
              <a:t>an exchange-provided GUI, which the trader runs on his or her desktop and connects directly to the exchange/ECN, and</a:t>
            </a:r>
          </a:p>
          <a:p>
            <a:pPr lvl="1"/>
            <a:r>
              <a:rPr lang="en-US" sz="1111" dirty="0">
                <a:effectLst/>
              </a:rPr>
              <a:t>an API which allows dealers to plug their own in-house systems directly into the exchange/ECN's.</a:t>
            </a:r>
          </a:p>
          <a:p>
            <a:r>
              <a:rPr lang="en-US" sz="1222" dirty="0">
                <a:effectLst/>
              </a:rPr>
              <a:t>From an infrastructure point of view, most exchanges will provide "gateways" which sit on a company's network, acting in a manner similar to a proxy, connecting back to the exchange's central system.</a:t>
            </a:r>
          </a:p>
          <a:p>
            <a:r>
              <a:rPr lang="en-US" sz="1222" dirty="0">
                <a:effectLst/>
              </a:rPr>
              <a:t>ECNs will generally forego the gateway/proxy, and their GUI or the API will connect directly to a central system, across a leased line.</a:t>
            </a:r>
          </a:p>
          <a:p>
            <a:r>
              <a:rPr lang="en-US" sz="1222" dirty="0">
                <a:effectLst/>
              </a:rPr>
              <a:t>Many brokers develop their own systems, although there are some third-party solutions providers specializing in this area. Like ECNs, brokers will often offer both a GUI and an API (although it's likely that a slightly smaller proportion of brokers offer an API, as compared with ECNs), and connectivity is typically direct to the broker's systems, rather than through a gateway.</a:t>
            </a:r>
          </a:p>
          <a:p>
            <a:r>
              <a:rPr lang="en-US" sz="1222" dirty="0">
                <a:effectLst/>
              </a:rPr>
              <a:t>Investment banks and other dealers have far more complex technology requirements, as they have to interface with multiple exchanges, brokers and multi-dealer platforms, as well as their own pricing, P&amp;L, trade processing and position-keeping systems. Some banks will develop their own electronic trading systems in-house, but this can be costly, especially when they need to connect to many exchanges, ECNs and brokers. There are a number of companies offering solutions in this area.</a:t>
            </a:r>
          </a:p>
        </p:txBody>
      </p:sp>
      <p:pic>
        <p:nvPicPr>
          <p:cNvPr id="5122" name="Picture 2" descr="http://2q87f42xdurt1xbez53fujam.wpengine.netdna-cdn.com/wp-content/uploads/2013/11/Equities-OMS-Trading-Platform_Architecture-Require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35" y="190500"/>
            <a:ext cx="8741833" cy="529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
            <a:ext cx="9271505" cy="808708"/>
          </a:xfrm>
        </p:spPr>
        <p:txBody>
          <a:bodyPr>
            <a:noAutofit/>
          </a:bodyPr>
          <a:lstStyle/>
          <a:p>
            <a:r>
              <a:rPr lang="en-US" sz="3111" dirty="0"/>
              <a:t>How would we do something like this (In practice)?</a:t>
            </a:r>
          </a:p>
        </p:txBody>
      </p:sp>
      <p:pic>
        <p:nvPicPr>
          <p:cNvPr id="6148" name="Picture 4" descr="http://2.bp.blogspot.com/-QwQnmpxAvAo/UHz4EKjiw6I/AAAAAAAADiE/XOdbCZxogq0/s1600/SRM+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770608"/>
            <a:ext cx="6656917" cy="481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9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710" y="-317500"/>
            <a:ext cx="10583" cy="238548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10" y="-9054042"/>
            <a:ext cx="10583" cy="238230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93977"/>
            <a:ext cx="9372600" cy="58913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54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1" y="114300"/>
            <a:ext cx="8077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23200" y="2933700"/>
            <a:ext cx="508000" cy="280398"/>
          </a:xfrm>
          <a:prstGeom prst="rect">
            <a:avLst/>
          </a:prstGeom>
          <a:noFill/>
        </p:spPr>
        <p:txBody>
          <a:bodyPr wrap="square" rtlCol="0">
            <a:spAutoFit/>
          </a:bodyPr>
          <a:lstStyle/>
          <a:p>
            <a:r>
              <a:rPr lang="en-US" sz="1222" dirty="0"/>
              <a:t>have</a:t>
            </a:r>
          </a:p>
        </p:txBody>
      </p:sp>
    </p:spTree>
    <p:extLst>
      <p:ext uri="{BB962C8B-B14F-4D97-AF65-F5344CB8AC3E}">
        <p14:creationId xmlns:p14="http://schemas.microsoft.com/office/powerpoint/2010/main" val="397680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a:xfrm>
            <a:off x="0" y="18536"/>
            <a:ext cx="10160000" cy="476764"/>
          </a:xfrm>
        </p:spPr>
        <p:txBody>
          <a:bodyPr>
            <a:normAutofit fontScale="90000"/>
          </a:bodyPr>
          <a:lstStyle/>
          <a:p>
            <a:r>
              <a:rPr lang="en-US" dirty="0"/>
              <a:t>Example Conceptual Architecture Diagram</a:t>
            </a:r>
          </a:p>
        </p:txBody>
      </p:sp>
      <p:sp>
        <p:nvSpPr>
          <p:cNvPr id="2" name="Slide Number Placeholder 1"/>
          <p:cNvSpPr>
            <a:spLocks noGrp="1"/>
          </p:cNvSpPr>
          <p:nvPr>
            <p:ph type="sldNum" sz="quarter" idx="12"/>
          </p:nvPr>
        </p:nvSpPr>
        <p:spPr/>
        <p:txBody>
          <a:bodyPr/>
          <a:lstStyle/>
          <a:p>
            <a:fld id="{F0FAE603-1F90-B241-B3C8-35C47692136C}" type="slidenum">
              <a:rPr lang="en-US" smtClean="0"/>
              <a:t>29</a:t>
            </a:fld>
            <a:endParaRPr lang="en-US"/>
          </a:p>
        </p:txBody>
      </p:sp>
      <p:sp>
        <p:nvSpPr>
          <p:cNvPr id="3" name="TextBox 2"/>
          <p:cNvSpPr txBox="1"/>
          <p:nvPr/>
        </p:nvSpPr>
        <p:spPr>
          <a:xfrm>
            <a:off x="652640" y="565280"/>
            <a:ext cx="816249" cy="400110"/>
          </a:xfrm>
          <a:prstGeom prst="rect">
            <a:avLst/>
          </a:prstGeom>
          <a:noFill/>
        </p:spPr>
        <p:txBody>
          <a:bodyPr wrap="none" rtlCol="0">
            <a:spAutoFit/>
          </a:bodyPr>
          <a:lstStyle/>
          <a:p>
            <a:r>
              <a:rPr lang="en-US" sz="2000" b="1" dirty="0"/>
              <a:t>Users</a:t>
            </a:r>
          </a:p>
        </p:txBody>
      </p:sp>
      <p:sp>
        <p:nvSpPr>
          <p:cNvPr id="4" name="TextBox 3"/>
          <p:cNvSpPr txBox="1"/>
          <p:nvPr/>
        </p:nvSpPr>
        <p:spPr>
          <a:xfrm>
            <a:off x="2989571" y="565280"/>
            <a:ext cx="1188146" cy="400110"/>
          </a:xfrm>
          <a:prstGeom prst="rect">
            <a:avLst/>
          </a:prstGeom>
          <a:noFill/>
        </p:spPr>
        <p:txBody>
          <a:bodyPr wrap="none" rtlCol="0">
            <a:spAutoFit/>
          </a:bodyPr>
          <a:lstStyle/>
          <a:p>
            <a:r>
              <a:rPr lang="en-US" sz="2000" b="1" dirty="0"/>
              <a:t>Interface</a:t>
            </a:r>
          </a:p>
        </p:txBody>
      </p:sp>
      <p:sp>
        <p:nvSpPr>
          <p:cNvPr id="5" name="TextBox 4"/>
          <p:cNvSpPr txBox="1"/>
          <p:nvPr/>
        </p:nvSpPr>
        <p:spPr>
          <a:xfrm>
            <a:off x="5499780" y="565280"/>
            <a:ext cx="1253869" cy="400110"/>
          </a:xfrm>
          <a:prstGeom prst="rect">
            <a:avLst/>
          </a:prstGeom>
          <a:noFill/>
        </p:spPr>
        <p:txBody>
          <a:bodyPr wrap="none" rtlCol="0">
            <a:spAutoFit/>
          </a:bodyPr>
          <a:lstStyle/>
          <a:p>
            <a:r>
              <a:rPr lang="en-US" sz="2000" b="1" dirty="0"/>
              <a:t>Processes</a:t>
            </a:r>
          </a:p>
        </p:txBody>
      </p:sp>
      <p:sp>
        <p:nvSpPr>
          <p:cNvPr id="6" name="TextBox 5"/>
          <p:cNvSpPr txBox="1"/>
          <p:nvPr/>
        </p:nvSpPr>
        <p:spPr>
          <a:xfrm>
            <a:off x="8028990" y="565280"/>
            <a:ext cx="1314334" cy="400110"/>
          </a:xfrm>
          <a:prstGeom prst="rect">
            <a:avLst/>
          </a:prstGeom>
          <a:noFill/>
        </p:spPr>
        <p:txBody>
          <a:bodyPr wrap="none" rtlCol="0">
            <a:spAutoFit/>
          </a:bodyPr>
          <a:lstStyle/>
          <a:p>
            <a:r>
              <a:rPr lang="en-US" sz="2000" b="1" dirty="0"/>
              <a:t>Resources</a:t>
            </a:r>
          </a:p>
        </p:txBody>
      </p:sp>
      <p:sp>
        <p:nvSpPr>
          <p:cNvPr id="9" name="Rectangle 8"/>
          <p:cNvSpPr/>
          <p:nvPr/>
        </p:nvSpPr>
        <p:spPr>
          <a:xfrm>
            <a:off x="2381252" y="902523"/>
            <a:ext cx="2381250" cy="46654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De</a:t>
            </a:r>
          </a:p>
        </p:txBody>
      </p:sp>
      <p:sp>
        <p:nvSpPr>
          <p:cNvPr id="10" name="Rectangle 9"/>
          <p:cNvSpPr/>
          <p:nvPr/>
        </p:nvSpPr>
        <p:spPr>
          <a:xfrm>
            <a:off x="4931835" y="902523"/>
            <a:ext cx="2381250" cy="466548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Rectangle 10"/>
          <p:cNvSpPr/>
          <p:nvPr/>
        </p:nvSpPr>
        <p:spPr>
          <a:xfrm>
            <a:off x="7482418" y="902523"/>
            <a:ext cx="2381250" cy="4665487"/>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2" name="Picture 11" descr="rbso_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519" y="902523"/>
            <a:ext cx="611434" cy="1318436"/>
          </a:xfrm>
          <a:prstGeom prst="rect">
            <a:avLst/>
          </a:prstGeom>
        </p:spPr>
      </p:pic>
      <p:pic>
        <p:nvPicPr>
          <p:cNvPr id="13" name="Picture 12" descr="bu00371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6213" y="2728165"/>
            <a:ext cx="656859" cy="1363794"/>
          </a:xfrm>
          <a:prstGeom prst="rect">
            <a:avLst/>
          </a:prstGeom>
        </p:spPr>
      </p:pic>
      <p:pic>
        <p:nvPicPr>
          <p:cNvPr id="14" name="Picture 13" descr="200387787-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33" y="4445313"/>
            <a:ext cx="639360" cy="1126520"/>
          </a:xfrm>
          <a:prstGeom prst="rect">
            <a:avLst/>
          </a:prstGeom>
        </p:spPr>
      </p:pic>
      <p:sp>
        <p:nvSpPr>
          <p:cNvPr id="15" name="TextBox 14"/>
          <p:cNvSpPr txBox="1"/>
          <p:nvPr/>
        </p:nvSpPr>
        <p:spPr>
          <a:xfrm>
            <a:off x="921220" y="4647703"/>
            <a:ext cx="1117614" cy="400110"/>
          </a:xfrm>
          <a:prstGeom prst="rect">
            <a:avLst/>
          </a:prstGeom>
          <a:noFill/>
        </p:spPr>
        <p:txBody>
          <a:bodyPr wrap="none" rtlCol="0">
            <a:spAutoFit/>
          </a:bodyPr>
          <a:lstStyle/>
          <a:p>
            <a:pPr algn="ctr"/>
            <a:r>
              <a:rPr lang="en-US" sz="2000" dirty="0"/>
              <a:t>Students</a:t>
            </a:r>
          </a:p>
        </p:txBody>
      </p:sp>
      <p:sp>
        <p:nvSpPr>
          <p:cNvPr id="16" name="TextBox 15"/>
          <p:cNvSpPr txBox="1"/>
          <p:nvPr/>
        </p:nvSpPr>
        <p:spPr>
          <a:xfrm>
            <a:off x="881947" y="3308161"/>
            <a:ext cx="1196160" cy="400110"/>
          </a:xfrm>
          <a:prstGeom prst="rect">
            <a:avLst/>
          </a:prstGeom>
          <a:noFill/>
        </p:spPr>
        <p:txBody>
          <a:bodyPr wrap="none" rtlCol="0">
            <a:spAutoFit/>
          </a:bodyPr>
          <a:lstStyle/>
          <a:p>
            <a:pPr algn="ctr"/>
            <a:r>
              <a:rPr lang="en-US" sz="2000" dirty="0"/>
              <a:t>Professor</a:t>
            </a:r>
          </a:p>
        </p:txBody>
      </p:sp>
      <p:sp>
        <p:nvSpPr>
          <p:cNvPr id="17" name="TextBox 16"/>
          <p:cNvSpPr txBox="1"/>
          <p:nvPr/>
        </p:nvSpPr>
        <p:spPr>
          <a:xfrm>
            <a:off x="618253" y="1349167"/>
            <a:ext cx="1723549" cy="707886"/>
          </a:xfrm>
          <a:prstGeom prst="rect">
            <a:avLst/>
          </a:prstGeom>
          <a:noFill/>
        </p:spPr>
        <p:txBody>
          <a:bodyPr wrap="none" rtlCol="0">
            <a:spAutoFit/>
          </a:bodyPr>
          <a:lstStyle/>
          <a:p>
            <a:pPr algn="ctr"/>
            <a:r>
              <a:rPr lang="en-US" sz="2000" dirty="0"/>
              <a:t>System </a:t>
            </a:r>
            <a:br>
              <a:rPr lang="en-US" sz="2000" dirty="0"/>
            </a:br>
            <a:r>
              <a:rPr lang="en-US" sz="2000" dirty="0"/>
              <a:t>Administrator</a:t>
            </a:r>
          </a:p>
        </p:txBody>
      </p:sp>
      <p:sp>
        <p:nvSpPr>
          <p:cNvPr id="18" name="TextBox 17"/>
          <p:cNvSpPr txBox="1"/>
          <p:nvPr/>
        </p:nvSpPr>
        <p:spPr>
          <a:xfrm>
            <a:off x="2381251" y="5531846"/>
            <a:ext cx="2867260" cy="297454"/>
          </a:xfrm>
          <a:prstGeom prst="rect">
            <a:avLst/>
          </a:prstGeom>
          <a:noFill/>
        </p:spPr>
        <p:txBody>
          <a:bodyPr wrap="none" rtlCol="0">
            <a:spAutoFit/>
          </a:bodyPr>
          <a:lstStyle/>
          <a:p>
            <a:r>
              <a:rPr lang="en-US" sz="1333" dirty="0"/>
              <a:t>Clipart from: https://</a:t>
            </a:r>
            <a:r>
              <a:rPr lang="en-US" sz="1333" dirty="0" err="1"/>
              <a:t>openclipart.org</a:t>
            </a:r>
            <a:endParaRPr lang="en-US" sz="1333" dirty="0"/>
          </a:p>
        </p:txBody>
      </p:sp>
      <p:pic>
        <p:nvPicPr>
          <p:cNvPr id="19" name="Picture 18" descr="modern-mobi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299" y="4236992"/>
            <a:ext cx="635000" cy="811389"/>
          </a:xfrm>
          <a:prstGeom prst="rect">
            <a:avLst/>
          </a:prstGeom>
        </p:spPr>
      </p:pic>
      <p:pic>
        <p:nvPicPr>
          <p:cNvPr id="20" name="Picture 19" descr="laptop-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021" y="3043578"/>
            <a:ext cx="1213556" cy="529167"/>
          </a:xfrm>
          <a:prstGeom prst="rect">
            <a:avLst/>
          </a:prstGeom>
        </p:spPr>
      </p:pic>
      <p:pic>
        <p:nvPicPr>
          <p:cNvPr id="21" name="Picture 20" descr="Desktop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9799" y="1260338"/>
            <a:ext cx="1270000" cy="776111"/>
          </a:xfrm>
          <a:prstGeom prst="rect">
            <a:avLst/>
          </a:prstGeom>
        </p:spPr>
      </p:pic>
      <p:pic>
        <p:nvPicPr>
          <p:cNvPr id="23" name="Picture 22" descr="DataBase-serv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2152" y="1213302"/>
            <a:ext cx="1241778" cy="823148"/>
          </a:xfrm>
          <a:prstGeom prst="rect">
            <a:avLst/>
          </a:prstGeom>
        </p:spPr>
      </p:pic>
      <p:pic>
        <p:nvPicPr>
          <p:cNvPr id="24" name="Picture 23" descr="bd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041" y="3425697"/>
            <a:ext cx="1270000" cy="917222"/>
          </a:xfrm>
          <a:prstGeom prst="rect">
            <a:avLst/>
          </a:prstGeom>
        </p:spPr>
      </p:pic>
      <p:pic>
        <p:nvPicPr>
          <p:cNvPr id="26" name="Picture 25" descr="ic-export-impor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5624" y="4342919"/>
            <a:ext cx="973667" cy="646759"/>
          </a:xfrm>
          <a:prstGeom prst="rect">
            <a:avLst/>
          </a:prstGeom>
        </p:spPr>
      </p:pic>
      <p:pic>
        <p:nvPicPr>
          <p:cNvPr id="27" name="Picture 26" descr="export-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7402" y="1213302"/>
            <a:ext cx="1030111" cy="893703"/>
          </a:xfrm>
          <a:prstGeom prst="rect">
            <a:avLst/>
          </a:prstGeom>
        </p:spPr>
      </p:pic>
      <p:pic>
        <p:nvPicPr>
          <p:cNvPr id="28" name="Picture 27" descr="export-2.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3291" y="2943625"/>
            <a:ext cx="1058333" cy="729074"/>
          </a:xfrm>
          <a:prstGeom prst="rect">
            <a:avLst/>
          </a:prstGeom>
        </p:spPr>
      </p:pic>
      <p:cxnSp>
        <p:nvCxnSpPr>
          <p:cNvPr id="30" name="Straight Connector 29"/>
          <p:cNvCxnSpPr>
            <a:stCxn id="21" idx="3"/>
            <a:endCxn id="27" idx="1"/>
          </p:cNvCxnSpPr>
          <p:nvPr/>
        </p:nvCxnSpPr>
        <p:spPr>
          <a:xfrm>
            <a:off x="4129801" y="1648394"/>
            <a:ext cx="1477603" cy="11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0" idx="3"/>
            <a:endCxn id="28" idx="1"/>
          </p:cNvCxnSpPr>
          <p:nvPr/>
        </p:nvCxnSpPr>
        <p:spPr>
          <a:xfrm>
            <a:off x="4101579" y="3308161"/>
            <a:ext cx="14917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51626" y="1660154"/>
            <a:ext cx="1400528" cy="11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24" idx="1"/>
          </p:cNvCxnSpPr>
          <p:nvPr/>
        </p:nvCxnSpPr>
        <p:spPr>
          <a:xfrm>
            <a:off x="6745137" y="3308161"/>
            <a:ext cx="1292906" cy="5761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6" idx="3"/>
            <a:endCxn id="24" idx="1"/>
          </p:cNvCxnSpPr>
          <p:nvPr/>
        </p:nvCxnSpPr>
        <p:spPr>
          <a:xfrm flipV="1">
            <a:off x="6609293" y="3884308"/>
            <a:ext cx="1428750" cy="7819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3"/>
            <a:endCxn id="26" idx="1"/>
          </p:cNvCxnSpPr>
          <p:nvPr/>
        </p:nvCxnSpPr>
        <p:spPr>
          <a:xfrm>
            <a:off x="3812300" y="4642687"/>
            <a:ext cx="1823326" cy="236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4" idx="0"/>
          </p:cNvCxnSpPr>
          <p:nvPr/>
        </p:nvCxnSpPr>
        <p:spPr>
          <a:xfrm>
            <a:off x="6651626" y="1660154"/>
            <a:ext cx="2021417" cy="17655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963093" y="2049971"/>
            <a:ext cx="1093569" cy="400110"/>
          </a:xfrm>
          <a:prstGeom prst="rect">
            <a:avLst/>
          </a:prstGeom>
          <a:noFill/>
        </p:spPr>
        <p:txBody>
          <a:bodyPr wrap="none" rtlCol="0">
            <a:spAutoFit/>
          </a:bodyPr>
          <a:lstStyle/>
          <a:p>
            <a:r>
              <a:rPr lang="en-US" sz="2000" dirty="0"/>
              <a:t>Desktop</a:t>
            </a:r>
          </a:p>
        </p:txBody>
      </p:sp>
      <p:sp>
        <p:nvSpPr>
          <p:cNvPr id="51" name="TextBox 50"/>
          <p:cNvSpPr txBox="1"/>
          <p:nvPr/>
        </p:nvSpPr>
        <p:spPr>
          <a:xfrm>
            <a:off x="3146937" y="3572744"/>
            <a:ext cx="677045" cy="400110"/>
          </a:xfrm>
          <a:prstGeom prst="rect">
            <a:avLst/>
          </a:prstGeom>
          <a:noFill/>
        </p:spPr>
        <p:txBody>
          <a:bodyPr wrap="none" rtlCol="0">
            <a:spAutoFit/>
          </a:bodyPr>
          <a:lstStyle/>
          <a:p>
            <a:r>
              <a:rPr lang="en-US" sz="2000" dirty="0"/>
              <a:t>Web</a:t>
            </a:r>
          </a:p>
        </p:txBody>
      </p:sp>
      <p:sp>
        <p:nvSpPr>
          <p:cNvPr id="52" name="TextBox 51"/>
          <p:cNvSpPr txBox="1"/>
          <p:nvPr/>
        </p:nvSpPr>
        <p:spPr>
          <a:xfrm>
            <a:off x="2821826" y="5095518"/>
            <a:ext cx="1415772" cy="400110"/>
          </a:xfrm>
          <a:prstGeom prst="rect">
            <a:avLst/>
          </a:prstGeom>
          <a:noFill/>
        </p:spPr>
        <p:txBody>
          <a:bodyPr wrap="none" rtlCol="0">
            <a:spAutoFit/>
          </a:bodyPr>
          <a:lstStyle/>
          <a:p>
            <a:r>
              <a:rPr lang="en-US" sz="2000" dirty="0"/>
              <a:t>Phone App</a:t>
            </a:r>
          </a:p>
        </p:txBody>
      </p:sp>
      <p:sp>
        <p:nvSpPr>
          <p:cNvPr id="53" name="TextBox 52"/>
          <p:cNvSpPr txBox="1"/>
          <p:nvPr/>
        </p:nvSpPr>
        <p:spPr>
          <a:xfrm>
            <a:off x="5266723" y="2191083"/>
            <a:ext cx="1677061" cy="707886"/>
          </a:xfrm>
          <a:prstGeom prst="rect">
            <a:avLst/>
          </a:prstGeom>
          <a:noFill/>
        </p:spPr>
        <p:txBody>
          <a:bodyPr wrap="none" rtlCol="0">
            <a:spAutoFit/>
          </a:bodyPr>
          <a:lstStyle/>
          <a:p>
            <a:pPr algn="ctr"/>
            <a:r>
              <a:rPr lang="en-US" sz="2000" dirty="0"/>
              <a:t>Import From </a:t>
            </a:r>
            <a:br>
              <a:rPr lang="en-US" sz="2000" dirty="0"/>
            </a:br>
            <a:r>
              <a:rPr lang="en-US" sz="2000" dirty="0"/>
              <a:t>Publishers</a:t>
            </a:r>
          </a:p>
        </p:txBody>
      </p:sp>
      <p:sp>
        <p:nvSpPr>
          <p:cNvPr id="54" name="TextBox 53"/>
          <p:cNvSpPr txBox="1"/>
          <p:nvPr/>
        </p:nvSpPr>
        <p:spPr>
          <a:xfrm>
            <a:off x="5329956" y="3749984"/>
            <a:ext cx="1755609" cy="400110"/>
          </a:xfrm>
          <a:prstGeom prst="rect">
            <a:avLst/>
          </a:prstGeom>
          <a:noFill/>
        </p:spPr>
        <p:txBody>
          <a:bodyPr wrap="none" rtlCol="0">
            <a:spAutoFit/>
          </a:bodyPr>
          <a:lstStyle/>
          <a:p>
            <a:pPr algn="ctr"/>
            <a:r>
              <a:rPr lang="en-US" sz="2000" dirty="0"/>
              <a:t>Define Course</a:t>
            </a:r>
          </a:p>
        </p:txBody>
      </p:sp>
      <p:sp>
        <p:nvSpPr>
          <p:cNvPr id="55" name="TextBox 54"/>
          <p:cNvSpPr txBox="1"/>
          <p:nvPr/>
        </p:nvSpPr>
        <p:spPr>
          <a:xfrm>
            <a:off x="5214309" y="5086515"/>
            <a:ext cx="1872179" cy="400110"/>
          </a:xfrm>
          <a:prstGeom prst="rect">
            <a:avLst/>
          </a:prstGeom>
          <a:noFill/>
        </p:spPr>
        <p:txBody>
          <a:bodyPr wrap="none" rtlCol="0">
            <a:spAutoFit/>
          </a:bodyPr>
          <a:lstStyle/>
          <a:p>
            <a:r>
              <a:rPr lang="en-US" sz="2000" dirty="0"/>
              <a:t>Use Study Aids</a:t>
            </a:r>
          </a:p>
        </p:txBody>
      </p:sp>
      <p:sp>
        <p:nvSpPr>
          <p:cNvPr id="56" name="TextBox 55"/>
          <p:cNvSpPr txBox="1"/>
          <p:nvPr/>
        </p:nvSpPr>
        <p:spPr>
          <a:xfrm>
            <a:off x="8076565" y="4443369"/>
            <a:ext cx="1192954" cy="1015663"/>
          </a:xfrm>
          <a:prstGeom prst="rect">
            <a:avLst/>
          </a:prstGeom>
          <a:noFill/>
        </p:spPr>
        <p:txBody>
          <a:bodyPr wrap="none" rtlCol="0">
            <a:spAutoFit/>
          </a:bodyPr>
          <a:lstStyle/>
          <a:p>
            <a:pPr algn="ctr"/>
            <a:r>
              <a:rPr lang="en-US" sz="2000" dirty="0"/>
              <a:t>Course</a:t>
            </a:r>
            <a:br>
              <a:rPr lang="en-US" sz="2000" dirty="0"/>
            </a:br>
            <a:r>
              <a:rPr lang="en-US" sz="2000" dirty="0"/>
              <a:t>Content</a:t>
            </a:r>
            <a:br>
              <a:rPr lang="en-US" sz="2000" dirty="0"/>
            </a:br>
            <a:r>
              <a:rPr lang="en-US" sz="2000" dirty="0"/>
              <a:t>Database</a:t>
            </a:r>
          </a:p>
        </p:txBody>
      </p:sp>
      <p:sp>
        <p:nvSpPr>
          <p:cNvPr id="57" name="TextBox 56"/>
          <p:cNvSpPr txBox="1"/>
          <p:nvPr/>
        </p:nvSpPr>
        <p:spPr>
          <a:xfrm>
            <a:off x="8042998" y="2077814"/>
            <a:ext cx="1260089" cy="707886"/>
          </a:xfrm>
          <a:prstGeom prst="rect">
            <a:avLst/>
          </a:prstGeom>
          <a:noFill/>
        </p:spPr>
        <p:txBody>
          <a:bodyPr wrap="none" rtlCol="0">
            <a:spAutoFit/>
          </a:bodyPr>
          <a:lstStyle/>
          <a:p>
            <a:pPr algn="ctr"/>
            <a:r>
              <a:rPr lang="en-US" sz="2000" dirty="0"/>
              <a:t>Textbook </a:t>
            </a:r>
            <a:br>
              <a:rPr lang="en-US" sz="2000" dirty="0"/>
            </a:br>
            <a:r>
              <a:rPr lang="en-US" sz="2000" dirty="0"/>
              <a:t>Content</a:t>
            </a:r>
          </a:p>
        </p:txBody>
      </p:sp>
    </p:spTree>
    <p:extLst>
      <p:ext uri="{BB962C8B-B14F-4D97-AF65-F5344CB8AC3E}">
        <p14:creationId xmlns:p14="http://schemas.microsoft.com/office/powerpoint/2010/main" val="333114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Labs 0</a:t>
            </a:r>
          </a:p>
        </p:txBody>
      </p:sp>
      <p:pic>
        <p:nvPicPr>
          <p:cNvPr id="3" name="Picture 2"/>
          <p:cNvPicPr>
            <a:picLocks noChangeAspect="1"/>
          </p:cNvPicPr>
          <p:nvPr/>
        </p:nvPicPr>
        <p:blipFill>
          <a:blip r:embed="rId2"/>
          <a:stretch>
            <a:fillRect/>
          </a:stretch>
        </p:blipFill>
        <p:spPr>
          <a:xfrm>
            <a:off x="1517975" y="1316708"/>
            <a:ext cx="7115175" cy="2114550"/>
          </a:xfrm>
          <a:prstGeom prst="rect">
            <a:avLst/>
          </a:prstGeom>
        </p:spPr>
      </p:pic>
      <p:sp>
        <p:nvSpPr>
          <p:cNvPr id="4" name="TextBox 3"/>
          <p:cNvSpPr txBox="1"/>
          <p:nvPr/>
        </p:nvSpPr>
        <p:spPr>
          <a:xfrm>
            <a:off x="820809" y="4239966"/>
            <a:ext cx="8509505" cy="646331"/>
          </a:xfrm>
          <a:prstGeom prst="rect">
            <a:avLst/>
          </a:prstGeom>
          <a:noFill/>
        </p:spPr>
        <p:txBody>
          <a:bodyPr wrap="square" rtlCol="0">
            <a:spAutoFit/>
          </a:bodyPr>
          <a:lstStyle/>
          <a:p>
            <a:pPr algn="ctr"/>
            <a:r>
              <a:rPr lang="en-US" dirty="0"/>
              <a:t>This assignment is purely reading- read it! The other Max Labs are based off this reading.</a:t>
            </a:r>
          </a:p>
        </p:txBody>
      </p:sp>
    </p:spTree>
    <p:extLst>
      <p:ext uri="{BB962C8B-B14F-4D97-AF65-F5344CB8AC3E}">
        <p14:creationId xmlns:p14="http://schemas.microsoft.com/office/powerpoint/2010/main" val="265319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93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 :</a:t>
            </a:r>
          </a:p>
        </p:txBody>
      </p:sp>
      <p:sp>
        <p:nvSpPr>
          <p:cNvPr id="3" name="Content Placeholder 2"/>
          <p:cNvSpPr>
            <a:spLocks noGrp="1"/>
          </p:cNvSpPr>
          <p:nvPr>
            <p:ph idx="1"/>
          </p:nvPr>
        </p:nvSpPr>
        <p:spPr>
          <a:xfrm>
            <a:off x="660400" y="1714500"/>
            <a:ext cx="9144000" cy="2362200"/>
          </a:xfrm>
        </p:spPr>
        <p:txBody>
          <a:bodyPr>
            <a:normAutofit/>
          </a:bodyPr>
          <a:lstStyle/>
          <a:p>
            <a:pPr marL="18158" indent="0">
              <a:buNone/>
            </a:pPr>
            <a:r>
              <a:rPr lang="en-US" sz="3200" dirty="0">
                <a:solidFill>
                  <a:srgbClr val="FF0000"/>
                </a:solidFill>
              </a:rPr>
              <a:t>Midterm # 1</a:t>
            </a:r>
            <a:r>
              <a:rPr lang="en-US" sz="3200" dirty="0"/>
              <a:t> </a:t>
            </a:r>
          </a:p>
          <a:p>
            <a:pPr lvl="1">
              <a:buFont typeface="Wingdings" panose="05000000000000000000" pitchFamily="2" charset="2"/>
              <a:buChar char="Ø"/>
            </a:pPr>
            <a:r>
              <a:rPr lang="en-US" dirty="0"/>
              <a:t> </a:t>
            </a:r>
            <a:r>
              <a:rPr lang="en-US" sz="2600" dirty="0"/>
              <a:t>Covers Unit 1 and Unit 2 (everything thus far)</a:t>
            </a:r>
          </a:p>
          <a:p>
            <a:pPr lvl="1">
              <a:buFont typeface="Wingdings" panose="05000000000000000000" pitchFamily="2" charset="2"/>
              <a:buChar char="Ø"/>
            </a:pPr>
            <a:r>
              <a:rPr lang="en-US" sz="2600" dirty="0"/>
              <a:t> Review : Articles, Videos, Activities, Slides</a:t>
            </a:r>
          </a:p>
          <a:p>
            <a:pPr lvl="1">
              <a:buFont typeface="Wingdings" panose="05000000000000000000" pitchFamily="2" charset="2"/>
              <a:buChar char="Ø"/>
            </a:pPr>
            <a:r>
              <a:rPr lang="en-US" sz="2600" dirty="0"/>
              <a:t> </a:t>
            </a:r>
            <a:r>
              <a:rPr lang="en-US" sz="2600" dirty="0" smtClean="0"/>
              <a:t>Blackboard &amp; </a:t>
            </a:r>
            <a:r>
              <a:rPr lang="en-US" sz="2600" dirty="0" err="1" smtClean="0"/>
              <a:t>Examity</a:t>
            </a:r>
            <a:endParaRPr lang="en-US" sz="26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pPr/>
              <a:t>31</a:t>
            </a:fld>
            <a:endParaRPr lang="en-US" dirty="0"/>
          </a:p>
        </p:txBody>
      </p:sp>
    </p:spTree>
    <p:extLst>
      <p:ext uri="{BB962C8B-B14F-4D97-AF65-F5344CB8AC3E}">
        <p14:creationId xmlns:p14="http://schemas.microsoft.com/office/powerpoint/2010/main" val="375194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9"/>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2"/>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90276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1a &amp; 1b</a:t>
            </a:r>
          </a:p>
        </p:txBody>
      </p:sp>
      <p:sp>
        <p:nvSpPr>
          <p:cNvPr id="3" name="TextBox 2"/>
          <p:cNvSpPr txBox="1"/>
          <p:nvPr/>
        </p:nvSpPr>
        <p:spPr>
          <a:xfrm>
            <a:off x="474869" y="1562100"/>
            <a:ext cx="9296400" cy="2708434"/>
          </a:xfrm>
          <a:prstGeom prst="rect">
            <a:avLst/>
          </a:prstGeom>
          <a:noFill/>
        </p:spPr>
        <p:txBody>
          <a:bodyPr wrap="square" rtlCol="0">
            <a:spAutoFit/>
          </a:bodyPr>
          <a:lstStyle/>
          <a:p>
            <a:r>
              <a:rPr lang="en-US" sz="2000" dirty="0"/>
              <a:t>Due week 6 – 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1a</a:t>
            </a:r>
          </a:p>
          <a:p>
            <a:pPr marL="761970" lvl="1" indent="-380985">
              <a:buFont typeface="Wingdings" panose="05000000000000000000" pitchFamily="2" charset="2"/>
              <a:buChar char="Ø"/>
            </a:pPr>
            <a:r>
              <a:rPr lang="en-US" sz="1500" dirty="0"/>
              <a:t>2 Screenshots</a:t>
            </a:r>
          </a:p>
          <a:p>
            <a:pPr marL="761970" lvl="1" indent="-380985">
              <a:buFont typeface="Wingdings" panose="05000000000000000000" pitchFamily="2" charset="2"/>
              <a:buChar char="Ø"/>
            </a:pPr>
            <a:r>
              <a:rPr lang="en-US" sz="1500" dirty="0"/>
              <a:t>Make a salesforce account – use </a:t>
            </a:r>
            <a:r>
              <a:rPr lang="en-US" sz="1500" dirty="0" err="1"/>
              <a:t>TUmail</a:t>
            </a:r>
            <a:r>
              <a:rPr lang="en-US" sz="1500" dirty="0"/>
              <a:t>!</a:t>
            </a:r>
          </a:p>
          <a:p>
            <a:pPr marL="761970" lvl="1" indent="-380985">
              <a:buFont typeface="Wingdings" panose="05000000000000000000" pitchFamily="2" charset="2"/>
              <a:buChar char="Ø"/>
            </a:pPr>
            <a:r>
              <a:rPr lang="en-US" sz="1500" dirty="0"/>
              <a:t>Make Max’s app!</a:t>
            </a:r>
            <a:endParaRPr lang="en-US" sz="2000" dirty="0"/>
          </a:p>
          <a:p>
            <a:endParaRPr lang="en-US" sz="2000" dirty="0"/>
          </a:p>
          <a:p>
            <a:pPr marL="285739" indent="-285739">
              <a:buFont typeface="Wingdings 2" panose="05020102010507070707" pitchFamily="18" charset="2"/>
              <a:buChar char=""/>
            </a:pPr>
            <a:r>
              <a:rPr lang="en-US" sz="2000" dirty="0"/>
              <a:t>Max Labs 1b</a:t>
            </a:r>
          </a:p>
          <a:p>
            <a:pPr marL="666723" lvl="1" indent="-285739">
              <a:buFont typeface="Wingdings" panose="05000000000000000000" pitchFamily="2" charset="2"/>
              <a:buChar char="Ø"/>
            </a:pPr>
            <a:r>
              <a:rPr lang="en-US" sz="1500" dirty="0"/>
              <a:t>4 Screenshots</a:t>
            </a:r>
          </a:p>
          <a:p>
            <a:pPr marL="666723" lvl="1" indent="-285739">
              <a:buFont typeface="Wingdings" panose="05000000000000000000" pitchFamily="2" charset="2"/>
              <a:buChar char="Ø"/>
            </a:pPr>
            <a:r>
              <a:rPr lang="en-US" sz="1500" dirty="0"/>
              <a:t>Use your app to find “loaded &amp; likely” investors</a:t>
            </a:r>
          </a:p>
          <a:p>
            <a:pPr marL="666723" lvl="1" indent="-285739">
              <a:buFont typeface="Wingdings" panose="05000000000000000000" pitchFamily="2" charset="2"/>
              <a:buChar char="Ø"/>
            </a:pPr>
            <a:r>
              <a:rPr lang="en-US" sz="1500" dirty="0"/>
              <a:t>Track and monitor tasks</a:t>
            </a:r>
          </a:p>
        </p:txBody>
      </p:sp>
      <p:pic>
        <p:nvPicPr>
          <p:cNvPr id="1028" name="Picture 4" descr="http://4.bp.blogspot.com/-nZPELwzctws/VOIrE3l4F4I/AAAAAAAAB7A/cXXNNthnvhA/s1600/max%2B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386" y="1316708"/>
            <a:ext cx="2718975" cy="3310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GPyuO6ATLCY/VfcLB2oHEmI/AAAAAAAADtQ/I3geGiBQpZo/s1600/view%2Bedit.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86" t="66754" r="-12004" b="-2051"/>
          <a:stretch/>
        </p:blipFill>
        <p:spPr bwMode="auto">
          <a:xfrm rot="20746239">
            <a:off x="3319119" y="3961606"/>
            <a:ext cx="7752929" cy="6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xfrm>
            <a:off x="787486" y="2171700"/>
            <a:ext cx="8628136" cy="1718591"/>
          </a:xfrm>
          <a:effectLst/>
        </p:spPr>
        <p:txBody>
          <a:bodyPr>
            <a:normAutofit/>
          </a:bodyPr>
          <a:lstStyle/>
          <a:p>
            <a:r>
              <a:rPr lang="en-US" sz="2000" dirty="0">
                <a:solidFill>
                  <a:schemeClr val="bg1"/>
                </a:solidFill>
              </a:rPr>
              <a:t> Wikipedia, Business Rules</a:t>
            </a:r>
          </a:p>
          <a:p>
            <a:r>
              <a:rPr lang="en-US" sz="2000" dirty="0">
                <a:solidFill>
                  <a:schemeClr val="bg1"/>
                </a:solidFill>
              </a:rPr>
              <a:t> What is a Decision Tree?</a:t>
            </a:r>
          </a:p>
          <a:p>
            <a:r>
              <a:rPr lang="en-US" sz="2000" dirty="0">
                <a:solidFill>
                  <a:schemeClr val="bg1"/>
                </a:solidFill>
              </a:rPr>
              <a:t> Business Analyst Training on How to Use Decision Trees</a:t>
            </a:r>
          </a:p>
          <a:p>
            <a:r>
              <a:rPr lang="en-US" sz="2000" dirty="0">
                <a:solidFill>
                  <a:schemeClr val="bg1"/>
                </a:solidFill>
              </a:rPr>
              <a:t> Investigative Architecture: The Conceptual Diagram</a:t>
            </a:r>
          </a:p>
        </p:txBody>
      </p:sp>
    </p:spTree>
    <p:extLst>
      <p:ext uri="{BB962C8B-B14F-4D97-AF65-F5344CB8AC3E}">
        <p14:creationId xmlns:p14="http://schemas.microsoft.com/office/powerpoint/2010/main" val="20742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552" y="1565148"/>
            <a:ext cx="5413248" cy="3044952"/>
          </a:xfrm>
          <a:prstGeom prst="rect">
            <a:avLst/>
          </a:prstGeom>
        </p:spPr>
      </p:pic>
    </p:spTree>
    <p:extLst>
      <p:ext uri="{BB962C8B-B14F-4D97-AF65-F5344CB8AC3E}">
        <p14:creationId xmlns:p14="http://schemas.microsoft.com/office/powerpoint/2010/main" val="314316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t>
            </a:r>
            <a:r>
              <a:rPr lang="en-US" sz="3600" dirty="0">
                <a:solidFill>
                  <a:srgbClr val="FF0000"/>
                </a:solidFill>
                <a:hlinkClick r:id="rId3"/>
              </a:rPr>
              <a:t>Rules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explains </a:t>
            </a:r>
            <a:r>
              <a:rPr lang="en-US" sz="2250" b="1" dirty="0">
                <a:solidFill>
                  <a:schemeClr val="bg1"/>
                </a:solidFill>
                <a:effectLst>
                  <a:outerShdw blurRad="38100" dist="38100" dir="2700000" algn="tl">
                    <a:srgbClr val="000000">
                      <a:alpha val="43137"/>
                    </a:srgbClr>
                  </a:outerShdw>
                </a:effectLst>
              </a:rPr>
              <a:t>what business rules are </a:t>
            </a:r>
            <a:r>
              <a:rPr lang="en-US" sz="2250" dirty="0">
                <a:solidFill>
                  <a:schemeClr val="bg1"/>
                </a:solidFill>
                <a:effectLst>
                  <a:outerShdw blurRad="38100" dist="38100" dir="2700000" algn="tl">
                    <a:srgbClr val="000000">
                      <a:alpha val="43137"/>
                    </a:srgbClr>
                  </a:outerShdw>
                </a:effectLst>
              </a:rPr>
              <a:t>all about, basically, they the rules the organization follows when operating the business.  </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Business rules are implemented within business processes and if you don’t understand these rules, </a:t>
            </a:r>
            <a:r>
              <a:rPr lang="en-US" sz="2250" b="1" dirty="0">
                <a:solidFill>
                  <a:schemeClr val="bg1"/>
                </a:solidFill>
                <a:effectLst>
                  <a:outerShdw blurRad="38100" dist="38100" dir="2700000" algn="tl">
                    <a:srgbClr val="000000">
                      <a:alpha val="43137"/>
                    </a:srgbClr>
                  </a:outerShdw>
                </a:effectLst>
              </a:rPr>
              <a:t>you don’t know how things get done</a:t>
            </a:r>
            <a:r>
              <a:rPr lang="en-US" sz="2250" dirty="0">
                <a:solidFill>
                  <a:schemeClr val="bg1"/>
                </a:solidFill>
                <a:effectLst>
                  <a:outerShdw blurRad="38100" dist="38100" dir="2700000" algn="tl">
                    <a:srgbClr val="000000">
                      <a:alpha val="43137"/>
                    </a:srgbClr>
                  </a:outerShdw>
                </a:effectLst>
              </a:rPr>
              <a:t>.  It is critical </a:t>
            </a:r>
            <a:r>
              <a:rPr lang="en-US" sz="2250" dirty="0">
                <a:solidFill>
                  <a:srgbClr val="002060"/>
                </a:solidFill>
                <a:effectLst>
                  <a:outerShdw blurRad="38100" dist="38100" dir="2700000" algn="tl">
                    <a:srgbClr val="000000">
                      <a:alpha val="43137"/>
                    </a:srgbClr>
                  </a:outerShdw>
                </a:effectLst>
              </a:rPr>
              <a:t>to </a:t>
            </a:r>
            <a:r>
              <a:rPr lang="en-US" sz="2250" b="1" dirty="0">
                <a:solidFill>
                  <a:schemeClr val="bg1"/>
                </a:solidFill>
                <a:effectLst>
                  <a:outerShdw blurRad="38100" dist="38100" dir="2700000" algn="tl">
                    <a:srgbClr val="000000">
                      <a:alpha val="43137"/>
                    </a:srgbClr>
                  </a:outerShdw>
                </a:effectLst>
              </a:rPr>
              <a:t>understand how the work is being done, so you can eventually improve the processes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39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a Decision Tree?</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95569"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Decision trees are a great </a:t>
            </a:r>
            <a:r>
              <a:rPr lang="en-US" sz="2250" b="1" dirty="0">
                <a:solidFill>
                  <a:schemeClr val="bg1"/>
                </a:solidFill>
                <a:effectLst>
                  <a:outerShdw blurRad="38100" dist="38100" dir="2700000" algn="tl">
                    <a:srgbClr val="000000">
                      <a:alpha val="43137"/>
                    </a:srgbClr>
                  </a:outerShdw>
                </a:effectLst>
              </a:rPr>
              <a:t>tool for modeling business rules</a:t>
            </a:r>
            <a:r>
              <a:rPr lang="en-US" sz="2250" dirty="0">
                <a:solidFill>
                  <a:schemeClr val="bg1"/>
                </a:solidFill>
                <a:effectLst>
                  <a:outerShdw blurRad="38100" dist="38100" dir="2700000" algn="tl">
                    <a:srgbClr val="000000">
                      <a:alpha val="43137"/>
                    </a:srgbClr>
                  </a:outerShdw>
                </a:effectLst>
              </a:rPr>
              <a:t>.  This article gives you the basic mechanics for creating decision trees to model business rules.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95569" y="36195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To operate and run your business, you must understand the business rules under which your business runs.  Decision trees are a great way to model these business rules so that these business rules </a:t>
            </a:r>
            <a:r>
              <a:rPr lang="en-US" sz="2250" b="1" dirty="0">
                <a:solidFill>
                  <a:schemeClr val="bg1"/>
                </a:solidFill>
                <a:effectLst>
                  <a:outerShdw blurRad="38100" dist="38100" dir="2700000" algn="tl">
                    <a:srgbClr val="000000">
                      <a:alpha val="43137"/>
                    </a:srgbClr>
                  </a:outerShdw>
                </a:effectLst>
              </a:rPr>
              <a:t>can be communicated to others and analyzed to find opportunities to improve the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9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2917</TotalTime>
  <Words>1882</Words>
  <Application>Microsoft Office PowerPoint</Application>
  <PresentationFormat>Custom</PresentationFormat>
  <Paragraphs>281</Paragraphs>
  <Slides>31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Calisto MT</vt:lpstr>
      <vt:lpstr>Franklin Gothic Demi Cond</vt:lpstr>
      <vt:lpstr>Helvetica</vt:lpstr>
      <vt:lpstr>Trebuchet MS</vt:lpstr>
      <vt:lpstr>Wingdings</vt:lpstr>
      <vt:lpstr>Wingdings 2</vt:lpstr>
      <vt:lpstr>MIS2101</vt:lpstr>
      <vt:lpstr>Information Systems in Organizations  2.1.3 Modeling Business Rules with Decision Trees &amp; 2.1.4 Conceptual Architecture Diagrams</vt:lpstr>
      <vt:lpstr>Roadmap</vt:lpstr>
      <vt:lpstr>Max Labs 0</vt:lpstr>
      <vt:lpstr>How to: Max Labs</vt:lpstr>
      <vt:lpstr>Max Labs 1a &amp; 1b</vt:lpstr>
      <vt:lpstr>Required Reading</vt:lpstr>
      <vt:lpstr>Required Viewing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Rules</vt:lpstr>
      <vt:lpstr>How to map a decision tree</vt:lpstr>
      <vt:lpstr>Messy Business Rules</vt:lpstr>
      <vt:lpstr>PowerPoint Presentation</vt:lpstr>
      <vt:lpstr>Examples of Business Rules</vt:lpstr>
      <vt:lpstr>Roadmap</vt:lpstr>
      <vt:lpstr>PowerPoint Presentation</vt:lpstr>
      <vt:lpstr>Required Viewing 2/2</vt:lpstr>
      <vt:lpstr>PowerPoint Presentation</vt:lpstr>
      <vt:lpstr>Where are We?</vt:lpstr>
      <vt:lpstr>Case in Point (Trading Platforms)</vt:lpstr>
      <vt:lpstr>How would we do something like this (In practice)?</vt:lpstr>
      <vt:lpstr>PowerPoint Presentation</vt:lpstr>
      <vt:lpstr>PowerPoint Presentation</vt:lpstr>
      <vt:lpstr>Example Conceptual Architecture Diagram</vt:lpstr>
      <vt:lpstr>Roadmap</vt:lpstr>
      <vt:lpstr>Coming 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Windows User</cp:lastModifiedBy>
  <cp:revision>136</cp:revision>
  <cp:lastPrinted>2015-09-17T15:57:27Z</cp:lastPrinted>
  <dcterms:created xsi:type="dcterms:W3CDTF">2015-03-16T11:37:14Z</dcterms:created>
  <dcterms:modified xsi:type="dcterms:W3CDTF">2017-09-13T15:48:06Z</dcterms:modified>
</cp:coreProperties>
</file>