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89" r:id="rId3"/>
    <p:sldId id="313" r:id="rId4"/>
    <p:sldId id="314" r:id="rId5"/>
    <p:sldId id="315" r:id="rId6"/>
    <p:sldId id="319" r:id="rId7"/>
    <p:sldId id="291" r:id="rId8"/>
    <p:sldId id="329" r:id="rId9"/>
    <p:sldId id="320" r:id="rId10"/>
    <p:sldId id="330" r:id="rId11"/>
    <p:sldId id="327" r:id="rId12"/>
    <p:sldId id="321" r:id="rId13"/>
    <p:sldId id="328" r:id="rId14"/>
    <p:sldId id="322" r:id="rId15"/>
    <p:sldId id="323" r:id="rId16"/>
    <p:sldId id="324" r:id="rId17"/>
    <p:sldId id="325" r:id="rId18"/>
    <p:sldId id="326" r:id="rId19"/>
    <p:sldId id="316" r:id="rId20"/>
    <p:sldId id="317" r:id="rId21"/>
    <p:sldId id="318" r:id="rId2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298" autoAdjust="0"/>
    <p:restoredTop sz="67886" autoAdjust="0"/>
  </p:normalViewPr>
  <p:slideViewPr>
    <p:cSldViewPr>
      <p:cViewPr varScale="1">
        <p:scale>
          <a:sx n="57" d="100"/>
          <a:sy n="57" d="100"/>
        </p:scale>
        <p:origin x="258" y="7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5A70F-E25B-4681-A531-6D5F9DD289D6}" type="doc">
      <dgm:prSet loTypeId="urn:microsoft.com/office/officeart/2005/8/layout/radial4" loCatId="relationship" qsTypeId="urn:microsoft.com/office/officeart/2005/8/quickstyle/3d1" qsCatId="3D" csTypeId="urn:microsoft.com/office/officeart/2005/8/colors/accent6_4" csCatId="accent6" phldr="1"/>
      <dgm:spPr/>
    </dgm:pt>
    <dgm:pt modelId="{F01A3518-53A0-4C93-B1E8-355D6F5EBA26}">
      <dgm:prSet phldrT="[Text]" custT="1"/>
      <dgm:spPr/>
      <dgm:t>
        <a:bodyPr/>
        <a:lstStyle/>
        <a:p>
          <a:r>
            <a:rPr lang="en-US" sz="1400" b="0" i="0" dirty="0" smtClean="0"/>
            <a:t>Sources of Requirements</a:t>
          </a:r>
          <a:endParaRPr lang="en-US" sz="1400" dirty="0"/>
        </a:p>
      </dgm:t>
    </dgm:pt>
    <dgm:pt modelId="{A9F2B602-C782-444C-ADAC-F6E8284AFC1F}" type="parTrans" cxnId="{F8BDD4B4-15DB-4A66-A15D-BA459B450353}">
      <dgm:prSet/>
      <dgm:spPr/>
      <dgm:t>
        <a:bodyPr/>
        <a:lstStyle/>
        <a:p>
          <a:endParaRPr lang="en-US" sz="1400"/>
        </a:p>
      </dgm:t>
    </dgm:pt>
    <dgm:pt modelId="{3EC20A5E-74E8-4B54-BD7A-6BB2FBCD7886}" type="sibTrans" cxnId="{F8BDD4B4-15DB-4A66-A15D-BA459B450353}">
      <dgm:prSet/>
      <dgm:spPr/>
      <dgm:t>
        <a:bodyPr/>
        <a:lstStyle/>
        <a:p>
          <a:endParaRPr lang="en-US" sz="1400"/>
        </a:p>
      </dgm:t>
    </dgm:pt>
    <dgm:pt modelId="{58F64AD7-B799-4B86-B5D6-418C72B7BBC2}">
      <dgm:prSet phldrT="[Text]" phldr="1"/>
      <dgm:spPr/>
      <dgm:t>
        <a:bodyPr/>
        <a:lstStyle/>
        <a:p>
          <a:endParaRPr lang="en-US" sz="1400" dirty="0"/>
        </a:p>
      </dgm:t>
    </dgm:pt>
    <dgm:pt modelId="{779B1E28-20FB-43DF-B337-1001119393F3}" type="parTrans" cxnId="{8DC367C0-3584-43DF-9880-C0B8DA1FCB6E}">
      <dgm:prSet/>
      <dgm:spPr/>
      <dgm:t>
        <a:bodyPr/>
        <a:lstStyle/>
        <a:p>
          <a:endParaRPr lang="en-US" sz="1400"/>
        </a:p>
      </dgm:t>
    </dgm:pt>
    <dgm:pt modelId="{CE79CABC-AC7E-4C75-A7D1-BB96A3E43B23}" type="sibTrans" cxnId="{8DC367C0-3584-43DF-9880-C0B8DA1FCB6E}">
      <dgm:prSet/>
      <dgm:spPr/>
      <dgm:t>
        <a:bodyPr/>
        <a:lstStyle/>
        <a:p>
          <a:endParaRPr lang="en-US" sz="1400"/>
        </a:p>
      </dgm:t>
    </dgm:pt>
    <dgm:pt modelId="{AE8F6E3F-8DBE-4A03-8C25-6568417A83D5}">
      <dgm:prSet custT="1"/>
      <dgm:spPr/>
      <dgm:t>
        <a:bodyPr/>
        <a:lstStyle/>
        <a:p>
          <a:r>
            <a:rPr lang="en-US" sz="1400" b="0" i="0" dirty="0" smtClean="0"/>
            <a:t>Users</a:t>
          </a:r>
          <a:endParaRPr lang="en-US" sz="1400" b="0" i="0" dirty="0"/>
        </a:p>
      </dgm:t>
    </dgm:pt>
    <dgm:pt modelId="{A345BD37-CEC4-4E91-89AA-699A3B56C3B5}" type="parTrans" cxnId="{6E0ED0EE-516B-47AE-A87C-46DFBEC3D110}">
      <dgm:prSet/>
      <dgm:spPr/>
      <dgm:t>
        <a:bodyPr/>
        <a:lstStyle/>
        <a:p>
          <a:endParaRPr lang="en-US" sz="1400"/>
        </a:p>
      </dgm:t>
    </dgm:pt>
    <dgm:pt modelId="{49004354-2548-42EC-A7FE-CE18B5809420}" type="sibTrans" cxnId="{6E0ED0EE-516B-47AE-A87C-46DFBEC3D110}">
      <dgm:prSet/>
      <dgm:spPr/>
      <dgm:t>
        <a:bodyPr/>
        <a:lstStyle/>
        <a:p>
          <a:endParaRPr lang="en-US" sz="1400"/>
        </a:p>
      </dgm:t>
    </dgm:pt>
    <dgm:pt modelId="{A477D331-AF84-4066-ABE5-288A240AC60A}">
      <dgm:prSet custT="1"/>
      <dgm:spPr/>
      <dgm:t>
        <a:bodyPr/>
        <a:lstStyle/>
        <a:p>
          <a:r>
            <a:rPr lang="en-US" sz="1400" b="0" i="0" dirty="0" smtClean="0"/>
            <a:t>Administrators and maintenance</a:t>
          </a:r>
        </a:p>
        <a:p>
          <a:r>
            <a:rPr lang="en-US" sz="1400" b="0" i="0" dirty="0" smtClean="0"/>
            <a:t> staff</a:t>
          </a:r>
          <a:endParaRPr lang="en-US" sz="1400" b="0" i="0" dirty="0"/>
        </a:p>
      </dgm:t>
    </dgm:pt>
    <dgm:pt modelId="{2A3B75D1-9356-42DD-A229-3224C1D40ADF}" type="parTrans" cxnId="{4A849655-777C-4654-8AA5-B3FFE52623D8}">
      <dgm:prSet/>
      <dgm:spPr/>
      <dgm:t>
        <a:bodyPr/>
        <a:lstStyle/>
        <a:p>
          <a:endParaRPr lang="en-US" sz="1400"/>
        </a:p>
      </dgm:t>
    </dgm:pt>
    <dgm:pt modelId="{A47D813E-3211-406A-8C68-8D48FD82F135}" type="sibTrans" cxnId="{4A849655-777C-4654-8AA5-B3FFE52623D8}">
      <dgm:prSet/>
      <dgm:spPr/>
      <dgm:t>
        <a:bodyPr/>
        <a:lstStyle/>
        <a:p>
          <a:endParaRPr lang="en-US" sz="1400"/>
        </a:p>
      </dgm:t>
    </dgm:pt>
    <dgm:pt modelId="{0EDB92AD-AD98-427E-B2C5-D8FE1F76207D}">
      <dgm:prSet custT="1"/>
      <dgm:spPr/>
      <dgm:t>
        <a:bodyPr/>
        <a:lstStyle/>
        <a:p>
          <a:r>
            <a:rPr lang="en-US" sz="1400" b="0" i="0" dirty="0" smtClean="0"/>
            <a:t>Partners</a:t>
          </a:r>
          <a:endParaRPr lang="en-US" sz="1400" b="0" i="0" dirty="0"/>
        </a:p>
      </dgm:t>
    </dgm:pt>
    <dgm:pt modelId="{2A9588F5-7421-4544-B743-D309CEFF9813}" type="parTrans" cxnId="{6D22492A-31F5-4A63-8BDB-8369CE5D05F2}">
      <dgm:prSet/>
      <dgm:spPr/>
      <dgm:t>
        <a:bodyPr/>
        <a:lstStyle/>
        <a:p>
          <a:endParaRPr lang="en-US" sz="1400"/>
        </a:p>
      </dgm:t>
    </dgm:pt>
    <dgm:pt modelId="{65610E7A-AD2F-4126-80B7-57C64E831E2E}" type="sibTrans" cxnId="{6D22492A-31F5-4A63-8BDB-8369CE5D05F2}">
      <dgm:prSet/>
      <dgm:spPr/>
      <dgm:t>
        <a:bodyPr/>
        <a:lstStyle/>
        <a:p>
          <a:endParaRPr lang="en-US" sz="1400"/>
        </a:p>
      </dgm:t>
    </dgm:pt>
    <dgm:pt modelId="{A4B398A8-78B5-46BF-995B-3FF7BBA7FC9C}">
      <dgm:prSet custT="1"/>
      <dgm:spPr/>
      <dgm:t>
        <a:bodyPr/>
        <a:lstStyle/>
        <a:p>
          <a:r>
            <a:rPr lang="en-US" sz="1400" b="0" i="0" dirty="0" smtClean="0"/>
            <a:t>Domain Experts</a:t>
          </a:r>
          <a:endParaRPr lang="en-US" sz="1400" b="0" i="0" dirty="0"/>
        </a:p>
      </dgm:t>
    </dgm:pt>
    <dgm:pt modelId="{9A7757EE-B9FB-4AD6-89C8-F65906618A1F}" type="parTrans" cxnId="{22C9B9E2-24FF-4E9E-A568-ED02A80A6B72}">
      <dgm:prSet/>
      <dgm:spPr/>
      <dgm:t>
        <a:bodyPr/>
        <a:lstStyle/>
        <a:p>
          <a:endParaRPr lang="en-US" sz="1400"/>
        </a:p>
      </dgm:t>
    </dgm:pt>
    <dgm:pt modelId="{BD0DB717-3941-47FE-B5FD-A59A553EB9D2}" type="sibTrans" cxnId="{22C9B9E2-24FF-4E9E-A568-ED02A80A6B72}">
      <dgm:prSet/>
      <dgm:spPr/>
      <dgm:t>
        <a:bodyPr/>
        <a:lstStyle/>
        <a:p>
          <a:endParaRPr lang="en-US" sz="1400"/>
        </a:p>
      </dgm:t>
    </dgm:pt>
    <dgm:pt modelId="{434AAC9F-DC5F-4195-918E-4B93542D297D}">
      <dgm:prSet custT="1"/>
      <dgm:spPr/>
      <dgm:t>
        <a:bodyPr/>
        <a:lstStyle/>
        <a:p>
          <a:r>
            <a:rPr lang="en-US" sz="1400" b="0" i="0" dirty="0" smtClean="0"/>
            <a:t>Industry Analysts</a:t>
          </a:r>
          <a:endParaRPr lang="en-US" sz="1400" b="0" i="0" dirty="0"/>
        </a:p>
      </dgm:t>
    </dgm:pt>
    <dgm:pt modelId="{3D3FFFC0-F9CF-42A4-909D-FB483E6509DC}" type="parTrans" cxnId="{41820CDC-0CD4-4331-9A9D-F3371D2213FE}">
      <dgm:prSet/>
      <dgm:spPr/>
      <dgm:t>
        <a:bodyPr/>
        <a:lstStyle/>
        <a:p>
          <a:endParaRPr lang="en-US" sz="1400"/>
        </a:p>
      </dgm:t>
    </dgm:pt>
    <dgm:pt modelId="{2E148B4F-B953-4C66-8311-E6E92EA2ECFB}" type="sibTrans" cxnId="{41820CDC-0CD4-4331-9A9D-F3371D2213FE}">
      <dgm:prSet/>
      <dgm:spPr/>
      <dgm:t>
        <a:bodyPr/>
        <a:lstStyle/>
        <a:p>
          <a:endParaRPr lang="en-US" sz="1400"/>
        </a:p>
      </dgm:t>
    </dgm:pt>
    <dgm:pt modelId="{F690379D-8153-4880-9045-4C57DB0AE417}">
      <dgm:prSet custT="1"/>
      <dgm:spPr/>
      <dgm:t>
        <a:bodyPr/>
        <a:lstStyle/>
        <a:p>
          <a:r>
            <a:rPr lang="en-US" sz="1400" b="0" i="0" dirty="0" smtClean="0"/>
            <a:t>Information about competitors</a:t>
          </a:r>
          <a:endParaRPr lang="en-US" sz="1400" b="0" i="0" dirty="0"/>
        </a:p>
      </dgm:t>
    </dgm:pt>
    <dgm:pt modelId="{18CE3A69-0610-41AD-A613-3F113A2B5556}" type="parTrans" cxnId="{B09BEABF-75B7-40FE-8A9F-79CCA0A85667}">
      <dgm:prSet/>
      <dgm:spPr/>
      <dgm:t>
        <a:bodyPr/>
        <a:lstStyle/>
        <a:p>
          <a:endParaRPr lang="en-US" sz="1400"/>
        </a:p>
      </dgm:t>
    </dgm:pt>
    <dgm:pt modelId="{8B0939DB-2EFD-41B3-AE1F-5047F0907647}" type="sibTrans" cxnId="{B09BEABF-75B7-40FE-8A9F-79CCA0A85667}">
      <dgm:prSet/>
      <dgm:spPr/>
      <dgm:t>
        <a:bodyPr/>
        <a:lstStyle/>
        <a:p>
          <a:endParaRPr lang="en-US" sz="1400"/>
        </a:p>
      </dgm:t>
    </dgm:pt>
    <dgm:pt modelId="{9D93C235-90A1-4E3E-A040-33810C531274}">
      <dgm:prSet phldrT="[Text]" custT="1"/>
      <dgm:spPr/>
      <dgm:t>
        <a:bodyPr/>
        <a:lstStyle/>
        <a:p>
          <a:r>
            <a:rPr lang="en-US" sz="1400" b="0" i="0" dirty="0" smtClean="0"/>
            <a:t>Customers</a:t>
          </a:r>
          <a:endParaRPr lang="en-US" sz="1400" dirty="0"/>
        </a:p>
      </dgm:t>
    </dgm:pt>
    <dgm:pt modelId="{229F366E-9725-4361-B200-3D689B3A9E4D}" type="parTrans" cxnId="{B3C05824-6463-4AF0-8522-1097D10AFF9A}">
      <dgm:prSet/>
      <dgm:spPr/>
      <dgm:t>
        <a:bodyPr/>
        <a:lstStyle/>
        <a:p>
          <a:endParaRPr lang="en-US" sz="1400"/>
        </a:p>
      </dgm:t>
    </dgm:pt>
    <dgm:pt modelId="{1B7137AE-0D8A-43FA-BBAD-11CCB10C4CC5}" type="sibTrans" cxnId="{B3C05824-6463-4AF0-8522-1097D10AFF9A}">
      <dgm:prSet/>
      <dgm:spPr/>
      <dgm:t>
        <a:bodyPr/>
        <a:lstStyle/>
        <a:p>
          <a:endParaRPr lang="en-US" sz="1400"/>
        </a:p>
      </dgm:t>
    </dgm:pt>
    <dgm:pt modelId="{BE59C599-BC6C-4D35-A374-C89E7DB9A20F}" type="pres">
      <dgm:prSet presAssocID="{E035A70F-E25B-4681-A531-6D5F9DD289D6}" presName="cycle" presStyleCnt="0">
        <dgm:presLayoutVars>
          <dgm:chMax val="1"/>
          <dgm:dir/>
          <dgm:animLvl val="ctr"/>
          <dgm:resizeHandles val="exact"/>
        </dgm:presLayoutVars>
      </dgm:prSet>
      <dgm:spPr/>
    </dgm:pt>
    <dgm:pt modelId="{2A24D956-1D96-41AA-99A0-0B8E22DB86EB}" type="pres">
      <dgm:prSet presAssocID="{F01A3518-53A0-4C93-B1E8-355D6F5EBA26}" presName="centerShape" presStyleLbl="node0" presStyleIdx="0" presStyleCnt="1"/>
      <dgm:spPr/>
    </dgm:pt>
    <dgm:pt modelId="{8ADA6AE3-A2A7-49D9-9AD9-58C563E5A240}" type="pres">
      <dgm:prSet presAssocID="{229F366E-9725-4361-B200-3D689B3A9E4D}" presName="parTrans" presStyleLbl="bgSibTrans2D1" presStyleIdx="0" presStyleCnt="7"/>
      <dgm:spPr/>
    </dgm:pt>
    <dgm:pt modelId="{0537B088-2049-4AEA-B890-50B87A52B978}" type="pres">
      <dgm:prSet presAssocID="{9D93C235-90A1-4E3E-A040-33810C531274}" presName="node" presStyleLbl="node1" presStyleIdx="0" presStyleCnt="7">
        <dgm:presLayoutVars>
          <dgm:bulletEnabled val="1"/>
        </dgm:presLayoutVars>
      </dgm:prSet>
      <dgm:spPr/>
    </dgm:pt>
    <dgm:pt modelId="{D93C95F1-CC30-49EB-B24F-302208A0DE3A}" type="pres">
      <dgm:prSet presAssocID="{A345BD37-CEC4-4E91-89AA-699A3B56C3B5}" presName="parTrans" presStyleLbl="bgSibTrans2D1" presStyleIdx="1" presStyleCnt="7"/>
      <dgm:spPr/>
    </dgm:pt>
    <dgm:pt modelId="{1D13D3FB-511B-4451-83C0-6E6132624631}" type="pres">
      <dgm:prSet presAssocID="{AE8F6E3F-8DBE-4A03-8C25-6568417A83D5}" presName="node" presStyleLbl="node1" presStyleIdx="1" presStyleCnt="7">
        <dgm:presLayoutVars>
          <dgm:bulletEnabled val="1"/>
        </dgm:presLayoutVars>
      </dgm:prSet>
      <dgm:spPr/>
    </dgm:pt>
    <dgm:pt modelId="{C158D756-B7FF-4380-87B1-C4CDFEE2C970}" type="pres">
      <dgm:prSet presAssocID="{2A3B75D1-9356-42DD-A229-3224C1D40ADF}" presName="parTrans" presStyleLbl="bgSibTrans2D1" presStyleIdx="2" presStyleCnt="7"/>
      <dgm:spPr/>
    </dgm:pt>
    <dgm:pt modelId="{4F0F1A54-81A4-4D5A-BA53-0947C9EDB8AE}" type="pres">
      <dgm:prSet presAssocID="{A477D331-AF84-4066-ABE5-288A240AC60A}" presName="node" presStyleLbl="node1" presStyleIdx="2" presStyleCnt="7">
        <dgm:presLayoutVars>
          <dgm:bulletEnabled val="1"/>
        </dgm:presLayoutVars>
      </dgm:prSet>
      <dgm:spPr/>
    </dgm:pt>
    <dgm:pt modelId="{C3798E99-AC4A-4742-80F7-03495DFEBD7E}" type="pres">
      <dgm:prSet presAssocID="{2A9588F5-7421-4544-B743-D309CEFF9813}" presName="parTrans" presStyleLbl="bgSibTrans2D1" presStyleIdx="3" presStyleCnt="7"/>
      <dgm:spPr/>
    </dgm:pt>
    <dgm:pt modelId="{A4876606-A518-490D-81AF-19014CE8AB74}" type="pres">
      <dgm:prSet presAssocID="{0EDB92AD-AD98-427E-B2C5-D8FE1F76207D}" presName="node" presStyleLbl="node1" presStyleIdx="3" presStyleCnt="7">
        <dgm:presLayoutVars>
          <dgm:bulletEnabled val="1"/>
        </dgm:presLayoutVars>
      </dgm:prSet>
      <dgm:spPr/>
    </dgm:pt>
    <dgm:pt modelId="{CE3BAA8A-B30A-4458-B7A3-4FA4D2028135}" type="pres">
      <dgm:prSet presAssocID="{9A7757EE-B9FB-4AD6-89C8-F65906618A1F}" presName="parTrans" presStyleLbl="bgSibTrans2D1" presStyleIdx="4" presStyleCnt="7"/>
      <dgm:spPr/>
    </dgm:pt>
    <dgm:pt modelId="{4559C9DC-BA60-4E9D-A149-4C5234240774}" type="pres">
      <dgm:prSet presAssocID="{A4B398A8-78B5-46BF-995B-3FF7BBA7FC9C}" presName="node" presStyleLbl="node1" presStyleIdx="4" presStyleCnt="7">
        <dgm:presLayoutVars>
          <dgm:bulletEnabled val="1"/>
        </dgm:presLayoutVars>
      </dgm:prSet>
      <dgm:spPr/>
    </dgm:pt>
    <dgm:pt modelId="{20F6C572-F462-407C-BC23-60C62BD23792}" type="pres">
      <dgm:prSet presAssocID="{3D3FFFC0-F9CF-42A4-909D-FB483E6509DC}" presName="parTrans" presStyleLbl="bgSibTrans2D1" presStyleIdx="5" presStyleCnt="7"/>
      <dgm:spPr/>
    </dgm:pt>
    <dgm:pt modelId="{35DC6065-95B3-4E76-B16D-B468108C88D1}" type="pres">
      <dgm:prSet presAssocID="{434AAC9F-DC5F-4195-918E-4B93542D297D}" presName="node" presStyleLbl="node1" presStyleIdx="5" presStyleCnt="7">
        <dgm:presLayoutVars>
          <dgm:bulletEnabled val="1"/>
        </dgm:presLayoutVars>
      </dgm:prSet>
      <dgm:spPr/>
    </dgm:pt>
    <dgm:pt modelId="{0E3CA7AF-55AD-4C80-9989-B73250AE5D4F}" type="pres">
      <dgm:prSet presAssocID="{18CE3A69-0610-41AD-A613-3F113A2B5556}" presName="parTrans" presStyleLbl="bgSibTrans2D1" presStyleIdx="6" presStyleCnt="7"/>
      <dgm:spPr/>
    </dgm:pt>
    <dgm:pt modelId="{CDFCF0AE-AA95-44ED-AE5C-EE33055B276A}" type="pres">
      <dgm:prSet presAssocID="{F690379D-8153-4880-9045-4C57DB0AE417}" presName="node" presStyleLbl="node1" presStyleIdx="6" presStyleCnt="7">
        <dgm:presLayoutVars>
          <dgm:bulletEnabled val="1"/>
        </dgm:presLayoutVars>
      </dgm:prSet>
      <dgm:spPr/>
    </dgm:pt>
  </dgm:ptLst>
  <dgm:cxnLst>
    <dgm:cxn modelId="{4A849655-777C-4654-8AA5-B3FFE52623D8}" srcId="{F01A3518-53A0-4C93-B1E8-355D6F5EBA26}" destId="{A477D331-AF84-4066-ABE5-288A240AC60A}" srcOrd="2" destOrd="0" parTransId="{2A3B75D1-9356-42DD-A229-3224C1D40ADF}" sibTransId="{A47D813E-3211-406A-8C68-8D48FD82F135}"/>
    <dgm:cxn modelId="{7F27E362-CC42-4EA8-9E9F-1F4B2801A3A5}" type="presOf" srcId="{2A3B75D1-9356-42DD-A229-3224C1D40ADF}" destId="{C158D756-B7FF-4380-87B1-C4CDFEE2C970}" srcOrd="0" destOrd="0" presId="urn:microsoft.com/office/officeart/2005/8/layout/radial4"/>
    <dgm:cxn modelId="{C37925BE-48A3-4EF2-8743-7627D6E43FAB}" type="presOf" srcId="{9A7757EE-B9FB-4AD6-89C8-F65906618A1F}" destId="{CE3BAA8A-B30A-4458-B7A3-4FA4D2028135}" srcOrd="0" destOrd="0" presId="urn:microsoft.com/office/officeart/2005/8/layout/radial4"/>
    <dgm:cxn modelId="{B3C05824-6463-4AF0-8522-1097D10AFF9A}" srcId="{F01A3518-53A0-4C93-B1E8-355D6F5EBA26}" destId="{9D93C235-90A1-4E3E-A040-33810C531274}" srcOrd="0" destOrd="0" parTransId="{229F366E-9725-4361-B200-3D689B3A9E4D}" sibTransId="{1B7137AE-0D8A-43FA-BBAD-11CCB10C4CC5}"/>
    <dgm:cxn modelId="{F8BDD4B4-15DB-4A66-A15D-BA459B450353}" srcId="{E035A70F-E25B-4681-A531-6D5F9DD289D6}" destId="{F01A3518-53A0-4C93-B1E8-355D6F5EBA26}" srcOrd="0" destOrd="0" parTransId="{A9F2B602-C782-444C-ADAC-F6E8284AFC1F}" sibTransId="{3EC20A5E-74E8-4B54-BD7A-6BB2FBCD7886}"/>
    <dgm:cxn modelId="{6D22492A-31F5-4A63-8BDB-8369CE5D05F2}" srcId="{F01A3518-53A0-4C93-B1E8-355D6F5EBA26}" destId="{0EDB92AD-AD98-427E-B2C5-D8FE1F76207D}" srcOrd="3" destOrd="0" parTransId="{2A9588F5-7421-4544-B743-D309CEFF9813}" sibTransId="{65610E7A-AD2F-4126-80B7-57C64E831E2E}"/>
    <dgm:cxn modelId="{FFC515A2-9B54-41B2-8336-5D6869F6B321}" type="presOf" srcId="{E035A70F-E25B-4681-A531-6D5F9DD289D6}" destId="{BE59C599-BC6C-4D35-A374-C89E7DB9A20F}" srcOrd="0" destOrd="0" presId="urn:microsoft.com/office/officeart/2005/8/layout/radial4"/>
    <dgm:cxn modelId="{332AB32D-7533-40B3-8EB6-5E5ECD4C8E16}" type="presOf" srcId="{9D93C235-90A1-4E3E-A040-33810C531274}" destId="{0537B088-2049-4AEA-B890-50B87A52B978}" srcOrd="0" destOrd="0" presId="urn:microsoft.com/office/officeart/2005/8/layout/radial4"/>
    <dgm:cxn modelId="{ACD5D060-5DE4-444B-9A92-652ADF9A643E}" type="presOf" srcId="{A345BD37-CEC4-4E91-89AA-699A3B56C3B5}" destId="{D93C95F1-CC30-49EB-B24F-302208A0DE3A}" srcOrd="0" destOrd="0" presId="urn:microsoft.com/office/officeart/2005/8/layout/radial4"/>
    <dgm:cxn modelId="{5CB92CB3-26F0-4B68-88F4-32B685283FA2}" type="presOf" srcId="{F690379D-8153-4880-9045-4C57DB0AE417}" destId="{CDFCF0AE-AA95-44ED-AE5C-EE33055B276A}" srcOrd="0" destOrd="0" presId="urn:microsoft.com/office/officeart/2005/8/layout/radial4"/>
    <dgm:cxn modelId="{F9127A7D-97EF-4290-84EA-F6F7A32BF2C7}" type="presOf" srcId="{18CE3A69-0610-41AD-A613-3F113A2B5556}" destId="{0E3CA7AF-55AD-4C80-9989-B73250AE5D4F}" srcOrd="0" destOrd="0" presId="urn:microsoft.com/office/officeart/2005/8/layout/radial4"/>
    <dgm:cxn modelId="{4CBCB2F1-5744-4CDE-A14B-1A75F722ECB7}" type="presOf" srcId="{434AAC9F-DC5F-4195-918E-4B93542D297D}" destId="{35DC6065-95B3-4E76-B16D-B468108C88D1}" srcOrd="0" destOrd="0" presId="urn:microsoft.com/office/officeart/2005/8/layout/radial4"/>
    <dgm:cxn modelId="{22C9B9E2-24FF-4E9E-A568-ED02A80A6B72}" srcId="{F01A3518-53A0-4C93-B1E8-355D6F5EBA26}" destId="{A4B398A8-78B5-46BF-995B-3FF7BBA7FC9C}" srcOrd="4" destOrd="0" parTransId="{9A7757EE-B9FB-4AD6-89C8-F65906618A1F}" sibTransId="{BD0DB717-3941-47FE-B5FD-A59A553EB9D2}"/>
    <dgm:cxn modelId="{8790FF50-1E21-4BC6-9CE0-F4725D642452}" type="presOf" srcId="{AE8F6E3F-8DBE-4A03-8C25-6568417A83D5}" destId="{1D13D3FB-511B-4451-83C0-6E6132624631}" srcOrd="0" destOrd="0" presId="urn:microsoft.com/office/officeart/2005/8/layout/radial4"/>
    <dgm:cxn modelId="{A7176A7A-B9FE-4CC8-9566-3891306ACEB9}" type="presOf" srcId="{0EDB92AD-AD98-427E-B2C5-D8FE1F76207D}" destId="{A4876606-A518-490D-81AF-19014CE8AB74}" srcOrd="0" destOrd="0" presId="urn:microsoft.com/office/officeart/2005/8/layout/radial4"/>
    <dgm:cxn modelId="{22F85C59-023D-4142-BE79-F46B1E15B3F4}" type="presOf" srcId="{2A9588F5-7421-4544-B743-D309CEFF9813}" destId="{C3798E99-AC4A-4742-80F7-03495DFEBD7E}" srcOrd="0" destOrd="0" presId="urn:microsoft.com/office/officeart/2005/8/layout/radial4"/>
    <dgm:cxn modelId="{6E0ED0EE-516B-47AE-A87C-46DFBEC3D110}" srcId="{F01A3518-53A0-4C93-B1E8-355D6F5EBA26}" destId="{AE8F6E3F-8DBE-4A03-8C25-6568417A83D5}" srcOrd="1" destOrd="0" parTransId="{A345BD37-CEC4-4E91-89AA-699A3B56C3B5}" sibTransId="{49004354-2548-42EC-A7FE-CE18B5809420}"/>
    <dgm:cxn modelId="{E3F555CF-B64F-431D-A944-9605491507D7}" type="presOf" srcId="{F01A3518-53A0-4C93-B1E8-355D6F5EBA26}" destId="{2A24D956-1D96-41AA-99A0-0B8E22DB86EB}" srcOrd="0" destOrd="0" presId="urn:microsoft.com/office/officeart/2005/8/layout/radial4"/>
    <dgm:cxn modelId="{AA6FEB73-CF8E-4061-89B5-073D7E3B017A}" type="presOf" srcId="{3D3FFFC0-F9CF-42A4-909D-FB483E6509DC}" destId="{20F6C572-F462-407C-BC23-60C62BD23792}" srcOrd="0" destOrd="0" presId="urn:microsoft.com/office/officeart/2005/8/layout/radial4"/>
    <dgm:cxn modelId="{8D65157A-D61C-4E9F-9DB3-276C1D80DB93}" type="presOf" srcId="{229F366E-9725-4361-B200-3D689B3A9E4D}" destId="{8ADA6AE3-A2A7-49D9-9AD9-58C563E5A240}" srcOrd="0" destOrd="0" presId="urn:microsoft.com/office/officeart/2005/8/layout/radial4"/>
    <dgm:cxn modelId="{41820CDC-0CD4-4331-9A9D-F3371D2213FE}" srcId="{F01A3518-53A0-4C93-B1E8-355D6F5EBA26}" destId="{434AAC9F-DC5F-4195-918E-4B93542D297D}" srcOrd="5" destOrd="0" parTransId="{3D3FFFC0-F9CF-42A4-909D-FB483E6509DC}" sibTransId="{2E148B4F-B953-4C66-8311-E6E92EA2ECFB}"/>
    <dgm:cxn modelId="{8DC367C0-3584-43DF-9880-C0B8DA1FCB6E}" srcId="{E035A70F-E25B-4681-A531-6D5F9DD289D6}" destId="{58F64AD7-B799-4B86-B5D6-418C72B7BBC2}" srcOrd="1" destOrd="0" parTransId="{779B1E28-20FB-43DF-B337-1001119393F3}" sibTransId="{CE79CABC-AC7E-4C75-A7D1-BB96A3E43B23}"/>
    <dgm:cxn modelId="{577D1ACF-4A01-4B6F-8050-408A51E48DA5}" type="presOf" srcId="{A4B398A8-78B5-46BF-995B-3FF7BBA7FC9C}" destId="{4559C9DC-BA60-4E9D-A149-4C5234240774}" srcOrd="0" destOrd="0" presId="urn:microsoft.com/office/officeart/2005/8/layout/radial4"/>
    <dgm:cxn modelId="{B09BEABF-75B7-40FE-8A9F-79CCA0A85667}" srcId="{F01A3518-53A0-4C93-B1E8-355D6F5EBA26}" destId="{F690379D-8153-4880-9045-4C57DB0AE417}" srcOrd="6" destOrd="0" parTransId="{18CE3A69-0610-41AD-A613-3F113A2B5556}" sibTransId="{8B0939DB-2EFD-41B3-AE1F-5047F0907647}"/>
    <dgm:cxn modelId="{F93D92B5-51BA-4CED-AF0D-2066B84778E7}" type="presOf" srcId="{A477D331-AF84-4066-ABE5-288A240AC60A}" destId="{4F0F1A54-81A4-4D5A-BA53-0947C9EDB8AE}" srcOrd="0" destOrd="0" presId="urn:microsoft.com/office/officeart/2005/8/layout/radial4"/>
    <dgm:cxn modelId="{DE93D622-01AE-4661-8FBE-E807B5675575}" type="presParOf" srcId="{BE59C599-BC6C-4D35-A374-C89E7DB9A20F}" destId="{2A24D956-1D96-41AA-99A0-0B8E22DB86EB}" srcOrd="0" destOrd="0" presId="urn:microsoft.com/office/officeart/2005/8/layout/radial4"/>
    <dgm:cxn modelId="{2AFCDFD3-712C-4DFE-9160-473F241016CE}" type="presParOf" srcId="{BE59C599-BC6C-4D35-A374-C89E7DB9A20F}" destId="{8ADA6AE3-A2A7-49D9-9AD9-58C563E5A240}" srcOrd="1" destOrd="0" presId="urn:microsoft.com/office/officeart/2005/8/layout/radial4"/>
    <dgm:cxn modelId="{3699BE8A-CC65-484A-B4C5-F3BE6C5F5411}" type="presParOf" srcId="{BE59C599-BC6C-4D35-A374-C89E7DB9A20F}" destId="{0537B088-2049-4AEA-B890-50B87A52B978}" srcOrd="2" destOrd="0" presId="urn:microsoft.com/office/officeart/2005/8/layout/radial4"/>
    <dgm:cxn modelId="{58770B58-10E3-40F3-93ED-364D630BC4CA}" type="presParOf" srcId="{BE59C599-BC6C-4D35-A374-C89E7DB9A20F}" destId="{D93C95F1-CC30-49EB-B24F-302208A0DE3A}" srcOrd="3" destOrd="0" presId="urn:microsoft.com/office/officeart/2005/8/layout/radial4"/>
    <dgm:cxn modelId="{E1D83EBD-407C-4BF5-95E5-11F9D57D1078}" type="presParOf" srcId="{BE59C599-BC6C-4D35-A374-C89E7DB9A20F}" destId="{1D13D3FB-511B-4451-83C0-6E6132624631}" srcOrd="4" destOrd="0" presId="urn:microsoft.com/office/officeart/2005/8/layout/radial4"/>
    <dgm:cxn modelId="{E69588F0-BCC7-4FD1-A2FA-481BCD1EBB87}" type="presParOf" srcId="{BE59C599-BC6C-4D35-A374-C89E7DB9A20F}" destId="{C158D756-B7FF-4380-87B1-C4CDFEE2C970}" srcOrd="5" destOrd="0" presId="urn:microsoft.com/office/officeart/2005/8/layout/radial4"/>
    <dgm:cxn modelId="{2C5B3635-B02F-40CE-A026-15883033E030}" type="presParOf" srcId="{BE59C599-BC6C-4D35-A374-C89E7DB9A20F}" destId="{4F0F1A54-81A4-4D5A-BA53-0947C9EDB8AE}" srcOrd="6" destOrd="0" presId="urn:microsoft.com/office/officeart/2005/8/layout/radial4"/>
    <dgm:cxn modelId="{970381A9-162E-4694-B17C-D8E576B201A7}" type="presParOf" srcId="{BE59C599-BC6C-4D35-A374-C89E7DB9A20F}" destId="{C3798E99-AC4A-4742-80F7-03495DFEBD7E}" srcOrd="7" destOrd="0" presId="urn:microsoft.com/office/officeart/2005/8/layout/radial4"/>
    <dgm:cxn modelId="{3FD0F84C-D131-4D56-9DB5-BF1540C18040}" type="presParOf" srcId="{BE59C599-BC6C-4D35-A374-C89E7DB9A20F}" destId="{A4876606-A518-490D-81AF-19014CE8AB74}" srcOrd="8" destOrd="0" presId="urn:microsoft.com/office/officeart/2005/8/layout/radial4"/>
    <dgm:cxn modelId="{CA627F31-A710-410B-9AA3-63A100F50C25}" type="presParOf" srcId="{BE59C599-BC6C-4D35-A374-C89E7DB9A20F}" destId="{CE3BAA8A-B30A-4458-B7A3-4FA4D2028135}" srcOrd="9" destOrd="0" presId="urn:microsoft.com/office/officeart/2005/8/layout/radial4"/>
    <dgm:cxn modelId="{3C2EAEAF-32F6-4B4C-80E1-75867D76FDFD}" type="presParOf" srcId="{BE59C599-BC6C-4D35-A374-C89E7DB9A20F}" destId="{4559C9DC-BA60-4E9D-A149-4C5234240774}" srcOrd="10" destOrd="0" presId="urn:microsoft.com/office/officeart/2005/8/layout/radial4"/>
    <dgm:cxn modelId="{418203E6-3133-4898-AB26-D59AB904AEB6}" type="presParOf" srcId="{BE59C599-BC6C-4D35-A374-C89E7DB9A20F}" destId="{20F6C572-F462-407C-BC23-60C62BD23792}" srcOrd="11" destOrd="0" presId="urn:microsoft.com/office/officeart/2005/8/layout/radial4"/>
    <dgm:cxn modelId="{1C3F8E8B-D586-49AB-AECF-A11FE5E80A5E}" type="presParOf" srcId="{BE59C599-BC6C-4D35-A374-C89E7DB9A20F}" destId="{35DC6065-95B3-4E76-B16D-B468108C88D1}" srcOrd="12" destOrd="0" presId="urn:microsoft.com/office/officeart/2005/8/layout/radial4"/>
    <dgm:cxn modelId="{3DD61C9D-6827-4B4F-AE07-B80B8565FF0C}" type="presParOf" srcId="{BE59C599-BC6C-4D35-A374-C89E7DB9A20F}" destId="{0E3CA7AF-55AD-4C80-9989-B73250AE5D4F}" srcOrd="13" destOrd="0" presId="urn:microsoft.com/office/officeart/2005/8/layout/radial4"/>
    <dgm:cxn modelId="{963EAC1A-3CE9-4086-BA44-4B4DDCBFD527}" type="presParOf" srcId="{BE59C599-BC6C-4D35-A374-C89E7DB9A20F}" destId="{CDFCF0AE-AA95-44ED-AE5C-EE33055B276A}"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A1CE55-4D60-4435-8076-F3B163E43EE9}"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C153C471-B49E-4276-AFD3-9215DFAD14B8}">
      <dgm:prSet phldrT="[Text]"/>
      <dgm:spPr/>
      <dgm:t>
        <a:bodyPr/>
        <a:lstStyle/>
        <a:p>
          <a:r>
            <a:rPr lang="en-US" dirty="0" smtClean="0"/>
            <a:t>Buy</a:t>
          </a:r>
          <a:endParaRPr lang="en-US" dirty="0"/>
        </a:p>
      </dgm:t>
    </dgm:pt>
    <dgm:pt modelId="{2C244646-6792-4AD3-8C90-2248E7ABFB33}" type="parTrans" cxnId="{636C8EB3-6826-468E-88C4-BE05DEDC087D}">
      <dgm:prSet/>
      <dgm:spPr/>
      <dgm:t>
        <a:bodyPr/>
        <a:lstStyle/>
        <a:p>
          <a:endParaRPr lang="en-US"/>
        </a:p>
      </dgm:t>
    </dgm:pt>
    <dgm:pt modelId="{AB05BD7C-21DB-46EA-B883-736B704718EC}" type="sibTrans" cxnId="{636C8EB3-6826-468E-88C4-BE05DEDC087D}">
      <dgm:prSet/>
      <dgm:spPr/>
      <dgm:t>
        <a:bodyPr/>
        <a:lstStyle/>
        <a:p>
          <a:endParaRPr lang="en-US"/>
        </a:p>
      </dgm:t>
    </dgm:pt>
    <dgm:pt modelId="{1285BD85-2DF2-43A5-84C1-19FA6A956711}">
      <dgm:prSet phldrT="[Text]"/>
      <dgm:spPr/>
      <dgm:t>
        <a:bodyPr/>
        <a:lstStyle/>
        <a:p>
          <a:r>
            <a:rPr lang="en-US" dirty="0" smtClean="0"/>
            <a:t>Build</a:t>
          </a:r>
          <a:endParaRPr lang="en-US" dirty="0"/>
        </a:p>
      </dgm:t>
    </dgm:pt>
    <dgm:pt modelId="{E90BE0FB-B009-409C-B457-E2609F3B68F9}" type="parTrans" cxnId="{852FC1E4-9532-418F-86E2-5B76763E440E}">
      <dgm:prSet/>
      <dgm:spPr/>
      <dgm:t>
        <a:bodyPr/>
        <a:lstStyle/>
        <a:p>
          <a:endParaRPr lang="en-US"/>
        </a:p>
      </dgm:t>
    </dgm:pt>
    <dgm:pt modelId="{EF52683B-2D19-440B-847E-10AD4730813D}" type="sibTrans" cxnId="{852FC1E4-9532-418F-86E2-5B76763E440E}">
      <dgm:prSet/>
      <dgm:spPr/>
      <dgm:t>
        <a:bodyPr/>
        <a:lstStyle/>
        <a:p>
          <a:endParaRPr lang="en-US"/>
        </a:p>
      </dgm:t>
    </dgm:pt>
    <dgm:pt modelId="{047B0ACB-E0A7-4B34-9271-B631C36412CD}" type="pres">
      <dgm:prSet presAssocID="{AAA1CE55-4D60-4435-8076-F3B163E43EE9}" presName="compositeShape" presStyleCnt="0">
        <dgm:presLayoutVars>
          <dgm:chMax val="2"/>
          <dgm:dir/>
          <dgm:resizeHandles val="exact"/>
        </dgm:presLayoutVars>
      </dgm:prSet>
      <dgm:spPr/>
    </dgm:pt>
    <dgm:pt modelId="{7FBE5215-BC34-4E5F-B62C-E3DFB4B84A1E}" type="pres">
      <dgm:prSet presAssocID="{AAA1CE55-4D60-4435-8076-F3B163E43EE9}" presName="divider" presStyleLbl="fgShp" presStyleIdx="0" presStyleCnt="1"/>
      <dgm:spPr/>
    </dgm:pt>
    <dgm:pt modelId="{42239BEB-3CBB-4217-8852-8291FB902775}" type="pres">
      <dgm:prSet presAssocID="{C153C471-B49E-4276-AFD3-9215DFAD14B8}" presName="downArrow" presStyleLbl="node1" presStyleIdx="0" presStyleCnt="2"/>
      <dgm:spPr/>
    </dgm:pt>
    <dgm:pt modelId="{07A53376-C26D-4786-BFCC-D520F41C58A3}" type="pres">
      <dgm:prSet presAssocID="{C153C471-B49E-4276-AFD3-9215DFAD14B8}" presName="downArrowText" presStyleLbl="revTx" presStyleIdx="0" presStyleCnt="2">
        <dgm:presLayoutVars>
          <dgm:bulletEnabled val="1"/>
        </dgm:presLayoutVars>
      </dgm:prSet>
      <dgm:spPr/>
    </dgm:pt>
    <dgm:pt modelId="{8CB6019B-FECA-4C3B-8961-C236025DE88A}" type="pres">
      <dgm:prSet presAssocID="{1285BD85-2DF2-43A5-84C1-19FA6A956711}" presName="upArrow" presStyleLbl="node1" presStyleIdx="1" presStyleCnt="2"/>
      <dgm:spPr/>
    </dgm:pt>
    <dgm:pt modelId="{953F2393-6614-4912-BD70-35E3863642E0}" type="pres">
      <dgm:prSet presAssocID="{1285BD85-2DF2-43A5-84C1-19FA6A956711}" presName="upArrowText" presStyleLbl="revTx" presStyleIdx="1" presStyleCnt="2">
        <dgm:presLayoutVars>
          <dgm:bulletEnabled val="1"/>
        </dgm:presLayoutVars>
      </dgm:prSet>
      <dgm:spPr/>
    </dgm:pt>
  </dgm:ptLst>
  <dgm:cxnLst>
    <dgm:cxn modelId="{D4B2083B-37CB-451F-A2F4-2C42BC99364A}" type="presOf" srcId="{AAA1CE55-4D60-4435-8076-F3B163E43EE9}" destId="{047B0ACB-E0A7-4B34-9271-B631C36412CD}" srcOrd="0" destOrd="0" presId="urn:microsoft.com/office/officeart/2005/8/layout/arrow3"/>
    <dgm:cxn modelId="{852FC1E4-9532-418F-86E2-5B76763E440E}" srcId="{AAA1CE55-4D60-4435-8076-F3B163E43EE9}" destId="{1285BD85-2DF2-43A5-84C1-19FA6A956711}" srcOrd="1" destOrd="0" parTransId="{E90BE0FB-B009-409C-B457-E2609F3B68F9}" sibTransId="{EF52683B-2D19-440B-847E-10AD4730813D}"/>
    <dgm:cxn modelId="{1F3A599D-D005-4BD3-898F-F965C08051B7}" type="presOf" srcId="{1285BD85-2DF2-43A5-84C1-19FA6A956711}" destId="{953F2393-6614-4912-BD70-35E3863642E0}" srcOrd="0" destOrd="0" presId="urn:microsoft.com/office/officeart/2005/8/layout/arrow3"/>
    <dgm:cxn modelId="{E7D942A7-04F5-40CB-9BB7-390AD1A7BDE9}" type="presOf" srcId="{C153C471-B49E-4276-AFD3-9215DFAD14B8}" destId="{07A53376-C26D-4786-BFCC-D520F41C58A3}" srcOrd="0" destOrd="0" presId="urn:microsoft.com/office/officeart/2005/8/layout/arrow3"/>
    <dgm:cxn modelId="{636C8EB3-6826-468E-88C4-BE05DEDC087D}" srcId="{AAA1CE55-4D60-4435-8076-F3B163E43EE9}" destId="{C153C471-B49E-4276-AFD3-9215DFAD14B8}" srcOrd="0" destOrd="0" parTransId="{2C244646-6792-4AD3-8C90-2248E7ABFB33}" sibTransId="{AB05BD7C-21DB-46EA-B883-736B704718EC}"/>
    <dgm:cxn modelId="{13795EC8-5616-4102-AD08-E6FCEFB940E1}" type="presParOf" srcId="{047B0ACB-E0A7-4B34-9271-B631C36412CD}" destId="{7FBE5215-BC34-4E5F-B62C-E3DFB4B84A1E}" srcOrd="0" destOrd="0" presId="urn:microsoft.com/office/officeart/2005/8/layout/arrow3"/>
    <dgm:cxn modelId="{908D0EDA-2671-45C3-A96E-74FE370E91DD}" type="presParOf" srcId="{047B0ACB-E0A7-4B34-9271-B631C36412CD}" destId="{42239BEB-3CBB-4217-8852-8291FB902775}" srcOrd="1" destOrd="0" presId="urn:microsoft.com/office/officeart/2005/8/layout/arrow3"/>
    <dgm:cxn modelId="{920E5A9D-EE4B-4661-ADF3-A2C482BA3FBA}" type="presParOf" srcId="{047B0ACB-E0A7-4B34-9271-B631C36412CD}" destId="{07A53376-C26D-4786-BFCC-D520F41C58A3}" srcOrd="2" destOrd="0" presId="urn:microsoft.com/office/officeart/2005/8/layout/arrow3"/>
    <dgm:cxn modelId="{F1D167D8-EB55-4236-A573-CED4CABB2D28}" type="presParOf" srcId="{047B0ACB-E0A7-4B34-9271-B631C36412CD}" destId="{8CB6019B-FECA-4C3B-8961-C236025DE88A}" srcOrd="3" destOrd="0" presId="urn:microsoft.com/office/officeart/2005/8/layout/arrow3"/>
    <dgm:cxn modelId="{F7DEEFEC-D452-450F-96C4-A40630655B5F}" type="presParOf" srcId="{047B0ACB-E0A7-4B34-9271-B631C36412CD}" destId="{953F2393-6614-4912-BD70-35E3863642E0}"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4D956-1D96-41AA-99A0-0B8E22DB86EB}">
      <dsp:nvSpPr>
        <dsp:cNvPr id="0" name=""/>
        <dsp:cNvSpPr/>
      </dsp:nvSpPr>
      <dsp:spPr>
        <a:xfrm>
          <a:off x="3212115" y="2613009"/>
          <a:ext cx="1805368" cy="1805368"/>
        </a:xfrm>
        <a:prstGeom prst="ellipse">
          <a:avLst/>
        </a:prstGeom>
        <a:gradFill rotWithShape="0">
          <a:gsLst>
            <a:gs pos="0">
              <a:schemeClr val="accent6">
                <a:shade val="60000"/>
                <a:hueOff val="0"/>
                <a:satOff val="0"/>
                <a:lumOff val="0"/>
                <a:alphaOff val="0"/>
                <a:tint val="100000"/>
                <a:shade val="100000"/>
                <a:satMod val="130000"/>
              </a:schemeClr>
            </a:gs>
            <a:gs pos="100000">
              <a:schemeClr val="accent6">
                <a:shade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i="0" kern="1200" dirty="0" smtClean="0"/>
            <a:t>Sources of Requirements</a:t>
          </a:r>
          <a:endParaRPr lang="en-US" sz="1400" kern="1200" dirty="0"/>
        </a:p>
      </dsp:txBody>
      <dsp:txXfrm>
        <a:off x="3476505" y="2877399"/>
        <a:ext cx="1276588" cy="1276588"/>
      </dsp:txXfrm>
    </dsp:sp>
    <dsp:sp modelId="{8ADA6AE3-A2A7-49D9-9AD9-58C563E5A240}">
      <dsp:nvSpPr>
        <dsp:cNvPr id="0" name=""/>
        <dsp:cNvSpPr/>
      </dsp:nvSpPr>
      <dsp:spPr>
        <a:xfrm rot="10800000">
          <a:off x="1105830" y="3258429"/>
          <a:ext cx="1990439" cy="514530"/>
        </a:xfrm>
        <a:prstGeom prst="leftArrow">
          <a:avLst>
            <a:gd name="adj1" fmla="val 60000"/>
            <a:gd name="adj2" fmla="val 50000"/>
          </a:avLst>
        </a:prstGeom>
        <a:gradFill rotWithShape="0">
          <a:gsLst>
            <a:gs pos="0">
              <a:schemeClr val="accent6">
                <a:shade val="90000"/>
                <a:hueOff val="0"/>
                <a:satOff val="0"/>
                <a:lumOff val="0"/>
                <a:alphaOff val="0"/>
                <a:tint val="100000"/>
                <a:shade val="100000"/>
                <a:satMod val="130000"/>
              </a:schemeClr>
            </a:gs>
            <a:gs pos="100000">
              <a:schemeClr val="accent6">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537B088-2049-4AEA-B890-50B87A52B978}">
      <dsp:nvSpPr>
        <dsp:cNvPr id="0" name=""/>
        <dsp:cNvSpPr/>
      </dsp:nvSpPr>
      <dsp:spPr>
        <a:xfrm>
          <a:off x="473951" y="3010190"/>
          <a:ext cx="1263757" cy="1011006"/>
        </a:xfrm>
        <a:prstGeom prst="roundRect">
          <a:avLst>
            <a:gd name="adj" fmla="val 10000"/>
          </a:avLst>
        </a:prstGeom>
        <a:gradFill rotWithShape="0">
          <a:gsLst>
            <a:gs pos="0">
              <a:schemeClr val="accent6">
                <a:shade val="50000"/>
                <a:hueOff val="0"/>
                <a:satOff val="0"/>
                <a:lumOff val="0"/>
                <a:alphaOff val="0"/>
                <a:tint val="100000"/>
                <a:shade val="100000"/>
                <a:satMod val="130000"/>
              </a:schemeClr>
            </a:gs>
            <a:gs pos="100000">
              <a:schemeClr val="accent6">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0" i="0" kern="1200" dirty="0" smtClean="0"/>
            <a:t>Customers</a:t>
          </a:r>
          <a:endParaRPr lang="en-US" sz="1400" kern="1200" dirty="0"/>
        </a:p>
      </dsp:txBody>
      <dsp:txXfrm>
        <a:off x="503562" y="3039801"/>
        <a:ext cx="1204535" cy="951784"/>
      </dsp:txXfrm>
    </dsp:sp>
    <dsp:sp modelId="{D93C95F1-CC30-49EB-B24F-302208A0DE3A}">
      <dsp:nvSpPr>
        <dsp:cNvPr id="0" name=""/>
        <dsp:cNvSpPr/>
      </dsp:nvSpPr>
      <dsp:spPr>
        <a:xfrm rot="12600000">
          <a:off x="1375621" y="2251554"/>
          <a:ext cx="1990439" cy="514530"/>
        </a:xfrm>
        <a:prstGeom prst="leftArrow">
          <a:avLst>
            <a:gd name="adj1" fmla="val 60000"/>
            <a:gd name="adj2" fmla="val 50000"/>
          </a:avLst>
        </a:prstGeom>
        <a:gradFill rotWithShape="0">
          <a:gsLst>
            <a:gs pos="0">
              <a:schemeClr val="accent6">
                <a:shade val="90000"/>
                <a:hueOff val="-137921"/>
                <a:satOff val="1875"/>
                <a:lumOff val="7923"/>
                <a:alphaOff val="0"/>
                <a:tint val="100000"/>
                <a:shade val="100000"/>
                <a:satMod val="130000"/>
              </a:schemeClr>
            </a:gs>
            <a:gs pos="100000">
              <a:schemeClr val="accent6">
                <a:shade val="90000"/>
                <a:hueOff val="-137921"/>
                <a:satOff val="1875"/>
                <a:lumOff val="792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D13D3FB-511B-4451-83C0-6E6132624631}">
      <dsp:nvSpPr>
        <dsp:cNvPr id="0" name=""/>
        <dsp:cNvSpPr/>
      </dsp:nvSpPr>
      <dsp:spPr>
        <a:xfrm>
          <a:off x="877077" y="1505706"/>
          <a:ext cx="1263757" cy="1011006"/>
        </a:xfrm>
        <a:prstGeom prst="roundRect">
          <a:avLst>
            <a:gd name="adj" fmla="val 10000"/>
          </a:avLst>
        </a:prstGeom>
        <a:gradFill rotWithShape="0">
          <a:gsLst>
            <a:gs pos="0">
              <a:schemeClr val="accent6">
                <a:shade val="50000"/>
                <a:hueOff val="-131913"/>
                <a:satOff val="8794"/>
                <a:lumOff val="11481"/>
                <a:alphaOff val="0"/>
                <a:tint val="100000"/>
                <a:shade val="100000"/>
                <a:satMod val="130000"/>
              </a:schemeClr>
            </a:gs>
            <a:gs pos="100000">
              <a:schemeClr val="accent6">
                <a:shade val="50000"/>
                <a:hueOff val="-131913"/>
                <a:satOff val="8794"/>
                <a:lumOff val="1148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0" i="0" kern="1200" dirty="0" smtClean="0"/>
            <a:t>Users</a:t>
          </a:r>
          <a:endParaRPr lang="en-US" sz="1400" b="0" i="0" kern="1200" dirty="0"/>
        </a:p>
      </dsp:txBody>
      <dsp:txXfrm>
        <a:off x="906688" y="1535317"/>
        <a:ext cx="1204535" cy="951784"/>
      </dsp:txXfrm>
    </dsp:sp>
    <dsp:sp modelId="{C158D756-B7FF-4380-87B1-C4CDFEE2C970}">
      <dsp:nvSpPr>
        <dsp:cNvPr id="0" name=""/>
        <dsp:cNvSpPr/>
      </dsp:nvSpPr>
      <dsp:spPr>
        <a:xfrm rot="14400000">
          <a:off x="2112705" y="1514470"/>
          <a:ext cx="1990439" cy="514530"/>
        </a:xfrm>
        <a:prstGeom prst="leftArrow">
          <a:avLst>
            <a:gd name="adj1" fmla="val 60000"/>
            <a:gd name="adj2" fmla="val 50000"/>
          </a:avLst>
        </a:prstGeom>
        <a:gradFill rotWithShape="0">
          <a:gsLst>
            <a:gs pos="0">
              <a:schemeClr val="accent6">
                <a:shade val="90000"/>
                <a:hueOff val="-275842"/>
                <a:satOff val="3750"/>
                <a:lumOff val="15847"/>
                <a:alphaOff val="0"/>
                <a:tint val="100000"/>
                <a:shade val="100000"/>
                <a:satMod val="130000"/>
              </a:schemeClr>
            </a:gs>
            <a:gs pos="100000">
              <a:schemeClr val="accent6">
                <a:shade val="90000"/>
                <a:hueOff val="-275842"/>
                <a:satOff val="3750"/>
                <a:lumOff val="1584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0F1A54-81A4-4D5A-BA53-0947C9EDB8AE}">
      <dsp:nvSpPr>
        <dsp:cNvPr id="0" name=""/>
        <dsp:cNvSpPr/>
      </dsp:nvSpPr>
      <dsp:spPr>
        <a:xfrm>
          <a:off x="1978436" y="404347"/>
          <a:ext cx="1263757" cy="1011006"/>
        </a:xfrm>
        <a:prstGeom prst="roundRect">
          <a:avLst>
            <a:gd name="adj" fmla="val 10000"/>
          </a:avLst>
        </a:prstGeom>
        <a:gradFill rotWithShape="0">
          <a:gsLst>
            <a:gs pos="0">
              <a:schemeClr val="accent6">
                <a:shade val="50000"/>
                <a:hueOff val="-263826"/>
                <a:satOff val="17589"/>
                <a:lumOff val="22963"/>
                <a:alphaOff val="0"/>
                <a:tint val="100000"/>
                <a:shade val="100000"/>
                <a:satMod val="130000"/>
              </a:schemeClr>
            </a:gs>
            <a:gs pos="100000">
              <a:schemeClr val="accent6">
                <a:shade val="50000"/>
                <a:hueOff val="-263826"/>
                <a:satOff val="17589"/>
                <a:lumOff val="2296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0" i="0" kern="1200" dirty="0" smtClean="0"/>
            <a:t>Administrators and maintenance</a:t>
          </a:r>
        </a:p>
        <a:p>
          <a:pPr lvl="0" algn="ctr" defTabSz="622300">
            <a:lnSpc>
              <a:spcPct val="90000"/>
            </a:lnSpc>
            <a:spcBef>
              <a:spcPct val="0"/>
            </a:spcBef>
            <a:spcAft>
              <a:spcPct val="35000"/>
            </a:spcAft>
          </a:pPr>
          <a:r>
            <a:rPr lang="en-US" sz="1400" b="0" i="0" kern="1200" dirty="0" smtClean="0"/>
            <a:t> staff</a:t>
          </a:r>
          <a:endParaRPr lang="en-US" sz="1400" b="0" i="0" kern="1200" dirty="0"/>
        </a:p>
      </dsp:txBody>
      <dsp:txXfrm>
        <a:off x="2008047" y="433958"/>
        <a:ext cx="1204535" cy="951784"/>
      </dsp:txXfrm>
    </dsp:sp>
    <dsp:sp modelId="{C3798E99-AC4A-4742-80F7-03495DFEBD7E}">
      <dsp:nvSpPr>
        <dsp:cNvPr id="0" name=""/>
        <dsp:cNvSpPr/>
      </dsp:nvSpPr>
      <dsp:spPr>
        <a:xfrm rot="16200000">
          <a:off x="3119580" y="1244679"/>
          <a:ext cx="1990439" cy="514530"/>
        </a:xfrm>
        <a:prstGeom prst="leftArrow">
          <a:avLst>
            <a:gd name="adj1" fmla="val 60000"/>
            <a:gd name="adj2" fmla="val 50000"/>
          </a:avLst>
        </a:prstGeom>
        <a:gradFill rotWithShape="0">
          <a:gsLst>
            <a:gs pos="0">
              <a:schemeClr val="accent6">
                <a:shade val="90000"/>
                <a:hueOff val="-413763"/>
                <a:satOff val="5625"/>
                <a:lumOff val="23770"/>
                <a:alphaOff val="0"/>
                <a:tint val="100000"/>
                <a:shade val="100000"/>
                <a:satMod val="130000"/>
              </a:schemeClr>
            </a:gs>
            <a:gs pos="100000">
              <a:schemeClr val="accent6">
                <a:shade val="90000"/>
                <a:hueOff val="-413763"/>
                <a:satOff val="5625"/>
                <a:lumOff val="2377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4876606-A518-490D-81AF-19014CE8AB74}">
      <dsp:nvSpPr>
        <dsp:cNvPr id="0" name=""/>
        <dsp:cNvSpPr/>
      </dsp:nvSpPr>
      <dsp:spPr>
        <a:xfrm>
          <a:off x="3482921" y="1221"/>
          <a:ext cx="1263757" cy="1011006"/>
        </a:xfrm>
        <a:prstGeom prst="roundRect">
          <a:avLst>
            <a:gd name="adj" fmla="val 10000"/>
          </a:avLst>
        </a:prstGeom>
        <a:gradFill rotWithShape="0">
          <a:gsLst>
            <a:gs pos="0">
              <a:schemeClr val="accent6">
                <a:shade val="50000"/>
                <a:hueOff val="-395739"/>
                <a:satOff val="26383"/>
                <a:lumOff val="34444"/>
                <a:alphaOff val="0"/>
                <a:tint val="100000"/>
                <a:shade val="100000"/>
                <a:satMod val="130000"/>
              </a:schemeClr>
            </a:gs>
            <a:gs pos="100000">
              <a:schemeClr val="accent6">
                <a:shade val="50000"/>
                <a:hueOff val="-395739"/>
                <a:satOff val="26383"/>
                <a:lumOff val="3444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0" i="0" kern="1200" dirty="0" smtClean="0"/>
            <a:t>Partners</a:t>
          </a:r>
          <a:endParaRPr lang="en-US" sz="1400" b="0" i="0" kern="1200" dirty="0"/>
        </a:p>
      </dsp:txBody>
      <dsp:txXfrm>
        <a:off x="3512532" y="30832"/>
        <a:ext cx="1204535" cy="951784"/>
      </dsp:txXfrm>
    </dsp:sp>
    <dsp:sp modelId="{CE3BAA8A-B30A-4458-B7A3-4FA4D2028135}">
      <dsp:nvSpPr>
        <dsp:cNvPr id="0" name=""/>
        <dsp:cNvSpPr/>
      </dsp:nvSpPr>
      <dsp:spPr>
        <a:xfrm rot="18000000">
          <a:off x="4126455" y="1514470"/>
          <a:ext cx="1990439" cy="514530"/>
        </a:xfrm>
        <a:prstGeom prst="leftArrow">
          <a:avLst>
            <a:gd name="adj1" fmla="val 60000"/>
            <a:gd name="adj2" fmla="val 50000"/>
          </a:avLst>
        </a:prstGeom>
        <a:gradFill rotWithShape="0">
          <a:gsLst>
            <a:gs pos="0">
              <a:schemeClr val="accent6">
                <a:shade val="90000"/>
                <a:hueOff val="-413763"/>
                <a:satOff val="5625"/>
                <a:lumOff val="23770"/>
                <a:alphaOff val="0"/>
                <a:tint val="100000"/>
                <a:shade val="100000"/>
                <a:satMod val="130000"/>
              </a:schemeClr>
            </a:gs>
            <a:gs pos="100000">
              <a:schemeClr val="accent6">
                <a:shade val="90000"/>
                <a:hueOff val="-413763"/>
                <a:satOff val="5625"/>
                <a:lumOff val="2377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559C9DC-BA60-4E9D-A149-4C5234240774}">
      <dsp:nvSpPr>
        <dsp:cNvPr id="0" name=""/>
        <dsp:cNvSpPr/>
      </dsp:nvSpPr>
      <dsp:spPr>
        <a:xfrm>
          <a:off x="4987405" y="404347"/>
          <a:ext cx="1263757" cy="1011006"/>
        </a:xfrm>
        <a:prstGeom prst="roundRect">
          <a:avLst>
            <a:gd name="adj" fmla="val 10000"/>
          </a:avLst>
        </a:prstGeom>
        <a:gradFill rotWithShape="0">
          <a:gsLst>
            <a:gs pos="0">
              <a:schemeClr val="accent6">
                <a:shade val="50000"/>
                <a:hueOff val="-395739"/>
                <a:satOff val="26383"/>
                <a:lumOff val="34444"/>
                <a:alphaOff val="0"/>
                <a:tint val="100000"/>
                <a:shade val="100000"/>
                <a:satMod val="130000"/>
              </a:schemeClr>
            </a:gs>
            <a:gs pos="100000">
              <a:schemeClr val="accent6">
                <a:shade val="50000"/>
                <a:hueOff val="-395739"/>
                <a:satOff val="26383"/>
                <a:lumOff val="3444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0" i="0" kern="1200" dirty="0" smtClean="0"/>
            <a:t>Domain Experts</a:t>
          </a:r>
          <a:endParaRPr lang="en-US" sz="1400" b="0" i="0" kern="1200" dirty="0"/>
        </a:p>
      </dsp:txBody>
      <dsp:txXfrm>
        <a:off x="5017016" y="433958"/>
        <a:ext cx="1204535" cy="951784"/>
      </dsp:txXfrm>
    </dsp:sp>
    <dsp:sp modelId="{20F6C572-F462-407C-BC23-60C62BD23792}">
      <dsp:nvSpPr>
        <dsp:cNvPr id="0" name=""/>
        <dsp:cNvSpPr/>
      </dsp:nvSpPr>
      <dsp:spPr>
        <a:xfrm rot="19800000">
          <a:off x="4863538" y="2251554"/>
          <a:ext cx="1990439" cy="514530"/>
        </a:xfrm>
        <a:prstGeom prst="leftArrow">
          <a:avLst>
            <a:gd name="adj1" fmla="val 60000"/>
            <a:gd name="adj2" fmla="val 50000"/>
          </a:avLst>
        </a:prstGeom>
        <a:gradFill rotWithShape="0">
          <a:gsLst>
            <a:gs pos="0">
              <a:schemeClr val="accent6">
                <a:shade val="90000"/>
                <a:hueOff val="-275842"/>
                <a:satOff val="3750"/>
                <a:lumOff val="15847"/>
                <a:alphaOff val="0"/>
                <a:tint val="100000"/>
                <a:shade val="100000"/>
                <a:satMod val="130000"/>
              </a:schemeClr>
            </a:gs>
            <a:gs pos="100000">
              <a:schemeClr val="accent6">
                <a:shade val="90000"/>
                <a:hueOff val="-275842"/>
                <a:satOff val="3750"/>
                <a:lumOff val="1584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5DC6065-95B3-4E76-B16D-B468108C88D1}">
      <dsp:nvSpPr>
        <dsp:cNvPr id="0" name=""/>
        <dsp:cNvSpPr/>
      </dsp:nvSpPr>
      <dsp:spPr>
        <a:xfrm>
          <a:off x="6088764" y="1505706"/>
          <a:ext cx="1263757" cy="1011006"/>
        </a:xfrm>
        <a:prstGeom prst="roundRect">
          <a:avLst>
            <a:gd name="adj" fmla="val 10000"/>
          </a:avLst>
        </a:prstGeom>
        <a:gradFill rotWithShape="0">
          <a:gsLst>
            <a:gs pos="0">
              <a:schemeClr val="accent6">
                <a:shade val="50000"/>
                <a:hueOff val="-263826"/>
                <a:satOff val="17589"/>
                <a:lumOff val="22963"/>
                <a:alphaOff val="0"/>
                <a:tint val="100000"/>
                <a:shade val="100000"/>
                <a:satMod val="130000"/>
              </a:schemeClr>
            </a:gs>
            <a:gs pos="100000">
              <a:schemeClr val="accent6">
                <a:shade val="50000"/>
                <a:hueOff val="-263826"/>
                <a:satOff val="17589"/>
                <a:lumOff val="2296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0" i="0" kern="1200" dirty="0" smtClean="0"/>
            <a:t>Industry Analysts</a:t>
          </a:r>
          <a:endParaRPr lang="en-US" sz="1400" b="0" i="0" kern="1200" dirty="0"/>
        </a:p>
      </dsp:txBody>
      <dsp:txXfrm>
        <a:off x="6118375" y="1535317"/>
        <a:ext cx="1204535" cy="951784"/>
      </dsp:txXfrm>
    </dsp:sp>
    <dsp:sp modelId="{0E3CA7AF-55AD-4C80-9989-B73250AE5D4F}">
      <dsp:nvSpPr>
        <dsp:cNvPr id="0" name=""/>
        <dsp:cNvSpPr/>
      </dsp:nvSpPr>
      <dsp:spPr>
        <a:xfrm>
          <a:off x="5133329" y="3258429"/>
          <a:ext cx="1990439" cy="514530"/>
        </a:xfrm>
        <a:prstGeom prst="leftArrow">
          <a:avLst>
            <a:gd name="adj1" fmla="val 60000"/>
            <a:gd name="adj2" fmla="val 50000"/>
          </a:avLst>
        </a:prstGeom>
        <a:gradFill rotWithShape="0">
          <a:gsLst>
            <a:gs pos="0">
              <a:schemeClr val="accent6">
                <a:shade val="90000"/>
                <a:hueOff val="-137921"/>
                <a:satOff val="1875"/>
                <a:lumOff val="7923"/>
                <a:alphaOff val="0"/>
                <a:tint val="100000"/>
                <a:shade val="100000"/>
                <a:satMod val="130000"/>
              </a:schemeClr>
            </a:gs>
            <a:gs pos="100000">
              <a:schemeClr val="accent6">
                <a:shade val="90000"/>
                <a:hueOff val="-137921"/>
                <a:satOff val="1875"/>
                <a:lumOff val="792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DFCF0AE-AA95-44ED-AE5C-EE33055B276A}">
      <dsp:nvSpPr>
        <dsp:cNvPr id="0" name=""/>
        <dsp:cNvSpPr/>
      </dsp:nvSpPr>
      <dsp:spPr>
        <a:xfrm>
          <a:off x="6491890" y="3010190"/>
          <a:ext cx="1263757" cy="1011006"/>
        </a:xfrm>
        <a:prstGeom prst="roundRect">
          <a:avLst>
            <a:gd name="adj" fmla="val 10000"/>
          </a:avLst>
        </a:prstGeom>
        <a:gradFill rotWithShape="0">
          <a:gsLst>
            <a:gs pos="0">
              <a:schemeClr val="accent6">
                <a:shade val="50000"/>
                <a:hueOff val="-131913"/>
                <a:satOff val="8794"/>
                <a:lumOff val="11481"/>
                <a:alphaOff val="0"/>
                <a:tint val="100000"/>
                <a:shade val="100000"/>
                <a:satMod val="130000"/>
              </a:schemeClr>
            </a:gs>
            <a:gs pos="100000">
              <a:schemeClr val="accent6">
                <a:shade val="50000"/>
                <a:hueOff val="-131913"/>
                <a:satOff val="8794"/>
                <a:lumOff val="1148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b="0" i="0" kern="1200" dirty="0" smtClean="0"/>
            <a:t>Information about competitors</a:t>
          </a:r>
          <a:endParaRPr lang="en-US" sz="1400" b="0" i="0" kern="1200" dirty="0"/>
        </a:p>
      </dsp:txBody>
      <dsp:txXfrm>
        <a:off x="6521501" y="3039801"/>
        <a:ext cx="1204535" cy="951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E5215-BC34-4E5F-B62C-E3DFB4B84A1E}">
      <dsp:nvSpPr>
        <dsp:cNvPr id="0" name=""/>
        <dsp:cNvSpPr/>
      </dsp:nvSpPr>
      <dsp:spPr>
        <a:xfrm rot="21300000">
          <a:off x="19185" y="1487008"/>
          <a:ext cx="8191229" cy="797883"/>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39BEB-3CBB-4217-8852-8291FB902775}">
      <dsp:nvSpPr>
        <dsp:cNvPr id="0" name=""/>
        <dsp:cNvSpPr/>
      </dsp:nvSpPr>
      <dsp:spPr>
        <a:xfrm>
          <a:off x="987552" y="188595"/>
          <a:ext cx="2468880" cy="150876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A53376-C26D-4786-BFCC-D520F41C58A3}">
      <dsp:nvSpPr>
        <dsp:cNvPr id="0" name=""/>
        <dsp:cNvSpPr/>
      </dsp:nvSpPr>
      <dsp:spPr>
        <a:xfrm>
          <a:off x="4361687" y="0"/>
          <a:ext cx="2633472" cy="1584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8272" tIns="398272" rIns="398272" bIns="398272" numCol="1" spcCol="1270" anchor="ctr" anchorCtr="0">
          <a:noAutofit/>
        </a:bodyPr>
        <a:lstStyle/>
        <a:p>
          <a:pPr lvl="0" algn="ctr" defTabSz="2489200">
            <a:lnSpc>
              <a:spcPct val="90000"/>
            </a:lnSpc>
            <a:spcBef>
              <a:spcPct val="0"/>
            </a:spcBef>
            <a:spcAft>
              <a:spcPct val="35000"/>
            </a:spcAft>
          </a:pPr>
          <a:r>
            <a:rPr lang="en-US" sz="5600" kern="1200" dirty="0" smtClean="0"/>
            <a:t>Buy</a:t>
          </a:r>
          <a:endParaRPr lang="en-US" sz="5600" kern="1200" dirty="0"/>
        </a:p>
      </dsp:txBody>
      <dsp:txXfrm>
        <a:off x="4361687" y="0"/>
        <a:ext cx="2633472" cy="1584198"/>
      </dsp:txXfrm>
    </dsp:sp>
    <dsp:sp modelId="{8CB6019B-FECA-4C3B-8961-C236025DE88A}">
      <dsp:nvSpPr>
        <dsp:cNvPr id="0" name=""/>
        <dsp:cNvSpPr/>
      </dsp:nvSpPr>
      <dsp:spPr>
        <a:xfrm>
          <a:off x="4773168" y="2074545"/>
          <a:ext cx="2468880" cy="150876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F2393-6614-4912-BD70-35E3863642E0}">
      <dsp:nvSpPr>
        <dsp:cNvPr id="0" name=""/>
        <dsp:cNvSpPr/>
      </dsp:nvSpPr>
      <dsp:spPr>
        <a:xfrm>
          <a:off x="1234440" y="2187702"/>
          <a:ext cx="2633472" cy="1584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8272" tIns="398272" rIns="398272" bIns="398272" numCol="1" spcCol="1270" anchor="ctr" anchorCtr="0">
          <a:noAutofit/>
        </a:bodyPr>
        <a:lstStyle/>
        <a:p>
          <a:pPr lvl="0" algn="ctr" defTabSz="2489200">
            <a:lnSpc>
              <a:spcPct val="90000"/>
            </a:lnSpc>
            <a:spcBef>
              <a:spcPct val="0"/>
            </a:spcBef>
            <a:spcAft>
              <a:spcPct val="35000"/>
            </a:spcAft>
          </a:pPr>
          <a:r>
            <a:rPr lang="en-US" sz="5600" kern="1200" dirty="0" smtClean="0"/>
            <a:t>Build</a:t>
          </a:r>
          <a:endParaRPr lang="en-US" sz="5600" kern="1200" dirty="0"/>
        </a:p>
      </dsp:txBody>
      <dsp:txXfrm>
        <a:off x="1234440" y="2187702"/>
        <a:ext cx="2633472" cy="158419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10/15/2015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 a little time in class talking about the SDLC and what</a:t>
            </a:r>
            <a:r>
              <a:rPr lang="en-US" baseline="0" dirty="0" smtClean="0"/>
              <a:t> these terms mean and where they fit in.  In the next few slides we’ll talk about the SDLC.  We’ll talk about the major phases in the traditional SDLC.  We’ll also highlight where some of these terms apply and what you are doing at that point.  </a:t>
            </a:r>
          </a:p>
          <a:p>
            <a:endParaRPr lang="en-US" baseline="0" dirty="0" smtClean="0"/>
          </a:p>
          <a:p>
            <a:r>
              <a:rPr lang="en-US" baseline="0" dirty="0" smtClean="0"/>
              <a:t>We’ll talk a bit about Agile in a few slides and we’ll want to compare that to the traditional SDLC.</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7</a:t>
            </a:fld>
            <a:endParaRPr lang="en-US"/>
          </a:p>
        </p:txBody>
      </p:sp>
    </p:spTree>
    <p:extLst>
      <p:ext uri="{BB962C8B-B14F-4D97-AF65-F5344CB8AC3E}">
        <p14:creationId xmlns:p14="http://schemas.microsoft.com/office/powerpoint/2010/main" val="195946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MS PGothic" pitchFamily="34" charset="-128"/>
              </a:rPr>
              <a:t>Professionally oriented, hands on, graduate education in IT risk assurance. </a:t>
            </a:r>
          </a:p>
          <a:p>
            <a:endParaRPr lang="en-US" altLang="en-US" smtClean="0">
              <a:ea typeface="MS PGothic" pitchFamily="34" charset="-128"/>
            </a:endParaRPr>
          </a:p>
          <a:p>
            <a:r>
              <a:rPr lang="en-US" altLang="en-US" smtClean="0">
                <a:ea typeface="MS PGothic" pitchFamily="34" charset="-128"/>
              </a:rPr>
              <a:t>You will work with many of the technology components that you will fine in the field</a:t>
            </a:r>
          </a:p>
          <a:p>
            <a:r>
              <a:rPr lang="en-US" altLang="en-US" smtClean="0">
                <a:ea typeface="MS PGothic" pitchFamily="34" charset="-128"/>
              </a:rPr>
              <a:t>An executive coach will work with you on your business consulting skills</a:t>
            </a:r>
          </a:p>
          <a:p>
            <a:r>
              <a:rPr lang="en-US" altLang="en-US" smtClean="0">
                <a:ea typeface="MS PGothic" pitchFamily="34" charset="-128"/>
              </a:rPr>
              <a:t>An experienced CISA who is familiar with the exam will help you prepare for the CISA exam</a:t>
            </a:r>
          </a:p>
        </p:txBody>
      </p:sp>
      <p:sp>
        <p:nvSpPr>
          <p:cNvPr id="19459"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172C1D0-6733-4555-A92F-E1BC5ACB4BBB}" type="slidenum">
              <a:rPr lang="en-US" sz="1200"/>
              <a:pPr eaLnBrk="1" hangingPunct="1">
                <a:defRPr/>
              </a:pPr>
              <a:t>17</a:t>
            </a:fld>
            <a:endParaRPr lang="en-US" sz="1200"/>
          </a:p>
        </p:txBody>
      </p:sp>
    </p:spTree>
    <p:extLst>
      <p:ext uri="{BB962C8B-B14F-4D97-AF65-F5344CB8AC3E}">
        <p14:creationId xmlns:p14="http://schemas.microsoft.com/office/powerpoint/2010/main" val="4047052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1C00002-6189-4F3C-B0A5-4F372AE53E8E}" type="slidenum">
              <a:rPr lang="en-US" smtClean="0"/>
              <a:pPr>
                <a:defRPr/>
              </a:pPr>
              <a:t>18</a:t>
            </a:fld>
            <a:endParaRPr lang="en-US"/>
          </a:p>
        </p:txBody>
      </p:sp>
    </p:spTree>
    <p:extLst>
      <p:ext uri="{BB962C8B-B14F-4D97-AF65-F5344CB8AC3E}">
        <p14:creationId xmlns:p14="http://schemas.microsoft.com/office/powerpoint/2010/main" val="233194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8</a:t>
            </a:fld>
            <a:endParaRPr lang="en-US"/>
          </a:p>
        </p:txBody>
      </p:sp>
    </p:spTree>
    <p:extLst>
      <p:ext uri="{BB962C8B-B14F-4D97-AF65-F5344CB8AC3E}">
        <p14:creationId xmlns:p14="http://schemas.microsoft.com/office/powerpoint/2010/main" val="7562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9</a:t>
            </a:fld>
            <a:endParaRPr lang="en-US"/>
          </a:p>
        </p:txBody>
      </p:sp>
    </p:spTree>
    <p:extLst>
      <p:ext uri="{BB962C8B-B14F-4D97-AF65-F5344CB8AC3E}">
        <p14:creationId xmlns:p14="http://schemas.microsoft.com/office/powerpoint/2010/main" val="131416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you decide?</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10</a:t>
            </a:fld>
            <a:endParaRPr lang="en-US"/>
          </a:p>
        </p:txBody>
      </p:sp>
    </p:spTree>
    <p:extLst>
      <p:ext uri="{BB962C8B-B14F-4D97-AF65-F5344CB8AC3E}">
        <p14:creationId xmlns:p14="http://schemas.microsoft.com/office/powerpoint/2010/main" val="74549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some organizations</a:t>
            </a:r>
            <a:r>
              <a:rPr lang="en-US" baseline="0" dirty="0" smtClean="0"/>
              <a:t> still use the traditional SDLC and while the traditional SDLC is a great way to look at projects from a high level, many organizations now us variations on the traditional SDLC that use an iterative approach to deliver solutions.   Make sure that students understand that this approach enables the development team to demonstrate value early on even if you need to go through many iterations to achieve the final deliverable.  Make sure they understand that the subject matter experts typically have a more intimate involvement with the development process using this type of approach.  </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12</a:t>
            </a:fld>
            <a:endParaRPr lang="en-US"/>
          </a:p>
        </p:txBody>
      </p:sp>
    </p:spTree>
    <p:extLst>
      <p:ext uri="{BB962C8B-B14F-4D97-AF65-F5344CB8AC3E}">
        <p14:creationId xmlns:p14="http://schemas.microsoft.com/office/powerpoint/2010/main" val="2582422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have a number</a:t>
            </a:r>
            <a:r>
              <a:rPr lang="en-US" baseline="0" dirty="0" smtClean="0"/>
              <a:t> of readings about hackers and cyber crime.  This is a good TED talk that get you thinking about these things.  One thing that students typically find interesting is that you can purchase hacking kits, complete with CRM like dashboards that provide analytics on how your hacking is going and, even better, you can purchase technical support.  </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13</a:t>
            </a:fld>
            <a:endParaRPr lang="en-US"/>
          </a:p>
        </p:txBody>
      </p:sp>
    </p:spTree>
    <p:extLst>
      <p:ext uri="{BB962C8B-B14F-4D97-AF65-F5344CB8AC3E}">
        <p14:creationId xmlns:p14="http://schemas.microsoft.com/office/powerpoint/2010/main" val="3327278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min-questions</a:t>
            </a:r>
            <a:r>
              <a:rPr lang="en-US" baseline="0" dirty="0" smtClean="0"/>
              <a:t> come from one of the readings.  Get students talking about the importance of these topics.  Keep an eye on the clock.  This is a great place to share some information about the ITACS program with students.  </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14</a:t>
            </a:fld>
            <a:endParaRPr lang="en-US"/>
          </a:p>
        </p:txBody>
      </p:sp>
    </p:spTree>
    <p:extLst>
      <p:ext uri="{BB962C8B-B14F-4D97-AF65-F5344CB8AC3E}">
        <p14:creationId xmlns:p14="http://schemas.microsoft.com/office/powerpoint/2010/main" val="311639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MS PGothic" pitchFamily="34" charset="-128"/>
              </a:rPr>
              <a:t>Info Tech Auditing and Cyber security</a:t>
            </a:r>
          </a:p>
          <a:p>
            <a:endParaRPr lang="en-US" altLang="en-US" dirty="0" smtClean="0">
              <a:ea typeface="MS PGothic" pitchFamily="34" charset="-128"/>
            </a:endParaRPr>
          </a:p>
          <a:p>
            <a:r>
              <a:rPr lang="en-US" altLang="en-US" dirty="0" smtClean="0">
                <a:ea typeface="MS PGothic" pitchFamily="34" charset="-128"/>
              </a:rPr>
              <a:t>IT Risk is real to all organizations</a:t>
            </a:r>
          </a:p>
          <a:p>
            <a:r>
              <a:rPr lang="en-US" altLang="en-US" dirty="0" smtClean="0">
                <a:ea typeface="MS PGothic" pitchFamily="34" charset="-128"/>
              </a:rPr>
              <a:t>Intersection of Risk, Accounting and MIS</a:t>
            </a:r>
          </a:p>
          <a:p>
            <a:r>
              <a:rPr lang="en-US" altLang="en-US" dirty="0" smtClean="0">
                <a:ea typeface="MS PGothic" pitchFamily="34" charset="-128"/>
              </a:rPr>
              <a:t>We are looking for interested students from these, or related, disciplines</a:t>
            </a:r>
          </a:p>
          <a:p>
            <a:endParaRPr lang="en-US" altLang="en-US" dirty="0" smtClean="0">
              <a:ea typeface="MS PGothic" pitchFamily="34" charset="-128"/>
            </a:endParaRPr>
          </a:p>
          <a:p>
            <a:r>
              <a:rPr lang="en-US" baseline="0" dirty="0" smtClean="0"/>
              <a:t>ITACS is really attractive to Accounting students who are need 150 credits to sit for the CPA but really are not looking forward to another year or so completing a masters in Accounting.  This give them a new and unique skill set that the Big Four fight over students for.</a:t>
            </a:r>
            <a:endParaRPr lang="en-US" altLang="en-US" dirty="0" smtClean="0">
              <a:ea typeface="MS PGothic" pitchFamily="34" charset="-128"/>
            </a:endParaRPr>
          </a:p>
        </p:txBody>
      </p:sp>
      <p:sp>
        <p:nvSpPr>
          <p:cNvPr id="16387"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A305DCE-16B2-4EF1-9072-0499B55910E5}" type="slidenum">
              <a:rPr lang="en-US" sz="1200"/>
              <a:pPr eaLnBrk="1" hangingPunct="1">
                <a:defRPr/>
              </a:pPr>
              <a:t>15</a:t>
            </a:fld>
            <a:endParaRPr lang="en-US" sz="1200"/>
          </a:p>
        </p:txBody>
      </p:sp>
    </p:spTree>
    <p:extLst>
      <p:ext uri="{BB962C8B-B14F-4D97-AF65-F5344CB8AC3E}">
        <p14:creationId xmlns:p14="http://schemas.microsoft.com/office/powerpoint/2010/main" val="1333345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MS PGothic" pitchFamily="34" charset="-128"/>
              </a:rPr>
              <a:t>Jobs in a variety of sectors/industries</a:t>
            </a:r>
          </a:p>
          <a:p>
            <a:r>
              <a:rPr lang="en-US" altLang="en-US" smtClean="0">
                <a:ea typeface="MS PGothic" pitchFamily="34" charset="-128"/>
              </a:rPr>
              <a:t>Fastest growing line of business in Big Four</a:t>
            </a:r>
          </a:p>
          <a:p>
            <a:r>
              <a:rPr lang="en-US" altLang="en-US" smtClean="0">
                <a:ea typeface="MS PGothic" pitchFamily="34" charset="-128"/>
              </a:rPr>
              <a:t>IT Auditors used by IRS and FBI (counter terrorism and cyber-crime)</a:t>
            </a:r>
          </a:p>
          <a:p>
            <a:endParaRPr lang="en-US" altLang="en-US" smtClean="0">
              <a:ea typeface="MS PGothic" pitchFamily="34" charset="-128"/>
            </a:endParaRPr>
          </a:p>
          <a:p>
            <a:r>
              <a:rPr lang="en-US" altLang="en-US" smtClean="0">
                <a:ea typeface="MS PGothic" pitchFamily="34" charset="-128"/>
              </a:rPr>
              <a:t>STEM = Science.Technology Engineering Math -  ITACS only Fox degree recognized as STEM</a:t>
            </a:r>
          </a:p>
          <a:p>
            <a:r>
              <a:rPr lang="en-US" altLang="en-US" smtClean="0">
                <a:ea typeface="MS PGothic" pitchFamily="34" charset="-128"/>
              </a:rPr>
              <a:t>STEM status means international students who graduate can work in US for up to 29 months without sponsorship</a:t>
            </a:r>
          </a:p>
        </p:txBody>
      </p:sp>
      <p:sp>
        <p:nvSpPr>
          <p:cNvPr id="32771"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FCDEE70-F964-4E3C-BFFB-619DBE47DF83}" type="slidenum">
              <a:rPr lang="en-US" sz="1200"/>
              <a:pPr eaLnBrk="1" hangingPunct="1">
                <a:defRPr/>
              </a:pPr>
              <a:t>16</a:t>
            </a:fld>
            <a:endParaRPr lang="en-US" sz="1200"/>
          </a:p>
        </p:txBody>
      </p:sp>
    </p:spTree>
    <p:extLst>
      <p:ext uri="{BB962C8B-B14F-4D97-AF65-F5344CB8AC3E}">
        <p14:creationId xmlns:p14="http://schemas.microsoft.com/office/powerpoint/2010/main" val="298454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D6F30-B90C-4B8B-A9EC-5A92029B9428}"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7D6F30-B90C-4B8B-A9EC-5A92029B9428}" type="datetimeFigureOut">
              <a:rPr lang="en-US" smtClean="0"/>
              <a:pPr/>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7D6F30-B90C-4B8B-A9EC-5A92029B9428}" type="datetimeFigureOut">
              <a:rPr lang="en-US" smtClean="0"/>
              <a:pPr/>
              <a:t>10/15/2015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7D6F30-B90C-4B8B-A9EC-5A92029B9428}" type="datetimeFigureOut">
              <a:rPr lang="en-US" smtClean="0"/>
              <a:pPr/>
              <a:t>10/15/2015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10/15/2015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EA7D6F30-B90C-4B8B-A9EC-5A92029B9428}" type="datetimeFigureOut">
              <a:rPr lang="en-US" smtClean="0"/>
              <a:pPr/>
              <a:t>10/15/2015</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8D53A5C-B3A1-4E2F-B4D5-E63C5F0DD6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ted.com/talks/james_lyne_everyday_cybercrime_and_what_you_can_do_about_i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community.mis.temple.edu/itac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richard.flanagan@temple.ed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667" b="1" dirty="0" smtClean="0">
                <a:solidFill>
                  <a:srgbClr val="FF0000"/>
                </a:solidFill>
              </a:rPr>
              <a:t>Information Systems in Organizations</a:t>
            </a: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3.2 Systems Management</a:t>
            </a:r>
            <a:endParaRPr lang="en-US" dirty="0">
              <a:solidFill>
                <a:srgbClr val="000000"/>
              </a:solidFill>
            </a:endParaRPr>
          </a:p>
        </p:txBody>
      </p:sp>
    </p:spTree>
    <p:extLst>
      <p:ext uri="{BB962C8B-B14F-4D97-AF65-F5344CB8AC3E}">
        <p14:creationId xmlns:p14="http://schemas.microsoft.com/office/powerpoint/2010/main" val="273658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865"/>
            <a:ext cx="9144000" cy="952500"/>
          </a:xfrm>
        </p:spPr>
        <p:txBody>
          <a:bodyPr>
            <a:normAutofit fontScale="90000"/>
          </a:bodyPr>
          <a:lstStyle/>
          <a:p>
            <a:r>
              <a:rPr lang="en-US" dirty="0" smtClean="0"/>
              <a:t>Custom Software over Canned Solutions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750177"/>
              </p:ext>
            </p:extLst>
          </p:nvPr>
        </p:nvGraphicFramePr>
        <p:xfrm>
          <a:off x="457200" y="1333500"/>
          <a:ext cx="8229600" cy="37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5600" y="1137987"/>
            <a:ext cx="1552124" cy="148590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 y="3581135"/>
            <a:ext cx="1676400" cy="1676400"/>
          </a:xfrm>
          <a:prstGeom prst="rect">
            <a:avLst/>
          </a:prstGeom>
        </p:spPr>
      </p:pic>
    </p:spTree>
    <p:extLst>
      <p:ext uri="{BB962C8B-B14F-4D97-AF65-F5344CB8AC3E}">
        <p14:creationId xmlns:p14="http://schemas.microsoft.com/office/powerpoint/2010/main" val="1467203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410276"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685800" y="2247900"/>
            <a:ext cx="7010400" cy="3170099"/>
          </a:xfrm>
          <a:prstGeom prst="rect">
            <a:avLst/>
          </a:prstGeom>
          <a:noFill/>
        </p:spPr>
        <p:txBody>
          <a:bodyPr wrap="square" rtlCol="0">
            <a:spAutoFit/>
          </a:bodyPr>
          <a:lstStyle/>
          <a:p>
            <a:r>
              <a:rPr lang="en-US" sz="4000" dirty="0" smtClean="0"/>
              <a:t>What is better, to buy solutions off the shelf or build your own solution?</a:t>
            </a:r>
          </a:p>
          <a:p>
            <a:endParaRPr lang="en-US" sz="4000" dirty="0"/>
          </a:p>
          <a:p>
            <a:r>
              <a:rPr lang="en-US" sz="4000" dirty="0" smtClean="0"/>
              <a:t>How does this impact the SDLC?</a:t>
            </a:r>
            <a:endParaRPr lang="en-US" sz="4000" dirty="0"/>
          </a:p>
        </p:txBody>
      </p:sp>
    </p:spTree>
    <p:extLst>
      <p:ext uri="{BB962C8B-B14F-4D97-AF65-F5344CB8AC3E}">
        <p14:creationId xmlns:p14="http://schemas.microsoft.com/office/powerpoint/2010/main" val="72739329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82806"/>
            <a:ext cx="6172200" cy="7987553"/>
          </a:xfrm>
          <a:prstGeom prst="rect">
            <a:avLst/>
          </a:prstGeom>
        </p:spPr>
      </p:pic>
    </p:spTree>
    <p:extLst>
      <p:ext uri="{BB962C8B-B14F-4D97-AF65-F5344CB8AC3E}">
        <p14:creationId xmlns:p14="http://schemas.microsoft.com/office/powerpoint/2010/main" val="1109451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410276"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685800" y="2476500"/>
            <a:ext cx="7010400" cy="1323439"/>
          </a:xfrm>
          <a:prstGeom prst="rect">
            <a:avLst/>
          </a:prstGeom>
          <a:noFill/>
        </p:spPr>
        <p:txBody>
          <a:bodyPr wrap="square" rtlCol="0">
            <a:spAutoFit/>
          </a:bodyPr>
          <a:lstStyle/>
          <a:p>
            <a:r>
              <a:rPr lang="en-US" sz="4000" dirty="0" smtClean="0"/>
              <a:t>Do hackers have business models?</a:t>
            </a:r>
            <a:endParaRPr lang="en-US" sz="4000" dirty="0"/>
          </a:p>
        </p:txBody>
      </p:sp>
      <p:sp>
        <p:nvSpPr>
          <p:cNvPr id="16" name="TextBox 15"/>
          <p:cNvSpPr txBox="1"/>
          <p:nvPr/>
        </p:nvSpPr>
        <p:spPr>
          <a:xfrm>
            <a:off x="1295400" y="4381500"/>
            <a:ext cx="6781800" cy="461665"/>
          </a:xfrm>
          <a:prstGeom prst="rect">
            <a:avLst/>
          </a:prstGeom>
          <a:noFill/>
        </p:spPr>
        <p:txBody>
          <a:bodyPr wrap="square" rtlCol="0">
            <a:spAutoFit/>
          </a:bodyPr>
          <a:lstStyle/>
          <a:p>
            <a:r>
              <a:rPr lang="en-US" sz="2400" dirty="0" smtClean="0">
                <a:hlinkClick r:id="rId3"/>
              </a:rPr>
              <a:t>How can you go wrong with a TED Talk?</a:t>
            </a:r>
            <a:endParaRPr lang="en-US" sz="2400" dirty="0" smtClean="0"/>
          </a:p>
        </p:txBody>
      </p:sp>
    </p:spTree>
    <p:extLst>
      <p:ext uri="{BB962C8B-B14F-4D97-AF65-F5344CB8AC3E}">
        <p14:creationId xmlns:p14="http://schemas.microsoft.com/office/powerpoint/2010/main" val="173687611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410276"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685800" y="2476500"/>
            <a:ext cx="7010400" cy="1323439"/>
          </a:xfrm>
          <a:prstGeom prst="rect">
            <a:avLst/>
          </a:prstGeom>
          <a:noFill/>
        </p:spPr>
        <p:txBody>
          <a:bodyPr wrap="square" rtlCol="0">
            <a:spAutoFit/>
          </a:bodyPr>
          <a:lstStyle/>
          <a:p>
            <a:r>
              <a:rPr lang="en-US" sz="4000" dirty="0" smtClean="0"/>
              <a:t>How do we protect our “information assets”?</a:t>
            </a:r>
            <a:endParaRPr lang="en-US" sz="4000" dirty="0"/>
          </a:p>
        </p:txBody>
      </p:sp>
      <p:sp>
        <p:nvSpPr>
          <p:cNvPr id="4" name="TextBox 3"/>
          <p:cNvSpPr txBox="1"/>
          <p:nvPr/>
        </p:nvSpPr>
        <p:spPr>
          <a:xfrm>
            <a:off x="152400" y="419100"/>
            <a:ext cx="1927707" cy="369332"/>
          </a:xfrm>
          <a:prstGeom prst="rect">
            <a:avLst/>
          </a:prstGeom>
          <a:noFill/>
        </p:spPr>
        <p:txBody>
          <a:bodyPr wrap="none" rtlCol="0">
            <a:spAutoFit/>
          </a:bodyPr>
          <a:lstStyle/>
          <a:p>
            <a:r>
              <a:rPr lang="en-US" dirty="0" smtClean="0"/>
              <a:t>Where is my data?</a:t>
            </a:r>
            <a:endParaRPr lang="en-US" dirty="0"/>
          </a:p>
        </p:txBody>
      </p:sp>
      <p:sp>
        <p:nvSpPr>
          <p:cNvPr id="5" name="TextBox 4"/>
          <p:cNvSpPr txBox="1"/>
          <p:nvPr/>
        </p:nvSpPr>
        <p:spPr>
          <a:xfrm>
            <a:off x="4648200" y="5295900"/>
            <a:ext cx="2694135" cy="369332"/>
          </a:xfrm>
          <a:prstGeom prst="rect">
            <a:avLst/>
          </a:prstGeom>
          <a:noFill/>
        </p:spPr>
        <p:txBody>
          <a:bodyPr wrap="none" rtlCol="0">
            <a:spAutoFit/>
          </a:bodyPr>
          <a:lstStyle/>
          <a:p>
            <a:r>
              <a:rPr lang="en-US" dirty="0" smtClean="0"/>
              <a:t>Floods, fires, earthquakes?</a:t>
            </a:r>
            <a:endParaRPr lang="en-US" dirty="0"/>
          </a:p>
        </p:txBody>
      </p:sp>
      <p:sp>
        <p:nvSpPr>
          <p:cNvPr id="7" name="TextBox 6"/>
          <p:cNvSpPr txBox="1"/>
          <p:nvPr/>
        </p:nvSpPr>
        <p:spPr>
          <a:xfrm>
            <a:off x="6324600" y="2476500"/>
            <a:ext cx="1990481" cy="369332"/>
          </a:xfrm>
          <a:prstGeom prst="rect">
            <a:avLst/>
          </a:prstGeom>
          <a:noFill/>
        </p:spPr>
        <p:txBody>
          <a:bodyPr wrap="none" rtlCol="0">
            <a:spAutoFit/>
          </a:bodyPr>
          <a:lstStyle/>
          <a:p>
            <a:r>
              <a:rPr lang="en-US" dirty="0" smtClean="0"/>
              <a:t>Employee training?</a:t>
            </a:r>
            <a:endParaRPr lang="en-US" dirty="0"/>
          </a:p>
        </p:txBody>
      </p:sp>
      <p:sp>
        <p:nvSpPr>
          <p:cNvPr id="8" name="TextBox 7"/>
          <p:cNvSpPr txBox="1"/>
          <p:nvPr/>
        </p:nvSpPr>
        <p:spPr>
          <a:xfrm>
            <a:off x="304800" y="3799939"/>
            <a:ext cx="2143215" cy="369332"/>
          </a:xfrm>
          <a:prstGeom prst="rect">
            <a:avLst/>
          </a:prstGeom>
          <a:noFill/>
        </p:spPr>
        <p:txBody>
          <a:bodyPr wrap="none" rtlCol="0">
            <a:spAutoFit/>
          </a:bodyPr>
          <a:lstStyle/>
          <a:p>
            <a:r>
              <a:rPr lang="en-US" dirty="0" smtClean="0"/>
              <a:t>What are the basics?</a:t>
            </a:r>
            <a:endParaRPr lang="en-US" dirty="0"/>
          </a:p>
        </p:txBody>
      </p:sp>
      <p:sp>
        <p:nvSpPr>
          <p:cNvPr id="9" name="TextBox 8"/>
          <p:cNvSpPr txBox="1"/>
          <p:nvPr/>
        </p:nvSpPr>
        <p:spPr>
          <a:xfrm>
            <a:off x="3276600" y="2019300"/>
            <a:ext cx="3255891" cy="369332"/>
          </a:xfrm>
          <a:prstGeom prst="rect">
            <a:avLst/>
          </a:prstGeom>
          <a:noFill/>
        </p:spPr>
        <p:txBody>
          <a:bodyPr wrap="none" rtlCol="0">
            <a:spAutoFit/>
          </a:bodyPr>
          <a:lstStyle/>
          <a:p>
            <a:r>
              <a:rPr lang="en-US" dirty="0" smtClean="0"/>
              <a:t>Disposing of old systems/media?</a:t>
            </a:r>
            <a:endParaRPr lang="en-US" dirty="0"/>
          </a:p>
        </p:txBody>
      </p:sp>
      <p:sp>
        <p:nvSpPr>
          <p:cNvPr id="10" name="TextBox 9"/>
          <p:cNvSpPr txBox="1"/>
          <p:nvPr/>
        </p:nvSpPr>
        <p:spPr>
          <a:xfrm>
            <a:off x="3810000" y="4169271"/>
            <a:ext cx="3496022" cy="369332"/>
          </a:xfrm>
          <a:prstGeom prst="rect">
            <a:avLst/>
          </a:prstGeom>
          <a:noFill/>
        </p:spPr>
        <p:txBody>
          <a:bodyPr wrap="none" rtlCol="0">
            <a:spAutoFit/>
          </a:bodyPr>
          <a:lstStyle/>
          <a:p>
            <a:r>
              <a:rPr lang="en-US" dirty="0" smtClean="0"/>
              <a:t>What do you really need access to?</a:t>
            </a:r>
            <a:endParaRPr lang="en-US" dirty="0"/>
          </a:p>
        </p:txBody>
      </p:sp>
      <p:sp>
        <p:nvSpPr>
          <p:cNvPr id="11" name="TextBox 10"/>
          <p:cNvSpPr txBox="1"/>
          <p:nvPr/>
        </p:nvSpPr>
        <p:spPr>
          <a:xfrm>
            <a:off x="152400" y="1714500"/>
            <a:ext cx="2016129" cy="369332"/>
          </a:xfrm>
          <a:prstGeom prst="rect">
            <a:avLst/>
          </a:prstGeom>
          <a:noFill/>
        </p:spPr>
        <p:txBody>
          <a:bodyPr wrap="none" rtlCol="0">
            <a:spAutoFit/>
          </a:bodyPr>
          <a:lstStyle/>
          <a:p>
            <a:r>
              <a:rPr lang="en-US" dirty="0" smtClean="0"/>
              <a:t>Who can you trust?</a:t>
            </a:r>
            <a:endParaRPr lang="en-US" dirty="0"/>
          </a:p>
        </p:txBody>
      </p:sp>
      <p:sp>
        <p:nvSpPr>
          <p:cNvPr id="12" name="TextBox 11"/>
          <p:cNvSpPr txBox="1"/>
          <p:nvPr/>
        </p:nvSpPr>
        <p:spPr>
          <a:xfrm>
            <a:off x="3048000" y="876300"/>
            <a:ext cx="2896177" cy="369332"/>
          </a:xfrm>
          <a:prstGeom prst="rect">
            <a:avLst/>
          </a:prstGeom>
          <a:noFill/>
        </p:spPr>
        <p:txBody>
          <a:bodyPr wrap="none" rtlCol="0">
            <a:spAutoFit/>
          </a:bodyPr>
          <a:lstStyle/>
          <a:p>
            <a:r>
              <a:rPr lang="en-US" dirty="0" smtClean="0"/>
              <a:t>How do I secure that device?</a:t>
            </a:r>
            <a:endParaRPr lang="en-US" dirty="0"/>
          </a:p>
        </p:txBody>
      </p:sp>
      <p:sp>
        <p:nvSpPr>
          <p:cNvPr id="13" name="TextBox 12"/>
          <p:cNvSpPr txBox="1"/>
          <p:nvPr/>
        </p:nvSpPr>
        <p:spPr>
          <a:xfrm>
            <a:off x="152400" y="5143500"/>
            <a:ext cx="1824217" cy="369332"/>
          </a:xfrm>
          <a:prstGeom prst="rect">
            <a:avLst/>
          </a:prstGeom>
          <a:noFill/>
        </p:spPr>
        <p:txBody>
          <a:bodyPr wrap="none" rtlCol="0">
            <a:spAutoFit/>
          </a:bodyPr>
          <a:lstStyle/>
          <a:p>
            <a:r>
              <a:rPr lang="en-US" dirty="0" smtClean="0"/>
              <a:t>Physical security?</a:t>
            </a:r>
            <a:endParaRPr lang="en-US" dirty="0"/>
          </a:p>
        </p:txBody>
      </p:sp>
      <p:sp>
        <p:nvSpPr>
          <p:cNvPr id="14" name="TextBox 13"/>
          <p:cNvSpPr txBox="1"/>
          <p:nvPr/>
        </p:nvSpPr>
        <p:spPr>
          <a:xfrm>
            <a:off x="2168529" y="4838700"/>
            <a:ext cx="1805302" cy="369332"/>
          </a:xfrm>
          <a:prstGeom prst="rect">
            <a:avLst/>
          </a:prstGeom>
          <a:noFill/>
        </p:spPr>
        <p:txBody>
          <a:bodyPr wrap="none" rtlCol="0">
            <a:spAutoFit/>
          </a:bodyPr>
          <a:lstStyle/>
          <a:p>
            <a:r>
              <a:rPr lang="en-US" dirty="0" smtClean="0"/>
              <a:t>Security policies?</a:t>
            </a:r>
            <a:endParaRPr lang="en-US" dirty="0"/>
          </a:p>
        </p:txBody>
      </p:sp>
    </p:spTree>
    <p:extLst>
      <p:ext uri="{BB962C8B-B14F-4D97-AF65-F5344CB8AC3E}">
        <p14:creationId xmlns:p14="http://schemas.microsoft.com/office/powerpoint/2010/main" val="19838059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1000"/>
                            </p:stCondLst>
                            <p:childTnLst>
                              <p:par>
                                <p:cTn id="35" presetID="2" presetClass="entr" presetSubtype="4" fill="hold" grpId="0" nodeType="afterEffect">
                                  <p:stCondLst>
                                    <p:cond delay="30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24500"/>
                            </p:stCondLst>
                            <p:childTnLst>
                              <p:par>
                                <p:cTn id="40" presetID="2" presetClass="entr" presetSubtype="4" fill="hold" grpId="0" nodeType="afterEffect">
                                  <p:stCondLst>
                                    <p:cond delay="300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28000"/>
                            </p:stCondLst>
                            <p:childTnLst>
                              <p:par>
                                <p:cTn id="45" presetID="2" presetClass="entr" presetSubtype="4" fill="hold" grpId="0" nodeType="afterEffect">
                                  <p:stCondLst>
                                    <p:cond delay="300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31500"/>
                            </p:stCondLst>
                            <p:childTnLst>
                              <p:par>
                                <p:cTn id="50" presetID="2" presetClass="entr" presetSubtype="4" fill="hold" grpId="0" nodeType="afterEffect">
                                  <p:stCondLst>
                                    <p:cond delay="300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1896"/>
            <a:ext cx="8534400" cy="791104"/>
          </a:xfrm>
        </p:spPr>
        <p:txBody>
          <a:bodyPr>
            <a:noAutofit/>
          </a:bodyPr>
          <a:lstStyle/>
          <a:p>
            <a:pPr>
              <a:defRPr/>
            </a:pPr>
            <a:r>
              <a:rPr lang="en-US" sz="3600" b="1" dirty="0"/>
              <a:t>MS in Information </a:t>
            </a:r>
            <a:r>
              <a:rPr lang="en-US" sz="3600" b="1" dirty="0" smtClean="0"/>
              <a:t>Technology Auditing </a:t>
            </a:r>
            <a:br>
              <a:rPr lang="en-US" sz="3600" b="1" dirty="0" smtClean="0"/>
            </a:br>
            <a:r>
              <a:rPr lang="en-US" sz="3600" b="1" dirty="0" smtClean="0"/>
              <a:t>and </a:t>
            </a:r>
            <a:r>
              <a:rPr lang="en-US" sz="3600" b="1" dirty="0"/>
              <a:t>Cyber-Security</a:t>
            </a:r>
          </a:p>
        </p:txBody>
      </p:sp>
      <p:sp>
        <p:nvSpPr>
          <p:cNvPr id="16387" name="Content Placeholder 2"/>
          <p:cNvSpPr>
            <a:spLocks noGrp="1"/>
          </p:cNvSpPr>
          <p:nvPr>
            <p:ph idx="1"/>
          </p:nvPr>
        </p:nvSpPr>
        <p:spPr>
          <a:xfrm>
            <a:off x="2133600" y="1543844"/>
            <a:ext cx="4724400" cy="3111500"/>
          </a:xfrm>
        </p:spPr>
        <p:txBody>
          <a:bodyPr/>
          <a:lstStyle/>
          <a:p>
            <a:pPr marL="0" indent="0" algn="ctr">
              <a:buFont typeface="Wingdings 2" pitchFamily="18" charset="2"/>
              <a:buNone/>
            </a:pPr>
            <a:r>
              <a:rPr lang="en-US" altLang="en-US" dirty="0" smtClean="0">
                <a:ea typeface="MS PGothic" pitchFamily="34" charset="-128"/>
              </a:rPr>
              <a:t>ITACS is about assuring the confidentiality, integrity and availability of a company’s systems</a:t>
            </a:r>
          </a:p>
          <a:p>
            <a:pPr marL="0" indent="0" algn="ctr">
              <a:buFont typeface="Wingdings 2" pitchFamily="18" charset="2"/>
              <a:buNone/>
            </a:pPr>
            <a:endParaRPr lang="en-US" altLang="en-US" dirty="0" smtClean="0">
              <a:ea typeface="MS PGothic" pitchFamily="34" charset="-128"/>
            </a:endParaRPr>
          </a:p>
        </p:txBody>
      </p:sp>
      <p:sp>
        <p:nvSpPr>
          <p:cNvPr id="5" name="Left Arrow 4"/>
          <p:cNvSpPr/>
          <p:nvPr/>
        </p:nvSpPr>
        <p:spPr>
          <a:xfrm rot="20285530">
            <a:off x="6739152" y="1522913"/>
            <a:ext cx="2286000" cy="1079500"/>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b="1" dirty="0"/>
              <a:t>MIS</a:t>
            </a:r>
          </a:p>
        </p:txBody>
      </p:sp>
      <p:sp>
        <p:nvSpPr>
          <p:cNvPr id="7" name="Left Arrow 6"/>
          <p:cNvSpPr/>
          <p:nvPr/>
        </p:nvSpPr>
        <p:spPr>
          <a:xfrm rot="5400000">
            <a:off x="3372378" y="3676125"/>
            <a:ext cx="2108199" cy="1842554"/>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b="1" dirty="0"/>
              <a:t>ACCT</a:t>
            </a:r>
          </a:p>
        </p:txBody>
      </p:sp>
      <p:sp>
        <p:nvSpPr>
          <p:cNvPr id="8" name="Right Arrow 7"/>
          <p:cNvSpPr/>
          <p:nvPr/>
        </p:nvSpPr>
        <p:spPr>
          <a:xfrm rot="1313674">
            <a:off x="138914" y="1484948"/>
            <a:ext cx="2057400" cy="11430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b="1" dirty="0"/>
              <a:t>Risk</a:t>
            </a:r>
          </a:p>
        </p:txBody>
      </p:sp>
    </p:spTree>
    <p:extLst>
      <p:ext uri="{BB962C8B-B14F-4D97-AF65-F5344CB8AC3E}">
        <p14:creationId xmlns:p14="http://schemas.microsoft.com/office/powerpoint/2010/main" val="82769619"/>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b="1" smtClean="0">
                <a:solidFill>
                  <a:srgbClr val="17375E"/>
                </a:solidFill>
                <a:ea typeface="MS PGothic" pitchFamily="34" charset="-128"/>
              </a:rPr>
              <a:t>The Career</a:t>
            </a:r>
          </a:p>
        </p:txBody>
      </p:sp>
      <p:sp>
        <p:nvSpPr>
          <p:cNvPr id="17411" name="Content Placeholder 2"/>
          <p:cNvSpPr>
            <a:spLocks noGrp="1"/>
          </p:cNvSpPr>
          <p:nvPr>
            <p:ph idx="1"/>
          </p:nvPr>
        </p:nvSpPr>
        <p:spPr>
          <a:xfrm>
            <a:off x="565150" y="1572949"/>
            <a:ext cx="3962400" cy="2673614"/>
          </a:xfrm>
        </p:spPr>
        <p:txBody>
          <a:bodyPr>
            <a:normAutofit fontScale="92500" lnSpcReduction="10000"/>
          </a:bodyPr>
          <a:lstStyle/>
          <a:p>
            <a:r>
              <a:rPr lang="en-US" altLang="en-US" smtClean="0">
                <a:ea typeface="MS PGothic" pitchFamily="34" charset="-128"/>
              </a:rPr>
              <a:t>Public Accounting</a:t>
            </a:r>
          </a:p>
          <a:p>
            <a:r>
              <a:rPr lang="en-US" altLang="en-US" smtClean="0">
                <a:ea typeface="MS PGothic" pitchFamily="34" charset="-128"/>
              </a:rPr>
              <a:t>Internal Accounting</a:t>
            </a:r>
          </a:p>
          <a:p>
            <a:r>
              <a:rPr lang="en-US" altLang="en-US" smtClean="0">
                <a:ea typeface="MS PGothic" pitchFamily="34" charset="-128"/>
              </a:rPr>
              <a:t>Government Service</a:t>
            </a:r>
          </a:p>
          <a:p>
            <a:r>
              <a:rPr lang="en-US" altLang="en-US" smtClean="0">
                <a:ea typeface="MS PGothic" pitchFamily="34" charset="-128"/>
              </a:rPr>
              <a:t>Corporate Security</a:t>
            </a:r>
          </a:p>
          <a:p>
            <a:r>
              <a:rPr lang="en-US" altLang="en-US" smtClean="0">
                <a:ea typeface="MS PGothic" pitchFamily="34" charset="-128"/>
              </a:rPr>
              <a:t>IT Management</a:t>
            </a:r>
          </a:p>
        </p:txBody>
      </p:sp>
      <p:pic>
        <p:nvPicPr>
          <p:cNvPr id="174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40719"/>
            <a:ext cx="40957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105400" y="3810000"/>
            <a:ext cx="3515386" cy="1323439"/>
          </a:xfrm>
          <a:prstGeom prst="rect">
            <a:avLst/>
          </a:prstGeom>
          <a:noFill/>
        </p:spPr>
        <p:txBody>
          <a:bodyPr wrap="none">
            <a:spAutoFit/>
          </a:bodyPr>
          <a:lstStyle/>
          <a:p>
            <a:pPr>
              <a:defRPr/>
            </a:pPr>
            <a:r>
              <a:rPr lang="en-US" sz="8000" b="1" dirty="0">
                <a:solidFill>
                  <a:schemeClr val="accent1">
                    <a:lumMod val="75000"/>
                  </a:schemeClr>
                </a:solidFill>
                <a:ea typeface="ＭＳ Ｐゴシック" charset="0"/>
              </a:rPr>
              <a:t>S.T.E.M.</a:t>
            </a:r>
          </a:p>
        </p:txBody>
      </p:sp>
      <p:pic>
        <p:nvPicPr>
          <p:cNvPr id="1741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000500"/>
            <a:ext cx="4178300" cy="106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60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36575" y="1234545"/>
            <a:ext cx="7997825" cy="3908955"/>
          </a:xfrm>
          <a:prstGeom prst="rect">
            <a:avLst/>
          </a:prstGeom>
          <a:solidFill>
            <a:schemeClr val="accent1">
              <a:lumMod val="40000"/>
              <a:lumOff val="60000"/>
              <a:alpha val="70000"/>
            </a:schemeClr>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dirty="0">
                <a:solidFill>
                  <a:srgbClr val="000000"/>
                </a:solidFill>
              </a:rPr>
              <a:t>Ten </a:t>
            </a:r>
            <a:r>
              <a:rPr lang="en-US" sz="2800" dirty="0" smtClean="0">
                <a:solidFill>
                  <a:srgbClr val="000000"/>
                </a:solidFill>
              </a:rPr>
              <a:t>plus courses,  professional MS </a:t>
            </a:r>
            <a:r>
              <a:rPr lang="en-US" sz="2800" dirty="0">
                <a:solidFill>
                  <a:srgbClr val="000000"/>
                </a:solidFill>
              </a:rPr>
              <a:t>program </a:t>
            </a:r>
          </a:p>
          <a:p>
            <a:pPr>
              <a:defRPr/>
            </a:pPr>
            <a:r>
              <a:rPr lang="en-US" sz="2800" dirty="0">
                <a:solidFill>
                  <a:srgbClr val="000000"/>
                </a:solidFill>
              </a:rPr>
              <a:t>Professional certification (CISA) preparation</a:t>
            </a:r>
          </a:p>
          <a:p>
            <a:pPr>
              <a:defRPr/>
            </a:pPr>
            <a:r>
              <a:rPr lang="en-US" sz="2800" dirty="0">
                <a:solidFill>
                  <a:srgbClr val="000000"/>
                </a:solidFill>
              </a:rPr>
              <a:t>$1,000 per credit</a:t>
            </a:r>
          </a:p>
          <a:p>
            <a:pPr>
              <a:defRPr/>
            </a:pPr>
            <a:r>
              <a:rPr lang="en-US" sz="2800" dirty="0">
                <a:solidFill>
                  <a:srgbClr val="000000"/>
                </a:solidFill>
              </a:rPr>
              <a:t>Scholarships available</a:t>
            </a:r>
          </a:p>
          <a:p>
            <a:pPr>
              <a:defRPr/>
            </a:pPr>
            <a:endParaRPr lang="en-US" sz="2800" dirty="0">
              <a:solidFill>
                <a:srgbClr val="000000"/>
              </a:solidFill>
            </a:endParaRPr>
          </a:p>
          <a:p>
            <a:pPr algn="l">
              <a:defRPr/>
            </a:pPr>
            <a:r>
              <a:rPr lang="en-US" sz="2800" dirty="0">
                <a:solidFill>
                  <a:srgbClr val="000000"/>
                </a:solidFill>
              </a:rPr>
              <a:t>Looking for:</a:t>
            </a:r>
          </a:p>
          <a:p>
            <a:pPr marL="285750" indent="-285750" algn="l">
              <a:buFont typeface="Arial"/>
              <a:buChar char="•"/>
              <a:defRPr/>
            </a:pPr>
            <a:r>
              <a:rPr lang="en-US" sz="2800" dirty="0">
                <a:solidFill>
                  <a:srgbClr val="000000"/>
                </a:solidFill>
              </a:rPr>
              <a:t>Accounting, Finance, MIS, or Risk majors</a:t>
            </a:r>
          </a:p>
          <a:p>
            <a:pPr marL="285750" indent="-285750" algn="l">
              <a:buFont typeface="Arial"/>
              <a:buChar char="•"/>
              <a:defRPr/>
            </a:pPr>
            <a:r>
              <a:rPr lang="en-US" sz="2800" dirty="0">
                <a:solidFill>
                  <a:srgbClr val="000000"/>
                </a:solidFill>
              </a:rPr>
              <a:t>Some systems background</a:t>
            </a:r>
          </a:p>
          <a:p>
            <a:pPr marL="285750" indent="-285750" algn="l">
              <a:buFont typeface="Arial"/>
              <a:buChar char="•"/>
              <a:defRPr/>
            </a:pPr>
            <a:r>
              <a:rPr lang="en-US" sz="2800" dirty="0">
                <a:solidFill>
                  <a:srgbClr val="000000"/>
                </a:solidFill>
              </a:rPr>
              <a:t>GPA 3.0 or higher</a:t>
            </a:r>
          </a:p>
        </p:txBody>
      </p:sp>
      <p:sp>
        <p:nvSpPr>
          <p:cNvPr id="18435" name="Title 1"/>
          <p:cNvSpPr>
            <a:spLocks noGrp="1"/>
          </p:cNvSpPr>
          <p:nvPr>
            <p:ph type="title"/>
          </p:nvPr>
        </p:nvSpPr>
        <p:spPr>
          <a:xfrm>
            <a:off x="457200" y="228865"/>
            <a:ext cx="8229600" cy="787135"/>
          </a:xfrm>
        </p:spPr>
        <p:txBody>
          <a:bodyPr/>
          <a:lstStyle/>
          <a:p>
            <a:r>
              <a:rPr lang="en-US" altLang="en-US" b="1" smtClean="0">
                <a:solidFill>
                  <a:srgbClr val="17375E"/>
                </a:solidFill>
                <a:ea typeface="MS PGothic" pitchFamily="34" charset="-128"/>
              </a:rPr>
              <a:t>The MS ITACS Program</a:t>
            </a:r>
          </a:p>
        </p:txBody>
      </p:sp>
    </p:spTree>
    <p:extLst>
      <p:ext uri="{BB962C8B-B14F-4D97-AF65-F5344CB8AC3E}">
        <p14:creationId xmlns:p14="http://schemas.microsoft.com/office/powerpoint/2010/main" val="602912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For more information about ITACS check out:</a:t>
            </a:r>
            <a:endParaRPr lang="en-US" dirty="0"/>
          </a:p>
        </p:txBody>
      </p:sp>
      <p:sp>
        <p:nvSpPr>
          <p:cNvPr id="19459" name="Content Placeholder 2"/>
          <p:cNvSpPr>
            <a:spLocks noGrp="1"/>
          </p:cNvSpPr>
          <p:nvPr>
            <p:ph sz="quarter" idx="1"/>
          </p:nvPr>
        </p:nvSpPr>
        <p:spPr>
          <a:xfrm>
            <a:off x="301625" y="1841500"/>
            <a:ext cx="8504238" cy="3810000"/>
          </a:xfrm>
        </p:spPr>
        <p:txBody>
          <a:bodyPr/>
          <a:lstStyle/>
          <a:p>
            <a:pPr marL="0" indent="0" algn="ctr">
              <a:buFont typeface="Wingdings 2" pitchFamily="18" charset="2"/>
              <a:buNone/>
            </a:pPr>
            <a:r>
              <a:rPr lang="en-US" altLang="en-US" dirty="0" smtClean="0">
                <a:ea typeface="MS PGothic" pitchFamily="34" charset="-128"/>
                <a:hlinkClick r:id="rId3" action="ppaction://hlinkfile"/>
              </a:rPr>
              <a:t>community.mis.temple.edu/</a:t>
            </a:r>
            <a:r>
              <a:rPr lang="en-US" altLang="en-US" dirty="0" err="1" smtClean="0">
                <a:ea typeface="MS PGothic" pitchFamily="34" charset="-128"/>
                <a:hlinkClick r:id="rId3" action="ppaction://hlinkfile"/>
              </a:rPr>
              <a:t>itacs</a:t>
            </a:r>
            <a:endParaRPr lang="en-US" altLang="en-US" dirty="0" smtClean="0">
              <a:ea typeface="MS PGothic" pitchFamily="34" charset="-128"/>
            </a:endParaRPr>
          </a:p>
          <a:p>
            <a:pPr marL="0" indent="0" algn="ctr">
              <a:buFont typeface="Wingdings 2" pitchFamily="18" charset="2"/>
              <a:buNone/>
            </a:pPr>
            <a:endParaRPr lang="en-US" altLang="en-US" dirty="0" smtClean="0">
              <a:ea typeface="MS PGothic" pitchFamily="34" charset="-128"/>
            </a:endParaRPr>
          </a:p>
          <a:p>
            <a:pPr marL="0" indent="0" algn="ctr">
              <a:buFont typeface="Wingdings 2" pitchFamily="18" charset="2"/>
              <a:buNone/>
            </a:pPr>
            <a:r>
              <a:rPr lang="en-US" altLang="en-US" dirty="0" smtClean="0">
                <a:ea typeface="MS PGothic" pitchFamily="34" charset="-128"/>
              </a:rPr>
              <a:t>Or contact:</a:t>
            </a:r>
          </a:p>
          <a:p>
            <a:pPr marL="0" indent="0" algn="ctr">
              <a:buFont typeface="Wingdings 2" pitchFamily="18" charset="2"/>
              <a:buNone/>
            </a:pPr>
            <a:r>
              <a:rPr lang="en-US" altLang="en-US" dirty="0" smtClean="0">
                <a:ea typeface="MS PGothic" pitchFamily="34" charset="-128"/>
              </a:rPr>
              <a:t>Rich Flanagan, Director ITACS Program</a:t>
            </a:r>
          </a:p>
          <a:p>
            <a:pPr marL="0" indent="0" algn="ctr">
              <a:buFont typeface="Wingdings 2" pitchFamily="18" charset="2"/>
              <a:buNone/>
            </a:pPr>
            <a:r>
              <a:rPr lang="en-US" altLang="en-US" dirty="0" smtClean="0">
                <a:ea typeface="MS PGothic" pitchFamily="34" charset="-128"/>
              </a:rPr>
              <a:t>215 204 3077</a:t>
            </a:r>
          </a:p>
          <a:p>
            <a:pPr marL="0" indent="0" algn="ctr">
              <a:buFont typeface="Wingdings 2" pitchFamily="18" charset="2"/>
              <a:buNone/>
            </a:pPr>
            <a:r>
              <a:rPr lang="en-US" altLang="en-US" dirty="0" smtClean="0">
                <a:ea typeface="MS PGothic" pitchFamily="34" charset="-128"/>
                <a:hlinkClick r:id="rId4"/>
              </a:rPr>
              <a:t>richard.flanagan@temple.edu</a:t>
            </a:r>
            <a:endParaRPr lang="en-US" altLang="en-US" dirty="0" smtClean="0">
              <a:ea typeface="MS PGothic" pitchFamily="34" charset="-128"/>
            </a:endParaRPr>
          </a:p>
          <a:p>
            <a:pPr marL="0" indent="0" algn="ctr">
              <a:buFont typeface="Wingdings 2" pitchFamily="18" charset="2"/>
              <a:buNone/>
            </a:pPr>
            <a:endParaRPr lang="en-US" altLang="en-US" dirty="0" smtClean="0">
              <a:ea typeface="MS PGothic" pitchFamily="34" charset="-128"/>
            </a:endParaRPr>
          </a:p>
        </p:txBody>
      </p:sp>
    </p:spTree>
    <p:extLst>
      <p:ext uri="{BB962C8B-B14F-4D97-AF65-F5344CB8AC3E}">
        <p14:creationId xmlns:p14="http://schemas.microsoft.com/office/powerpoint/2010/main" val="723449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Unit 3: Organizational Systems</a:t>
            </a:r>
            <a:endParaRPr lang="en-US" dirty="0"/>
          </a:p>
        </p:txBody>
      </p:sp>
      <p:sp>
        <p:nvSpPr>
          <p:cNvPr id="3" name="Content Placeholder 2"/>
          <p:cNvSpPr>
            <a:spLocks noGrp="1"/>
          </p:cNvSpPr>
          <p:nvPr>
            <p:ph idx="1"/>
          </p:nvPr>
        </p:nvSpPr>
        <p:spPr/>
        <p:txBody>
          <a:bodyPr>
            <a:normAutofit fontScale="92500" lnSpcReduction="20000"/>
          </a:bodyPr>
          <a:lstStyle/>
          <a:p>
            <a:pPr marL="403225" lvl="0" indent="-403225" algn="ctr">
              <a:lnSpc>
                <a:spcPct val="130000"/>
              </a:lnSpc>
              <a:buNone/>
            </a:pPr>
            <a:r>
              <a:rPr lang="en-US" b="1" dirty="0" smtClean="0"/>
              <a:t>How </a:t>
            </a:r>
            <a:r>
              <a:rPr lang="en-US" b="1" dirty="0"/>
              <a:t>do large firms function today</a:t>
            </a:r>
            <a:r>
              <a:rPr lang="en-US" b="1" dirty="0" smtClean="0"/>
              <a:t>?</a:t>
            </a:r>
          </a:p>
          <a:p>
            <a:pPr marL="403225" indent="-403225">
              <a:lnSpc>
                <a:spcPct val="130000"/>
              </a:lnSpc>
              <a:buNone/>
            </a:pPr>
            <a:r>
              <a:rPr lang="en-US" dirty="0" smtClean="0">
                <a:solidFill>
                  <a:schemeClr val="bg1">
                    <a:lumMod val="75000"/>
                  </a:schemeClr>
                </a:solidFill>
              </a:rPr>
              <a:t>3.1. Types of systems in organizations </a:t>
            </a:r>
          </a:p>
          <a:p>
            <a:pPr marL="803275" lvl="1" indent="-403225">
              <a:lnSpc>
                <a:spcPct val="130000"/>
              </a:lnSpc>
              <a:buNone/>
            </a:pPr>
            <a:r>
              <a:rPr lang="en-US" dirty="0" smtClean="0">
                <a:solidFill>
                  <a:schemeClr val="bg1">
                    <a:lumMod val="75000"/>
                  </a:schemeClr>
                </a:solidFill>
              </a:rPr>
              <a:t>3.1.1. Running the business: enterprise systems (ERP)</a:t>
            </a:r>
          </a:p>
          <a:p>
            <a:pPr marL="803275" lvl="1" indent="-403225">
              <a:lnSpc>
                <a:spcPct val="130000"/>
              </a:lnSpc>
              <a:buNone/>
            </a:pPr>
            <a:r>
              <a:rPr lang="en-US" dirty="0" smtClean="0">
                <a:solidFill>
                  <a:schemeClr val="bg1">
                    <a:lumMod val="75000"/>
                  </a:schemeClr>
                </a:solidFill>
              </a:rPr>
              <a:t>3.1.2</a:t>
            </a:r>
            <a:r>
              <a:rPr lang="en-US" dirty="0">
                <a:solidFill>
                  <a:schemeClr val="bg1">
                    <a:lumMod val="75000"/>
                  </a:schemeClr>
                </a:solidFill>
              </a:rPr>
              <a:t>. Managing the business: decision-making (analytics, BI, dashboards</a:t>
            </a:r>
            <a:r>
              <a:rPr lang="en-US" dirty="0" smtClean="0">
                <a:solidFill>
                  <a:schemeClr val="bg1">
                    <a:lumMod val="75000"/>
                  </a:schemeClr>
                </a:solidFill>
              </a:rPr>
              <a:t>)</a:t>
            </a:r>
          </a:p>
          <a:p>
            <a:pPr marL="803275" lvl="1" indent="-403225">
              <a:lnSpc>
                <a:spcPct val="130000"/>
              </a:lnSpc>
              <a:buNone/>
            </a:pPr>
            <a:r>
              <a:rPr lang="en-US" dirty="0" smtClean="0">
                <a:solidFill>
                  <a:schemeClr val="bg1">
                    <a:lumMod val="75000"/>
                  </a:schemeClr>
                </a:solidFill>
              </a:rPr>
              <a:t>3.1.3</a:t>
            </a:r>
            <a:r>
              <a:rPr lang="en-US" dirty="0">
                <a:solidFill>
                  <a:schemeClr val="bg1">
                    <a:lumMod val="75000"/>
                  </a:schemeClr>
                </a:solidFill>
              </a:rPr>
              <a:t>. Growing the business: knowledge management, R&amp;D, and social </a:t>
            </a:r>
            <a:r>
              <a:rPr lang="en-US" dirty="0" smtClean="0">
                <a:solidFill>
                  <a:schemeClr val="bg1">
                    <a:lumMod val="75000"/>
                  </a:schemeClr>
                </a:solidFill>
              </a:rPr>
              <a:t>business</a:t>
            </a:r>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19</a:t>
            </a:fld>
            <a:endParaRPr lang="en-US"/>
          </a:p>
        </p:txBody>
      </p:sp>
    </p:spTree>
    <p:extLst>
      <p:ext uri="{BB962C8B-B14F-4D97-AF65-F5344CB8AC3E}">
        <p14:creationId xmlns:p14="http://schemas.microsoft.com/office/powerpoint/2010/main" val="2386127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Topics Overview</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Unit 1: Introduction</a:t>
            </a:r>
          </a:p>
          <a:p>
            <a:r>
              <a:rPr lang="en-US" dirty="0">
                <a:solidFill>
                  <a:schemeClr val="bg1">
                    <a:lumMod val="75000"/>
                  </a:schemeClr>
                </a:solidFill>
              </a:rPr>
              <a:t>Unit </a:t>
            </a:r>
            <a:r>
              <a:rPr lang="en-US" dirty="0" smtClean="0">
                <a:solidFill>
                  <a:schemeClr val="bg1">
                    <a:lumMod val="75000"/>
                  </a:schemeClr>
                </a:solidFill>
              </a:rPr>
              <a:t>2: </a:t>
            </a:r>
            <a:r>
              <a:rPr lang="en-US" dirty="0">
                <a:solidFill>
                  <a:schemeClr val="bg1">
                    <a:lumMod val="75000"/>
                  </a:schemeClr>
                </a:solidFill>
              </a:rPr>
              <a:t>Systems </a:t>
            </a:r>
            <a:r>
              <a:rPr lang="en-US" dirty="0" smtClean="0">
                <a:solidFill>
                  <a:schemeClr val="bg1">
                    <a:lumMod val="75000"/>
                  </a:schemeClr>
                </a:solidFill>
              </a:rPr>
              <a:t>Analysis</a:t>
            </a:r>
          </a:p>
          <a:p>
            <a:r>
              <a:rPr lang="en-US" dirty="0">
                <a:solidFill>
                  <a:srgbClr val="FF0000"/>
                </a:solidFill>
              </a:rPr>
              <a:t>Unit </a:t>
            </a:r>
            <a:r>
              <a:rPr lang="en-US" dirty="0" smtClean="0">
                <a:solidFill>
                  <a:srgbClr val="FF0000"/>
                </a:solidFill>
              </a:rPr>
              <a:t>3: </a:t>
            </a:r>
            <a:r>
              <a:rPr lang="en-US" dirty="0">
                <a:solidFill>
                  <a:srgbClr val="FF0000"/>
                </a:solidFill>
              </a:rPr>
              <a:t>Organizational Systems</a:t>
            </a:r>
            <a:endParaRPr lang="en-US" dirty="0" smtClean="0">
              <a:solidFill>
                <a:srgbClr val="FF0000"/>
              </a:solidFill>
            </a:endParaRPr>
          </a:p>
          <a:p>
            <a:r>
              <a:rPr lang="en-US" dirty="0">
                <a:solidFill>
                  <a:schemeClr val="bg1">
                    <a:lumMod val="75000"/>
                  </a:schemeClr>
                </a:solidFill>
              </a:rPr>
              <a:t>Unit </a:t>
            </a:r>
            <a:r>
              <a:rPr lang="en-US" dirty="0" smtClean="0">
                <a:solidFill>
                  <a:schemeClr val="bg1">
                    <a:lumMod val="75000"/>
                  </a:schemeClr>
                </a:solidFill>
              </a:rPr>
              <a:t>4: </a:t>
            </a:r>
            <a:r>
              <a:rPr lang="en-US" dirty="0">
                <a:solidFill>
                  <a:schemeClr val="bg1">
                    <a:lumMod val="75000"/>
                  </a:schemeClr>
                </a:solidFill>
              </a:rPr>
              <a:t>Consumer </a:t>
            </a:r>
            <a:r>
              <a:rPr lang="en-US" dirty="0" smtClean="0">
                <a:solidFill>
                  <a:schemeClr val="bg1">
                    <a:lumMod val="75000"/>
                  </a:schemeClr>
                </a:solidFill>
              </a:rPr>
              <a:t>Systems</a:t>
            </a:r>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2</a:t>
            </a:fld>
            <a:endParaRPr lang="en-US"/>
          </a:p>
        </p:txBody>
      </p:sp>
    </p:spTree>
    <p:extLst>
      <p:ext uri="{BB962C8B-B14F-4D97-AF65-F5344CB8AC3E}">
        <p14:creationId xmlns:p14="http://schemas.microsoft.com/office/powerpoint/2010/main" val="2438739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 Organizational Systems</a:t>
            </a:r>
          </a:p>
        </p:txBody>
      </p:sp>
      <p:sp>
        <p:nvSpPr>
          <p:cNvPr id="3" name="Content Placeholder 2"/>
          <p:cNvSpPr>
            <a:spLocks noGrp="1"/>
          </p:cNvSpPr>
          <p:nvPr>
            <p:ph idx="1"/>
          </p:nvPr>
        </p:nvSpPr>
        <p:spPr/>
        <p:txBody>
          <a:bodyPr>
            <a:normAutofit fontScale="85000" lnSpcReduction="20000"/>
          </a:bodyPr>
          <a:lstStyle/>
          <a:p>
            <a:pPr marL="403225" indent="-403225">
              <a:lnSpc>
                <a:spcPct val="130000"/>
              </a:lnSpc>
              <a:buNone/>
            </a:pPr>
            <a:r>
              <a:rPr lang="en-US" dirty="0">
                <a:solidFill>
                  <a:srgbClr val="FF0000"/>
                </a:solidFill>
              </a:rPr>
              <a:t>3.2. Systems management</a:t>
            </a:r>
          </a:p>
          <a:p>
            <a:pPr marL="803275" lvl="1" indent="-403225">
              <a:lnSpc>
                <a:spcPct val="130000"/>
              </a:lnSpc>
              <a:buNone/>
            </a:pPr>
            <a:r>
              <a:rPr lang="en-US" dirty="0">
                <a:solidFill>
                  <a:srgbClr val="FF0000"/>
                </a:solidFill>
              </a:rPr>
              <a:t>3.2.1. Business analysis, requirements, and systems acquisition</a:t>
            </a:r>
          </a:p>
          <a:p>
            <a:pPr marL="803275" lvl="1" indent="-403225">
              <a:lnSpc>
                <a:spcPct val="130000"/>
              </a:lnSpc>
              <a:buNone/>
            </a:pPr>
            <a:r>
              <a:rPr lang="en-US" dirty="0">
                <a:solidFill>
                  <a:srgbClr val="FF0000"/>
                </a:solidFill>
              </a:rPr>
              <a:t>3.2.2. Developing systems: programming, testing, and deployment</a:t>
            </a:r>
          </a:p>
          <a:p>
            <a:pPr marL="803275" lvl="1" indent="-403225">
              <a:lnSpc>
                <a:spcPct val="130000"/>
              </a:lnSpc>
              <a:buNone/>
            </a:pPr>
            <a:r>
              <a:rPr lang="en-US" dirty="0">
                <a:solidFill>
                  <a:srgbClr val="FF0000"/>
                </a:solidFill>
              </a:rPr>
              <a:t>3.2.3. Systems integration: standards, interoperability, and external collaboration</a:t>
            </a:r>
          </a:p>
          <a:p>
            <a:pPr marL="803275" lvl="1" indent="-403225">
              <a:lnSpc>
                <a:spcPct val="130000"/>
              </a:lnSpc>
              <a:buNone/>
            </a:pPr>
            <a:r>
              <a:rPr lang="en-US" dirty="0">
                <a:solidFill>
                  <a:srgbClr val="FF0000"/>
                </a:solidFill>
              </a:rPr>
              <a:t>3.2.4. Managing risk: security, hackers, and </a:t>
            </a:r>
            <a:r>
              <a:rPr lang="en-US" dirty="0" smtClean="0">
                <a:solidFill>
                  <a:srgbClr val="FF0000"/>
                </a:solidFill>
              </a:rPr>
              <a:t>privacy</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20</a:t>
            </a:fld>
            <a:endParaRPr lang="en-US"/>
          </a:p>
        </p:txBody>
      </p:sp>
    </p:spTree>
    <p:extLst>
      <p:ext uri="{BB962C8B-B14F-4D97-AF65-F5344CB8AC3E}">
        <p14:creationId xmlns:p14="http://schemas.microsoft.com/office/powerpoint/2010/main" val="1659741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 Organizational Systems</a:t>
            </a:r>
          </a:p>
        </p:txBody>
      </p:sp>
      <p:sp>
        <p:nvSpPr>
          <p:cNvPr id="3" name="Content Placeholder 2"/>
          <p:cNvSpPr>
            <a:spLocks noGrp="1"/>
          </p:cNvSpPr>
          <p:nvPr>
            <p:ph idx="1"/>
          </p:nvPr>
        </p:nvSpPr>
        <p:spPr/>
        <p:txBody>
          <a:bodyPr>
            <a:noAutofit/>
          </a:bodyPr>
          <a:lstStyle/>
          <a:p>
            <a:pPr marL="403225" indent="-403225">
              <a:lnSpc>
                <a:spcPct val="130000"/>
              </a:lnSpc>
              <a:buNone/>
            </a:pPr>
            <a:r>
              <a:rPr lang="en-US" dirty="0">
                <a:solidFill>
                  <a:schemeClr val="bg1">
                    <a:lumMod val="75000"/>
                  </a:schemeClr>
                </a:solidFill>
              </a:rPr>
              <a:t>3.3. Digital business innovation</a:t>
            </a:r>
          </a:p>
          <a:p>
            <a:pPr marL="803275" lvl="1" indent="-403225">
              <a:lnSpc>
                <a:spcPct val="130000"/>
              </a:lnSpc>
              <a:buNone/>
            </a:pPr>
            <a:r>
              <a:rPr lang="en-US" dirty="0">
                <a:solidFill>
                  <a:schemeClr val="bg1">
                    <a:lumMod val="75000"/>
                  </a:schemeClr>
                </a:solidFill>
              </a:rPr>
              <a:t>3.3.1. Generating IT value</a:t>
            </a:r>
          </a:p>
          <a:p>
            <a:pPr marL="803275" lvl="1" indent="-403225">
              <a:lnSpc>
                <a:spcPct val="130000"/>
              </a:lnSpc>
              <a:buNone/>
            </a:pPr>
            <a:r>
              <a:rPr lang="en-US" dirty="0">
                <a:solidFill>
                  <a:schemeClr val="bg1">
                    <a:lumMod val="75000"/>
                  </a:schemeClr>
                </a:solidFill>
              </a:rPr>
              <a:t>3.3.2. Competitive advantage of digital business models</a:t>
            </a:r>
          </a:p>
        </p:txBody>
      </p:sp>
      <p:sp>
        <p:nvSpPr>
          <p:cNvPr id="4" name="Slide Number Placeholder 3"/>
          <p:cNvSpPr>
            <a:spLocks noGrp="1"/>
          </p:cNvSpPr>
          <p:nvPr>
            <p:ph type="sldNum" sz="quarter" idx="12"/>
          </p:nvPr>
        </p:nvSpPr>
        <p:spPr/>
        <p:txBody>
          <a:bodyPr/>
          <a:lstStyle/>
          <a:p>
            <a:fld id="{F0FAE603-1F90-B241-B3C8-35C47692136C}" type="slidenum">
              <a:rPr lang="en-US" smtClean="0"/>
              <a:t>21</a:t>
            </a:fld>
            <a:endParaRPr lang="en-US"/>
          </a:p>
        </p:txBody>
      </p:sp>
    </p:spTree>
    <p:extLst>
      <p:ext uri="{BB962C8B-B14F-4D97-AF65-F5344CB8AC3E}">
        <p14:creationId xmlns:p14="http://schemas.microsoft.com/office/powerpoint/2010/main" val="229094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Unit 3: Organizational Systems</a:t>
            </a:r>
            <a:endParaRPr lang="en-US" dirty="0"/>
          </a:p>
        </p:txBody>
      </p:sp>
      <p:sp>
        <p:nvSpPr>
          <p:cNvPr id="3" name="Content Placeholder 2"/>
          <p:cNvSpPr>
            <a:spLocks noGrp="1"/>
          </p:cNvSpPr>
          <p:nvPr>
            <p:ph idx="1"/>
          </p:nvPr>
        </p:nvSpPr>
        <p:spPr/>
        <p:txBody>
          <a:bodyPr>
            <a:normAutofit fontScale="92500" lnSpcReduction="20000"/>
          </a:bodyPr>
          <a:lstStyle/>
          <a:p>
            <a:pPr marL="403225" lvl="0" indent="-403225" algn="ctr">
              <a:lnSpc>
                <a:spcPct val="130000"/>
              </a:lnSpc>
              <a:buNone/>
            </a:pPr>
            <a:r>
              <a:rPr lang="en-US" b="1" dirty="0" smtClean="0"/>
              <a:t>How </a:t>
            </a:r>
            <a:r>
              <a:rPr lang="en-US" b="1" dirty="0"/>
              <a:t>do large firms function today</a:t>
            </a:r>
            <a:r>
              <a:rPr lang="en-US" b="1" dirty="0" smtClean="0"/>
              <a:t>?</a:t>
            </a:r>
          </a:p>
          <a:p>
            <a:pPr marL="403225" indent="-403225">
              <a:lnSpc>
                <a:spcPct val="130000"/>
              </a:lnSpc>
              <a:buNone/>
            </a:pPr>
            <a:r>
              <a:rPr lang="en-US" dirty="0" smtClean="0">
                <a:solidFill>
                  <a:schemeClr val="bg1">
                    <a:lumMod val="75000"/>
                  </a:schemeClr>
                </a:solidFill>
              </a:rPr>
              <a:t>3.1. Types of systems in organizations </a:t>
            </a:r>
          </a:p>
          <a:p>
            <a:pPr marL="803275" lvl="1" indent="-403225">
              <a:lnSpc>
                <a:spcPct val="130000"/>
              </a:lnSpc>
              <a:buNone/>
            </a:pPr>
            <a:r>
              <a:rPr lang="en-US" dirty="0" smtClean="0">
                <a:solidFill>
                  <a:schemeClr val="bg1">
                    <a:lumMod val="75000"/>
                  </a:schemeClr>
                </a:solidFill>
              </a:rPr>
              <a:t>3.1.1. Running the business: enterprise systems (ERP)</a:t>
            </a:r>
          </a:p>
          <a:p>
            <a:pPr marL="803275" lvl="1" indent="-403225">
              <a:lnSpc>
                <a:spcPct val="130000"/>
              </a:lnSpc>
              <a:buNone/>
            </a:pPr>
            <a:r>
              <a:rPr lang="en-US" dirty="0" smtClean="0">
                <a:solidFill>
                  <a:schemeClr val="bg1">
                    <a:lumMod val="75000"/>
                  </a:schemeClr>
                </a:solidFill>
              </a:rPr>
              <a:t>3.1.2</a:t>
            </a:r>
            <a:r>
              <a:rPr lang="en-US" dirty="0">
                <a:solidFill>
                  <a:schemeClr val="bg1">
                    <a:lumMod val="75000"/>
                  </a:schemeClr>
                </a:solidFill>
              </a:rPr>
              <a:t>. Managing the business: decision-making (analytics, BI, dashboards</a:t>
            </a:r>
            <a:r>
              <a:rPr lang="en-US" dirty="0" smtClean="0">
                <a:solidFill>
                  <a:schemeClr val="bg1">
                    <a:lumMod val="75000"/>
                  </a:schemeClr>
                </a:solidFill>
              </a:rPr>
              <a:t>)</a:t>
            </a:r>
          </a:p>
          <a:p>
            <a:pPr marL="803275" lvl="1" indent="-403225">
              <a:lnSpc>
                <a:spcPct val="130000"/>
              </a:lnSpc>
              <a:buNone/>
            </a:pPr>
            <a:r>
              <a:rPr lang="en-US" dirty="0" smtClean="0">
                <a:solidFill>
                  <a:schemeClr val="bg1">
                    <a:lumMod val="75000"/>
                  </a:schemeClr>
                </a:solidFill>
              </a:rPr>
              <a:t>3.1.3</a:t>
            </a:r>
            <a:r>
              <a:rPr lang="en-US" dirty="0">
                <a:solidFill>
                  <a:schemeClr val="bg1">
                    <a:lumMod val="75000"/>
                  </a:schemeClr>
                </a:solidFill>
              </a:rPr>
              <a:t>. Growing the business: knowledge management, R&amp;D, and social </a:t>
            </a:r>
            <a:r>
              <a:rPr lang="en-US" dirty="0" smtClean="0">
                <a:solidFill>
                  <a:schemeClr val="bg1">
                    <a:lumMod val="75000"/>
                  </a:schemeClr>
                </a:solidFill>
              </a:rPr>
              <a:t>business</a:t>
            </a:r>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3</a:t>
            </a:fld>
            <a:endParaRPr lang="en-US"/>
          </a:p>
        </p:txBody>
      </p:sp>
    </p:spTree>
    <p:extLst>
      <p:ext uri="{BB962C8B-B14F-4D97-AF65-F5344CB8AC3E}">
        <p14:creationId xmlns:p14="http://schemas.microsoft.com/office/powerpoint/2010/main" val="1645749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 Organizational Systems</a:t>
            </a:r>
          </a:p>
        </p:txBody>
      </p:sp>
      <p:sp>
        <p:nvSpPr>
          <p:cNvPr id="3" name="Content Placeholder 2"/>
          <p:cNvSpPr>
            <a:spLocks noGrp="1"/>
          </p:cNvSpPr>
          <p:nvPr>
            <p:ph idx="1"/>
          </p:nvPr>
        </p:nvSpPr>
        <p:spPr/>
        <p:txBody>
          <a:bodyPr>
            <a:normAutofit fontScale="85000" lnSpcReduction="20000"/>
          </a:bodyPr>
          <a:lstStyle/>
          <a:p>
            <a:pPr marL="403225" indent="-403225">
              <a:lnSpc>
                <a:spcPct val="130000"/>
              </a:lnSpc>
              <a:buNone/>
            </a:pPr>
            <a:r>
              <a:rPr lang="en-US" dirty="0">
                <a:solidFill>
                  <a:srgbClr val="FF0000"/>
                </a:solidFill>
              </a:rPr>
              <a:t>3.2. Systems management</a:t>
            </a:r>
          </a:p>
          <a:p>
            <a:pPr marL="803275" lvl="1" indent="-403225">
              <a:lnSpc>
                <a:spcPct val="130000"/>
              </a:lnSpc>
              <a:buNone/>
            </a:pPr>
            <a:r>
              <a:rPr lang="en-US" dirty="0">
                <a:solidFill>
                  <a:srgbClr val="FF0000"/>
                </a:solidFill>
              </a:rPr>
              <a:t>3.2.1. Business analysis, requirements, and systems acquisition</a:t>
            </a:r>
          </a:p>
          <a:p>
            <a:pPr marL="803275" lvl="1" indent="-403225">
              <a:lnSpc>
                <a:spcPct val="130000"/>
              </a:lnSpc>
              <a:buNone/>
            </a:pPr>
            <a:r>
              <a:rPr lang="en-US" dirty="0">
                <a:solidFill>
                  <a:srgbClr val="FF0000"/>
                </a:solidFill>
              </a:rPr>
              <a:t>3.2.2. Developing systems: programming, testing, and deployment</a:t>
            </a:r>
          </a:p>
          <a:p>
            <a:pPr marL="803275" lvl="1" indent="-403225">
              <a:lnSpc>
                <a:spcPct val="130000"/>
              </a:lnSpc>
              <a:buNone/>
            </a:pPr>
            <a:r>
              <a:rPr lang="en-US" dirty="0">
                <a:solidFill>
                  <a:srgbClr val="FF0000"/>
                </a:solidFill>
              </a:rPr>
              <a:t>3.2.3. Systems integration: standards, interoperability, and external collaboration</a:t>
            </a:r>
          </a:p>
          <a:p>
            <a:pPr marL="803275" lvl="1" indent="-403225">
              <a:lnSpc>
                <a:spcPct val="130000"/>
              </a:lnSpc>
              <a:buNone/>
            </a:pPr>
            <a:r>
              <a:rPr lang="en-US" dirty="0">
                <a:solidFill>
                  <a:srgbClr val="FF0000"/>
                </a:solidFill>
              </a:rPr>
              <a:t>3.2.4. Managing risk: security, hackers, and </a:t>
            </a:r>
            <a:r>
              <a:rPr lang="en-US" dirty="0" smtClean="0">
                <a:solidFill>
                  <a:srgbClr val="FF0000"/>
                </a:solidFill>
              </a:rPr>
              <a:t>privacy</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0FAE603-1F90-B241-B3C8-35C47692136C}" type="slidenum">
              <a:rPr lang="en-US" smtClean="0"/>
              <a:t>4</a:t>
            </a:fld>
            <a:endParaRPr lang="en-US"/>
          </a:p>
        </p:txBody>
      </p:sp>
    </p:spTree>
    <p:extLst>
      <p:ext uri="{BB962C8B-B14F-4D97-AF65-F5344CB8AC3E}">
        <p14:creationId xmlns:p14="http://schemas.microsoft.com/office/powerpoint/2010/main" val="1680429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3: Organizational Systems</a:t>
            </a:r>
          </a:p>
        </p:txBody>
      </p:sp>
      <p:sp>
        <p:nvSpPr>
          <p:cNvPr id="3" name="Content Placeholder 2"/>
          <p:cNvSpPr>
            <a:spLocks noGrp="1"/>
          </p:cNvSpPr>
          <p:nvPr>
            <p:ph idx="1"/>
          </p:nvPr>
        </p:nvSpPr>
        <p:spPr/>
        <p:txBody>
          <a:bodyPr>
            <a:noAutofit/>
          </a:bodyPr>
          <a:lstStyle/>
          <a:p>
            <a:pPr marL="403225" indent="-403225">
              <a:lnSpc>
                <a:spcPct val="130000"/>
              </a:lnSpc>
              <a:buNone/>
            </a:pPr>
            <a:r>
              <a:rPr lang="en-US" dirty="0">
                <a:solidFill>
                  <a:schemeClr val="bg1">
                    <a:lumMod val="75000"/>
                  </a:schemeClr>
                </a:solidFill>
              </a:rPr>
              <a:t>3.3. Digital business innovation</a:t>
            </a:r>
          </a:p>
          <a:p>
            <a:pPr marL="803275" lvl="1" indent="-403225">
              <a:lnSpc>
                <a:spcPct val="130000"/>
              </a:lnSpc>
              <a:buNone/>
            </a:pPr>
            <a:r>
              <a:rPr lang="en-US" dirty="0">
                <a:solidFill>
                  <a:schemeClr val="bg1">
                    <a:lumMod val="75000"/>
                  </a:schemeClr>
                </a:solidFill>
              </a:rPr>
              <a:t>3.3.1. Generating IT value</a:t>
            </a:r>
          </a:p>
          <a:p>
            <a:pPr marL="803275" lvl="1" indent="-403225">
              <a:lnSpc>
                <a:spcPct val="130000"/>
              </a:lnSpc>
              <a:buNone/>
            </a:pPr>
            <a:r>
              <a:rPr lang="en-US" dirty="0">
                <a:solidFill>
                  <a:schemeClr val="bg1">
                    <a:lumMod val="75000"/>
                  </a:schemeClr>
                </a:solidFill>
              </a:rPr>
              <a:t>3.3.2. Competitive advantage of digital business models</a:t>
            </a:r>
          </a:p>
        </p:txBody>
      </p:sp>
      <p:sp>
        <p:nvSpPr>
          <p:cNvPr id="4" name="Slide Number Placeholder 3"/>
          <p:cNvSpPr>
            <a:spLocks noGrp="1"/>
          </p:cNvSpPr>
          <p:nvPr>
            <p:ph type="sldNum" sz="quarter" idx="12"/>
          </p:nvPr>
        </p:nvSpPr>
        <p:spPr/>
        <p:txBody>
          <a:bodyPr/>
          <a:lstStyle/>
          <a:p>
            <a:fld id="{F0FAE603-1F90-B241-B3C8-35C47692136C}" type="slidenum">
              <a:rPr lang="en-US" smtClean="0"/>
              <a:t>5</a:t>
            </a:fld>
            <a:endParaRPr lang="en-US"/>
          </a:p>
        </p:txBody>
      </p:sp>
    </p:spTree>
    <p:extLst>
      <p:ext uri="{BB962C8B-B14F-4D97-AF65-F5344CB8AC3E}">
        <p14:creationId xmlns:p14="http://schemas.microsoft.com/office/powerpoint/2010/main" val="2120807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20" y="0"/>
            <a:ext cx="8083960" cy="5715000"/>
          </a:xfrm>
          <a:prstGeom prst="rect">
            <a:avLst/>
          </a:prstGeom>
        </p:spPr>
      </p:pic>
    </p:spTree>
    <p:extLst>
      <p:ext uri="{BB962C8B-B14F-4D97-AF65-F5344CB8AC3E}">
        <p14:creationId xmlns:p14="http://schemas.microsoft.com/office/powerpoint/2010/main" val="597275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410276"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685800" y="2476500"/>
            <a:ext cx="7010400" cy="1323439"/>
          </a:xfrm>
          <a:prstGeom prst="rect">
            <a:avLst/>
          </a:prstGeom>
          <a:noFill/>
        </p:spPr>
        <p:txBody>
          <a:bodyPr wrap="square" rtlCol="0">
            <a:spAutoFit/>
          </a:bodyPr>
          <a:lstStyle/>
          <a:p>
            <a:r>
              <a:rPr lang="en-US" sz="4000" dirty="0" smtClean="0"/>
              <a:t>What is the Systems Development Life Cycle (SDLC)?</a:t>
            </a:r>
            <a:endParaRPr lang="en-US" sz="4000" dirty="0"/>
          </a:p>
        </p:txBody>
      </p:sp>
      <p:sp>
        <p:nvSpPr>
          <p:cNvPr id="4" name="TextBox 3"/>
          <p:cNvSpPr txBox="1"/>
          <p:nvPr/>
        </p:nvSpPr>
        <p:spPr>
          <a:xfrm>
            <a:off x="533400" y="571500"/>
            <a:ext cx="1042786" cy="369332"/>
          </a:xfrm>
          <a:prstGeom prst="rect">
            <a:avLst/>
          </a:prstGeom>
          <a:noFill/>
        </p:spPr>
        <p:txBody>
          <a:bodyPr wrap="none" rtlCol="0">
            <a:spAutoFit/>
          </a:bodyPr>
          <a:lstStyle/>
          <a:p>
            <a:r>
              <a:rPr lang="en-US" dirty="0" smtClean="0"/>
              <a:t>Waterfall</a:t>
            </a:r>
            <a:endParaRPr lang="en-US" dirty="0"/>
          </a:p>
        </p:txBody>
      </p:sp>
      <p:sp>
        <p:nvSpPr>
          <p:cNvPr id="5" name="TextBox 4"/>
          <p:cNvSpPr txBox="1"/>
          <p:nvPr/>
        </p:nvSpPr>
        <p:spPr>
          <a:xfrm>
            <a:off x="5257800" y="4991100"/>
            <a:ext cx="647934" cy="369332"/>
          </a:xfrm>
          <a:prstGeom prst="rect">
            <a:avLst/>
          </a:prstGeom>
          <a:noFill/>
        </p:spPr>
        <p:txBody>
          <a:bodyPr wrap="none" rtlCol="0">
            <a:spAutoFit/>
          </a:bodyPr>
          <a:lstStyle/>
          <a:p>
            <a:r>
              <a:rPr lang="en-US" dirty="0" smtClean="0"/>
              <a:t>Agile</a:t>
            </a:r>
            <a:endParaRPr lang="en-US" dirty="0"/>
          </a:p>
        </p:txBody>
      </p:sp>
      <p:sp>
        <p:nvSpPr>
          <p:cNvPr id="6" name="TextBox 5"/>
          <p:cNvSpPr txBox="1"/>
          <p:nvPr/>
        </p:nvSpPr>
        <p:spPr>
          <a:xfrm>
            <a:off x="3657600" y="1866900"/>
            <a:ext cx="1496372" cy="369332"/>
          </a:xfrm>
          <a:prstGeom prst="rect">
            <a:avLst/>
          </a:prstGeom>
          <a:noFill/>
        </p:spPr>
        <p:txBody>
          <a:bodyPr wrap="none" rtlCol="0">
            <a:spAutoFit/>
          </a:bodyPr>
          <a:lstStyle/>
          <a:p>
            <a:r>
              <a:rPr lang="en-US" dirty="0" smtClean="0"/>
              <a:t>Requirements</a:t>
            </a:r>
            <a:endParaRPr lang="en-US" dirty="0"/>
          </a:p>
        </p:txBody>
      </p:sp>
      <p:sp>
        <p:nvSpPr>
          <p:cNvPr id="7" name="TextBox 6"/>
          <p:cNvSpPr txBox="1"/>
          <p:nvPr/>
        </p:nvSpPr>
        <p:spPr>
          <a:xfrm>
            <a:off x="1143000" y="4229100"/>
            <a:ext cx="937564" cy="369332"/>
          </a:xfrm>
          <a:prstGeom prst="rect">
            <a:avLst/>
          </a:prstGeom>
          <a:noFill/>
        </p:spPr>
        <p:txBody>
          <a:bodyPr wrap="none" rtlCol="0">
            <a:spAutoFit/>
          </a:bodyPr>
          <a:lstStyle/>
          <a:p>
            <a:r>
              <a:rPr lang="en-US" dirty="0" smtClean="0"/>
              <a:t>Analysis</a:t>
            </a:r>
            <a:endParaRPr lang="en-US" dirty="0"/>
          </a:p>
        </p:txBody>
      </p:sp>
      <p:sp>
        <p:nvSpPr>
          <p:cNvPr id="8" name="TextBox 7"/>
          <p:cNvSpPr txBox="1"/>
          <p:nvPr/>
        </p:nvSpPr>
        <p:spPr>
          <a:xfrm>
            <a:off x="1447800" y="1409700"/>
            <a:ext cx="816249" cy="369332"/>
          </a:xfrm>
          <a:prstGeom prst="rect">
            <a:avLst/>
          </a:prstGeom>
          <a:noFill/>
        </p:spPr>
        <p:txBody>
          <a:bodyPr wrap="none" rtlCol="0">
            <a:spAutoFit/>
          </a:bodyPr>
          <a:lstStyle/>
          <a:p>
            <a:r>
              <a:rPr lang="en-US" dirty="0" smtClean="0"/>
              <a:t>Design</a:t>
            </a:r>
            <a:endParaRPr lang="en-US" dirty="0"/>
          </a:p>
        </p:txBody>
      </p:sp>
      <p:sp>
        <p:nvSpPr>
          <p:cNvPr id="9" name="TextBox 8"/>
          <p:cNvSpPr txBox="1"/>
          <p:nvPr/>
        </p:nvSpPr>
        <p:spPr>
          <a:xfrm>
            <a:off x="381000" y="5219700"/>
            <a:ext cx="835485" cy="369332"/>
          </a:xfrm>
          <a:prstGeom prst="rect">
            <a:avLst/>
          </a:prstGeom>
          <a:noFill/>
        </p:spPr>
        <p:txBody>
          <a:bodyPr wrap="none" rtlCol="0">
            <a:spAutoFit/>
          </a:bodyPr>
          <a:lstStyle/>
          <a:p>
            <a:r>
              <a:rPr lang="en-US" dirty="0" smtClean="0"/>
              <a:t>Coding</a:t>
            </a:r>
            <a:endParaRPr lang="en-US" dirty="0"/>
          </a:p>
        </p:txBody>
      </p:sp>
      <p:sp>
        <p:nvSpPr>
          <p:cNvPr id="10" name="TextBox 9"/>
          <p:cNvSpPr txBox="1"/>
          <p:nvPr/>
        </p:nvSpPr>
        <p:spPr>
          <a:xfrm>
            <a:off x="3886200" y="342900"/>
            <a:ext cx="839653" cy="369332"/>
          </a:xfrm>
          <a:prstGeom prst="rect">
            <a:avLst/>
          </a:prstGeom>
          <a:noFill/>
        </p:spPr>
        <p:txBody>
          <a:bodyPr wrap="none" rtlCol="0">
            <a:spAutoFit/>
          </a:bodyPr>
          <a:lstStyle/>
          <a:p>
            <a:r>
              <a:rPr lang="en-US" dirty="0" smtClean="0"/>
              <a:t>Testing</a:t>
            </a:r>
            <a:endParaRPr lang="en-US" dirty="0"/>
          </a:p>
        </p:txBody>
      </p:sp>
      <p:sp>
        <p:nvSpPr>
          <p:cNvPr id="11" name="TextBox 10"/>
          <p:cNvSpPr txBox="1"/>
          <p:nvPr/>
        </p:nvSpPr>
        <p:spPr>
          <a:xfrm>
            <a:off x="3657600" y="4413766"/>
            <a:ext cx="927049" cy="369332"/>
          </a:xfrm>
          <a:prstGeom prst="rect">
            <a:avLst/>
          </a:prstGeom>
          <a:noFill/>
        </p:spPr>
        <p:txBody>
          <a:bodyPr wrap="none" rtlCol="0">
            <a:spAutoFit/>
          </a:bodyPr>
          <a:lstStyle/>
          <a:p>
            <a:r>
              <a:rPr lang="en-US" dirty="0" smtClean="0"/>
              <a:t>Training</a:t>
            </a:r>
            <a:endParaRPr lang="en-US" dirty="0"/>
          </a:p>
        </p:txBody>
      </p:sp>
      <p:sp>
        <p:nvSpPr>
          <p:cNvPr id="12" name="TextBox 11"/>
          <p:cNvSpPr txBox="1"/>
          <p:nvPr/>
        </p:nvSpPr>
        <p:spPr>
          <a:xfrm>
            <a:off x="228600" y="1943100"/>
            <a:ext cx="873316" cy="369332"/>
          </a:xfrm>
          <a:prstGeom prst="rect">
            <a:avLst/>
          </a:prstGeom>
          <a:noFill/>
        </p:spPr>
        <p:txBody>
          <a:bodyPr wrap="none" rtlCol="0">
            <a:spAutoFit/>
          </a:bodyPr>
          <a:lstStyle/>
          <a:p>
            <a:r>
              <a:rPr lang="en-US" dirty="0" smtClean="0"/>
              <a:t>Go Live</a:t>
            </a:r>
            <a:endParaRPr lang="en-US" dirty="0"/>
          </a:p>
        </p:txBody>
      </p:sp>
      <p:sp>
        <p:nvSpPr>
          <p:cNvPr id="13" name="TextBox 12"/>
          <p:cNvSpPr txBox="1"/>
          <p:nvPr/>
        </p:nvSpPr>
        <p:spPr>
          <a:xfrm>
            <a:off x="3657600" y="1104900"/>
            <a:ext cx="1422377" cy="369332"/>
          </a:xfrm>
          <a:prstGeom prst="rect">
            <a:avLst/>
          </a:prstGeom>
          <a:noFill/>
        </p:spPr>
        <p:txBody>
          <a:bodyPr wrap="none" rtlCol="0">
            <a:spAutoFit/>
          </a:bodyPr>
          <a:lstStyle/>
          <a:p>
            <a:r>
              <a:rPr lang="en-US" dirty="0" smtClean="0"/>
              <a:t>Maintenance</a:t>
            </a:r>
            <a:endParaRPr lang="en-US" dirty="0"/>
          </a:p>
        </p:txBody>
      </p:sp>
      <p:sp>
        <p:nvSpPr>
          <p:cNvPr id="2" name="TextBox 1"/>
          <p:cNvSpPr txBox="1"/>
          <p:nvPr/>
        </p:nvSpPr>
        <p:spPr>
          <a:xfrm>
            <a:off x="5410276" y="4076700"/>
            <a:ext cx="2057324" cy="369332"/>
          </a:xfrm>
          <a:prstGeom prst="rect">
            <a:avLst/>
          </a:prstGeom>
          <a:noFill/>
        </p:spPr>
        <p:txBody>
          <a:bodyPr wrap="square" rtlCol="0">
            <a:spAutoFit/>
          </a:bodyPr>
          <a:lstStyle/>
          <a:p>
            <a:r>
              <a:rPr lang="en-US" dirty="0" smtClean="0"/>
              <a:t>Buy vs. Build</a:t>
            </a:r>
            <a:endParaRPr lang="en-US" dirty="0"/>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21000"/>
                            </p:stCondLst>
                            <p:childTnLst>
                              <p:par>
                                <p:cTn id="35" presetID="2" presetClass="entr" presetSubtype="4" fill="hold" grpId="0" nodeType="afterEffect">
                                  <p:stCondLst>
                                    <p:cond delay="30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24500"/>
                            </p:stCondLst>
                            <p:childTnLst>
                              <p:par>
                                <p:cTn id="40" presetID="2" presetClass="entr" presetSubtype="4" fill="hold" grpId="0" nodeType="afterEffect">
                                  <p:stCondLst>
                                    <p:cond delay="300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28000"/>
                            </p:stCondLst>
                            <p:childTnLst>
                              <p:par>
                                <p:cTn id="45" presetID="2" presetClass="entr" presetSubtype="4" fill="hold" grpId="0" nodeType="afterEffect">
                                  <p:stCondLst>
                                    <p:cond delay="300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31500"/>
                            </p:stCondLst>
                            <p:childTnLst>
                              <p:par>
                                <p:cTn id="50" presetID="2" presetClass="entr" presetSubtype="4" fill="hold" grpId="0" nodeType="afterEffect">
                                  <p:stCondLst>
                                    <p:cond delay="30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35000"/>
                            </p:stCondLst>
                            <p:childTnLst>
                              <p:par>
                                <p:cTn id="55" presetID="2" presetClass="entr" presetSubtype="4" fill="hold" grpId="0" nodeType="afterEffect">
                                  <p:stCondLst>
                                    <p:cond delay="300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2500"/>
          </a:xfrm>
        </p:spPr>
        <p:txBody>
          <a:bodyPr/>
          <a:lstStyle/>
          <a:p>
            <a:r>
              <a:rPr lang="en-US" dirty="0" smtClean="0"/>
              <a:t>Requirements Gathering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4534610"/>
              </p:ext>
            </p:extLst>
          </p:nvPr>
        </p:nvGraphicFramePr>
        <p:xfrm>
          <a:off x="457200" y="9525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5264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7554" y="208085"/>
            <a:ext cx="6112446" cy="6535615"/>
          </a:xfrm>
          <a:prstGeom prst="rect">
            <a:avLst/>
          </a:prstGeom>
        </p:spPr>
      </p:pic>
      <p:sp>
        <p:nvSpPr>
          <p:cNvPr id="3" name="TextBox 2"/>
          <p:cNvSpPr txBox="1"/>
          <p:nvPr/>
        </p:nvSpPr>
        <p:spPr>
          <a:xfrm>
            <a:off x="762000" y="610969"/>
            <a:ext cx="2119042" cy="646331"/>
          </a:xfrm>
          <a:prstGeom prst="rect">
            <a:avLst/>
          </a:prstGeom>
          <a:noFill/>
        </p:spPr>
        <p:txBody>
          <a:bodyPr wrap="none" rtlCol="0">
            <a:spAutoFit/>
          </a:bodyPr>
          <a:lstStyle/>
          <a:p>
            <a:r>
              <a:rPr lang="en-US" dirty="0" smtClean="0"/>
              <a:t>This is where we </a:t>
            </a:r>
          </a:p>
          <a:p>
            <a:r>
              <a:rPr lang="en-US" dirty="0" smtClean="0"/>
              <a:t>collect requirements</a:t>
            </a:r>
            <a:endParaRPr lang="en-US" dirty="0"/>
          </a:p>
        </p:txBody>
      </p:sp>
      <p:cxnSp>
        <p:nvCxnSpPr>
          <p:cNvPr id="5" name="Straight Arrow Connector 4"/>
          <p:cNvCxnSpPr/>
          <p:nvPr/>
        </p:nvCxnSpPr>
        <p:spPr>
          <a:xfrm>
            <a:off x="2209800" y="1257300"/>
            <a:ext cx="9906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953000" y="610969"/>
            <a:ext cx="2057400" cy="369332"/>
          </a:xfrm>
          <a:prstGeom prst="rect">
            <a:avLst/>
          </a:prstGeom>
          <a:noFill/>
        </p:spPr>
        <p:txBody>
          <a:bodyPr wrap="square" rtlCol="0">
            <a:spAutoFit/>
          </a:bodyPr>
          <a:lstStyle/>
          <a:p>
            <a:r>
              <a:rPr lang="en-US" dirty="0" smtClean="0"/>
              <a:t>Build vs. Buy</a:t>
            </a:r>
            <a:endParaRPr lang="en-US" dirty="0"/>
          </a:p>
        </p:txBody>
      </p:sp>
      <p:cxnSp>
        <p:nvCxnSpPr>
          <p:cNvPr id="8" name="Straight Arrow Connector 7"/>
          <p:cNvCxnSpPr/>
          <p:nvPr/>
        </p:nvCxnSpPr>
        <p:spPr>
          <a:xfrm flipH="1">
            <a:off x="4724400" y="934134"/>
            <a:ext cx="914400" cy="5517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724400" y="4762500"/>
            <a:ext cx="2057400" cy="369332"/>
          </a:xfrm>
          <a:prstGeom prst="rect">
            <a:avLst/>
          </a:prstGeom>
          <a:noFill/>
        </p:spPr>
        <p:txBody>
          <a:bodyPr wrap="square" rtlCol="0">
            <a:spAutoFit/>
          </a:bodyPr>
          <a:lstStyle/>
          <a:p>
            <a:r>
              <a:rPr lang="en-US" dirty="0" smtClean="0"/>
              <a:t>Testing</a:t>
            </a:r>
            <a:endParaRPr lang="en-US" dirty="0"/>
          </a:p>
        </p:txBody>
      </p:sp>
      <p:cxnSp>
        <p:nvCxnSpPr>
          <p:cNvPr id="9" name="Straight Arrow Connector 8"/>
          <p:cNvCxnSpPr/>
          <p:nvPr/>
        </p:nvCxnSpPr>
        <p:spPr>
          <a:xfrm flipH="1" flipV="1">
            <a:off x="4191000" y="4305301"/>
            <a:ext cx="762000" cy="4571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276600" y="5182969"/>
            <a:ext cx="2057400" cy="369332"/>
          </a:xfrm>
          <a:prstGeom prst="rect">
            <a:avLst/>
          </a:prstGeom>
          <a:noFill/>
        </p:spPr>
        <p:txBody>
          <a:bodyPr wrap="square" rtlCol="0">
            <a:spAutoFit/>
          </a:bodyPr>
          <a:lstStyle/>
          <a:p>
            <a:r>
              <a:rPr lang="en-US" dirty="0" smtClean="0"/>
              <a:t>Go Live</a:t>
            </a:r>
            <a:endParaRPr lang="en-US" dirty="0"/>
          </a:p>
        </p:txBody>
      </p:sp>
      <p:cxnSp>
        <p:nvCxnSpPr>
          <p:cNvPr id="12" name="Straight Arrow Connector 11"/>
          <p:cNvCxnSpPr/>
          <p:nvPr/>
        </p:nvCxnSpPr>
        <p:spPr>
          <a:xfrm flipV="1">
            <a:off x="3810000" y="4305302"/>
            <a:ext cx="0" cy="877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52400" y="1677769"/>
            <a:ext cx="2057400" cy="369332"/>
          </a:xfrm>
          <a:prstGeom prst="rect">
            <a:avLst/>
          </a:prstGeom>
          <a:noFill/>
        </p:spPr>
        <p:txBody>
          <a:bodyPr wrap="square" rtlCol="0">
            <a:spAutoFit/>
          </a:bodyPr>
          <a:lstStyle/>
          <a:p>
            <a:r>
              <a:rPr lang="en-US" dirty="0" smtClean="0"/>
              <a:t>Maintenance</a:t>
            </a:r>
            <a:endParaRPr lang="en-US" dirty="0"/>
          </a:p>
        </p:txBody>
      </p:sp>
      <p:cxnSp>
        <p:nvCxnSpPr>
          <p:cNvPr id="16" name="Straight Arrow Connector 15"/>
          <p:cNvCxnSpPr/>
          <p:nvPr/>
        </p:nvCxnSpPr>
        <p:spPr>
          <a:xfrm>
            <a:off x="838200" y="2000934"/>
            <a:ext cx="983321" cy="2758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495800" y="5155168"/>
            <a:ext cx="2057400" cy="369332"/>
          </a:xfrm>
          <a:prstGeom prst="rect">
            <a:avLst/>
          </a:prstGeom>
          <a:noFill/>
        </p:spPr>
        <p:txBody>
          <a:bodyPr wrap="square" rtlCol="0">
            <a:spAutoFit/>
          </a:bodyPr>
          <a:lstStyle/>
          <a:p>
            <a:r>
              <a:rPr lang="en-US" dirty="0" smtClean="0"/>
              <a:t>Training</a:t>
            </a:r>
            <a:endParaRPr lang="en-US" dirty="0"/>
          </a:p>
        </p:txBody>
      </p:sp>
      <p:cxnSp>
        <p:nvCxnSpPr>
          <p:cNvPr id="19" name="Straight Arrow Connector 18"/>
          <p:cNvCxnSpPr/>
          <p:nvPr/>
        </p:nvCxnSpPr>
        <p:spPr>
          <a:xfrm flipH="1" flipV="1">
            <a:off x="4038600" y="4305303"/>
            <a:ext cx="533400" cy="877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4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1" grpId="0"/>
      <p:bldP spid="15"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Aspect.thmx</Template>
  <TotalTime>1220</TotalTime>
  <Words>1076</Words>
  <Application>Microsoft Office PowerPoint</Application>
  <PresentationFormat>On-screen Show (16:10)</PresentationFormat>
  <Paragraphs>162</Paragraphs>
  <Slides>21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MS PGothic</vt:lpstr>
      <vt:lpstr>MS PGothic</vt:lpstr>
      <vt:lpstr>Arial</vt:lpstr>
      <vt:lpstr>Calibri</vt:lpstr>
      <vt:lpstr>Helvetica</vt:lpstr>
      <vt:lpstr>Wingdings 2</vt:lpstr>
      <vt:lpstr>Office Theme</vt:lpstr>
      <vt:lpstr>Information Systems in Organizations  3.2 Systems Management</vt:lpstr>
      <vt:lpstr>Course Topics Overview</vt:lpstr>
      <vt:lpstr>Unit 3: Organizational Systems</vt:lpstr>
      <vt:lpstr>Unit 3: Organizational Systems</vt:lpstr>
      <vt:lpstr>Unit 3: Organizational Systems</vt:lpstr>
      <vt:lpstr>PowerPoint Presentation</vt:lpstr>
      <vt:lpstr>PowerPoint Presentation</vt:lpstr>
      <vt:lpstr>Requirements Gathering</vt:lpstr>
      <vt:lpstr>PowerPoint Presentation</vt:lpstr>
      <vt:lpstr>Custom Software over Canned Solutions</vt:lpstr>
      <vt:lpstr>PowerPoint Presentation</vt:lpstr>
      <vt:lpstr>PowerPoint Presentation</vt:lpstr>
      <vt:lpstr>PowerPoint Presentation</vt:lpstr>
      <vt:lpstr>PowerPoint Presentation</vt:lpstr>
      <vt:lpstr>MS in Information Technology Auditing  and Cyber-Security</vt:lpstr>
      <vt:lpstr>The Career</vt:lpstr>
      <vt:lpstr>The MS ITACS Program</vt:lpstr>
      <vt:lpstr>For more information about ITACS check out:</vt:lpstr>
      <vt:lpstr>Unit 3: Organizational Systems</vt:lpstr>
      <vt:lpstr>Unit 3: Organizational Systems</vt:lpstr>
      <vt:lpstr>Unit 3: Organizational Systems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tud06882@temple.edu</cp:lastModifiedBy>
  <cp:revision>72</cp:revision>
  <dcterms:created xsi:type="dcterms:W3CDTF">2015-03-16T11:37:14Z</dcterms:created>
  <dcterms:modified xsi:type="dcterms:W3CDTF">2015-10-15T19:00:59Z</dcterms:modified>
</cp:coreProperties>
</file>