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4"/>
  </p:notesMasterIdLst>
  <p:handoutMasterIdLst>
    <p:handoutMasterId r:id="rId45"/>
  </p:handoutMasterIdLst>
  <p:sldIdLst>
    <p:sldId id="256" r:id="rId2"/>
    <p:sldId id="271" r:id="rId3"/>
    <p:sldId id="272" r:id="rId4"/>
    <p:sldId id="310" r:id="rId5"/>
    <p:sldId id="309" r:id="rId6"/>
    <p:sldId id="293" r:id="rId7"/>
    <p:sldId id="289" r:id="rId8"/>
    <p:sldId id="290" r:id="rId9"/>
    <p:sldId id="291" r:id="rId10"/>
    <p:sldId id="292" r:id="rId11"/>
    <p:sldId id="294" r:id="rId12"/>
    <p:sldId id="306" r:id="rId13"/>
    <p:sldId id="268" r:id="rId14"/>
    <p:sldId id="300" r:id="rId15"/>
    <p:sldId id="296" r:id="rId16"/>
    <p:sldId id="297" r:id="rId17"/>
    <p:sldId id="298" r:id="rId18"/>
    <p:sldId id="307" r:id="rId19"/>
    <p:sldId id="276" r:id="rId20"/>
    <p:sldId id="277" r:id="rId21"/>
    <p:sldId id="278" r:id="rId22"/>
    <p:sldId id="303" r:id="rId23"/>
    <p:sldId id="279" r:id="rId24"/>
    <p:sldId id="280" r:id="rId25"/>
    <p:sldId id="282" r:id="rId26"/>
    <p:sldId id="284" r:id="rId27"/>
    <p:sldId id="285" r:id="rId28"/>
    <p:sldId id="308" r:id="rId29"/>
    <p:sldId id="270" r:id="rId30"/>
    <p:sldId id="274" r:id="rId31"/>
    <p:sldId id="275" r:id="rId32"/>
    <p:sldId id="287" r:id="rId33"/>
    <p:sldId id="288" r:id="rId34"/>
    <p:sldId id="311" r:id="rId35"/>
    <p:sldId id="312" r:id="rId36"/>
    <p:sldId id="313" r:id="rId37"/>
    <p:sldId id="314" r:id="rId38"/>
    <p:sldId id="315" r:id="rId39"/>
    <p:sldId id="316" r:id="rId40"/>
    <p:sldId id="317" r:id="rId41"/>
    <p:sldId id="318" r:id="rId42"/>
    <p:sldId id="305" r:id="rId43"/>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75823" autoAdjust="0"/>
  </p:normalViewPr>
  <p:slideViewPr>
    <p:cSldViewPr>
      <p:cViewPr varScale="1">
        <p:scale>
          <a:sx n="69" d="100"/>
          <a:sy n="69" d="100"/>
        </p:scale>
        <p:origin x="-151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8.xml"/><Relationship Id="rId7"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4.png"/><Relationship Id="rId5" Type="http://schemas.openxmlformats.org/officeDocument/2006/relationships/slide" Target="../slides/slide24.xml"/><Relationship Id="rId10" Type="http://schemas.openxmlformats.org/officeDocument/2006/relationships/image" Target="../media/image8.png"/><Relationship Id="rId4" Type="http://schemas.openxmlformats.org/officeDocument/2006/relationships/slide" Target="../slides/slide28.xml"/><Relationship Id="rId9" Type="http://schemas.openxmlformats.org/officeDocument/2006/relationships/image" Target="../media/image7.png"/></Relationships>
</file>

<file path=ppt/diagrams/_rels/data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s/slide28.xml"/><Relationship Id="rId7" Type="http://schemas.openxmlformats.org/officeDocument/2006/relationships/image" Target="../media/image11.png"/><Relationship Id="rId2" Type="http://schemas.openxmlformats.org/officeDocument/2006/relationships/slide" Target="../slides/slide18.xml"/><Relationship Id="rId1" Type="http://schemas.openxmlformats.org/officeDocument/2006/relationships/slide" Target="../slides/slide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s/slide24.xml"/><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s/slide28.xml"/><Relationship Id="rId7" Type="http://schemas.openxmlformats.org/officeDocument/2006/relationships/image" Target="../media/image23.png"/><Relationship Id="rId2" Type="http://schemas.openxmlformats.org/officeDocument/2006/relationships/slide" Target="../slides/slide18.xml"/><Relationship Id="rId1" Type="http://schemas.openxmlformats.org/officeDocument/2006/relationships/slide" Target="../slides/slide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 Target="../slides/slide24.xml"/><Relationship Id="rId9" Type="http://schemas.openxmlformats.org/officeDocument/2006/relationships/image" Target="../media/image25.png"/></Relationships>
</file>

<file path=ppt/diagrams/_rels/data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s/slide28.xml"/><Relationship Id="rId7" Type="http://schemas.openxmlformats.org/officeDocument/2006/relationships/image" Target="../media/image28.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 Target="../slides/slide24.xml"/><Relationship Id="rId9" Type="http://schemas.openxmlformats.org/officeDocument/2006/relationships/image" Target="../media/image29.png"/></Relationships>
</file>

<file path=ppt/diagrams/_rels/data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s/slide18.xml"/><Relationship Id="rId7" Type="http://schemas.openxmlformats.org/officeDocument/2006/relationships/image" Target="../media/image36.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slide" Target="../slides/slide28.xml"/><Relationship Id="rId9" Type="http://schemas.openxmlformats.org/officeDocument/2006/relationships/image" Target="../media/image38.png"/></Relationships>
</file>

<file path=ppt/diagrams/_rels/data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 Target="../slides/slide18.xml"/><Relationship Id="rId7" Type="http://schemas.openxmlformats.org/officeDocument/2006/relationships/image" Target="../media/image41.png"/><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slide" Target="../slides/slide24.xml"/><Relationship Id="rId9"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600" b="1" dirty="0" smtClean="0">
              <a:hlinkClick xmlns:r="http://schemas.openxmlformats.org/officeDocument/2006/relationships" r:id="rId1" action="ppaction://hlinksldjump"/>
            </a:rPr>
            <a:t>Information Systems Today</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400" dirty="0" smtClean="0"/>
            <a:t>Describe the characteristics of the digital world and the advent of the Information Age. </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600" b="1" dirty="0" smtClean="0">
              <a:hlinkClick xmlns:r="http://schemas.openxmlformats.org/officeDocument/2006/relationships" r:id="rId2" action="ppaction://hlinksldjump"/>
            </a:rPr>
            <a:t>Evolution of Globalization</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400" dirty="0" smtClean="0"/>
            <a:t>Define globalization, describe how it evolved over time, and describe the key drivers of globalization.</a:t>
          </a:r>
          <a:endParaRPr lang="en-US" sz="1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600" b="1" dirty="0" smtClean="0">
              <a:hlinkClick xmlns:r="http://schemas.openxmlformats.org/officeDocument/2006/relationships" r:id="rId3" action="ppaction://hlinksldjump"/>
            </a:rPr>
            <a:t>Information Systems Defined</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400" dirty="0" smtClean="0"/>
            <a:t>Explain what an information system is, contrasting its data, technology, people, and organizational components.</a:t>
          </a:r>
          <a:endParaRPr lang="en-US" sz="1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2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600" b="1" dirty="0" smtClean="0">
              <a:hlinkClick xmlns:r="http://schemas.openxmlformats.org/officeDocument/2006/relationships" r:id="rId4" action="ppaction://hlinksldjump"/>
            </a:rPr>
            <a:t>IS Ethics</a:t>
          </a:r>
          <a:endParaRPr lang="en-US" sz="16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400" dirty="0" smtClean="0"/>
            <a:t>Describe how computer ethics impact the use of information systems and discuss the ethical concerns associated with information privacy and intellectual property.</a:t>
          </a:r>
          <a:endParaRPr lang="en-US" sz="14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600" b="1" dirty="0" smtClean="0">
              <a:hlinkClick xmlns:r="http://schemas.openxmlformats.org/officeDocument/2006/relationships" r:id="rId5" action="ppaction://hlinksldjump"/>
            </a:rPr>
            <a:t>The Dual Nature of Information Systems</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400" dirty="0" smtClean="0"/>
            <a:t>Describe the dual nature of information systems in the success and failure of modern organizations.</a:t>
          </a:r>
          <a:endParaRPr lang="en-US" sz="1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8365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83650"/>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83650"/>
      <dgm:spPr>
        <a:blipFill rotWithShape="1">
          <a:blip xmlns:r="http://schemas.openxmlformats.org/officeDocument/2006/relationships" r:embed="rId10"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94FC978F-A2B8-46ED-81B4-5B0C5A60E259}" type="presOf" srcId="{34FB3FC8-FCB1-404C-AAE4-E98CF14CF5FB}" destId="{47C28FEA-814E-4A68-B726-08705D29C6AB}" srcOrd="0"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D7D120E4-0167-477E-960A-EF05D7A133C3}" type="presOf" srcId="{629933C8-186B-4311-BF2D-DC99990EFBF2}" destId="{A93B6B1D-06C6-4860-8EBA-32C502FF8641}" srcOrd="0" destOrd="0" presId="urn:microsoft.com/office/officeart/2005/8/layout/vList4#1"/>
    <dgm:cxn modelId="{7936DD08-464C-48B1-A042-92A0F79F9FFF}" type="presOf" srcId="{22E69BE8-653B-4CE1-975B-3C39DAE649D2}" destId="{CA3E3E8A-1393-43C6-A6A9-A1AF34CBCE71}" srcOrd="1"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7220127F-5DA2-4558-BD05-2D367A01FE4F}" type="presOf" srcId="{22E69BE8-653B-4CE1-975B-3C39DAE649D2}" destId="{9259372F-C70A-44BC-BCB4-E2D4392785FE}" srcOrd="0" destOrd="0" presId="urn:microsoft.com/office/officeart/2005/8/layout/vList4#1"/>
    <dgm:cxn modelId="{5EF40979-97FC-4938-9D34-9EF52BDE61C2}" type="presOf" srcId="{AECECD48-C5E4-4B1D-828F-DD9E0A90274D}" destId="{5E310E1C-7377-4CBD-AD7A-3ED403513640}" srcOrd="1" destOrd="0"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641411B0-5D8B-4E86-B9DA-326CC961AC9A}" type="presOf" srcId="{FDE1B2BF-4076-40E6-982F-93F0932EA27F}" destId="{CA3E3E8A-1393-43C6-A6A9-A1AF34CBCE71}" srcOrd="1"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35F334EF-24B5-4239-A395-CB84CFA55B46}" type="presOf" srcId="{0CFC6EAA-DD42-49C0-A163-69A52F65D7DF}" destId="{47C28FEA-814E-4A68-B726-08705D29C6AB}" srcOrd="0" destOrd="1" presId="urn:microsoft.com/office/officeart/2005/8/layout/vList4#1"/>
    <dgm:cxn modelId="{7DD17957-3CF6-4F84-9B42-2D5B12D19F2A}" type="presOf" srcId="{A8E9C07B-48B2-4B9C-8EC7-0782825D816E}" destId="{49E2F980-7E69-446B-A4B0-923DF6DEFA98}" srcOrd="1" destOrd="0" presId="urn:microsoft.com/office/officeart/2005/8/layout/vList4#1"/>
    <dgm:cxn modelId="{D3B5C6B8-970A-4AE4-AF41-D9B6EC46DB45}" type="presOf" srcId="{629933C8-186B-4311-BF2D-DC99990EFBF2}" destId="{7B44DBCB-1EB0-418C-B751-858BAE4753CC}" srcOrd="1" destOrd="0" presId="urn:microsoft.com/office/officeart/2005/8/layout/vList4#1"/>
    <dgm:cxn modelId="{791DD5F5-4A05-45B6-BE4C-6BA2472DDC86}" type="presOf" srcId="{0CFC6EAA-DD42-49C0-A163-69A52F65D7DF}" destId="{799A5FF2-1A39-4675-818C-11261776BAE8}" srcOrd="1"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6110EF44-5760-46AD-88E0-A5EC417BA8A8}" type="presOf" srcId="{482F2C61-E41B-4642-B082-EF9C103085B5}" destId="{25E29AB1-DE1E-48E4-B66F-1D7048CC3527}" srcOrd="0" destOrd="0" presId="urn:microsoft.com/office/officeart/2005/8/layout/vList4#1"/>
    <dgm:cxn modelId="{64146DDE-645F-43AC-80A4-2116B49BEB8B}" srcId="{22E69BE8-653B-4CE1-975B-3C39DAE649D2}" destId="{FDE1B2BF-4076-40E6-982F-93F0932EA27F}" srcOrd="0" destOrd="0" parTransId="{F3F72B7C-59C8-4AB8-9789-C140956F291A}" sibTransId="{D6DE8BC5-2DFD-4054-B62B-11E207185A8A}"/>
    <dgm:cxn modelId="{27AF655E-BB1D-4732-8A07-03E7E00B3EC5}" srcId="{A8E9C07B-48B2-4B9C-8EC7-0782825D816E}" destId="{6D011581-C5DD-419A-AAED-AD05631CDF0A}" srcOrd="0" destOrd="0" parTransId="{9AD826C6-DA8A-4FF7-A064-27557BE243B8}" sibTransId="{C1639196-CA28-4BD6-A52D-AF603368A606}"/>
    <dgm:cxn modelId="{98D67BD8-8427-47B0-B5AA-EB45D304815F}" type="presOf" srcId="{6D011581-C5DD-419A-AAED-AD05631CDF0A}" destId="{49E2F980-7E69-446B-A4B0-923DF6DEFA98}" srcOrd="1" destOrd="1"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8B673F7C-BE2D-49A5-B6F2-D9DEE7E4E328}" type="presOf" srcId="{AECECD48-C5E4-4B1D-828F-DD9E0A90274D}" destId="{471ACDAA-8EBB-4B3F-89FD-E777335919BA}" srcOrd="0" destOrd="0" presId="urn:microsoft.com/office/officeart/2005/8/layout/vList4#1"/>
    <dgm:cxn modelId="{5787E137-0A5F-4F45-A330-BF65147102C9}" type="presOf" srcId="{E158F942-9CA0-47CD-BF20-BAC49C8142F5}" destId="{471ACDAA-8EBB-4B3F-89FD-E777335919BA}" srcOrd="0"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2EB7E772-9B0F-41BF-9241-715218B72860}" srcId="{AECECD48-C5E4-4B1D-828F-DD9E0A90274D}" destId="{E158F942-9CA0-47CD-BF20-BAC49C8142F5}" srcOrd="0" destOrd="0" parTransId="{B7BDAF5C-E7FB-49F5-812D-654C2CD5A8EB}" sibTransId="{41774615-A6FB-4627-85F1-20FD324D9DA4}"/>
    <dgm:cxn modelId="{36C20AF6-670E-4425-A77F-AAED1778981B}" type="presOf" srcId="{363F0ED0-6985-439E-857A-EC47F8A3DAB0}" destId="{7B44DBCB-1EB0-418C-B751-858BAE4753CC}" srcOrd="1" destOrd="1" presId="urn:microsoft.com/office/officeart/2005/8/layout/vList4#1"/>
    <dgm:cxn modelId="{94F66066-1985-470E-96ED-DEDD0F052AC6}" type="presOf" srcId="{677A52F5-4CAE-4309-A461-E811AF92EF26}" destId="{799A5FF2-1A39-4675-818C-11261776BAE8}" srcOrd="1" destOrd="2" presId="urn:microsoft.com/office/officeart/2005/8/layout/vList4#1"/>
    <dgm:cxn modelId="{CFBF21C2-21BA-4949-AE7B-A1680EDBC722}" type="presOf" srcId="{363F0ED0-6985-439E-857A-EC47F8A3DAB0}" destId="{A93B6B1D-06C6-4860-8EBA-32C502FF8641}" srcOrd="0" destOrd="1" presId="urn:microsoft.com/office/officeart/2005/8/layout/vList4#1"/>
    <dgm:cxn modelId="{249DA96C-952E-42AC-8DB8-56C718E0C29A}" type="presOf" srcId="{34FB3FC8-FCB1-404C-AAE4-E98CF14CF5FB}" destId="{799A5FF2-1A39-4675-818C-11261776BAE8}" srcOrd="1"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AAD18608-F8B2-4CE8-86FF-887828D70638}" srcId="{482F2C61-E41B-4642-B082-EF9C103085B5}" destId="{AECECD48-C5E4-4B1D-828F-DD9E0A90274D}" srcOrd="3" destOrd="0" parTransId="{83588EAC-9746-4704-81BA-BB10DA868C11}" sibTransId="{06826EBE-8D13-453B-B822-8C195E6947E1}"/>
    <dgm:cxn modelId="{6C3A87FC-6E0D-4587-9FA3-2ABC2A3DC3D9}" type="presOf" srcId="{FDE1B2BF-4076-40E6-982F-93F0932EA27F}" destId="{9259372F-C70A-44BC-BCB4-E2D4392785FE}" srcOrd="0" destOrd="1" presId="urn:microsoft.com/office/officeart/2005/8/layout/vList4#1"/>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 modelId="{A3CD609E-6847-4B9C-9AD1-7746F9B1F09F}" type="presParOf" srcId="{25E29AB1-DE1E-48E4-B66F-1D7048CC3527}" destId="{F89176E6-859D-4FD9-8DED-11CCE6D56F7C}" srcOrd="7" destOrd="0" presId="urn:microsoft.com/office/officeart/2005/8/layout/vList4#1"/>
    <dgm:cxn modelId="{20FB32AB-F21B-4F3E-8B30-95999D18F2A0}" type="presParOf" srcId="{25E29AB1-DE1E-48E4-B66F-1D7048CC3527}" destId="{B2BFB810-8CC4-47A7-8F53-5989733EAF0E}" srcOrd="8" destOrd="0" presId="urn:microsoft.com/office/officeart/2005/8/layout/vList4#1"/>
    <dgm:cxn modelId="{C8A92F4D-9C15-4D7F-B90C-4AC83ADAB405}" type="presParOf" srcId="{B2BFB810-8CC4-47A7-8F53-5989733EAF0E}" destId="{9259372F-C70A-44BC-BCB4-E2D4392785FE}" srcOrd="0" destOrd="0" presId="urn:microsoft.com/office/officeart/2005/8/layout/vList4#1"/>
    <dgm:cxn modelId="{3549A28D-2EA0-4A81-9A7D-20D43A6D39AF}" type="presParOf" srcId="{B2BFB810-8CC4-47A7-8F53-5989733EAF0E}" destId="{889131BE-3A6B-4B48-98CB-9C233DE61FE5}" srcOrd="1" destOrd="0" presId="urn:microsoft.com/office/officeart/2005/8/layout/vList4#1"/>
    <dgm:cxn modelId="{79AC9A58-A9AC-4283-9B80-386DCE79E23E}" type="presParOf" srcId="{B2BFB810-8CC4-47A7-8F53-5989733EAF0E}" destId="{CA3E3E8A-1393-43C6-A6A9-A1AF34CBCE7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Information Systems Today</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smtClean="0"/>
            <a:t>Learning Objective: Describe the characteristics of the digital world and the advent of the Information Age. </a:t>
          </a:r>
          <a:endParaRPr lang="en-US" sz="2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1"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Define globalization, describe how it evolved over time, and describe the key drivers of globalization.</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smtClean="0"/>
            <a:t>Explain what an information system is, contrasting its data, technology, people, and organizational components.</a:t>
          </a:r>
          <a:endParaRPr lang="en-US" sz="12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smtClean="0"/>
            <a:t>Describe how computer ethics impact the use of information systems and discuss the ethical concerns associated with information privacy and intellectual property.</a:t>
          </a:r>
          <a:endParaRPr lang="en-US" sz="12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smtClean="0"/>
            <a:t>Describe the dual nature of information systems in the success and failure of modern organizations.</a:t>
          </a:r>
          <a:endParaRPr lang="en-US" sz="12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ScaleY="277158"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95572" custScaleY="289516"/>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513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51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5131"/>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5131"/>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077460E6-1B0F-4A1E-AC74-5DC04E99FC61}" type="presOf" srcId="{A8E9C07B-48B2-4B9C-8EC7-0782825D816E}" destId="{49E2F980-7E69-446B-A4B0-923DF6DEFA98}" srcOrd="1" destOrd="0" presId="urn:microsoft.com/office/officeart/2005/8/layout/vList4#2"/>
    <dgm:cxn modelId="{C6D87871-223C-4620-BA66-EAF2C17DDBEF}" type="presOf" srcId="{0CFC6EAA-DD42-49C0-A163-69A52F65D7DF}" destId="{47C28FEA-814E-4A68-B726-08705D29C6AB}" srcOrd="0" destOrd="1" presId="urn:microsoft.com/office/officeart/2005/8/layout/vList4#2"/>
    <dgm:cxn modelId="{8FA61265-4310-4720-8F4A-423D7F91D1DD}" type="presOf" srcId="{363F0ED0-6985-439E-857A-EC47F8A3DAB0}" destId="{A93B6B1D-06C6-4860-8EBA-32C502FF8641}" srcOrd="0" destOrd="1" presId="urn:microsoft.com/office/officeart/2005/8/layout/vList4#2"/>
    <dgm:cxn modelId="{5310D578-AF81-4A20-999F-3456DF15C80E}" type="presOf" srcId="{629933C8-186B-4311-BF2D-DC99990EFBF2}" destId="{A93B6B1D-06C6-4860-8EBA-32C502FF8641}" srcOrd="0" destOrd="0" presId="urn:microsoft.com/office/officeart/2005/8/layout/vList4#2"/>
    <dgm:cxn modelId="{15376526-AC74-4401-92A4-B5D03A9E65DE}" type="presOf" srcId="{A8E9C07B-48B2-4B9C-8EC7-0782825D816E}" destId="{BA89CFF3-74C1-4F32-B093-38D94D4D20CF}" srcOrd="0" destOrd="0" presId="urn:microsoft.com/office/officeart/2005/8/layout/vList4#2"/>
    <dgm:cxn modelId="{5B477D51-8883-49A7-A651-C93E15732ED0}" type="presOf" srcId="{E158F942-9CA0-47CD-BF20-BAC49C8142F5}" destId="{471ACDAA-8EBB-4B3F-89FD-E777335919BA}" srcOrd="0" destOrd="1" presId="urn:microsoft.com/office/officeart/2005/8/layout/vList4#2"/>
    <dgm:cxn modelId="{4A8A3890-20B6-488C-BA11-22B0E2B92BB6}" type="presOf" srcId="{22E69BE8-653B-4CE1-975B-3C39DAE649D2}" destId="{CA3E3E8A-1393-43C6-A6A9-A1AF34CBCE71}" srcOrd="1" destOrd="0" presId="urn:microsoft.com/office/officeart/2005/8/layout/vList4#2"/>
    <dgm:cxn modelId="{F33BD368-F297-4CCA-8EDC-603629969546}" srcId="{34FB3FC8-FCB1-404C-AAE4-E98CF14CF5FB}" destId="{0CFC6EAA-DD42-49C0-A163-69A52F65D7DF}" srcOrd="0" destOrd="0" parTransId="{1A56339D-71D4-4C3E-A1C4-A33367110C47}" sibTransId="{C379DEEC-C8F4-4259-AB38-AE67A4582602}"/>
    <dgm:cxn modelId="{8C7B64E0-006E-4C41-9E72-DD9DF84C862C}" type="presOf" srcId="{AECECD48-C5E4-4B1D-828F-DD9E0A90274D}" destId="{471ACDAA-8EBB-4B3F-89FD-E777335919BA}" srcOrd="0" destOrd="0" presId="urn:microsoft.com/office/officeart/2005/8/layout/vList4#2"/>
    <dgm:cxn modelId="{DCFC3EF4-40D6-480C-B810-A62522FE3920}" type="presOf" srcId="{E158F942-9CA0-47CD-BF20-BAC49C8142F5}" destId="{5E310E1C-7377-4CBD-AD7A-3ED403513640}" srcOrd="1" destOrd="1" presId="urn:microsoft.com/office/officeart/2005/8/layout/vList4#2"/>
    <dgm:cxn modelId="{93C1E184-CAB4-42BF-9551-01829DC34437}" type="presOf" srcId="{6D011581-C5DD-419A-AAED-AD05631CDF0A}" destId="{49E2F980-7E69-446B-A4B0-923DF6DEFA98}" srcOrd="1" destOrd="1" presId="urn:microsoft.com/office/officeart/2005/8/layout/vList4#2"/>
    <dgm:cxn modelId="{58C114E4-F1C2-4C1E-B328-1EBAAF7E55C4}" type="presOf" srcId="{FDE1B2BF-4076-40E6-982F-93F0932EA27F}" destId="{CA3E3E8A-1393-43C6-A6A9-A1AF34CBCE71}" srcOrd="1" destOrd="1"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ED893FCA-01C0-45AB-BA71-2E8A5F867E07}" type="presOf" srcId="{629933C8-186B-4311-BF2D-DC99990EFBF2}" destId="{7B44DBCB-1EB0-418C-B751-858BAE4753CC}" srcOrd="1" destOrd="0" presId="urn:microsoft.com/office/officeart/2005/8/layout/vList4#2"/>
    <dgm:cxn modelId="{E40B7776-D2F8-4631-8E95-F6E956694182}" type="presOf" srcId="{677A52F5-4CAE-4309-A461-E811AF92EF26}" destId="{47C28FEA-814E-4A68-B726-08705D29C6AB}" srcOrd="0" destOrd="2" presId="urn:microsoft.com/office/officeart/2005/8/layout/vList4#2"/>
    <dgm:cxn modelId="{BB6D837D-C771-4B02-A339-6BF3CF61F084}" type="presOf" srcId="{482F2C61-E41B-4642-B082-EF9C103085B5}" destId="{25E29AB1-DE1E-48E4-B66F-1D7048CC3527}" srcOrd="0" destOrd="0" presId="urn:microsoft.com/office/officeart/2005/8/layout/vList4#2"/>
    <dgm:cxn modelId="{1950FD68-9CEC-4FD3-98A8-77F9FA186F4C}" type="presOf" srcId="{6D011581-C5DD-419A-AAED-AD05631CDF0A}" destId="{BA89CFF3-74C1-4F32-B093-38D94D4D20CF}" srcOrd="0" destOrd="1"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9538D63E-0AFF-4869-8B74-5EAE693FBC93}" type="presOf" srcId="{34FB3FC8-FCB1-404C-AAE4-E98CF14CF5FB}" destId="{47C28FEA-814E-4A68-B726-08705D29C6AB}" srcOrd="0" destOrd="0" presId="urn:microsoft.com/office/officeart/2005/8/layout/vList4#2"/>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64146DDE-645F-43AC-80A4-2116B49BEB8B}" srcId="{22E69BE8-653B-4CE1-975B-3C39DAE649D2}" destId="{FDE1B2BF-4076-40E6-982F-93F0932EA27F}" srcOrd="0" destOrd="0" parTransId="{F3F72B7C-59C8-4AB8-9789-C140956F291A}" sibTransId="{D6DE8BC5-2DFD-4054-B62B-11E207185A8A}"/>
    <dgm:cxn modelId="{CD940617-5DF4-4842-932B-DEEB888241FF}" type="presOf" srcId="{34FB3FC8-FCB1-404C-AAE4-E98CF14CF5FB}" destId="{799A5FF2-1A39-4675-818C-11261776BAE8}" srcOrd="1" destOrd="0" presId="urn:microsoft.com/office/officeart/2005/8/layout/vList4#2"/>
    <dgm:cxn modelId="{5D216934-AA91-4DC6-BC37-AEF8EFE6DBE6}" type="presOf" srcId="{FDE1B2BF-4076-40E6-982F-93F0932EA27F}" destId="{9259372F-C70A-44BC-BCB4-E2D4392785FE}" srcOrd="0" destOrd="1" presId="urn:microsoft.com/office/officeart/2005/8/layout/vList4#2"/>
    <dgm:cxn modelId="{27AF655E-BB1D-4732-8A07-03E7E00B3EC5}" srcId="{A8E9C07B-48B2-4B9C-8EC7-0782825D816E}" destId="{6D011581-C5DD-419A-AAED-AD05631CDF0A}" srcOrd="0" destOrd="0" parTransId="{9AD826C6-DA8A-4FF7-A064-27557BE243B8}" sibTransId="{C1639196-CA28-4BD6-A52D-AF603368A606}"/>
    <dgm:cxn modelId="{3A619D55-5747-4E00-A1FA-E45F6AED8303}" srcId="{629933C8-186B-4311-BF2D-DC99990EFBF2}" destId="{363F0ED0-6985-439E-857A-EC47F8A3DAB0}" srcOrd="0" destOrd="0" parTransId="{A9B0CFF2-8D5D-47E0-900D-55A9A3E83BE1}" sibTransId="{F7E04B30-62AE-4465-859B-270409FE7C94}"/>
    <dgm:cxn modelId="{2EB7E772-9B0F-41BF-9241-715218B72860}" srcId="{AECECD48-C5E4-4B1D-828F-DD9E0A90274D}" destId="{E158F942-9CA0-47CD-BF20-BAC49C8142F5}" srcOrd="0" destOrd="0" parTransId="{B7BDAF5C-E7FB-49F5-812D-654C2CD5A8EB}" sibTransId="{41774615-A6FB-4627-85F1-20FD324D9DA4}"/>
    <dgm:cxn modelId="{075AD2DD-DE62-402C-8690-1DC5614ABEB3}" srcId="{34FB3FC8-FCB1-404C-AAE4-E98CF14CF5FB}" destId="{677A52F5-4CAE-4309-A461-E811AF92EF26}" srcOrd="1" destOrd="0" parTransId="{1AD2DCFB-B719-41BF-BEBB-12150A457F78}" sibTransId="{409F2E99-5E6A-4297-B1B3-C7C7D1142951}"/>
    <dgm:cxn modelId="{C2AFCE55-6F6A-4A95-BBB3-B8CEB0306827}" type="presOf" srcId="{0CFC6EAA-DD42-49C0-A163-69A52F65D7DF}" destId="{799A5FF2-1A39-4675-818C-11261776BAE8}" srcOrd="1" destOrd="1" presId="urn:microsoft.com/office/officeart/2005/8/layout/vList4#2"/>
    <dgm:cxn modelId="{C14686DD-D05F-4C50-B7B2-AC5915E0B3DC}" type="presOf" srcId="{AECECD48-C5E4-4B1D-828F-DD9E0A90274D}" destId="{5E310E1C-7377-4CBD-AD7A-3ED403513640}" srcOrd="1" destOrd="0" presId="urn:microsoft.com/office/officeart/2005/8/layout/vList4#2"/>
    <dgm:cxn modelId="{0ECE9498-40B8-4911-B643-75B886889B76}" type="presOf" srcId="{363F0ED0-6985-439E-857A-EC47F8A3DAB0}" destId="{7B44DBCB-1EB0-418C-B751-858BAE4753CC}" srcOrd="1" destOrd="1" presId="urn:microsoft.com/office/officeart/2005/8/layout/vList4#2"/>
    <dgm:cxn modelId="{5BE62FF1-FE6A-4CEF-8A6D-ADCBF55B5C16}" type="presOf" srcId="{22E69BE8-653B-4CE1-975B-3C39DAE649D2}" destId="{9259372F-C70A-44BC-BCB4-E2D4392785FE}" srcOrd="0" destOrd="0" presId="urn:microsoft.com/office/officeart/2005/8/layout/vList4#2"/>
    <dgm:cxn modelId="{656505DF-68BF-4857-A2AE-EFA2171403BB}" type="presOf" srcId="{677A52F5-4CAE-4309-A461-E811AF92EF26}" destId="{799A5FF2-1A39-4675-818C-11261776BAE8}" srcOrd="1" destOrd="2" presId="urn:microsoft.com/office/officeart/2005/8/layout/vList4#2"/>
    <dgm:cxn modelId="{AAD18608-F8B2-4CE8-86FF-887828D70638}" srcId="{482F2C61-E41B-4642-B082-EF9C103085B5}" destId="{AECECD48-C5E4-4B1D-828F-DD9E0A90274D}" srcOrd="3" destOrd="0" parTransId="{83588EAC-9746-4704-81BA-BB10DA868C11}" sibTransId="{06826EBE-8D13-453B-B822-8C195E6947E1}"/>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 modelId="{2F388FD0-CE7B-4BF9-9720-E31C8B49FAD4}" type="presParOf" srcId="{25E29AB1-DE1E-48E4-B66F-1D7048CC3527}" destId="{9B636D59-4907-4E00-B740-911D24B9FF11}" srcOrd="5" destOrd="0" presId="urn:microsoft.com/office/officeart/2005/8/layout/vList4#2"/>
    <dgm:cxn modelId="{8692CDF2-CEA7-424F-9B5B-9F2C81D415C4}" type="presParOf" srcId="{25E29AB1-DE1E-48E4-B66F-1D7048CC3527}" destId="{1ED16A2B-8516-4F79-8954-C053F3BC0B6B}" srcOrd="6" destOrd="0" presId="urn:microsoft.com/office/officeart/2005/8/layout/vList4#2"/>
    <dgm:cxn modelId="{65F43AA6-FB22-4793-91B9-B24F3EF2066E}" type="presParOf" srcId="{1ED16A2B-8516-4F79-8954-C053F3BC0B6B}" destId="{471ACDAA-8EBB-4B3F-89FD-E777335919BA}" srcOrd="0" destOrd="0" presId="urn:microsoft.com/office/officeart/2005/8/layout/vList4#2"/>
    <dgm:cxn modelId="{8A6AB50E-9CA1-4D15-89AE-2CF2CE43907F}" type="presParOf" srcId="{1ED16A2B-8516-4F79-8954-C053F3BC0B6B}" destId="{0C6B9C41-271F-4061-9955-70DED635DAC1}" srcOrd="1" destOrd="0" presId="urn:microsoft.com/office/officeart/2005/8/layout/vList4#2"/>
    <dgm:cxn modelId="{37DAFD01-5F13-4114-924E-F715C0E0A429}" type="presParOf" srcId="{1ED16A2B-8516-4F79-8954-C053F3BC0B6B}" destId="{5E310E1C-7377-4CBD-AD7A-3ED403513640}" srcOrd="2" destOrd="0" presId="urn:microsoft.com/office/officeart/2005/8/layout/vList4#2"/>
    <dgm:cxn modelId="{272204ED-704F-498A-9F56-1666536D1B2D}" type="presParOf" srcId="{25E29AB1-DE1E-48E4-B66F-1D7048CC3527}" destId="{F89176E6-859D-4FD9-8DED-11CCE6D56F7C}" srcOrd="7" destOrd="0" presId="urn:microsoft.com/office/officeart/2005/8/layout/vList4#2"/>
    <dgm:cxn modelId="{A789B5C3-4076-40DB-8675-ADE1C465D306}" type="presParOf" srcId="{25E29AB1-DE1E-48E4-B66F-1D7048CC3527}" destId="{B2BFB810-8CC4-47A7-8F53-5989733EAF0E}" srcOrd="8" destOrd="0" presId="urn:microsoft.com/office/officeart/2005/8/layout/vList4#2"/>
    <dgm:cxn modelId="{7A4B633D-DAAC-44F8-80A9-A3671B868F8A}" type="presParOf" srcId="{B2BFB810-8CC4-47A7-8F53-5989733EAF0E}" destId="{9259372F-C70A-44BC-BCB4-E2D4392785FE}" srcOrd="0" destOrd="0" presId="urn:microsoft.com/office/officeart/2005/8/layout/vList4#2"/>
    <dgm:cxn modelId="{35DF10EC-F009-4A1C-9CDE-55D7AF7E5604}" type="presParOf" srcId="{B2BFB810-8CC4-47A7-8F53-5989733EAF0E}" destId="{889131BE-3A6B-4B48-98CB-9C233DE61FE5}" srcOrd="1" destOrd="0" presId="urn:microsoft.com/office/officeart/2005/8/layout/vList4#2"/>
    <dgm:cxn modelId="{14D4D74F-63B2-484B-813E-81AB3944CA18}" type="presParOf" srcId="{B2BFB810-8CC4-47A7-8F53-5989733EAF0E}" destId="{CA3E3E8A-1393-43C6-A6A9-A1AF34CBCE71}"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smtClean="0"/>
            <a:t>Describe the characteristics of the digital world and the advent of the Information Age. </a:t>
          </a:r>
          <a:endParaRPr lang="en-US" sz="12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Evolution of Globalization</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smtClean="0"/>
            <a:t>Learning Objective: Be able to define globalization, describe how it evolved over time, and describe key globalization drivers.</a:t>
          </a:r>
          <a:endParaRPr lang="en-US" sz="2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smtClean="0"/>
            <a:t>Explain what an information system is, contrasting its data, technology, people, and organizational components.</a:t>
          </a:r>
          <a:endParaRPr lang="en-US" sz="12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smtClean="0"/>
            <a:t>Describe how computer ethics impact the use of information systems and discuss the ethical concerns associated with information privacy and intellectual property.</a:t>
          </a:r>
          <a:endParaRPr lang="en-US" sz="12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smtClean="0"/>
            <a:t>Describe the dual nature of information systems in the success and failure of modern organizations.</a:t>
          </a:r>
          <a:endParaRPr lang="en-US" sz="12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452"/>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custScaleY="247959"/>
      <dgm:spPr/>
      <dgm:t>
        <a:bodyPr/>
        <a:lstStyle/>
        <a:p>
          <a:endParaRPr lang="en-US"/>
        </a:p>
      </dgm:t>
    </dgm:pt>
    <dgm:pt modelId="{7AEC1603-E11D-41B0-BE2A-F6201D5BEDCD}" type="pres">
      <dgm:prSet presAssocID="{629933C8-186B-4311-BF2D-DC99990EFBF2}" presName="img" presStyleLbl="fgImgPlace1" presStyleIdx="1" presStyleCnt="5" custScaleX="99214" custScaleY="257137"/>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452"/>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452"/>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452"/>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FFB8572B-7192-49CE-9F0D-B856D183EDFE}" srcId="{482F2C61-E41B-4642-B082-EF9C103085B5}" destId="{34FB3FC8-FCB1-404C-AAE4-E98CF14CF5FB}" srcOrd="2" destOrd="0" parTransId="{5D2B6F70-AC7D-4E44-959A-1F3278F0AFC3}" sibTransId="{62C71E71-0AFF-4481-BF1F-D339780ADFC0}"/>
    <dgm:cxn modelId="{2EB7E772-9B0F-41BF-9241-715218B72860}" srcId="{AECECD48-C5E4-4B1D-828F-DD9E0A90274D}" destId="{E158F942-9CA0-47CD-BF20-BAC49C8142F5}" srcOrd="0" destOrd="0" parTransId="{B7BDAF5C-E7FB-49F5-812D-654C2CD5A8EB}" sibTransId="{41774615-A6FB-4627-85F1-20FD324D9DA4}"/>
    <dgm:cxn modelId="{AB954C14-3858-413A-8C7D-4B290FD71843}" type="presOf" srcId="{629933C8-186B-4311-BF2D-DC99990EFBF2}" destId="{A93B6B1D-06C6-4860-8EBA-32C502FF8641}" srcOrd="0" destOrd="0" presId="urn:microsoft.com/office/officeart/2005/8/layout/vList4#3"/>
    <dgm:cxn modelId="{AD021CE9-C533-421B-BC5D-E2B5548D237D}" type="presOf" srcId="{E158F942-9CA0-47CD-BF20-BAC49C8142F5}" destId="{471ACDAA-8EBB-4B3F-89FD-E777335919BA}" srcOrd="0" destOrd="1" presId="urn:microsoft.com/office/officeart/2005/8/layout/vList4#3"/>
    <dgm:cxn modelId="{3C249085-2DAB-4E26-850D-D8FFA4BE0950}" type="presOf" srcId="{22E69BE8-653B-4CE1-975B-3C39DAE649D2}" destId="{CA3E3E8A-1393-43C6-A6A9-A1AF34CBCE71}" srcOrd="1" destOrd="0" presId="urn:microsoft.com/office/officeart/2005/8/layout/vList4#3"/>
    <dgm:cxn modelId="{D13FD293-9D8D-4577-A5C5-A41791BDB010}" type="presOf" srcId="{482F2C61-E41B-4642-B082-EF9C103085B5}" destId="{25E29AB1-DE1E-48E4-B66F-1D7048CC3527}" srcOrd="0" destOrd="0" presId="urn:microsoft.com/office/officeart/2005/8/layout/vList4#3"/>
    <dgm:cxn modelId="{AAD18608-F8B2-4CE8-86FF-887828D70638}" srcId="{482F2C61-E41B-4642-B082-EF9C103085B5}" destId="{AECECD48-C5E4-4B1D-828F-DD9E0A90274D}" srcOrd="3" destOrd="0" parTransId="{83588EAC-9746-4704-81BA-BB10DA868C11}" sibTransId="{06826EBE-8D13-453B-B822-8C195E6947E1}"/>
    <dgm:cxn modelId="{27AF655E-BB1D-4732-8A07-03E7E00B3EC5}" srcId="{A8E9C07B-48B2-4B9C-8EC7-0782825D816E}" destId="{6D011581-C5DD-419A-AAED-AD05631CDF0A}" srcOrd="0" destOrd="0" parTransId="{9AD826C6-DA8A-4FF7-A064-27557BE243B8}" sibTransId="{C1639196-CA28-4BD6-A52D-AF603368A606}"/>
    <dgm:cxn modelId="{9617FCF8-0802-436C-A7CD-E87B3B8C2893}" srcId="{482F2C61-E41B-4642-B082-EF9C103085B5}" destId="{A8E9C07B-48B2-4B9C-8EC7-0782825D816E}" srcOrd="0" destOrd="0" parTransId="{C7A73202-DE5A-4072-95A6-BFF1402B4BC2}" sibTransId="{631AC269-E33A-4752-92A6-6DC1380588AA}"/>
    <dgm:cxn modelId="{075AD2DD-DE62-402C-8690-1DC5614ABEB3}" srcId="{34FB3FC8-FCB1-404C-AAE4-E98CF14CF5FB}" destId="{677A52F5-4CAE-4309-A461-E811AF92EF26}" srcOrd="1" destOrd="0" parTransId="{1AD2DCFB-B719-41BF-BEBB-12150A457F78}" sibTransId="{409F2E99-5E6A-4297-B1B3-C7C7D1142951}"/>
    <dgm:cxn modelId="{847E23CB-7C5C-4C35-810C-EAAC5140DD6C}" type="presOf" srcId="{6D011581-C5DD-419A-AAED-AD05631CDF0A}" destId="{49E2F980-7E69-446B-A4B0-923DF6DEFA98}" srcOrd="1" destOrd="1" presId="urn:microsoft.com/office/officeart/2005/8/layout/vList4#3"/>
    <dgm:cxn modelId="{6970BBAF-91A6-4E51-B6C6-1373365A9E37}" type="presOf" srcId="{6D011581-C5DD-419A-AAED-AD05631CDF0A}" destId="{BA89CFF3-74C1-4F32-B093-38D94D4D20CF}" srcOrd="0" destOrd="1" presId="urn:microsoft.com/office/officeart/2005/8/layout/vList4#3"/>
    <dgm:cxn modelId="{C950A49D-7CA4-45D5-866A-74DCF1DFA24B}" type="presOf" srcId="{0CFC6EAA-DD42-49C0-A163-69A52F65D7DF}" destId="{799A5FF2-1A39-4675-818C-11261776BAE8}" srcOrd="1" destOrd="1" presId="urn:microsoft.com/office/officeart/2005/8/layout/vList4#3"/>
    <dgm:cxn modelId="{B901A8AD-DA97-4C19-A215-4717AE98D975}" type="presOf" srcId="{E158F942-9CA0-47CD-BF20-BAC49C8142F5}" destId="{5E310E1C-7377-4CBD-AD7A-3ED403513640}" srcOrd="1" destOrd="1" presId="urn:microsoft.com/office/officeart/2005/8/layout/vList4#3"/>
    <dgm:cxn modelId="{EDC24EF8-39FD-44CB-902E-610E5F37FA6C}" type="presOf" srcId="{0CFC6EAA-DD42-49C0-A163-69A52F65D7DF}" destId="{47C28FEA-814E-4A68-B726-08705D29C6AB}" srcOrd="0" destOrd="1" presId="urn:microsoft.com/office/officeart/2005/8/layout/vList4#3"/>
    <dgm:cxn modelId="{169C0DB7-453D-4000-82AF-CBDE73FC492D}" type="presOf" srcId="{AECECD48-C5E4-4B1D-828F-DD9E0A90274D}" destId="{5E310E1C-7377-4CBD-AD7A-3ED403513640}" srcOrd="1"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99D7479F-4561-4EE2-855D-967CBC4F6A95}" type="presOf" srcId="{AECECD48-C5E4-4B1D-828F-DD9E0A90274D}" destId="{471ACDAA-8EBB-4B3F-89FD-E777335919BA}" srcOrd="0" destOrd="0" presId="urn:microsoft.com/office/officeart/2005/8/layout/vList4#3"/>
    <dgm:cxn modelId="{AF686861-D0AA-44C4-AEC2-9754B3068294}" type="presOf" srcId="{629933C8-186B-4311-BF2D-DC99990EFBF2}" destId="{7B44DBCB-1EB0-418C-B751-858BAE4753CC}" srcOrd="1" destOrd="0" presId="urn:microsoft.com/office/officeart/2005/8/layout/vList4#3"/>
    <dgm:cxn modelId="{F33BD368-F297-4CCA-8EDC-603629969546}" srcId="{34FB3FC8-FCB1-404C-AAE4-E98CF14CF5FB}" destId="{0CFC6EAA-DD42-49C0-A163-69A52F65D7DF}" srcOrd="0" destOrd="0" parTransId="{1A56339D-71D4-4C3E-A1C4-A33367110C47}" sibTransId="{C379DEEC-C8F4-4259-AB38-AE67A4582602}"/>
    <dgm:cxn modelId="{4918AA9E-A0B4-4F30-8FC0-8609675D73C6}" type="presOf" srcId="{A8E9C07B-48B2-4B9C-8EC7-0782825D816E}" destId="{BA89CFF3-74C1-4F32-B093-38D94D4D20CF}" srcOrd="0" destOrd="0" presId="urn:microsoft.com/office/officeart/2005/8/layout/vList4#3"/>
    <dgm:cxn modelId="{64146DDE-645F-43AC-80A4-2116B49BEB8B}" srcId="{22E69BE8-653B-4CE1-975B-3C39DAE649D2}" destId="{FDE1B2BF-4076-40E6-982F-93F0932EA27F}" srcOrd="0" destOrd="0" parTransId="{F3F72B7C-59C8-4AB8-9789-C140956F291A}" sibTransId="{D6DE8BC5-2DFD-4054-B62B-11E207185A8A}"/>
    <dgm:cxn modelId="{A00757AA-14EC-46CB-BA60-0E8302B9A1E9}" type="presOf" srcId="{677A52F5-4CAE-4309-A461-E811AF92EF26}" destId="{47C28FEA-814E-4A68-B726-08705D29C6AB}" srcOrd="0" destOrd="2" presId="urn:microsoft.com/office/officeart/2005/8/layout/vList4#3"/>
    <dgm:cxn modelId="{803FCC73-4ACA-4F83-B430-DCFB804728C2}" type="presOf" srcId="{34FB3FC8-FCB1-404C-AAE4-E98CF14CF5FB}" destId="{47C28FEA-814E-4A68-B726-08705D29C6AB}" srcOrd="0" destOrd="0" presId="urn:microsoft.com/office/officeart/2005/8/layout/vList4#3"/>
    <dgm:cxn modelId="{5A0599A0-CBBF-442C-99A2-EAA450E48B3D}" type="presOf" srcId="{677A52F5-4CAE-4309-A461-E811AF92EF26}" destId="{799A5FF2-1A39-4675-818C-11261776BAE8}" srcOrd="1" destOrd="2" presId="urn:microsoft.com/office/officeart/2005/8/layout/vList4#3"/>
    <dgm:cxn modelId="{7B5D760E-DFD3-4136-86B7-15F817A6ECF2}" type="presOf" srcId="{FDE1B2BF-4076-40E6-982F-93F0932EA27F}" destId="{9259372F-C70A-44BC-BCB4-E2D4392785FE}" srcOrd="0" destOrd="1" presId="urn:microsoft.com/office/officeart/2005/8/layout/vList4#3"/>
    <dgm:cxn modelId="{6D89E5EC-3091-474F-BCDF-E80F22726A6E}" type="presOf" srcId="{363F0ED0-6985-439E-857A-EC47F8A3DAB0}" destId="{7B44DBCB-1EB0-418C-B751-858BAE4753CC}" srcOrd="1" destOrd="1" presId="urn:microsoft.com/office/officeart/2005/8/layout/vList4#3"/>
    <dgm:cxn modelId="{3A619D55-5747-4E00-A1FA-E45F6AED8303}" srcId="{629933C8-186B-4311-BF2D-DC99990EFBF2}" destId="{363F0ED0-6985-439E-857A-EC47F8A3DAB0}" srcOrd="0" destOrd="0" parTransId="{A9B0CFF2-8D5D-47E0-900D-55A9A3E83BE1}" sibTransId="{F7E04B30-62AE-4465-859B-270409FE7C94}"/>
    <dgm:cxn modelId="{87EDE3A9-989F-470B-A1AA-A8C4635705CC}" type="presOf" srcId="{363F0ED0-6985-439E-857A-EC47F8A3DAB0}" destId="{A93B6B1D-06C6-4860-8EBA-32C502FF8641}" srcOrd="0" destOrd="1" presId="urn:microsoft.com/office/officeart/2005/8/layout/vList4#3"/>
    <dgm:cxn modelId="{5CCA2871-A9C8-4B12-BD63-547DA708AA4E}" type="presOf" srcId="{34FB3FC8-FCB1-404C-AAE4-E98CF14CF5FB}" destId="{799A5FF2-1A39-4675-818C-11261776BAE8}" srcOrd="1" destOrd="0" presId="urn:microsoft.com/office/officeart/2005/8/layout/vList4#3"/>
    <dgm:cxn modelId="{B5944C68-6D34-43B6-AB05-A1857F6B2BA8}" type="presOf" srcId="{22E69BE8-653B-4CE1-975B-3C39DAE649D2}" destId="{9259372F-C70A-44BC-BCB4-E2D4392785FE}" srcOrd="0" destOrd="0" presId="urn:microsoft.com/office/officeart/2005/8/layout/vList4#3"/>
    <dgm:cxn modelId="{18DDC36D-3496-47FC-A701-338E9B5DC0D1}" srcId="{482F2C61-E41B-4642-B082-EF9C103085B5}" destId="{22E69BE8-653B-4CE1-975B-3C39DAE649D2}" srcOrd="4" destOrd="0" parTransId="{893C5899-3276-4EA6-BD31-3139E062D004}" sibTransId="{26CB4EDE-8ED5-4533-B70F-3B0491BE510F}"/>
    <dgm:cxn modelId="{3CCA1E67-8B0B-4B91-A010-F0ABFD0B96F7}" type="presOf" srcId="{A8E9C07B-48B2-4B9C-8EC7-0782825D816E}" destId="{49E2F980-7E69-446B-A4B0-923DF6DEFA98}" srcOrd="1" destOrd="0" presId="urn:microsoft.com/office/officeart/2005/8/layout/vList4#3"/>
    <dgm:cxn modelId="{BF69201A-2C41-4CDA-A5D4-20F80BA059F6}" type="presOf" srcId="{FDE1B2BF-4076-40E6-982F-93F0932EA27F}" destId="{CA3E3E8A-1393-43C6-A6A9-A1AF34CBCE71}" srcOrd="1" destOrd="1" presId="urn:microsoft.com/office/officeart/2005/8/layout/vList4#3"/>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 modelId="{91D6CC5F-6914-4763-A014-A35607BFA047}" type="presParOf" srcId="{25E29AB1-DE1E-48E4-B66F-1D7048CC3527}" destId="{9B636D59-4907-4E00-B740-911D24B9FF11}" srcOrd="5" destOrd="0" presId="urn:microsoft.com/office/officeart/2005/8/layout/vList4#3"/>
    <dgm:cxn modelId="{C0C39A38-3E44-41F2-9AA9-364C10D2D59A}" type="presParOf" srcId="{25E29AB1-DE1E-48E4-B66F-1D7048CC3527}" destId="{1ED16A2B-8516-4F79-8954-C053F3BC0B6B}" srcOrd="6"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 modelId="{CEB7E175-9A93-49A8-AABE-7A8BA514A76A}" type="presParOf" srcId="{25E29AB1-DE1E-48E4-B66F-1D7048CC3527}" destId="{F89176E6-859D-4FD9-8DED-11CCE6D56F7C}" srcOrd="7" destOrd="0" presId="urn:microsoft.com/office/officeart/2005/8/layout/vList4#3"/>
    <dgm:cxn modelId="{5032A89F-2C0C-484C-BBE8-81EB17676D97}" type="presParOf" srcId="{25E29AB1-DE1E-48E4-B66F-1D7048CC3527}" destId="{B2BFB810-8CC4-47A7-8F53-5989733EAF0E}" srcOrd="8" destOrd="0" presId="urn:microsoft.com/office/officeart/2005/8/layout/vList4#3"/>
    <dgm:cxn modelId="{A681F0A8-3AB1-4904-ADB9-B6F8C4D818AE}" type="presParOf" srcId="{B2BFB810-8CC4-47A7-8F53-5989733EAF0E}" destId="{9259372F-C70A-44BC-BCB4-E2D4392785FE}" srcOrd="0" destOrd="0" presId="urn:microsoft.com/office/officeart/2005/8/layout/vList4#3"/>
    <dgm:cxn modelId="{23A2765C-77EB-429E-9FCC-74C94C5A3789}" type="presParOf" srcId="{B2BFB810-8CC4-47A7-8F53-5989733EAF0E}" destId="{889131BE-3A6B-4B48-98CB-9C233DE61FE5}" srcOrd="1" destOrd="0" presId="urn:microsoft.com/office/officeart/2005/8/layout/vList4#3"/>
    <dgm:cxn modelId="{9ABC34EC-E432-434D-B284-5DD4522E3A09}" type="presParOf" srcId="{B2BFB810-8CC4-47A7-8F53-5989733EAF0E}" destId="{CA3E3E8A-1393-43C6-A6A9-A1AF34CBCE71}"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smtClean="0"/>
            <a:t>Describe the characteristics of the digital world and the advent of the Information Age. </a:t>
          </a:r>
          <a:endParaRPr lang="en-US" sz="12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Define globalization, describe how it evolved over time, and describe the key drivers of globalization.</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Information Systems Defined</a:t>
          </a:r>
          <a:endParaRPr lang="en-US" sz="2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smtClean="0"/>
            <a:t>Learning Objective: Explain what an information system is, contrasting its data, technology, people, and organizational components.</a:t>
          </a:r>
          <a:endParaRPr lang="en-US" sz="2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tyle>
          <a:lnRef idx="2">
            <a:schemeClr val="accent3"/>
          </a:lnRef>
          <a:fillRef idx="1">
            <a:schemeClr val="lt1"/>
          </a:fillRef>
          <a:effectRef idx="0">
            <a:schemeClr val="accent3"/>
          </a:effectRef>
          <a:fontRef idx="minor">
            <a:schemeClr val="dk1"/>
          </a:fontRef>
        </dgm:style>
      </dgm:prSet>
      <dgm:spPr/>
      <dgm:t>
        <a:bodyPr/>
        <a:lstStyle/>
        <a:p>
          <a:endParaRPr lang="en-US" sz="18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smtClean="0"/>
            <a:t>Describe how computer ethics impact the use of information systems and discuss the ethical concerns associated with information privacy and intellectual property.</a:t>
          </a:r>
          <a:endParaRPr lang="en-US" sz="12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smtClean="0"/>
            <a:t>Describe the dual nature of information systems in the success and failure of modern organizations.</a:t>
          </a:r>
          <a:endParaRPr lang="en-US" sz="12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509"/>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509"/>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custScaleY="252549"/>
      <dgm:spPr/>
      <dgm:t>
        <a:bodyPr/>
        <a:lstStyle/>
        <a:p>
          <a:endParaRPr lang="en-US"/>
        </a:p>
      </dgm:t>
    </dgm:pt>
    <dgm:pt modelId="{6ED042DA-90EA-415F-9861-14F87D22BB00}" type="pres">
      <dgm:prSet presAssocID="{34FB3FC8-FCB1-404C-AAE4-E98CF14CF5FB}" presName="img" presStyleLbl="fgImgPlace1" presStyleIdx="2" presStyleCnt="5" custScaleX="95287" custScaleY="2606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509"/>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509"/>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49EF8EE9-37D9-4F91-9677-25470C12EBAA}" type="presOf" srcId="{629933C8-186B-4311-BF2D-DC99990EFBF2}" destId="{A93B6B1D-06C6-4860-8EBA-32C502FF8641}" srcOrd="0" destOrd="0" presId="urn:microsoft.com/office/officeart/2005/8/layout/vList4#4"/>
    <dgm:cxn modelId="{28DA0EC1-A856-4B99-9B51-115B0C013B20}" type="presOf" srcId="{22E69BE8-653B-4CE1-975B-3C39DAE649D2}" destId="{CA3E3E8A-1393-43C6-A6A9-A1AF34CBCE71}" srcOrd="1"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11185CB1-F172-4191-9082-AC78B12DF145}" type="presOf" srcId="{FDE1B2BF-4076-40E6-982F-93F0932EA27F}" destId="{9259372F-C70A-44BC-BCB4-E2D4392785FE}" srcOrd="0" destOrd="1" presId="urn:microsoft.com/office/officeart/2005/8/layout/vList4#4"/>
    <dgm:cxn modelId="{2A556AD7-569D-45A0-B489-FFAFCC0E4318}" type="presOf" srcId="{E158F942-9CA0-47CD-BF20-BAC49C8142F5}" destId="{471ACDAA-8EBB-4B3F-89FD-E777335919BA}" srcOrd="0" destOrd="1" presId="urn:microsoft.com/office/officeart/2005/8/layout/vList4#4"/>
    <dgm:cxn modelId="{13132E8A-CA37-4C02-8A5D-3233DCDBB44B}" type="presOf" srcId="{363F0ED0-6985-439E-857A-EC47F8A3DAB0}" destId="{A93B6B1D-06C6-4860-8EBA-32C502FF8641}" srcOrd="0" destOrd="1" presId="urn:microsoft.com/office/officeart/2005/8/layout/vList4#4"/>
    <dgm:cxn modelId="{02176A5F-48EF-4E01-B9FA-56CCC8265706}" type="presOf" srcId="{0CFC6EAA-DD42-49C0-A163-69A52F65D7DF}" destId="{799A5FF2-1A39-4675-818C-11261776BAE8}" srcOrd="1" destOrd="1" presId="urn:microsoft.com/office/officeart/2005/8/layout/vList4#4"/>
    <dgm:cxn modelId="{F33BD368-F297-4CCA-8EDC-603629969546}" srcId="{34FB3FC8-FCB1-404C-AAE4-E98CF14CF5FB}" destId="{0CFC6EAA-DD42-49C0-A163-69A52F65D7DF}" srcOrd="0" destOrd="0" parTransId="{1A56339D-71D4-4C3E-A1C4-A33367110C47}" sibTransId="{C379DEEC-C8F4-4259-AB38-AE67A4582602}"/>
    <dgm:cxn modelId="{FDA06A74-9DC8-4EC8-9355-BFAB2F0D7337}" type="presOf" srcId="{6D011581-C5DD-419A-AAED-AD05631CDF0A}" destId="{49E2F980-7E69-446B-A4B0-923DF6DEFA98}" srcOrd="1" destOrd="1" presId="urn:microsoft.com/office/officeart/2005/8/layout/vList4#4"/>
    <dgm:cxn modelId="{E15F0F1F-17C1-4AFC-B8A6-F1B1B358E39F}" type="presOf" srcId="{22E69BE8-653B-4CE1-975B-3C39DAE649D2}" destId="{9259372F-C70A-44BC-BCB4-E2D4392785FE}" srcOrd="0" destOrd="0" presId="urn:microsoft.com/office/officeart/2005/8/layout/vList4#4"/>
    <dgm:cxn modelId="{7FD23F70-06EA-428A-BF71-AD046646677F}" type="presOf" srcId="{677A52F5-4CAE-4309-A461-E811AF92EF26}" destId="{47C28FEA-814E-4A68-B726-08705D29C6AB}" srcOrd="0" destOrd="2"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5ED2E095-9691-4BE7-A4BD-871C27E2A4BE}" type="presOf" srcId="{34FB3FC8-FCB1-404C-AAE4-E98CF14CF5FB}" destId="{799A5FF2-1A39-4675-818C-11261776BAE8}" srcOrd="1" destOrd="0" presId="urn:microsoft.com/office/officeart/2005/8/layout/vList4#4"/>
    <dgm:cxn modelId="{6F973D68-AA8C-4F0C-A6C6-1A6D5049F6BB}" type="presOf" srcId="{AECECD48-C5E4-4B1D-828F-DD9E0A90274D}" destId="{471ACDAA-8EBB-4B3F-89FD-E777335919BA}" srcOrd="0" destOrd="0" presId="urn:microsoft.com/office/officeart/2005/8/layout/vList4#4"/>
    <dgm:cxn modelId="{8550B849-D9F5-40E6-B347-1199331DD3B5}" type="presOf" srcId="{363F0ED0-6985-439E-857A-EC47F8A3DAB0}" destId="{7B44DBCB-1EB0-418C-B751-858BAE4753CC}" srcOrd="1" destOrd="1" presId="urn:microsoft.com/office/officeart/2005/8/layout/vList4#4"/>
    <dgm:cxn modelId="{EEE2A90D-822E-49F1-AB48-F260DD59B30F}" type="presOf" srcId="{FDE1B2BF-4076-40E6-982F-93F0932EA27F}" destId="{CA3E3E8A-1393-43C6-A6A9-A1AF34CBCE71}" srcOrd="1" destOrd="1" presId="urn:microsoft.com/office/officeart/2005/8/layout/vList4#4"/>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8D764E12-DA0B-474A-B439-48FDABA61FE6}" type="presOf" srcId="{A8E9C07B-48B2-4B9C-8EC7-0782825D816E}" destId="{49E2F980-7E69-446B-A4B0-923DF6DEFA98}" srcOrd="1" destOrd="0" presId="urn:microsoft.com/office/officeart/2005/8/layout/vList4#4"/>
    <dgm:cxn modelId="{64146DDE-645F-43AC-80A4-2116B49BEB8B}" srcId="{22E69BE8-653B-4CE1-975B-3C39DAE649D2}" destId="{FDE1B2BF-4076-40E6-982F-93F0932EA27F}" srcOrd="0" destOrd="0" parTransId="{F3F72B7C-59C8-4AB8-9789-C140956F291A}" sibTransId="{D6DE8BC5-2DFD-4054-B62B-11E207185A8A}"/>
    <dgm:cxn modelId="{5B116CA2-15F5-41BF-9E15-F5D3102B3945}" type="presOf" srcId="{6D011581-C5DD-419A-AAED-AD05631CDF0A}" destId="{BA89CFF3-74C1-4F32-B093-38D94D4D20CF}" srcOrd="0" destOrd="1" presId="urn:microsoft.com/office/officeart/2005/8/layout/vList4#4"/>
    <dgm:cxn modelId="{A16CAB95-19DC-4B4E-BA6B-E49689ACF200}" type="presOf" srcId="{0CFC6EAA-DD42-49C0-A163-69A52F65D7DF}" destId="{47C28FEA-814E-4A68-B726-08705D29C6AB}" srcOrd="0" destOrd="1" presId="urn:microsoft.com/office/officeart/2005/8/layout/vList4#4"/>
    <dgm:cxn modelId="{27AF655E-BB1D-4732-8A07-03E7E00B3EC5}" srcId="{A8E9C07B-48B2-4B9C-8EC7-0782825D816E}" destId="{6D011581-C5DD-419A-AAED-AD05631CDF0A}" srcOrd="0" destOrd="0" parTransId="{9AD826C6-DA8A-4FF7-A064-27557BE243B8}" sibTransId="{C1639196-CA28-4BD6-A52D-AF603368A606}"/>
    <dgm:cxn modelId="{3A619D55-5747-4E00-A1FA-E45F6AED8303}" srcId="{629933C8-186B-4311-BF2D-DC99990EFBF2}" destId="{363F0ED0-6985-439E-857A-EC47F8A3DAB0}" srcOrd="0" destOrd="0" parTransId="{A9B0CFF2-8D5D-47E0-900D-55A9A3E83BE1}" sibTransId="{F7E04B30-62AE-4465-859B-270409FE7C94}"/>
    <dgm:cxn modelId="{515457F1-4B4D-4065-98C2-33E2AE2CB77A}" type="presOf" srcId="{A8E9C07B-48B2-4B9C-8EC7-0782825D816E}" destId="{BA89CFF3-74C1-4F32-B093-38D94D4D20CF}" srcOrd="0" destOrd="0" presId="urn:microsoft.com/office/officeart/2005/8/layout/vList4#4"/>
    <dgm:cxn modelId="{075AD2DD-DE62-402C-8690-1DC5614ABEB3}" srcId="{34FB3FC8-FCB1-404C-AAE4-E98CF14CF5FB}" destId="{677A52F5-4CAE-4309-A461-E811AF92EF26}" srcOrd="1" destOrd="0" parTransId="{1AD2DCFB-B719-41BF-BEBB-12150A457F78}" sibTransId="{409F2E99-5E6A-4297-B1B3-C7C7D1142951}"/>
    <dgm:cxn modelId="{2EB7E772-9B0F-41BF-9241-715218B72860}" srcId="{AECECD48-C5E4-4B1D-828F-DD9E0A90274D}" destId="{E158F942-9CA0-47CD-BF20-BAC49C8142F5}" srcOrd="0" destOrd="0" parTransId="{B7BDAF5C-E7FB-49F5-812D-654C2CD5A8EB}" sibTransId="{41774615-A6FB-4627-85F1-20FD324D9DA4}"/>
    <dgm:cxn modelId="{72A08371-40A5-402F-AC15-A5C74B32812E}" type="presOf" srcId="{677A52F5-4CAE-4309-A461-E811AF92EF26}" destId="{799A5FF2-1A39-4675-818C-11261776BAE8}" srcOrd="1" destOrd="2" presId="urn:microsoft.com/office/officeart/2005/8/layout/vList4#4"/>
    <dgm:cxn modelId="{F8A20B7B-4B68-4285-96F3-FF81C8275C58}" type="presOf" srcId="{AECECD48-C5E4-4B1D-828F-DD9E0A90274D}" destId="{5E310E1C-7377-4CBD-AD7A-3ED403513640}" srcOrd="1" destOrd="0" presId="urn:microsoft.com/office/officeart/2005/8/layout/vList4#4"/>
    <dgm:cxn modelId="{DF7A7DCB-4F20-473A-AF18-6BCFFCD28262}" type="presOf" srcId="{482F2C61-E41B-4642-B082-EF9C103085B5}" destId="{25E29AB1-DE1E-48E4-B66F-1D7048CC3527}" srcOrd="0" destOrd="0" presId="urn:microsoft.com/office/officeart/2005/8/layout/vList4#4"/>
    <dgm:cxn modelId="{F3EB78C8-5A70-404C-843F-2C8FDDBA11AD}" type="presOf" srcId="{E158F942-9CA0-47CD-BF20-BAC49C8142F5}" destId="{5E310E1C-7377-4CBD-AD7A-3ED403513640}" srcOrd="1" destOrd="1" presId="urn:microsoft.com/office/officeart/2005/8/layout/vList4#4"/>
    <dgm:cxn modelId="{AAD18608-F8B2-4CE8-86FF-887828D70638}" srcId="{482F2C61-E41B-4642-B082-EF9C103085B5}" destId="{AECECD48-C5E4-4B1D-828F-DD9E0A90274D}" srcOrd="3" destOrd="0" parTransId="{83588EAC-9746-4704-81BA-BB10DA868C11}" sibTransId="{06826EBE-8D13-453B-B822-8C195E6947E1}"/>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 modelId="{C6CE5F19-D8E7-43F4-BE1B-FC0D43DB2791}" type="presParOf" srcId="{25E29AB1-DE1E-48E4-B66F-1D7048CC3527}" destId="{F89176E6-859D-4FD9-8DED-11CCE6D56F7C}" srcOrd="7" destOrd="0" presId="urn:microsoft.com/office/officeart/2005/8/layout/vList4#4"/>
    <dgm:cxn modelId="{AC45AFC5-93F8-49FC-B82A-10A7C8975EC7}" type="presParOf" srcId="{25E29AB1-DE1E-48E4-B66F-1D7048CC3527}" destId="{B2BFB810-8CC4-47A7-8F53-5989733EAF0E}" srcOrd="8" destOrd="0" presId="urn:microsoft.com/office/officeart/2005/8/layout/vList4#4"/>
    <dgm:cxn modelId="{117E54F2-FAC5-4811-A8B7-4A46A6CF7E06}" type="presParOf" srcId="{B2BFB810-8CC4-47A7-8F53-5989733EAF0E}" destId="{9259372F-C70A-44BC-BCB4-E2D4392785FE}" srcOrd="0" destOrd="0" presId="urn:microsoft.com/office/officeart/2005/8/layout/vList4#4"/>
    <dgm:cxn modelId="{4F4A8092-8F40-49C6-8069-F61A650EFF64}" type="presParOf" srcId="{B2BFB810-8CC4-47A7-8F53-5989733EAF0E}" destId="{889131BE-3A6B-4B48-98CB-9C233DE61FE5}" srcOrd="1" destOrd="0" presId="urn:microsoft.com/office/officeart/2005/8/layout/vList4#4"/>
    <dgm:cxn modelId="{011AF3F9-AA4A-415F-9E0B-AE99C43096FD}" type="presParOf" srcId="{B2BFB810-8CC4-47A7-8F53-5989733EAF0E}" destId="{CA3E3E8A-1393-43C6-A6A9-A1AF34CBCE71}"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smtClean="0"/>
            <a:t>Describe the characteristics of the digital world and the advent of the Information Age. </a:t>
          </a:r>
          <a:endParaRPr lang="en-US" sz="12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Define globalization, describe how it evolved over time, and describe the key drivers of globalization.</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smtClean="0"/>
            <a:t>Explain what an information system is, contrasting its data, technology, people, and organizational components.</a:t>
          </a:r>
          <a:endParaRPr lang="en-US" sz="12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4" action="ppaction://hlinksldjump"/>
            </a:rPr>
            <a:t>IS Ethics</a:t>
          </a:r>
          <a:endParaRPr lang="en-US" sz="1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200" dirty="0" smtClean="0"/>
            <a:t>Describe how computer ethics impact the use of information systems and discuss the ethical concerns associated with information privacy and intellectual property.</a:t>
          </a:r>
          <a:endParaRPr lang="en-US" sz="12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The Dual Nature of Information Systems</a:t>
          </a:r>
          <a:endParaRPr lang="en-US" sz="2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tyle>
          <a:lnRef idx="2">
            <a:schemeClr val="accent3"/>
          </a:lnRef>
          <a:fillRef idx="1">
            <a:schemeClr val="lt1"/>
          </a:fillRef>
          <a:effectRef idx="0">
            <a:schemeClr val="accent3"/>
          </a:effectRef>
          <a:fontRef idx="minor">
            <a:schemeClr val="dk1"/>
          </a:fontRef>
        </dgm:style>
      </dgm:prSet>
      <dgm:spPr/>
      <dgm:t>
        <a:bodyPr/>
        <a:lstStyle/>
        <a:p>
          <a:r>
            <a:rPr lang="en-US" sz="2400" dirty="0" smtClean="0"/>
            <a:t>Learning Objective: by able to describe the dual nature of information systems in the success and failure of modern organizations.</a:t>
          </a:r>
          <a:endParaRPr lang="en-US" sz="2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58592"/>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85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85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custScaleY="282149"/>
      <dgm:spPr/>
      <dgm:t>
        <a:bodyPr/>
        <a:lstStyle/>
        <a:p>
          <a:endParaRPr lang="en-US"/>
        </a:p>
      </dgm:t>
    </dgm:pt>
    <dgm:pt modelId="{0C6B9C41-271F-4061-9955-70DED635DAC1}" type="pres">
      <dgm:prSet presAssocID="{AECECD48-C5E4-4B1D-828F-DD9E0A90274D}" presName="img" presStyleLbl="fgImgPlace1" presStyleIdx="3" presStyleCnt="5" custScaleX="95629" custScaleY="317688"/>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851"/>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8DE28728-A28C-4D9E-A76A-3EF953AAC924}" type="presOf" srcId="{629933C8-186B-4311-BF2D-DC99990EFBF2}" destId="{7B44DBCB-1EB0-418C-B751-858BAE4753CC}" srcOrd="1" destOrd="0" presId="urn:microsoft.com/office/officeart/2005/8/layout/vList4#5"/>
    <dgm:cxn modelId="{B7974756-C884-41E8-9734-AF9374D937AF}" type="presOf" srcId="{34FB3FC8-FCB1-404C-AAE4-E98CF14CF5FB}" destId="{47C28FEA-814E-4A68-B726-08705D29C6AB}" srcOrd="0" destOrd="0" presId="urn:microsoft.com/office/officeart/2005/8/layout/vList4#5"/>
    <dgm:cxn modelId="{814D7108-E886-40A5-8C98-2027272898F5}" type="presOf" srcId="{629933C8-186B-4311-BF2D-DC99990EFBF2}" destId="{A93B6B1D-06C6-4860-8EBA-32C502FF8641}" srcOrd="0" destOrd="0" presId="urn:microsoft.com/office/officeart/2005/8/layout/vList4#5"/>
    <dgm:cxn modelId="{27CA7161-3406-4FF3-A060-7075DB66484D}" type="presOf" srcId="{6D011581-C5DD-419A-AAED-AD05631CDF0A}" destId="{49E2F980-7E69-446B-A4B0-923DF6DEFA98}" srcOrd="1" destOrd="1" presId="urn:microsoft.com/office/officeart/2005/8/layout/vList4#5"/>
    <dgm:cxn modelId="{F33BD368-F297-4CCA-8EDC-603629969546}" srcId="{34FB3FC8-FCB1-404C-AAE4-E98CF14CF5FB}" destId="{0CFC6EAA-DD42-49C0-A163-69A52F65D7DF}" srcOrd="0" destOrd="0" parTransId="{1A56339D-71D4-4C3E-A1C4-A33367110C47}" sibTransId="{C379DEEC-C8F4-4259-AB38-AE67A4582602}"/>
    <dgm:cxn modelId="{C4CB6C55-6AB6-46E0-95AC-7F3C6BF09E73}" type="presOf" srcId="{AECECD48-C5E4-4B1D-828F-DD9E0A90274D}" destId="{471ACDAA-8EBB-4B3F-89FD-E777335919BA}" srcOrd="0" destOrd="0" presId="urn:microsoft.com/office/officeart/2005/8/layout/vList4#5"/>
    <dgm:cxn modelId="{14FEB14D-48D9-4DA8-9E83-AA1F410DE0EE}" type="presOf" srcId="{0CFC6EAA-DD42-49C0-A163-69A52F65D7DF}" destId="{47C28FEA-814E-4A68-B726-08705D29C6AB}" srcOrd="0" destOrd="1" presId="urn:microsoft.com/office/officeart/2005/8/layout/vList4#5"/>
    <dgm:cxn modelId="{9BF314EF-A8F1-4A8C-881B-A4A45460BF26}" type="presOf" srcId="{363F0ED0-6985-439E-857A-EC47F8A3DAB0}" destId="{A93B6B1D-06C6-4860-8EBA-32C502FF8641}" srcOrd="0" destOrd="1" presId="urn:microsoft.com/office/officeart/2005/8/layout/vList4#5"/>
    <dgm:cxn modelId="{E4C9D8C7-16D2-4D36-9697-9A80C02744A2}" type="presOf" srcId="{A8E9C07B-48B2-4B9C-8EC7-0782825D816E}" destId="{49E2F980-7E69-446B-A4B0-923DF6DEFA98}" srcOrd="1" destOrd="0" presId="urn:microsoft.com/office/officeart/2005/8/layout/vList4#5"/>
    <dgm:cxn modelId="{FFB8572B-7192-49CE-9F0D-B856D183EDFE}" srcId="{482F2C61-E41B-4642-B082-EF9C103085B5}" destId="{34FB3FC8-FCB1-404C-AAE4-E98CF14CF5FB}" srcOrd="2" destOrd="0" parTransId="{5D2B6F70-AC7D-4E44-959A-1F3278F0AFC3}" sibTransId="{62C71E71-0AFF-4481-BF1F-D339780ADFC0}"/>
    <dgm:cxn modelId="{92683573-C0EB-48A0-B7F9-127E7D0A5348}" type="presOf" srcId="{E158F942-9CA0-47CD-BF20-BAC49C8142F5}" destId="{471ACDAA-8EBB-4B3F-89FD-E777335919BA}" srcOrd="0" destOrd="1" presId="urn:microsoft.com/office/officeart/2005/8/layout/vList4#5"/>
    <dgm:cxn modelId="{E962E0A1-2E41-44E7-90F2-3439550C9841}" type="presOf" srcId="{6D011581-C5DD-419A-AAED-AD05631CDF0A}" destId="{BA89CFF3-74C1-4F32-B093-38D94D4D20CF}" srcOrd="0" destOrd="1" presId="urn:microsoft.com/office/officeart/2005/8/layout/vList4#5"/>
    <dgm:cxn modelId="{B83F7571-5ECA-440E-A77E-0591742D28F7}" type="presOf" srcId="{482F2C61-E41B-4642-B082-EF9C103085B5}" destId="{25E29AB1-DE1E-48E4-B66F-1D7048CC3527}" srcOrd="0" destOrd="0" presId="urn:microsoft.com/office/officeart/2005/8/layout/vList4#5"/>
    <dgm:cxn modelId="{7994D3B8-2E12-4F77-A926-EDE60684F84C}" type="presOf" srcId="{AECECD48-C5E4-4B1D-828F-DD9E0A90274D}" destId="{5E310E1C-7377-4CBD-AD7A-3ED403513640}" srcOrd="1" destOrd="0" presId="urn:microsoft.com/office/officeart/2005/8/layout/vList4#5"/>
    <dgm:cxn modelId="{2473A295-2DC0-471B-A02B-C4B674A24AE2}" type="presOf" srcId="{E158F942-9CA0-47CD-BF20-BAC49C8142F5}" destId="{5E310E1C-7377-4CBD-AD7A-3ED403513640}" srcOrd="1" destOrd="1" presId="urn:microsoft.com/office/officeart/2005/8/layout/vList4#5"/>
    <dgm:cxn modelId="{5AADF821-1E96-47CA-B155-F7C6793C857F}" type="presOf" srcId="{0CFC6EAA-DD42-49C0-A163-69A52F65D7DF}" destId="{799A5FF2-1A39-4675-818C-11261776BAE8}" srcOrd="1" destOrd="1" presId="urn:microsoft.com/office/officeart/2005/8/layout/vList4#5"/>
    <dgm:cxn modelId="{4520A8D8-DF47-40B8-B839-61366253FAC6}" type="presOf" srcId="{677A52F5-4CAE-4309-A461-E811AF92EF26}" destId="{47C28FEA-814E-4A68-B726-08705D29C6AB}" srcOrd="0" destOrd="2" presId="urn:microsoft.com/office/officeart/2005/8/layout/vList4#5"/>
    <dgm:cxn modelId="{AEFD7801-CE85-414E-82F3-5A248CCDF5E8}" type="presOf" srcId="{22E69BE8-653B-4CE1-975B-3C39DAE649D2}" destId="{CA3E3E8A-1393-43C6-A6A9-A1AF34CBCE71}" srcOrd="1" destOrd="0" presId="urn:microsoft.com/office/officeart/2005/8/layout/vList4#5"/>
    <dgm:cxn modelId="{308514BA-8780-41F3-B8AD-EB260DAF35E1}" srcId="{482F2C61-E41B-4642-B082-EF9C103085B5}" destId="{629933C8-186B-4311-BF2D-DC99990EFBF2}" srcOrd="1" destOrd="0" parTransId="{BD5F7455-41FD-4EDB-BB6D-E2107F429F6E}" sibTransId="{1801FD8D-8375-49FB-8B3F-210ACF517DEF}"/>
    <dgm:cxn modelId="{2685447B-C6EC-46F4-855C-3DD5BFBDB84E}" type="presOf" srcId="{FDE1B2BF-4076-40E6-982F-93F0932EA27F}" destId="{9259372F-C70A-44BC-BCB4-E2D4392785FE}" srcOrd="0" destOrd="1" presId="urn:microsoft.com/office/officeart/2005/8/layout/vList4#5"/>
    <dgm:cxn modelId="{18DDC36D-3496-47FC-A701-338E9B5DC0D1}" srcId="{482F2C61-E41B-4642-B082-EF9C103085B5}" destId="{22E69BE8-653B-4CE1-975B-3C39DAE649D2}" srcOrd="4" destOrd="0" parTransId="{893C5899-3276-4EA6-BD31-3139E062D004}" sibTransId="{26CB4EDE-8ED5-4533-B70F-3B0491BE510F}"/>
    <dgm:cxn modelId="{561C2EEB-B0BB-4691-91F2-F4AB67C354E0}" type="presOf" srcId="{34FB3FC8-FCB1-404C-AAE4-E98CF14CF5FB}" destId="{799A5FF2-1A39-4675-818C-11261776BAE8}" srcOrd="1" destOrd="0" presId="urn:microsoft.com/office/officeart/2005/8/layout/vList4#5"/>
    <dgm:cxn modelId="{9617FCF8-0802-436C-A7CD-E87B3B8C2893}" srcId="{482F2C61-E41B-4642-B082-EF9C103085B5}" destId="{A8E9C07B-48B2-4B9C-8EC7-0782825D816E}" srcOrd="0" destOrd="0" parTransId="{C7A73202-DE5A-4072-95A6-BFF1402B4BC2}" sibTransId="{631AC269-E33A-4752-92A6-6DC1380588AA}"/>
    <dgm:cxn modelId="{CFCA36A4-BDA1-42F2-9910-478590FA58D7}" type="presOf" srcId="{FDE1B2BF-4076-40E6-982F-93F0932EA27F}" destId="{CA3E3E8A-1393-43C6-A6A9-A1AF34CBCE71}" srcOrd="1" destOrd="1" presId="urn:microsoft.com/office/officeart/2005/8/layout/vList4#5"/>
    <dgm:cxn modelId="{64146DDE-645F-43AC-80A4-2116B49BEB8B}" srcId="{22E69BE8-653B-4CE1-975B-3C39DAE649D2}" destId="{FDE1B2BF-4076-40E6-982F-93F0932EA27F}" srcOrd="0" destOrd="0" parTransId="{F3F72B7C-59C8-4AB8-9789-C140956F291A}" sibTransId="{D6DE8BC5-2DFD-4054-B62B-11E207185A8A}"/>
    <dgm:cxn modelId="{0B3AC96E-7BFE-43C4-BF20-0E68E3A2E854}" type="presOf" srcId="{A8E9C07B-48B2-4B9C-8EC7-0782825D816E}" destId="{BA89CFF3-74C1-4F32-B093-38D94D4D20CF}" srcOrd="0" destOrd="0" presId="urn:microsoft.com/office/officeart/2005/8/layout/vList4#5"/>
    <dgm:cxn modelId="{27AF655E-BB1D-4732-8A07-03E7E00B3EC5}" srcId="{A8E9C07B-48B2-4B9C-8EC7-0782825D816E}" destId="{6D011581-C5DD-419A-AAED-AD05631CDF0A}" srcOrd="0" destOrd="0" parTransId="{9AD826C6-DA8A-4FF7-A064-27557BE243B8}" sibTransId="{C1639196-CA28-4BD6-A52D-AF603368A606}"/>
    <dgm:cxn modelId="{6A10BD49-B045-4EB3-BB19-6D3830509A3F}" type="presOf" srcId="{677A52F5-4CAE-4309-A461-E811AF92EF26}" destId="{799A5FF2-1A39-4675-818C-11261776BAE8}" srcOrd="1" destOrd="2" presId="urn:microsoft.com/office/officeart/2005/8/layout/vList4#5"/>
    <dgm:cxn modelId="{3A619D55-5747-4E00-A1FA-E45F6AED8303}" srcId="{629933C8-186B-4311-BF2D-DC99990EFBF2}" destId="{363F0ED0-6985-439E-857A-EC47F8A3DAB0}" srcOrd="0" destOrd="0" parTransId="{A9B0CFF2-8D5D-47E0-900D-55A9A3E83BE1}" sibTransId="{F7E04B30-62AE-4465-859B-270409FE7C94}"/>
    <dgm:cxn modelId="{900BBF90-5B7A-4796-9DB5-61F522BD0D85}" type="presOf" srcId="{363F0ED0-6985-439E-857A-EC47F8A3DAB0}" destId="{7B44DBCB-1EB0-418C-B751-858BAE4753CC}" srcOrd="1" destOrd="1" presId="urn:microsoft.com/office/officeart/2005/8/layout/vList4#5"/>
    <dgm:cxn modelId="{2EB7E772-9B0F-41BF-9241-715218B72860}" srcId="{AECECD48-C5E4-4B1D-828F-DD9E0A90274D}" destId="{E158F942-9CA0-47CD-BF20-BAC49C8142F5}" srcOrd="0" destOrd="0" parTransId="{B7BDAF5C-E7FB-49F5-812D-654C2CD5A8EB}" sibTransId="{41774615-A6FB-4627-85F1-20FD324D9DA4}"/>
    <dgm:cxn modelId="{075AD2DD-DE62-402C-8690-1DC5614ABEB3}" srcId="{34FB3FC8-FCB1-404C-AAE4-E98CF14CF5FB}" destId="{677A52F5-4CAE-4309-A461-E811AF92EF26}" srcOrd="1" destOrd="0" parTransId="{1AD2DCFB-B719-41BF-BEBB-12150A457F78}" sibTransId="{409F2E99-5E6A-4297-B1B3-C7C7D1142951}"/>
    <dgm:cxn modelId="{BBFDE2B8-AABA-4EEE-84FE-62B848CEC49C}" type="presOf" srcId="{22E69BE8-653B-4CE1-975B-3C39DAE649D2}" destId="{9259372F-C70A-44BC-BCB4-E2D4392785FE}" srcOrd="0" destOrd="0" presId="urn:microsoft.com/office/officeart/2005/8/layout/vList4#5"/>
    <dgm:cxn modelId="{AAD18608-F8B2-4CE8-86FF-887828D70638}" srcId="{482F2C61-E41B-4642-B082-EF9C103085B5}" destId="{AECECD48-C5E4-4B1D-828F-DD9E0A90274D}" srcOrd="3" destOrd="0" parTransId="{83588EAC-9746-4704-81BA-BB10DA868C11}" sibTransId="{06826EBE-8D13-453B-B822-8C195E6947E1}"/>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 modelId="{CDC93A28-44BF-4392-9829-0CB3E1AB7162}" type="presParOf" srcId="{25E29AB1-DE1E-48E4-B66F-1D7048CC3527}" destId="{F89176E6-859D-4FD9-8DED-11CCE6D56F7C}" srcOrd="7" destOrd="0" presId="urn:microsoft.com/office/officeart/2005/8/layout/vList4#5"/>
    <dgm:cxn modelId="{AA4EECD0-A4AE-4CA2-BB14-02903D1AC18B}" type="presParOf" srcId="{25E29AB1-DE1E-48E4-B66F-1D7048CC3527}" destId="{B2BFB810-8CC4-47A7-8F53-5989733EAF0E}" srcOrd="8" destOrd="0" presId="urn:microsoft.com/office/officeart/2005/8/layout/vList4#5"/>
    <dgm:cxn modelId="{184ED472-BF13-4BB1-ACE5-1325F6328B53}" type="presParOf" srcId="{B2BFB810-8CC4-47A7-8F53-5989733EAF0E}" destId="{9259372F-C70A-44BC-BCB4-E2D4392785FE}" srcOrd="0" destOrd="0" presId="urn:microsoft.com/office/officeart/2005/8/layout/vList4#5"/>
    <dgm:cxn modelId="{2FAD342F-47D3-4520-9FE7-1B5DA9389F2B}" type="presParOf" srcId="{B2BFB810-8CC4-47A7-8F53-5989733EAF0E}" destId="{889131BE-3A6B-4B48-98CB-9C233DE61FE5}" srcOrd="1" destOrd="0" presId="urn:microsoft.com/office/officeart/2005/8/layout/vList4#5"/>
    <dgm:cxn modelId="{712D3916-D34B-4458-A68F-2A6636C69948}" type="presParOf" srcId="{B2BFB810-8CC4-47A7-8F53-5989733EAF0E}" destId="{CA3E3E8A-1393-43C6-A6A9-A1AF34CBCE71}"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2F2C61-E41B-4642-B082-EF9C103085B5}" type="doc">
      <dgm:prSet loTypeId="urn:microsoft.com/office/officeart/2005/8/layout/vList4#6"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Rise of the Information Age</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200" dirty="0" smtClean="0"/>
            <a:t>Describe the characteristics of the digital world and the advent of the Information Age. </a:t>
          </a:r>
          <a:endParaRPr lang="en-US" sz="12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Evolution of Globalization</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Define globalization, describe how it evolved over time, and describe the key drivers of globalization.</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Information Systems Defined</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200" dirty="0" smtClean="0"/>
            <a:t>Explain what an information system is, contrasting its data, technology, people, and organizational components.</a:t>
          </a:r>
          <a:endParaRPr lang="en-US" sz="12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IS Ethics</a:t>
          </a:r>
          <a:endParaRPr lang="en-US" sz="2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tyle>
          <a:lnRef idx="2">
            <a:schemeClr val="accent3"/>
          </a:lnRef>
          <a:fillRef idx="1">
            <a:schemeClr val="lt1"/>
          </a:fillRef>
          <a:effectRef idx="0">
            <a:schemeClr val="accent3"/>
          </a:effectRef>
          <a:fontRef idx="minor">
            <a:schemeClr val="dk1"/>
          </a:fontRef>
        </dgm:style>
      </dgm:prSet>
      <dgm:spPr/>
      <dgm:t>
        <a:bodyPr/>
        <a:lstStyle/>
        <a:p>
          <a:r>
            <a:rPr lang="en-US" sz="2000" dirty="0" smtClean="0"/>
            <a:t>Learning Objective: Describe how computer ethics impact the use of information systems and discuss the ethical concerns associated with information privacy and intellectual property.</a:t>
          </a:r>
          <a:endParaRPr lang="en-US" sz="20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The Dual Nature of Information Systems</a:t>
          </a:r>
          <a:endParaRPr lang="en-US" sz="1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200" dirty="0" smtClean="0"/>
            <a:t>Describe the dual nature of information systems in the success and failure of modern organizations.</a:t>
          </a:r>
          <a:endParaRPr lang="en-US" sz="12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780"/>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78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78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78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custScaleY="275694"/>
      <dgm:spPr/>
      <dgm:t>
        <a:bodyPr/>
        <a:lstStyle/>
        <a:p>
          <a:endParaRPr lang="en-US"/>
        </a:p>
      </dgm:t>
    </dgm:pt>
    <dgm:pt modelId="{889131BE-3A6B-4B48-98CB-9C233DE61FE5}" type="pres">
      <dgm:prSet presAssocID="{22E69BE8-653B-4CE1-975B-3C39DAE649D2}" presName="img" presStyleLbl="fgImgPlace1" presStyleIdx="4" presStyleCnt="5" custScaleX="98887" custScaleY="279560"/>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BF641F45-A6E1-49FF-8D54-F448E88EC821}" type="presOf" srcId="{22E69BE8-653B-4CE1-975B-3C39DAE649D2}" destId="{9259372F-C70A-44BC-BCB4-E2D4392785FE}" srcOrd="0" destOrd="0" presId="urn:microsoft.com/office/officeart/2005/8/layout/vList4#6"/>
    <dgm:cxn modelId="{F6F50912-7199-488C-B5D5-4205D3088821}" type="presOf" srcId="{0CFC6EAA-DD42-49C0-A163-69A52F65D7DF}" destId="{47C28FEA-814E-4A68-B726-08705D29C6AB}" srcOrd="0" destOrd="1" presId="urn:microsoft.com/office/officeart/2005/8/layout/vList4#6"/>
    <dgm:cxn modelId="{BAFC6C4A-A0BB-4D3B-B954-3F50821A4698}" type="presOf" srcId="{E158F942-9CA0-47CD-BF20-BAC49C8142F5}" destId="{471ACDAA-8EBB-4B3F-89FD-E777335919BA}" srcOrd="0" destOrd="1" presId="urn:microsoft.com/office/officeart/2005/8/layout/vList4#6"/>
    <dgm:cxn modelId="{1CF0BAF4-0DA2-49A1-A979-29399C293FB9}" type="presOf" srcId="{677A52F5-4CAE-4309-A461-E811AF92EF26}" destId="{799A5FF2-1A39-4675-818C-11261776BAE8}" srcOrd="1" destOrd="2" presId="urn:microsoft.com/office/officeart/2005/8/layout/vList4#6"/>
    <dgm:cxn modelId="{E55267E7-667D-4FBE-9B2A-1E2A3A688E10}" type="presOf" srcId="{A8E9C07B-48B2-4B9C-8EC7-0782825D816E}" destId="{BA89CFF3-74C1-4F32-B093-38D94D4D20CF}" srcOrd="0" destOrd="0" presId="urn:microsoft.com/office/officeart/2005/8/layout/vList4#6"/>
    <dgm:cxn modelId="{F33BD368-F297-4CCA-8EDC-603629969546}" srcId="{34FB3FC8-FCB1-404C-AAE4-E98CF14CF5FB}" destId="{0CFC6EAA-DD42-49C0-A163-69A52F65D7DF}" srcOrd="0" destOrd="0" parTransId="{1A56339D-71D4-4C3E-A1C4-A33367110C47}" sibTransId="{C379DEEC-C8F4-4259-AB38-AE67A4582602}"/>
    <dgm:cxn modelId="{C418B879-0DCB-4FE9-BE31-549946367EB3}" type="presOf" srcId="{629933C8-186B-4311-BF2D-DC99990EFBF2}" destId="{7B44DBCB-1EB0-418C-B751-858BAE4753CC}" srcOrd="1" destOrd="0" presId="urn:microsoft.com/office/officeart/2005/8/layout/vList4#6"/>
    <dgm:cxn modelId="{41AE5519-C4DC-4D2D-8813-4237B4EAB1FA}" type="presOf" srcId="{A8E9C07B-48B2-4B9C-8EC7-0782825D816E}" destId="{49E2F980-7E69-446B-A4B0-923DF6DEFA98}" srcOrd="1" destOrd="0" presId="urn:microsoft.com/office/officeart/2005/8/layout/vList4#6"/>
    <dgm:cxn modelId="{3C4140C6-59DE-4767-B023-4226FD4E2F50}" type="presOf" srcId="{AECECD48-C5E4-4B1D-828F-DD9E0A90274D}" destId="{5E310E1C-7377-4CBD-AD7A-3ED403513640}" srcOrd="1" destOrd="0" presId="urn:microsoft.com/office/officeart/2005/8/layout/vList4#6"/>
    <dgm:cxn modelId="{DFEDA3F4-5050-4B94-9194-B88B46E4B301}" type="presOf" srcId="{AECECD48-C5E4-4B1D-828F-DD9E0A90274D}" destId="{471ACDAA-8EBB-4B3F-89FD-E777335919BA}" srcOrd="0" destOrd="0" presId="urn:microsoft.com/office/officeart/2005/8/layout/vList4#6"/>
    <dgm:cxn modelId="{DAEF3858-3B83-4758-B0E6-E2731B8C71FC}" type="presOf" srcId="{0CFC6EAA-DD42-49C0-A163-69A52F65D7DF}" destId="{799A5FF2-1A39-4675-818C-11261776BAE8}" srcOrd="1" destOrd="1" presId="urn:microsoft.com/office/officeart/2005/8/layout/vList4#6"/>
    <dgm:cxn modelId="{FFB8572B-7192-49CE-9F0D-B856D183EDFE}" srcId="{482F2C61-E41B-4642-B082-EF9C103085B5}" destId="{34FB3FC8-FCB1-404C-AAE4-E98CF14CF5FB}" srcOrd="2" destOrd="0" parTransId="{5D2B6F70-AC7D-4E44-959A-1F3278F0AFC3}" sibTransId="{62C71E71-0AFF-4481-BF1F-D339780ADFC0}"/>
    <dgm:cxn modelId="{1593C9A6-E880-45FD-BDC8-A7CAA6360B6E}" type="presOf" srcId="{677A52F5-4CAE-4309-A461-E811AF92EF26}" destId="{47C28FEA-814E-4A68-B726-08705D29C6AB}" srcOrd="0" destOrd="2" presId="urn:microsoft.com/office/officeart/2005/8/layout/vList4#6"/>
    <dgm:cxn modelId="{A0DCA763-E809-4D24-BE5D-0B368F335A2D}" type="presOf" srcId="{22E69BE8-653B-4CE1-975B-3C39DAE649D2}" destId="{CA3E3E8A-1393-43C6-A6A9-A1AF34CBCE71}" srcOrd="1" destOrd="0" presId="urn:microsoft.com/office/officeart/2005/8/layout/vList4#6"/>
    <dgm:cxn modelId="{ED5A0433-0BFB-4193-B3F0-BD487B905715}" type="presOf" srcId="{FDE1B2BF-4076-40E6-982F-93F0932EA27F}" destId="{CA3E3E8A-1393-43C6-A6A9-A1AF34CBCE71}" srcOrd="1" destOrd="1" presId="urn:microsoft.com/office/officeart/2005/8/layout/vList4#6"/>
    <dgm:cxn modelId="{308514BA-8780-41F3-B8AD-EB260DAF35E1}" srcId="{482F2C61-E41B-4642-B082-EF9C103085B5}" destId="{629933C8-186B-4311-BF2D-DC99990EFBF2}" srcOrd="1" destOrd="0" parTransId="{BD5F7455-41FD-4EDB-BB6D-E2107F429F6E}" sibTransId="{1801FD8D-8375-49FB-8B3F-210ACF517DEF}"/>
    <dgm:cxn modelId="{2F628905-934C-423B-84C1-4D83D75B703E}" type="presOf" srcId="{6D011581-C5DD-419A-AAED-AD05631CDF0A}" destId="{BA89CFF3-74C1-4F32-B093-38D94D4D20CF}" srcOrd="0" destOrd="1" presId="urn:microsoft.com/office/officeart/2005/8/layout/vList4#6"/>
    <dgm:cxn modelId="{18DDC36D-3496-47FC-A701-338E9B5DC0D1}" srcId="{482F2C61-E41B-4642-B082-EF9C103085B5}" destId="{22E69BE8-653B-4CE1-975B-3C39DAE649D2}" srcOrd="4" destOrd="0" parTransId="{893C5899-3276-4EA6-BD31-3139E062D004}" sibTransId="{26CB4EDE-8ED5-4533-B70F-3B0491BE510F}"/>
    <dgm:cxn modelId="{9D37E4D2-F8F4-458D-ADFD-3AF3257C3E21}" type="presOf" srcId="{34FB3FC8-FCB1-404C-AAE4-E98CF14CF5FB}" destId="{799A5FF2-1A39-4675-818C-11261776BAE8}" srcOrd="1" destOrd="0" presId="urn:microsoft.com/office/officeart/2005/8/layout/vList4#6"/>
    <dgm:cxn modelId="{9617FCF8-0802-436C-A7CD-E87B3B8C2893}" srcId="{482F2C61-E41B-4642-B082-EF9C103085B5}" destId="{A8E9C07B-48B2-4B9C-8EC7-0782825D816E}" srcOrd="0" destOrd="0" parTransId="{C7A73202-DE5A-4072-95A6-BFF1402B4BC2}" sibTransId="{631AC269-E33A-4752-92A6-6DC1380588AA}"/>
    <dgm:cxn modelId="{A28D8159-6DFB-489C-BE49-F60AE0EEA90B}" type="presOf" srcId="{6D011581-C5DD-419A-AAED-AD05631CDF0A}" destId="{49E2F980-7E69-446B-A4B0-923DF6DEFA98}" srcOrd="1" destOrd="1" presId="urn:microsoft.com/office/officeart/2005/8/layout/vList4#6"/>
    <dgm:cxn modelId="{64146DDE-645F-43AC-80A4-2116B49BEB8B}" srcId="{22E69BE8-653B-4CE1-975B-3C39DAE649D2}" destId="{FDE1B2BF-4076-40E6-982F-93F0932EA27F}" srcOrd="0" destOrd="0" parTransId="{F3F72B7C-59C8-4AB8-9789-C140956F291A}" sibTransId="{D6DE8BC5-2DFD-4054-B62B-11E207185A8A}"/>
    <dgm:cxn modelId="{016B6059-086D-4136-982E-053598F26D34}" type="presOf" srcId="{363F0ED0-6985-439E-857A-EC47F8A3DAB0}" destId="{7B44DBCB-1EB0-418C-B751-858BAE4753CC}" srcOrd="1" destOrd="1" presId="urn:microsoft.com/office/officeart/2005/8/layout/vList4#6"/>
    <dgm:cxn modelId="{27AF655E-BB1D-4732-8A07-03E7E00B3EC5}" srcId="{A8E9C07B-48B2-4B9C-8EC7-0782825D816E}" destId="{6D011581-C5DD-419A-AAED-AD05631CDF0A}" srcOrd="0" destOrd="0" parTransId="{9AD826C6-DA8A-4FF7-A064-27557BE243B8}" sibTransId="{C1639196-CA28-4BD6-A52D-AF603368A606}"/>
    <dgm:cxn modelId="{3A619D55-5747-4E00-A1FA-E45F6AED8303}" srcId="{629933C8-186B-4311-BF2D-DC99990EFBF2}" destId="{363F0ED0-6985-439E-857A-EC47F8A3DAB0}" srcOrd="0" destOrd="0" parTransId="{A9B0CFF2-8D5D-47E0-900D-55A9A3E83BE1}" sibTransId="{F7E04B30-62AE-4465-859B-270409FE7C94}"/>
    <dgm:cxn modelId="{B0489A79-9321-423D-A6CB-DF0ABDBE7CD7}" type="presOf" srcId="{FDE1B2BF-4076-40E6-982F-93F0932EA27F}" destId="{9259372F-C70A-44BC-BCB4-E2D4392785FE}" srcOrd="0" destOrd="1" presId="urn:microsoft.com/office/officeart/2005/8/layout/vList4#6"/>
    <dgm:cxn modelId="{2EB7E772-9B0F-41BF-9241-715218B72860}" srcId="{AECECD48-C5E4-4B1D-828F-DD9E0A90274D}" destId="{E158F942-9CA0-47CD-BF20-BAC49C8142F5}" srcOrd="0" destOrd="0" parTransId="{B7BDAF5C-E7FB-49F5-812D-654C2CD5A8EB}" sibTransId="{41774615-A6FB-4627-85F1-20FD324D9DA4}"/>
    <dgm:cxn modelId="{075AD2DD-DE62-402C-8690-1DC5614ABEB3}" srcId="{34FB3FC8-FCB1-404C-AAE4-E98CF14CF5FB}" destId="{677A52F5-4CAE-4309-A461-E811AF92EF26}" srcOrd="1" destOrd="0" parTransId="{1AD2DCFB-B719-41BF-BEBB-12150A457F78}" sibTransId="{409F2E99-5E6A-4297-B1B3-C7C7D1142951}"/>
    <dgm:cxn modelId="{8010C8B2-E857-423E-9E47-3DEC0999224F}" type="presOf" srcId="{629933C8-186B-4311-BF2D-DC99990EFBF2}" destId="{A93B6B1D-06C6-4860-8EBA-32C502FF8641}" srcOrd="0" destOrd="0" presId="urn:microsoft.com/office/officeart/2005/8/layout/vList4#6"/>
    <dgm:cxn modelId="{07734832-E0C4-40F6-950A-6FA33E7B1FE9}" type="presOf" srcId="{482F2C61-E41B-4642-B082-EF9C103085B5}" destId="{25E29AB1-DE1E-48E4-B66F-1D7048CC3527}" srcOrd="0" destOrd="0" presId="urn:microsoft.com/office/officeart/2005/8/layout/vList4#6"/>
    <dgm:cxn modelId="{2AB3B2E6-EC24-4ABD-A751-D1ABFBA38CBC}" type="presOf" srcId="{363F0ED0-6985-439E-857A-EC47F8A3DAB0}" destId="{A93B6B1D-06C6-4860-8EBA-32C502FF8641}" srcOrd="0" destOrd="1" presId="urn:microsoft.com/office/officeart/2005/8/layout/vList4#6"/>
    <dgm:cxn modelId="{ACDDF45C-272A-4A8D-B75D-5EB0F456AE05}" type="presOf" srcId="{34FB3FC8-FCB1-404C-AAE4-E98CF14CF5FB}" destId="{47C28FEA-814E-4A68-B726-08705D29C6AB}" srcOrd="0" destOrd="0" presId="urn:microsoft.com/office/officeart/2005/8/layout/vList4#6"/>
    <dgm:cxn modelId="{C6904C4C-034F-4A01-A425-1395CBB28C9B}" type="presOf" srcId="{E158F942-9CA0-47CD-BF20-BAC49C8142F5}" destId="{5E310E1C-7377-4CBD-AD7A-3ED403513640}" srcOrd="1" destOrd="1" presId="urn:microsoft.com/office/officeart/2005/8/layout/vList4#6"/>
    <dgm:cxn modelId="{AAD18608-F8B2-4CE8-86FF-887828D70638}" srcId="{482F2C61-E41B-4642-B082-EF9C103085B5}" destId="{AECECD48-C5E4-4B1D-828F-DD9E0A90274D}" srcOrd="3" destOrd="0" parTransId="{83588EAC-9746-4704-81BA-BB10DA868C11}" sibTransId="{06826EBE-8D13-453B-B822-8C195E6947E1}"/>
    <dgm:cxn modelId="{1A5595CA-C30A-4E05-821D-0AF38F8ACD74}" type="presParOf" srcId="{25E29AB1-DE1E-48E4-B66F-1D7048CC3527}" destId="{056847C0-F8DB-4977-A3FD-5A95306D8B69}" srcOrd="0" destOrd="0" presId="urn:microsoft.com/office/officeart/2005/8/layout/vList4#6"/>
    <dgm:cxn modelId="{E44C07E2-1790-4DB0-A748-092D2FCE609C}" type="presParOf" srcId="{056847C0-F8DB-4977-A3FD-5A95306D8B69}" destId="{BA89CFF3-74C1-4F32-B093-38D94D4D20CF}" srcOrd="0" destOrd="0" presId="urn:microsoft.com/office/officeart/2005/8/layout/vList4#6"/>
    <dgm:cxn modelId="{FDA3F08E-FD29-4EB7-9F2B-A35DCA13294A}" type="presParOf" srcId="{056847C0-F8DB-4977-A3FD-5A95306D8B69}" destId="{7D7D61F9-D1AA-4F6A-8715-FD6AC3E01198}" srcOrd="1" destOrd="0" presId="urn:microsoft.com/office/officeart/2005/8/layout/vList4#6"/>
    <dgm:cxn modelId="{B391B52A-9496-4563-BA2F-60C68D8C4325}" type="presParOf" srcId="{056847C0-F8DB-4977-A3FD-5A95306D8B69}" destId="{49E2F980-7E69-446B-A4B0-923DF6DEFA98}" srcOrd="2" destOrd="0" presId="urn:microsoft.com/office/officeart/2005/8/layout/vList4#6"/>
    <dgm:cxn modelId="{EEC185A0-C7B1-4395-B57D-B8E047ECD34F}" type="presParOf" srcId="{25E29AB1-DE1E-48E4-B66F-1D7048CC3527}" destId="{02C83B37-0F1D-4FEA-B7E7-FF6719B27A33}" srcOrd="1" destOrd="0" presId="urn:microsoft.com/office/officeart/2005/8/layout/vList4#6"/>
    <dgm:cxn modelId="{36DD4670-BA59-410D-8B2E-AE9BC59E2B25}" type="presParOf" srcId="{25E29AB1-DE1E-48E4-B66F-1D7048CC3527}" destId="{129D03A9-9EE6-42F0-9D54-DE111F5C82E8}" srcOrd="2" destOrd="0" presId="urn:microsoft.com/office/officeart/2005/8/layout/vList4#6"/>
    <dgm:cxn modelId="{D0F9DB20-A2E5-4207-8148-D76C9CC3D25B}" type="presParOf" srcId="{129D03A9-9EE6-42F0-9D54-DE111F5C82E8}" destId="{A93B6B1D-06C6-4860-8EBA-32C502FF8641}" srcOrd="0" destOrd="0" presId="urn:microsoft.com/office/officeart/2005/8/layout/vList4#6"/>
    <dgm:cxn modelId="{86872154-EF19-4C17-A745-CF98AE64A0AD}" type="presParOf" srcId="{129D03A9-9EE6-42F0-9D54-DE111F5C82E8}" destId="{7AEC1603-E11D-41B0-BE2A-F6201D5BEDCD}" srcOrd="1" destOrd="0" presId="urn:microsoft.com/office/officeart/2005/8/layout/vList4#6"/>
    <dgm:cxn modelId="{6CD4FFA0-B494-4F05-84D8-D96CA03DDC96}" type="presParOf" srcId="{129D03A9-9EE6-42F0-9D54-DE111F5C82E8}" destId="{7B44DBCB-1EB0-418C-B751-858BAE4753CC}" srcOrd="2" destOrd="0" presId="urn:microsoft.com/office/officeart/2005/8/layout/vList4#6"/>
    <dgm:cxn modelId="{62510D21-24A3-4402-A51A-8981E153E885}" type="presParOf" srcId="{25E29AB1-DE1E-48E4-B66F-1D7048CC3527}" destId="{2A6A015C-E28C-44A4-9412-971012033AAE}" srcOrd="3" destOrd="0" presId="urn:microsoft.com/office/officeart/2005/8/layout/vList4#6"/>
    <dgm:cxn modelId="{CF8E6BBB-AF02-4556-A34A-B96AE6EBF91F}" type="presParOf" srcId="{25E29AB1-DE1E-48E4-B66F-1D7048CC3527}" destId="{BC272B12-7FD0-415F-81DF-F02239D32429}" srcOrd="4" destOrd="0" presId="urn:microsoft.com/office/officeart/2005/8/layout/vList4#6"/>
    <dgm:cxn modelId="{3AACCEF6-ADB8-4F39-B8AE-79CF2DC54D16}" type="presParOf" srcId="{BC272B12-7FD0-415F-81DF-F02239D32429}" destId="{47C28FEA-814E-4A68-B726-08705D29C6AB}" srcOrd="0" destOrd="0" presId="urn:microsoft.com/office/officeart/2005/8/layout/vList4#6"/>
    <dgm:cxn modelId="{5EEFDFF2-ACD6-40D4-87E6-944BEA86B901}" type="presParOf" srcId="{BC272B12-7FD0-415F-81DF-F02239D32429}" destId="{6ED042DA-90EA-415F-9861-14F87D22BB00}" srcOrd="1" destOrd="0" presId="urn:microsoft.com/office/officeart/2005/8/layout/vList4#6"/>
    <dgm:cxn modelId="{B17B6EE1-B9B6-48EB-88EA-632D2B523010}" type="presParOf" srcId="{BC272B12-7FD0-415F-81DF-F02239D32429}" destId="{799A5FF2-1A39-4675-818C-11261776BAE8}" srcOrd="2" destOrd="0" presId="urn:microsoft.com/office/officeart/2005/8/layout/vList4#6"/>
    <dgm:cxn modelId="{1D31BFF5-C287-47FA-B255-AE920B124F89}" type="presParOf" srcId="{25E29AB1-DE1E-48E4-B66F-1D7048CC3527}" destId="{9B636D59-4907-4E00-B740-911D24B9FF11}" srcOrd="5" destOrd="0" presId="urn:microsoft.com/office/officeart/2005/8/layout/vList4#6"/>
    <dgm:cxn modelId="{513C742D-C144-4245-A675-16E04887D3E5}" type="presParOf" srcId="{25E29AB1-DE1E-48E4-B66F-1D7048CC3527}" destId="{1ED16A2B-8516-4F79-8954-C053F3BC0B6B}" srcOrd="6" destOrd="0" presId="urn:microsoft.com/office/officeart/2005/8/layout/vList4#6"/>
    <dgm:cxn modelId="{0DD447F6-C2AA-429A-9366-1E35ADC80C87}" type="presParOf" srcId="{1ED16A2B-8516-4F79-8954-C053F3BC0B6B}" destId="{471ACDAA-8EBB-4B3F-89FD-E777335919BA}" srcOrd="0" destOrd="0" presId="urn:microsoft.com/office/officeart/2005/8/layout/vList4#6"/>
    <dgm:cxn modelId="{A0CC5FCA-05EB-46B0-B49E-6A63D6CBC36F}" type="presParOf" srcId="{1ED16A2B-8516-4F79-8954-C053F3BC0B6B}" destId="{0C6B9C41-271F-4061-9955-70DED635DAC1}" srcOrd="1" destOrd="0" presId="urn:microsoft.com/office/officeart/2005/8/layout/vList4#6"/>
    <dgm:cxn modelId="{E2CD65C0-466E-4B19-BD4D-E9B3481EA8DA}" type="presParOf" srcId="{1ED16A2B-8516-4F79-8954-C053F3BC0B6B}" destId="{5E310E1C-7377-4CBD-AD7A-3ED403513640}" srcOrd="2" destOrd="0" presId="urn:microsoft.com/office/officeart/2005/8/layout/vList4#6"/>
    <dgm:cxn modelId="{5D2935CF-293D-45C2-BD3B-2505B2B9823C}" type="presParOf" srcId="{25E29AB1-DE1E-48E4-B66F-1D7048CC3527}" destId="{F89176E6-859D-4FD9-8DED-11CCE6D56F7C}" srcOrd="7" destOrd="0" presId="urn:microsoft.com/office/officeart/2005/8/layout/vList4#6"/>
    <dgm:cxn modelId="{5EB470AB-F2BB-4C22-BB53-A1E89E59D9F6}" type="presParOf" srcId="{25E29AB1-DE1E-48E4-B66F-1D7048CC3527}" destId="{B2BFB810-8CC4-47A7-8F53-5989733EAF0E}" srcOrd="8" destOrd="0" presId="urn:microsoft.com/office/officeart/2005/8/layout/vList4#6"/>
    <dgm:cxn modelId="{69C32A49-29D9-43C9-8282-AB9143137BCD}" type="presParOf" srcId="{B2BFB810-8CC4-47A7-8F53-5989733EAF0E}" destId="{9259372F-C70A-44BC-BCB4-E2D4392785FE}" srcOrd="0" destOrd="0" presId="urn:microsoft.com/office/officeart/2005/8/layout/vList4#6"/>
    <dgm:cxn modelId="{69622D9B-5903-4B0D-A45D-52DACDFF2F6B}" type="presParOf" srcId="{B2BFB810-8CC4-47A7-8F53-5989733EAF0E}" destId="{889131BE-3A6B-4B48-98CB-9C233DE61FE5}" srcOrd="1" destOrd="0" presId="urn:microsoft.com/office/officeart/2005/8/layout/vList4#6"/>
    <dgm:cxn modelId="{610BEE5F-0513-42A6-AFB2-579546E96BEE}" type="presParOf" srcId="{B2BFB810-8CC4-47A7-8F53-5989733EAF0E}" destId="{CA3E3E8A-1393-43C6-A6A9-A1AF34CBCE71}" srcOrd="2" destOrd="0" presId="urn:microsoft.com/office/officeart/2005/8/layout/vList4#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Information Systems Today</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the characteristics of the digital world and the advent of the Information Age. </a:t>
          </a:r>
          <a:endParaRPr lang="en-US" sz="1400" kern="1200" dirty="0"/>
        </a:p>
      </dsp:txBody>
      <dsp:txXfrm>
        <a:off x="1734759" y="0"/>
        <a:ext cx="6494840" cy="888392"/>
      </dsp:txXfrm>
    </dsp:sp>
    <dsp:sp modelId="{7D7D61F9-D1AA-4F6A-8715-FD6AC3E01198}">
      <dsp:nvSpPr>
        <dsp:cNvPr id="0" name=""/>
        <dsp:cNvSpPr/>
      </dsp:nvSpPr>
      <dsp:spPr>
        <a:xfrm>
          <a:off x="223393" y="88839"/>
          <a:ext cx="1376812" cy="710713"/>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77231"/>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Evolution of Globalization</a:t>
          </a:r>
          <a:endParaRPr lang="en-US" sz="1600" kern="1200" dirty="0"/>
        </a:p>
        <a:p>
          <a:pPr marL="114300" lvl="1" indent="-114300" algn="l" defTabSz="622300">
            <a:lnSpc>
              <a:spcPct val="90000"/>
            </a:lnSpc>
            <a:spcBef>
              <a:spcPct val="0"/>
            </a:spcBef>
            <a:spcAft>
              <a:spcPct val="15000"/>
            </a:spcAft>
            <a:buChar char="••"/>
          </a:pPr>
          <a:r>
            <a:rPr lang="en-US" sz="1400" kern="1200" dirty="0" smtClean="0"/>
            <a:t>Define globalization, describe how it evolved over time, and describe the key drivers of globalization.</a:t>
          </a:r>
          <a:endParaRPr lang="en-US" sz="1400" kern="1200" dirty="0"/>
        </a:p>
      </dsp:txBody>
      <dsp:txXfrm>
        <a:off x="1734759" y="977231"/>
        <a:ext cx="6494840" cy="888392"/>
      </dsp:txXfrm>
    </dsp:sp>
    <dsp:sp modelId="{7AEC1603-E11D-41B0-BE2A-F6201D5BEDCD}">
      <dsp:nvSpPr>
        <dsp:cNvPr id="0" name=""/>
        <dsp:cNvSpPr/>
      </dsp:nvSpPr>
      <dsp:spPr>
        <a:xfrm>
          <a:off x="223393" y="1066070"/>
          <a:ext cx="1376812" cy="710713"/>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954463"/>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Information Systems Defined</a:t>
          </a:r>
          <a:endParaRPr lang="en-US" sz="1600" kern="1200" dirty="0"/>
        </a:p>
        <a:p>
          <a:pPr marL="114300" lvl="1" indent="-114300" algn="l" defTabSz="622300">
            <a:lnSpc>
              <a:spcPct val="90000"/>
            </a:lnSpc>
            <a:spcBef>
              <a:spcPct val="0"/>
            </a:spcBef>
            <a:spcAft>
              <a:spcPct val="15000"/>
            </a:spcAft>
            <a:buChar char="••"/>
          </a:pPr>
          <a:r>
            <a:rPr lang="en-US" sz="1400" kern="1200" dirty="0" smtClean="0"/>
            <a:t>Explain what an information system is, contrasting its data, technology, people, and organizational components.</a:t>
          </a:r>
          <a:endParaRPr lang="en-US" sz="1400" kern="1200" dirty="0"/>
        </a:p>
        <a:p>
          <a:pPr marL="114300" lvl="1" indent="-114300" algn="l" defTabSz="533400">
            <a:lnSpc>
              <a:spcPct val="90000"/>
            </a:lnSpc>
            <a:spcBef>
              <a:spcPct val="0"/>
            </a:spcBef>
            <a:spcAft>
              <a:spcPct val="15000"/>
            </a:spcAft>
            <a:buChar char="••"/>
          </a:pPr>
          <a:endParaRPr lang="en-US" sz="1200" kern="1200" dirty="0"/>
        </a:p>
      </dsp:txBody>
      <dsp:txXfrm>
        <a:off x="1734759" y="1954463"/>
        <a:ext cx="6494840" cy="888392"/>
      </dsp:txXfrm>
    </dsp:sp>
    <dsp:sp modelId="{6ED042DA-90EA-415F-9861-14F87D22BB00}">
      <dsp:nvSpPr>
        <dsp:cNvPr id="0" name=""/>
        <dsp:cNvSpPr/>
      </dsp:nvSpPr>
      <dsp:spPr>
        <a:xfrm>
          <a:off x="223393" y="2043302"/>
          <a:ext cx="1376812" cy="710713"/>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931694"/>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The Dual Nature of Information Systems</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the dual nature of information systems in the success and failure of modern organizations.</a:t>
          </a:r>
          <a:endParaRPr lang="en-US" sz="1400" kern="1200" dirty="0"/>
        </a:p>
      </dsp:txBody>
      <dsp:txXfrm>
        <a:off x="1734759" y="2931694"/>
        <a:ext cx="6494840" cy="888392"/>
      </dsp:txXfrm>
    </dsp:sp>
    <dsp:sp modelId="{0C6B9C41-271F-4061-9955-70DED635DAC1}">
      <dsp:nvSpPr>
        <dsp:cNvPr id="0" name=""/>
        <dsp:cNvSpPr/>
      </dsp:nvSpPr>
      <dsp:spPr>
        <a:xfrm>
          <a:off x="223393" y="3020533"/>
          <a:ext cx="1376812" cy="710713"/>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3908926"/>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IS Ethics</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how computer ethics impact the use of information systems and discuss the ethical concerns associated with information privacy and intellectual property.</a:t>
          </a:r>
          <a:endParaRPr lang="en-US" sz="1400" kern="1200" dirty="0"/>
        </a:p>
      </dsp:txBody>
      <dsp:txXfrm>
        <a:off x="1734759" y="3908926"/>
        <a:ext cx="6494840" cy="888392"/>
      </dsp:txXfrm>
    </dsp:sp>
    <dsp:sp modelId="{889131BE-3A6B-4B48-98CB-9C233DE61FE5}">
      <dsp:nvSpPr>
        <dsp:cNvPr id="0" name=""/>
        <dsp:cNvSpPr/>
      </dsp:nvSpPr>
      <dsp:spPr>
        <a:xfrm>
          <a:off x="223393" y="3997765"/>
          <a:ext cx="1376812" cy="710713"/>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85480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Information Systems Today</a:t>
          </a:r>
          <a:endParaRPr lang="en-US" sz="2400" kern="1200" dirty="0"/>
        </a:p>
        <a:p>
          <a:pPr marL="228600" lvl="1" indent="-228600" algn="l" defTabSz="1066800">
            <a:lnSpc>
              <a:spcPct val="90000"/>
            </a:lnSpc>
            <a:spcBef>
              <a:spcPct val="0"/>
            </a:spcBef>
            <a:spcAft>
              <a:spcPct val="15000"/>
            </a:spcAft>
            <a:buChar char="••"/>
          </a:pPr>
          <a:r>
            <a:rPr lang="en-US" sz="2400" kern="1200" dirty="0" smtClean="0"/>
            <a:t>Learning Objective: Describe the characteristics of the digital world and the advent of the Information Age. </a:t>
          </a:r>
          <a:endParaRPr lang="en-US" sz="2400" kern="1200" dirty="0"/>
        </a:p>
      </dsp:txBody>
      <dsp:txXfrm>
        <a:off x="1712842" y="0"/>
        <a:ext cx="6516757" cy="1854808"/>
      </dsp:txXfrm>
    </dsp:sp>
    <dsp:sp modelId="{7D7D61F9-D1AA-4F6A-8715-FD6AC3E01198}">
      <dsp:nvSpPr>
        <dsp:cNvPr id="0" name=""/>
        <dsp:cNvSpPr/>
      </dsp:nvSpPr>
      <dsp:spPr>
        <a:xfrm>
          <a:off x="103363" y="152399"/>
          <a:ext cx="1573038" cy="1550009"/>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92173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smtClean="0"/>
            <a:t>Define globalization, describe how it evolved over time, and describe the key drivers of globalization.</a:t>
          </a:r>
          <a:endParaRPr lang="en-US" sz="1200" kern="1200" dirty="0"/>
        </a:p>
      </dsp:txBody>
      <dsp:txXfrm>
        <a:off x="1712842" y="1921731"/>
        <a:ext cx="6516757" cy="669224"/>
      </dsp:txXfrm>
    </dsp:sp>
    <dsp:sp modelId="{7AEC1603-E11D-41B0-BE2A-F6201D5BEDCD}">
      <dsp:nvSpPr>
        <dsp:cNvPr id="0" name=""/>
        <dsp:cNvSpPr/>
      </dsp:nvSpPr>
      <dsp:spPr>
        <a:xfrm>
          <a:off x="353880" y="1988653"/>
          <a:ext cx="1072004" cy="535379"/>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657877"/>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smtClean="0"/>
            <a:t>Explain what an information system is, contrasting its data, technology, people, and organizational components.</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1712842" y="2657877"/>
        <a:ext cx="6516757" cy="669224"/>
      </dsp:txXfrm>
    </dsp:sp>
    <dsp:sp modelId="{6ED042DA-90EA-415F-9861-14F87D22BB00}">
      <dsp:nvSpPr>
        <dsp:cNvPr id="0" name=""/>
        <dsp:cNvSpPr/>
      </dsp:nvSpPr>
      <dsp:spPr>
        <a:xfrm>
          <a:off x="353880" y="2724800"/>
          <a:ext cx="1072004" cy="535379"/>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94024"/>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dual nature of information systems in the success and failure of modern organizations.</a:t>
          </a:r>
          <a:endParaRPr lang="en-US" sz="1200" kern="1200" dirty="0"/>
        </a:p>
      </dsp:txBody>
      <dsp:txXfrm>
        <a:off x="1712842" y="3394024"/>
        <a:ext cx="6516757" cy="669224"/>
      </dsp:txXfrm>
    </dsp:sp>
    <dsp:sp modelId="{0C6B9C41-271F-4061-9955-70DED635DAC1}">
      <dsp:nvSpPr>
        <dsp:cNvPr id="0" name=""/>
        <dsp:cNvSpPr/>
      </dsp:nvSpPr>
      <dsp:spPr>
        <a:xfrm>
          <a:off x="353880" y="3460946"/>
          <a:ext cx="1072004" cy="535379"/>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017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how computer ethics impact the use of information systems and discuss the ethical concerns associated with information privacy and intellectual property.</a:t>
          </a:r>
          <a:endParaRPr lang="en-US" sz="1200" kern="1200" dirty="0"/>
        </a:p>
      </dsp:txBody>
      <dsp:txXfrm>
        <a:off x="1712842" y="4130171"/>
        <a:ext cx="6516757" cy="669224"/>
      </dsp:txXfrm>
    </dsp:sp>
    <dsp:sp modelId="{889131BE-3A6B-4B48-98CB-9C233DE61FE5}">
      <dsp:nvSpPr>
        <dsp:cNvPr id="0" name=""/>
        <dsp:cNvSpPr/>
      </dsp:nvSpPr>
      <dsp:spPr>
        <a:xfrm>
          <a:off x="353880" y="4197093"/>
          <a:ext cx="1072004" cy="535379"/>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characteristics of the digital world and the advent of the Information Age. </a:t>
          </a:r>
          <a:endParaRPr lang="en-US" sz="1200" kern="1200" dirty="0"/>
        </a:p>
      </dsp:txBody>
      <dsp:txXfrm>
        <a:off x="1715655" y="0"/>
        <a:ext cx="6513944" cy="697352"/>
      </dsp:txXfrm>
    </dsp:sp>
    <dsp:sp modelId="{7D7D61F9-D1AA-4F6A-8715-FD6AC3E01198}">
      <dsp:nvSpPr>
        <dsp:cNvPr id="0" name=""/>
        <dsp:cNvSpPr/>
      </dsp:nvSpPr>
      <dsp:spPr>
        <a:xfrm>
          <a:off x="337592" y="69735"/>
          <a:ext cx="1110205" cy="557882"/>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7088"/>
          <a:ext cx="8229600" cy="172914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Evolution of Globalization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Learning Objective: Be able to define globalization, describe how it evolved over time, and describe key globalization drivers.</a:t>
          </a:r>
          <a:endParaRPr lang="en-US" sz="2400" kern="1200" dirty="0"/>
        </a:p>
      </dsp:txBody>
      <dsp:txXfrm>
        <a:off x="1715655" y="767088"/>
        <a:ext cx="6513944" cy="1729148"/>
      </dsp:txXfrm>
    </dsp:sp>
    <dsp:sp modelId="{7AEC1603-E11D-41B0-BE2A-F6201D5BEDCD}">
      <dsp:nvSpPr>
        <dsp:cNvPr id="0" name=""/>
        <dsp:cNvSpPr/>
      </dsp:nvSpPr>
      <dsp:spPr>
        <a:xfrm>
          <a:off x="76203" y="914401"/>
          <a:ext cx="1632983" cy="1434521"/>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565972"/>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smtClean="0"/>
            <a:t>Explain what an information system is, contrasting its data, technology, people, and organizational components.</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1715655" y="2565972"/>
        <a:ext cx="6513944" cy="697352"/>
      </dsp:txXfrm>
    </dsp:sp>
    <dsp:sp modelId="{6ED042DA-90EA-415F-9861-14F87D22BB00}">
      <dsp:nvSpPr>
        <dsp:cNvPr id="0" name=""/>
        <dsp:cNvSpPr/>
      </dsp:nvSpPr>
      <dsp:spPr>
        <a:xfrm>
          <a:off x="337592" y="2635707"/>
          <a:ext cx="1110205" cy="557882"/>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3306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dual nature of information systems in the success and failure of modern organizations.</a:t>
          </a:r>
          <a:endParaRPr lang="en-US" sz="1200" kern="1200" dirty="0"/>
        </a:p>
      </dsp:txBody>
      <dsp:txXfrm>
        <a:off x="1715655" y="3333060"/>
        <a:ext cx="6513944" cy="697352"/>
      </dsp:txXfrm>
    </dsp:sp>
    <dsp:sp modelId="{0C6B9C41-271F-4061-9955-70DED635DAC1}">
      <dsp:nvSpPr>
        <dsp:cNvPr id="0" name=""/>
        <dsp:cNvSpPr/>
      </dsp:nvSpPr>
      <dsp:spPr>
        <a:xfrm>
          <a:off x="337592" y="3402795"/>
          <a:ext cx="1110205" cy="557882"/>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0148"/>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how computer ethics impact the use of information systems and discuss the ethical concerns associated with information privacy and intellectual property.</a:t>
          </a:r>
          <a:endParaRPr lang="en-US" sz="1200" kern="1200" dirty="0"/>
        </a:p>
      </dsp:txBody>
      <dsp:txXfrm>
        <a:off x="1715655" y="4100148"/>
        <a:ext cx="6513944" cy="697352"/>
      </dsp:txXfrm>
    </dsp:sp>
    <dsp:sp modelId="{889131BE-3A6B-4B48-98CB-9C233DE61FE5}">
      <dsp:nvSpPr>
        <dsp:cNvPr id="0" name=""/>
        <dsp:cNvSpPr/>
      </dsp:nvSpPr>
      <dsp:spPr>
        <a:xfrm>
          <a:off x="337592" y="4169883"/>
          <a:ext cx="1110205" cy="557882"/>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characteristics of the digital world and the advent of the Information Age. </a:t>
          </a:r>
          <a:endParaRPr lang="en-US" sz="1200" kern="1200" dirty="0"/>
        </a:p>
      </dsp:txBody>
      <dsp:txXfrm>
        <a:off x="1715186" y="0"/>
        <a:ext cx="6514413" cy="692664"/>
      </dsp:txXfrm>
    </dsp:sp>
    <dsp:sp modelId="{7D7D61F9-D1AA-4F6A-8715-FD6AC3E01198}">
      <dsp:nvSpPr>
        <dsp:cNvPr id="0" name=""/>
        <dsp:cNvSpPr/>
      </dsp:nvSpPr>
      <dsp:spPr>
        <a:xfrm>
          <a:off x="336654" y="69266"/>
          <a:ext cx="1111144" cy="554131"/>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1931"/>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smtClean="0"/>
            <a:t>Define globalization, describe how it evolved over time, and describe the key drivers of globalization.</a:t>
          </a:r>
          <a:endParaRPr lang="en-US" sz="1200" kern="1200" dirty="0"/>
        </a:p>
      </dsp:txBody>
      <dsp:txXfrm>
        <a:off x="1715186" y="761931"/>
        <a:ext cx="6514413" cy="692664"/>
      </dsp:txXfrm>
    </dsp:sp>
    <dsp:sp modelId="{7AEC1603-E11D-41B0-BE2A-F6201D5BEDCD}">
      <dsp:nvSpPr>
        <dsp:cNvPr id="0" name=""/>
        <dsp:cNvSpPr/>
      </dsp:nvSpPr>
      <dsp:spPr>
        <a:xfrm>
          <a:off x="336654" y="831197"/>
          <a:ext cx="1111144" cy="554131"/>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523862"/>
          <a:ext cx="8229600" cy="1749317"/>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Information Systems Defined</a:t>
          </a:r>
          <a:endParaRPr lang="en-US" sz="2400" kern="1200" dirty="0"/>
        </a:p>
        <a:p>
          <a:pPr marL="228600" lvl="1" indent="-228600" algn="l" defTabSz="1066800">
            <a:lnSpc>
              <a:spcPct val="90000"/>
            </a:lnSpc>
            <a:spcBef>
              <a:spcPct val="0"/>
            </a:spcBef>
            <a:spcAft>
              <a:spcPct val="15000"/>
            </a:spcAft>
            <a:buChar char="••"/>
          </a:pPr>
          <a:r>
            <a:rPr lang="en-US" sz="2400" kern="1200" dirty="0" smtClean="0"/>
            <a:t>Learning Objective: Explain what an information system is, contrasting its data, technology, people, and organizational components.</a:t>
          </a:r>
          <a:endParaRPr lang="en-US" sz="2400" kern="1200" dirty="0"/>
        </a:p>
        <a:p>
          <a:pPr marL="171450" lvl="1" indent="-171450" algn="l" defTabSz="800100">
            <a:lnSpc>
              <a:spcPct val="90000"/>
            </a:lnSpc>
            <a:spcBef>
              <a:spcPct val="0"/>
            </a:spcBef>
            <a:spcAft>
              <a:spcPct val="15000"/>
            </a:spcAft>
            <a:buChar char="••"/>
          </a:pPr>
          <a:endParaRPr lang="en-US" sz="1800" kern="1200" dirty="0"/>
        </a:p>
      </dsp:txBody>
      <dsp:txXfrm>
        <a:off x="1715186" y="1523862"/>
        <a:ext cx="6514413" cy="1749317"/>
      </dsp:txXfrm>
    </dsp:sp>
    <dsp:sp modelId="{6ED042DA-90EA-415F-9861-14F87D22BB00}">
      <dsp:nvSpPr>
        <dsp:cNvPr id="0" name=""/>
        <dsp:cNvSpPr/>
      </dsp:nvSpPr>
      <dsp:spPr>
        <a:xfrm>
          <a:off x="108052" y="1676401"/>
          <a:ext cx="1568347" cy="1444239"/>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42446"/>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dual nature of information systems in the success and failure of modern organizations.</a:t>
          </a:r>
          <a:endParaRPr lang="en-US" sz="1200" kern="1200" dirty="0"/>
        </a:p>
      </dsp:txBody>
      <dsp:txXfrm>
        <a:off x="1715186" y="3342446"/>
        <a:ext cx="6514413" cy="692664"/>
      </dsp:txXfrm>
    </dsp:sp>
    <dsp:sp modelId="{0C6B9C41-271F-4061-9955-70DED635DAC1}">
      <dsp:nvSpPr>
        <dsp:cNvPr id="0" name=""/>
        <dsp:cNvSpPr/>
      </dsp:nvSpPr>
      <dsp:spPr>
        <a:xfrm>
          <a:off x="336654" y="3411713"/>
          <a:ext cx="1111144" cy="55413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4377"/>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how computer ethics impact the use of information systems and discuss the ethical concerns associated with information privacy and intellectual property.</a:t>
          </a:r>
          <a:endParaRPr lang="en-US" sz="1200" kern="1200" dirty="0"/>
        </a:p>
      </dsp:txBody>
      <dsp:txXfrm>
        <a:off x="1715186" y="4104377"/>
        <a:ext cx="6514413" cy="692664"/>
      </dsp:txXfrm>
    </dsp:sp>
    <dsp:sp modelId="{889131BE-3A6B-4B48-98CB-9C233DE61FE5}">
      <dsp:nvSpPr>
        <dsp:cNvPr id="0" name=""/>
        <dsp:cNvSpPr/>
      </dsp:nvSpPr>
      <dsp:spPr>
        <a:xfrm>
          <a:off x="336654" y="4173644"/>
          <a:ext cx="1111144" cy="554131"/>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characteristics of the digital world and the advent of the Information Age. </a:t>
          </a:r>
          <a:endParaRPr lang="en-US" sz="1200" kern="1200" dirty="0"/>
        </a:p>
      </dsp:txBody>
      <dsp:txXfrm>
        <a:off x="1712373" y="0"/>
        <a:ext cx="6517226" cy="664536"/>
      </dsp:txXfrm>
    </dsp:sp>
    <dsp:sp modelId="{7D7D61F9-D1AA-4F6A-8715-FD6AC3E01198}">
      <dsp:nvSpPr>
        <dsp:cNvPr id="0" name=""/>
        <dsp:cNvSpPr/>
      </dsp:nvSpPr>
      <dsp:spPr>
        <a:xfrm>
          <a:off x="407224" y="66453"/>
          <a:ext cx="964377" cy="531628"/>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098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smtClean="0"/>
            <a:t>Define globalization, describe how it evolved over time, and describe the key drivers of globalization.</a:t>
          </a:r>
          <a:endParaRPr lang="en-US" sz="1200" kern="1200" dirty="0"/>
        </a:p>
      </dsp:txBody>
      <dsp:txXfrm>
        <a:off x="1712373" y="730989"/>
        <a:ext cx="6517226" cy="664536"/>
      </dsp:txXfrm>
    </dsp:sp>
    <dsp:sp modelId="{7AEC1603-E11D-41B0-BE2A-F6201D5BEDCD}">
      <dsp:nvSpPr>
        <dsp:cNvPr id="0" name=""/>
        <dsp:cNvSpPr/>
      </dsp:nvSpPr>
      <dsp:spPr>
        <a:xfrm>
          <a:off x="331027" y="797443"/>
          <a:ext cx="1116773" cy="531628"/>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6197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smtClean="0"/>
            <a:t>Explain what an information system is, contrasting its data, technology, people, and organizational components.</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1712373" y="1461979"/>
        <a:ext cx="6517226" cy="664536"/>
      </dsp:txXfrm>
    </dsp:sp>
    <dsp:sp modelId="{6ED042DA-90EA-415F-9861-14F87D22BB00}">
      <dsp:nvSpPr>
        <dsp:cNvPr id="0" name=""/>
        <dsp:cNvSpPr/>
      </dsp:nvSpPr>
      <dsp:spPr>
        <a:xfrm>
          <a:off x="331027" y="1528433"/>
          <a:ext cx="1116773" cy="531628"/>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192969"/>
          <a:ext cx="8229600" cy="187498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The Dual Nature of Information Systems</a:t>
          </a:r>
          <a:endParaRPr lang="en-US" sz="2400" kern="1200" dirty="0"/>
        </a:p>
        <a:p>
          <a:pPr marL="228600" lvl="1" indent="-228600" algn="l" defTabSz="1066800">
            <a:lnSpc>
              <a:spcPct val="90000"/>
            </a:lnSpc>
            <a:spcBef>
              <a:spcPct val="0"/>
            </a:spcBef>
            <a:spcAft>
              <a:spcPct val="15000"/>
            </a:spcAft>
            <a:buChar char="••"/>
          </a:pPr>
          <a:r>
            <a:rPr lang="en-US" sz="2400" kern="1200" dirty="0" smtClean="0"/>
            <a:t>Learning Objective: by able to describe the dual nature of information systems in the success and failure of modern organizations.</a:t>
          </a:r>
          <a:endParaRPr lang="en-US" sz="2400" kern="1200" dirty="0"/>
        </a:p>
      </dsp:txBody>
      <dsp:txXfrm>
        <a:off x="1712373" y="2192969"/>
        <a:ext cx="6517226" cy="1874982"/>
      </dsp:txXfrm>
    </dsp:sp>
    <dsp:sp modelId="{0C6B9C41-271F-4061-9955-70DED635DAC1}">
      <dsp:nvSpPr>
        <dsp:cNvPr id="0" name=""/>
        <dsp:cNvSpPr/>
      </dsp:nvSpPr>
      <dsp:spPr>
        <a:xfrm>
          <a:off x="102425" y="2285999"/>
          <a:ext cx="1573976" cy="168892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4405"/>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IS Ethics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how computer ethics impact the use of information systems and discuss the ethical concerns associated with information privacy and intellectual property.</a:t>
          </a:r>
          <a:endParaRPr lang="en-US" sz="1200" kern="1200" dirty="0"/>
        </a:p>
      </dsp:txBody>
      <dsp:txXfrm>
        <a:off x="1712373" y="4134405"/>
        <a:ext cx="6517226" cy="664536"/>
      </dsp:txXfrm>
    </dsp:sp>
    <dsp:sp modelId="{889131BE-3A6B-4B48-98CB-9C233DE61FE5}">
      <dsp:nvSpPr>
        <dsp:cNvPr id="0" name=""/>
        <dsp:cNvSpPr/>
      </dsp:nvSpPr>
      <dsp:spPr>
        <a:xfrm>
          <a:off x="331027" y="4200858"/>
          <a:ext cx="1116773" cy="531628"/>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Rise of the Information Age</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characteristics of the digital world and the advent of the Information Age. </a:t>
          </a:r>
          <a:endParaRPr lang="en-US" sz="1200" kern="1200" dirty="0"/>
        </a:p>
      </dsp:txBody>
      <dsp:txXfrm>
        <a:off x="1712959" y="0"/>
        <a:ext cx="6516640" cy="670396"/>
      </dsp:txXfrm>
    </dsp:sp>
    <dsp:sp modelId="{7D7D61F9-D1AA-4F6A-8715-FD6AC3E01198}">
      <dsp:nvSpPr>
        <dsp:cNvPr id="0" name=""/>
        <dsp:cNvSpPr/>
      </dsp:nvSpPr>
      <dsp:spPr>
        <a:xfrm>
          <a:off x="332197" y="67039"/>
          <a:ext cx="1115604" cy="536317"/>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7435"/>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Evolution of Globalization</a:t>
          </a:r>
          <a:endParaRPr lang="en-US" sz="1400" kern="1200" dirty="0"/>
        </a:p>
        <a:p>
          <a:pPr marL="114300" lvl="1" indent="-114300" algn="l" defTabSz="533400">
            <a:lnSpc>
              <a:spcPct val="90000"/>
            </a:lnSpc>
            <a:spcBef>
              <a:spcPct val="0"/>
            </a:spcBef>
            <a:spcAft>
              <a:spcPct val="15000"/>
            </a:spcAft>
            <a:buChar char="••"/>
          </a:pPr>
          <a:r>
            <a:rPr lang="en-US" sz="1200" kern="1200" dirty="0" smtClean="0"/>
            <a:t>Define globalization, describe how it evolved over time, and describe the key drivers of globalization.</a:t>
          </a:r>
          <a:endParaRPr lang="en-US" sz="1200" kern="1200" dirty="0"/>
        </a:p>
      </dsp:txBody>
      <dsp:txXfrm>
        <a:off x="1712959" y="737435"/>
        <a:ext cx="6516640" cy="670396"/>
      </dsp:txXfrm>
    </dsp:sp>
    <dsp:sp modelId="{7AEC1603-E11D-41B0-BE2A-F6201D5BEDCD}">
      <dsp:nvSpPr>
        <dsp:cNvPr id="0" name=""/>
        <dsp:cNvSpPr/>
      </dsp:nvSpPr>
      <dsp:spPr>
        <a:xfrm>
          <a:off x="332197" y="804475"/>
          <a:ext cx="1115604" cy="536317"/>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74871"/>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Defined</a:t>
          </a:r>
          <a:endParaRPr lang="en-US" sz="1400" kern="1200" dirty="0"/>
        </a:p>
        <a:p>
          <a:pPr marL="114300" lvl="1" indent="-114300" algn="l" defTabSz="533400">
            <a:lnSpc>
              <a:spcPct val="90000"/>
            </a:lnSpc>
            <a:spcBef>
              <a:spcPct val="0"/>
            </a:spcBef>
            <a:spcAft>
              <a:spcPct val="15000"/>
            </a:spcAft>
            <a:buChar char="••"/>
          </a:pPr>
          <a:r>
            <a:rPr lang="en-US" sz="1200" kern="1200" dirty="0" smtClean="0"/>
            <a:t>Explain what an information system is, contrasting its data, technology, people, and organizational components.</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1712959" y="1474871"/>
        <a:ext cx="6516640" cy="670396"/>
      </dsp:txXfrm>
    </dsp:sp>
    <dsp:sp modelId="{6ED042DA-90EA-415F-9861-14F87D22BB00}">
      <dsp:nvSpPr>
        <dsp:cNvPr id="0" name=""/>
        <dsp:cNvSpPr/>
      </dsp:nvSpPr>
      <dsp:spPr>
        <a:xfrm>
          <a:off x="332197" y="1541911"/>
          <a:ext cx="1115604" cy="536317"/>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212307"/>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Dual Nature of Information Systems</a:t>
          </a:r>
          <a:endParaRPr lang="en-US" sz="1400" kern="1200" dirty="0"/>
        </a:p>
        <a:p>
          <a:pPr marL="114300" lvl="1" indent="-114300" algn="l" defTabSz="533400">
            <a:lnSpc>
              <a:spcPct val="90000"/>
            </a:lnSpc>
            <a:spcBef>
              <a:spcPct val="0"/>
            </a:spcBef>
            <a:spcAft>
              <a:spcPct val="15000"/>
            </a:spcAft>
            <a:buChar char="••"/>
          </a:pPr>
          <a:r>
            <a:rPr lang="en-US" sz="1200" kern="1200" dirty="0" smtClean="0"/>
            <a:t>Describe the dual nature of information systems in the success and failure of modern organizations.</a:t>
          </a:r>
          <a:endParaRPr lang="en-US" sz="1200" kern="1200" dirty="0"/>
        </a:p>
      </dsp:txBody>
      <dsp:txXfrm>
        <a:off x="1712959" y="2212307"/>
        <a:ext cx="6516640" cy="670396"/>
      </dsp:txXfrm>
    </dsp:sp>
    <dsp:sp modelId="{0C6B9C41-271F-4061-9955-70DED635DAC1}">
      <dsp:nvSpPr>
        <dsp:cNvPr id="0" name=""/>
        <dsp:cNvSpPr/>
      </dsp:nvSpPr>
      <dsp:spPr>
        <a:xfrm>
          <a:off x="332197" y="2279347"/>
          <a:ext cx="1115604" cy="536317"/>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2949743"/>
          <a:ext cx="8229600" cy="184824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IS Ethics</a:t>
          </a:r>
          <a:endParaRPr lang="en-US" sz="2400" kern="1200" dirty="0"/>
        </a:p>
        <a:p>
          <a:pPr marL="228600" lvl="1" indent="-228600" algn="l" defTabSz="889000">
            <a:lnSpc>
              <a:spcPct val="90000"/>
            </a:lnSpc>
            <a:spcBef>
              <a:spcPct val="0"/>
            </a:spcBef>
            <a:spcAft>
              <a:spcPct val="15000"/>
            </a:spcAft>
            <a:buChar char="••"/>
          </a:pPr>
          <a:r>
            <a:rPr lang="en-US" sz="2000" kern="1200" dirty="0" smtClean="0"/>
            <a:t>Learning Objective: Describe how computer ethics impact the use of information systems and discuss the ethical concerns associated with information privacy and intellectual property.</a:t>
          </a:r>
          <a:endParaRPr lang="en-US" sz="2000" kern="1200" dirty="0"/>
        </a:p>
      </dsp:txBody>
      <dsp:txXfrm>
        <a:off x="1712959" y="2949743"/>
        <a:ext cx="6516640" cy="1848242"/>
      </dsp:txXfrm>
    </dsp:sp>
    <dsp:sp modelId="{889131BE-3A6B-4B48-98CB-9C233DE61FE5}">
      <dsp:nvSpPr>
        <dsp:cNvPr id="0" name=""/>
        <dsp:cNvSpPr/>
      </dsp:nvSpPr>
      <dsp:spPr>
        <a:xfrm>
          <a:off x="76199" y="3124200"/>
          <a:ext cx="1627600" cy="1499327"/>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Managers are</a:t>
            </a:r>
            <a:r>
              <a:rPr lang="en-US" baseline="0" dirty="0" smtClean="0"/>
              <a:t> being confronted with new tools and challenges as Digital Technologies proliferate throughout the workplace. This chapter will introduce us to the Information age and lay a foundation for the rest of the term.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Cloud Computing is really about sharing technology resources and taking the pain out of using and sharing data and applications.</a:t>
            </a:r>
          </a:p>
          <a:p>
            <a:pPr marL="171450" indent="-171450">
              <a:buFont typeface="Arial" pitchFamily="34" charset="0"/>
              <a:buChar char="•"/>
            </a:pPr>
            <a:r>
              <a:rPr lang="en-US" dirty="0" smtClean="0"/>
              <a:t>It requires connectivity to function, so</a:t>
            </a:r>
            <a:r>
              <a:rPr lang="en-US" baseline="0" dirty="0" smtClean="0"/>
              <a:t> the constant connectivity we see at work and play is a key enabler.</a:t>
            </a:r>
          </a:p>
          <a:p>
            <a:pPr marL="171450" indent="-171450">
              <a:buFont typeface="Arial" pitchFamily="34" charset="0"/>
              <a:buChar char="•"/>
            </a:pPr>
            <a:r>
              <a:rPr lang="en-US" baseline="0" dirty="0" smtClean="0"/>
              <a:t>Mobile computing has further added to the value of the cloud metaphor.</a:t>
            </a:r>
          </a:p>
          <a:p>
            <a:pPr marL="171450" indent="-171450">
              <a:buFont typeface="Arial" pitchFamily="34" charset="0"/>
              <a:buChar char="•"/>
            </a:pPr>
            <a:r>
              <a:rPr lang="en-US" baseline="0" dirty="0" smtClean="0"/>
              <a:t>It will be discussed in greater depth in Chapter 3.</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a:p>
        </p:txBody>
      </p:sp>
    </p:spTree>
    <p:extLst>
      <p:ext uri="{BB962C8B-B14F-4D97-AF65-F5344CB8AC3E}">
        <p14:creationId xmlns:p14="http://schemas.microsoft.com/office/powerpoint/2010/main" val="10728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Consumerization</a:t>
            </a:r>
            <a:r>
              <a:rPr lang="en-US" dirty="0" smtClean="0"/>
              <a:t> occurs</a:t>
            </a:r>
            <a:r>
              <a:rPr lang="en-US" baseline="0" dirty="0" smtClean="0"/>
              <a:t> when employees use consumer devices and/or software to facilitate their work.</a:t>
            </a:r>
          </a:p>
          <a:p>
            <a:pPr marL="171450" indent="-171450">
              <a:buFont typeface="Arial" pitchFamily="34" charset="0"/>
              <a:buChar char="•"/>
            </a:pPr>
            <a:r>
              <a:rPr lang="en-US" baseline="0" dirty="0" smtClean="0"/>
              <a:t>An example might be using personal mobile devices to conduct customer service, or consumer focused social networking sites.</a:t>
            </a:r>
          </a:p>
          <a:p>
            <a:pPr marL="171450" indent="-171450">
              <a:buFont typeface="Arial" pitchFamily="34" charset="0"/>
              <a:buChar char="•"/>
            </a:pPr>
            <a:r>
              <a:rPr lang="en-US" baseline="0" dirty="0" smtClean="0"/>
              <a:t>When corporate data is brought onto personal devices which might not be as secure as corporate resources it creates security concerns.</a:t>
            </a:r>
          </a:p>
          <a:p>
            <a:pPr marL="171450" indent="-171450">
              <a:buFont typeface="Arial" pitchFamily="34" charset="0"/>
              <a:buChar char="•"/>
            </a:pPr>
            <a:r>
              <a:rPr lang="en-US" baseline="0" dirty="0" smtClean="0"/>
              <a:t>There are also many opportunities, as users know how to use their personal devices, and can also leverage their capabilities in and out of the workplace.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a:p>
        </p:txBody>
      </p:sp>
    </p:spTree>
    <p:extLst>
      <p:ext uri="{BB962C8B-B14F-4D97-AF65-F5344CB8AC3E}">
        <p14:creationId xmlns:p14="http://schemas.microsoft.com/office/powerpoint/2010/main" val="3858626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Globalization</a:t>
            </a:r>
            <a:r>
              <a:rPr lang="en-US" baseline="0" dirty="0" smtClean="0"/>
              <a:t> is next. We will look at the key factors enabling globalization and at outsourcing. Our learning objective for this section is for you to be able to describe globalization, key enablers, outsourcing, and information systems outsourcing.</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a:p>
        </p:txBody>
      </p:sp>
    </p:spTree>
    <p:extLst>
      <p:ext uri="{BB962C8B-B14F-4D97-AF65-F5344CB8AC3E}">
        <p14:creationId xmlns:p14="http://schemas.microsoft.com/office/powerpoint/2010/main" val="358094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With the end of the</a:t>
            </a:r>
            <a:r>
              <a:rPr lang="en-US" baseline="0" dirty="0" smtClean="0"/>
              <a:t> cold war, the Berlin Wall came down and millions of individuals started enjoying new freedoms, creating new opportunities for both the manufacture and sale of goods and services.</a:t>
            </a:r>
          </a:p>
          <a:p>
            <a:pPr marL="228600" indent="-228600">
              <a:buFont typeface="+mj-lt"/>
              <a:buAutoNum type="arabicPeriod"/>
            </a:pPr>
            <a:r>
              <a:rPr lang="en-US" baseline="0" dirty="0" smtClean="0"/>
              <a:t>The Windows operating system became the de facto standard for computers around the world, simplifying and streamlining communication and information sharing.</a:t>
            </a:r>
          </a:p>
          <a:p>
            <a:pPr marL="228600" indent="-228600">
              <a:buFont typeface="+mj-lt"/>
              <a:buAutoNum type="arabicPeriod"/>
            </a:pPr>
            <a:r>
              <a:rPr lang="en-US" baseline="0" dirty="0" smtClean="0"/>
              <a:t>The Internet and the invention of the Web browser created a new standard common for sharing information over a network in a simple fashion everyday people could readily grasp.</a:t>
            </a:r>
          </a:p>
          <a:p>
            <a:pPr marL="228600" indent="-228600">
              <a:buFont typeface="+mj-lt"/>
              <a:buAutoNum type="arabicPeriod"/>
            </a:pPr>
            <a:r>
              <a:rPr lang="en-US" baseline="0" dirty="0" smtClean="0"/>
              <a:t>Falling telecommunication costs have enabled new types of communication and collaboration at very low cost.</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a:p>
        </p:txBody>
      </p:sp>
    </p:spTree>
    <p:extLst>
      <p:ext uri="{BB962C8B-B14F-4D97-AF65-F5344CB8AC3E}">
        <p14:creationId xmlns:p14="http://schemas.microsoft.com/office/powerpoint/2010/main" val="65977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Outsourcing is when you take busines</a:t>
            </a:r>
            <a:r>
              <a:rPr lang="en-US" baseline="0" dirty="0" smtClean="0"/>
              <a:t>s process currently being performed internally by your company and have another company do them instead.</a:t>
            </a:r>
          </a:p>
          <a:p>
            <a:pPr marL="171450" indent="-171450">
              <a:buFont typeface="Arial" pitchFamily="34" charset="0"/>
              <a:buChar char="•"/>
            </a:pPr>
            <a:r>
              <a:rPr lang="en-US" baseline="0" dirty="0" smtClean="0"/>
              <a:t>Outsourcing is typically driven by cost reduction, and is undertaken when another company can perform a process at a lower cost then yours.</a:t>
            </a:r>
          </a:p>
          <a:p>
            <a:pPr marL="171450" indent="-171450">
              <a:buFont typeface="Arial" pitchFamily="34" charset="0"/>
              <a:buChar char="•"/>
            </a:pPr>
            <a:r>
              <a:rPr lang="en-US" baseline="0" dirty="0" smtClean="0"/>
              <a:t>Outsourcing doesn’t automatically imply moving work overseas.</a:t>
            </a:r>
          </a:p>
          <a:p>
            <a:pPr marL="171450" indent="-171450">
              <a:buFont typeface="Arial" pitchFamily="34" charset="0"/>
              <a:buChar char="•"/>
            </a:pPr>
            <a:r>
              <a:rPr lang="en-US" baseline="0" dirty="0" smtClean="0"/>
              <a:t>The decline in telecommunication costs has significantly reduced the expenses in moving processes to businesses which are overseas.</a:t>
            </a:r>
          </a:p>
          <a:p>
            <a:pPr marL="171450" indent="-171450">
              <a:buFont typeface="Arial" pitchFamily="34" charset="0"/>
              <a:buChar char="•"/>
            </a:pPr>
            <a:r>
              <a:rPr lang="en-US" baseline="0" dirty="0" smtClean="0"/>
              <a:t>Overseas companies may enjoy multiple competitive advantages, including lower labor costs.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a:p>
        </p:txBody>
      </p:sp>
    </p:spTree>
    <p:extLst>
      <p:ext uri="{BB962C8B-B14F-4D97-AF65-F5344CB8AC3E}">
        <p14:creationId xmlns:p14="http://schemas.microsoft.com/office/powerpoint/2010/main" val="150663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help information systems give to outsourcing other business processes,</a:t>
            </a:r>
            <a:r>
              <a:rPr lang="en-US" baseline="0" dirty="0" smtClean="0"/>
              <a:t> information system processes are also subject to outsourcing.</a:t>
            </a:r>
          </a:p>
          <a:p>
            <a:pPr marL="171450" indent="-171450">
              <a:buFont typeface="Arial" pitchFamily="34" charset="0"/>
              <a:buChar char="•"/>
            </a:pPr>
            <a:r>
              <a:rPr lang="en-US" baseline="0" dirty="0" smtClean="0"/>
              <a:t>Information systems outsourcing is done for the same reasons as other business processes. </a:t>
            </a:r>
          </a:p>
          <a:p>
            <a:pPr marL="171450" indent="-171450">
              <a:buFont typeface="Arial" pitchFamily="34" charset="0"/>
              <a:buChar char="•"/>
            </a:pPr>
            <a:r>
              <a:rPr lang="en-US" baseline="0" dirty="0" smtClean="0"/>
              <a:t>The prime driver for information systems outsourcing is also cost reduction, just like for other types of outsourcing.</a:t>
            </a:r>
          </a:p>
          <a:p>
            <a:pPr marL="171450" indent="-171450">
              <a:buFont typeface="Arial" pitchFamily="34" charset="0"/>
              <a:buChar char="•"/>
            </a:pPr>
            <a:r>
              <a:rPr lang="en-US" baseline="0" dirty="0" smtClean="0"/>
              <a:t>Other drivers include outsourcing to more effective companies and allowing a business to focus on its core business activities.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a:p>
        </p:txBody>
      </p:sp>
    </p:spTree>
    <p:extLst>
      <p:ext uri="{BB962C8B-B14F-4D97-AF65-F5344CB8AC3E}">
        <p14:creationId xmlns:p14="http://schemas.microsoft.com/office/powerpoint/2010/main" val="294843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emerging digital world creates many opportunities for companies to reduce costs through information system driven efficiencies and accessing lower cost labor. At the same time, companies can reach broader markets and sell products around the world, driven in part by falling transportation costs which are also being driven down through information systems technology.</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a:p>
        </p:txBody>
      </p:sp>
    </p:spTree>
    <p:extLst>
      <p:ext uri="{BB962C8B-B14F-4D97-AF65-F5344CB8AC3E}">
        <p14:creationId xmlns:p14="http://schemas.microsoft.com/office/powerpoint/2010/main" val="1273082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new challenges to operating in the Digital World as well as new opportunities. In addition to the expected challenges of culture, varying worker demographics, and political instability, there are additional challenges as different countries pass varying information system regulatory controls affecting privacy, standards, information ownership, and information censorship.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a:p>
        </p:txBody>
      </p:sp>
    </p:spTree>
    <p:extLst>
      <p:ext uri="{BB962C8B-B14F-4D97-AF65-F5344CB8AC3E}">
        <p14:creationId xmlns:p14="http://schemas.microsoft.com/office/powerpoint/2010/main" val="317999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discuss information</a:t>
            </a:r>
            <a:r>
              <a:rPr lang="en-US" baseline="0" dirty="0" smtClean="0"/>
              <a:t> systems its important to know what they are, and what they aren’t. The learning objective for this section is for you to be able to explain what an information system is, including the components. A key part of this is the element of data, and the difference between data, information, and knowledge.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a:p>
        </p:txBody>
      </p:sp>
    </p:spTree>
    <p:extLst>
      <p:ext uri="{BB962C8B-B14F-4D97-AF65-F5344CB8AC3E}">
        <p14:creationId xmlns:p14="http://schemas.microsoft.com/office/powerpoint/2010/main" val="204399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 the raw feedstock of information systems.</a:t>
            </a:r>
            <a:r>
              <a:rPr lang="en-US" baseline="0" dirty="0" smtClean="0"/>
              <a:t> Data is the raw information that we capture everyday. </a:t>
            </a:r>
          </a:p>
          <a:p>
            <a:pPr marL="171450" indent="-171450">
              <a:buFont typeface="Arial" pitchFamily="34" charset="0"/>
              <a:buChar char="•"/>
            </a:pPr>
            <a:r>
              <a:rPr lang="en-US" baseline="0" dirty="0" smtClean="0"/>
              <a:t>Once it is processed and analyzed it becomes information. Even this isn’t enough to make decisions with. </a:t>
            </a:r>
          </a:p>
          <a:p>
            <a:pPr marL="171450" indent="-171450">
              <a:buFont typeface="Arial" pitchFamily="34" charset="0"/>
              <a:buChar char="•"/>
            </a:pPr>
            <a:r>
              <a:rPr lang="en-US" baseline="0" dirty="0" smtClean="0"/>
              <a:t>To make decisions, we need to understand the context of the information and the environment in which we want to use it. </a:t>
            </a:r>
          </a:p>
          <a:p>
            <a:pPr marL="171450" indent="-171450">
              <a:buFont typeface="Arial" pitchFamily="34" charset="0"/>
              <a:buChar char="•"/>
            </a:pPr>
            <a:r>
              <a:rPr lang="en-US" sz="1200" b="0" kern="1200" dirty="0" smtClean="0">
                <a:solidFill>
                  <a:schemeClr val="tx1"/>
                </a:solidFill>
                <a:effectLst/>
                <a:latin typeface="+mn-lt"/>
                <a:ea typeface="+mn-ea"/>
                <a:cs typeface="+mn-cs"/>
              </a:rPr>
              <a:t>Knowledge</a:t>
            </a:r>
            <a:r>
              <a:rPr lang="en-US" sz="1200" kern="1200" dirty="0" smtClean="0">
                <a:solidFill>
                  <a:schemeClr val="tx1"/>
                </a:solidFill>
                <a:effectLst/>
                <a:latin typeface="+mn-lt"/>
                <a:ea typeface="+mn-ea"/>
                <a:cs typeface="+mn-cs"/>
              </a:rPr>
              <a:t> is the ability to understand information, form opinions, and make decisions or predictions based on the information.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a:p>
        </p:txBody>
      </p:sp>
    </p:spTree>
    <p:extLst>
      <p:ext uri="{BB962C8B-B14F-4D97-AF65-F5344CB8AC3E}">
        <p14:creationId xmlns:p14="http://schemas.microsoft.com/office/powerpoint/2010/main" val="396534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chapter explores:</a:t>
            </a:r>
          </a:p>
          <a:p>
            <a:pPr marL="171450" indent="-171450">
              <a:buFont typeface="Arial" pitchFamily="34" charset="0"/>
              <a:buChar char="•"/>
            </a:pPr>
            <a:r>
              <a:rPr lang="en-US" baseline="0" dirty="0" smtClean="0"/>
              <a:t>The emergence of the Information Age</a:t>
            </a:r>
          </a:p>
          <a:p>
            <a:pPr marL="171450" indent="-171450">
              <a:buFont typeface="Arial" pitchFamily="34" charset="0"/>
              <a:buChar char="•"/>
            </a:pPr>
            <a:r>
              <a:rPr lang="en-US" baseline="0" dirty="0" smtClean="0"/>
              <a:t>It’s influence on globalization</a:t>
            </a:r>
          </a:p>
          <a:p>
            <a:pPr marL="171450" indent="-171450">
              <a:buFont typeface="Arial" pitchFamily="34" charset="0"/>
              <a:buChar char="•"/>
            </a:pPr>
            <a:r>
              <a:rPr lang="en-US" baseline="0" dirty="0" smtClean="0"/>
              <a:t>What information systems are</a:t>
            </a:r>
          </a:p>
          <a:p>
            <a:pPr marL="171450" indent="-171450">
              <a:buFont typeface="Arial" pitchFamily="34" charset="0"/>
              <a:buChar char="•"/>
            </a:pPr>
            <a:r>
              <a:rPr lang="en-US" baseline="0" dirty="0" smtClean="0"/>
              <a:t>How they can help or harm the organizations that attempt to employ them, and</a:t>
            </a:r>
          </a:p>
          <a:p>
            <a:pPr marL="171450" indent="-171450">
              <a:buFont typeface="Arial" pitchFamily="34" charset="0"/>
              <a:buChar char="•"/>
            </a:pPr>
            <a:r>
              <a:rPr lang="en-US" baseline="0" dirty="0" smtClean="0"/>
              <a:t>Key ethical considerations regarding their use.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 are made up of five key components:</a:t>
            </a:r>
          </a:p>
          <a:p>
            <a:pPr marL="171450" indent="-171450">
              <a:buFont typeface="Arial" pitchFamily="34" charset="0"/>
              <a:buChar char="•"/>
            </a:pPr>
            <a:r>
              <a:rPr lang="en-US" dirty="0" smtClean="0"/>
              <a:t>People</a:t>
            </a:r>
          </a:p>
          <a:p>
            <a:pPr marL="171450" indent="-171450">
              <a:buFont typeface="Arial" pitchFamily="34" charset="0"/>
              <a:buChar char="•"/>
            </a:pPr>
            <a:r>
              <a:rPr lang="en-US" dirty="0" smtClean="0"/>
              <a:t>Telecommunications</a:t>
            </a:r>
          </a:p>
          <a:p>
            <a:pPr marL="171450" indent="-171450">
              <a:buFont typeface="Arial" pitchFamily="34" charset="0"/>
              <a:buChar char="•"/>
            </a:pPr>
            <a:r>
              <a:rPr lang="en-US" dirty="0" smtClean="0"/>
              <a:t>Hardware</a:t>
            </a:r>
          </a:p>
          <a:p>
            <a:pPr marL="171450" indent="-171450">
              <a:buFont typeface="Arial" pitchFamily="34" charset="0"/>
              <a:buChar char="•"/>
            </a:pPr>
            <a:r>
              <a:rPr lang="en-US" dirty="0" smtClean="0"/>
              <a:t>Data, and</a:t>
            </a:r>
          </a:p>
          <a:p>
            <a:pPr marL="171450" indent="-171450">
              <a:buFont typeface="Arial" pitchFamily="34" charset="0"/>
              <a:buChar char="•"/>
            </a:pPr>
            <a:r>
              <a:rPr lang="en-US" baseline="0" dirty="0" smtClean="0"/>
              <a:t>Software</a:t>
            </a:r>
          </a:p>
          <a:p>
            <a:r>
              <a:rPr lang="en-US" baseline="0" dirty="0" smtClean="0"/>
              <a:t>These components need to all work together to make information systems effective and efficient.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a:p>
        </p:txBody>
      </p:sp>
    </p:spTree>
    <p:extLst>
      <p:ext uri="{BB962C8B-B14F-4D97-AF65-F5344CB8AC3E}">
        <p14:creationId xmlns:p14="http://schemas.microsoft.com/office/powerpoint/2010/main" val="3339194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first computers decades ago, an entire ecosystem has grown up surrounding the development, implementation, support, use, and maintenance of information systems.</a:t>
            </a:r>
          </a:p>
          <a:p>
            <a:r>
              <a:rPr lang="en-US" dirty="0" smtClean="0"/>
              <a:t>This ecosystem includes multiple types of highly skilled professionals, and</a:t>
            </a:r>
            <a:r>
              <a:rPr lang="en-US" baseline="0" dirty="0" smtClean="0"/>
              <a:t> expanding use means that demand continues to grow for those with advanced or unique skills.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a:p>
        </p:txBody>
      </p:sp>
    </p:spTree>
    <p:extLst>
      <p:ext uri="{BB962C8B-B14F-4D97-AF65-F5344CB8AC3E}">
        <p14:creationId xmlns:p14="http://schemas.microsoft.com/office/powerpoint/2010/main" val="842699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best 10 positions</a:t>
            </a:r>
            <a:r>
              <a:rPr lang="en-US" baseline="0" dirty="0" smtClean="0"/>
              <a:t> in America, information systems professions rank 7 and 8, Information Technology Consultants and Database Administrators. In fact, the related profession of Software Developer ranks as number one.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a:p>
        </p:txBody>
      </p:sp>
    </p:spTree>
    <p:extLst>
      <p:ext uri="{BB962C8B-B14F-4D97-AF65-F5344CB8AC3E}">
        <p14:creationId xmlns:p14="http://schemas.microsoft.com/office/powerpoint/2010/main" val="3528844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 don’t exist in a vacuum,</a:t>
            </a:r>
            <a:r>
              <a:rPr lang="en-US" baseline="0" dirty="0" smtClean="0"/>
              <a:t> they exist in the context of varying types of organizations. Information systems play multiple roles in organizations, ranging from automating business processes and driving down costs to reaching new customers and better servicing existing ones.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a:p>
        </p:txBody>
      </p:sp>
    </p:spTree>
    <p:extLst>
      <p:ext uri="{BB962C8B-B14F-4D97-AF65-F5344CB8AC3E}">
        <p14:creationId xmlns:p14="http://schemas.microsoft.com/office/powerpoint/2010/main" val="1052834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systems</a:t>
            </a:r>
            <a:r>
              <a:rPr lang="en-US" baseline="0" dirty="0" smtClean="0"/>
              <a:t> hold great promise for organizations, but also pose significant risks. The learning objective for this section is for you to be able to describe the dual nature of information systems, how they may help and how they may harm.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a:p>
        </p:txBody>
      </p:sp>
    </p:spTree>
    <p:extLst>
      <p:ext uri="{BB962C8B-B14F-4D97-AF65-F5344CB8AC3E}">
        <p14:creationId xmlns:p14="http://schemas.microsoft.com/office/powerpoint/2010/main" val="2508630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FedEx,</a:t>
            </a:r>
            <a:r>
              <a:rPr lang="en-US" baseline="0" dirty="0" smtClean="0"/>
              <a:t> many organizations are leveraging information systems to do business more effectively and efficiently. This may simply improve the bottom line, or may give a significant business advantage to an organization and allow them to have an edge over their competitors. This type of leverage can be applied by organizations of all sizes and industries.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a:p>
        </p:txBody>
      </p:sp>
    </p:spTree>
    <p:extLst>
      <p:ext uri="{BB962C8B-B14F-4D97-AF65-F5344CB8AC3E}">
        <p14:creationId xmlns:p14="http://schemas.microsoft.com/office/powerpoint/2010/main" val="4178220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legitimate argument</a:t>
            </a:r>
            <a:r>
              <a:rPr lang="en-US" baseline="0" dirty="0" smtClean="0"/>
              <a:t> to be made that many of the aspects of information systems, such as hardware and off-the-shelf software, can’t create a competitive advantage on their own, as they are commoditized products anybody can buy and implement. However, some aspects of information systems are more difficult to replicate, such as the data and the people. In addition, how an organization uses its resources can be unique and create advantage at least until other companies duplicate and emulate it.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a:p>
        </p:txBody>
      </p:sp>
    </p:spTree>
    <p:extLst>
      <p:ext uri="{BB962C8B-B14F-4D97-AF65-F5344CB8AC3E}">
        <p14:creationId xmlns:p14="http://schemas.microsoft.com/office/powerpoint/2010/main" val="3664747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much</a:t>
            </a:r>
            <a:r>
              <a:rPr lang="en-US" baseline="0" dirty="0" smtClean="0"/>
              <a:t> of the underlying work of saving and using information is migrated to the cloud, it is inevitable that new applications will emerge to facilitate processes and communication. For example, instead of saving all our contacts on our phones, they could all be stored in the cloud and accessible anywhere, anytime. This becomes even more intriguing once this data is analyzed and allows us to leverage the information from past communications to make future communications more effective. However, at the same time this could allow unexpected consequences, such as location prediction, that individuals aren’t expecting and perhaps don’t desire.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a:p>
        </p:txBody>
      </p:sp>
    </p:spTree>
    <p:extLst>
      <p:ext uri="{BB962C8B-B14F-4D97-AF65-F5344CB8AC3E}">
        <p14:creationId xmlns:p14="http://schemas.microsoft.com/office/powerpoint/2010/main" val="11164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 Ethics are a critical part of managing information systems. </a:t>
            </a:r>
            <a:r>
              <a:rPr lang="en-US" baseline="0" dirty="0" smtClean="0"/>
              <a:t>The learning objective for this section is for you to be able to discuss the ethical concerns of information systems in general and particularly with respect to privacy and intellectual property.</a:t>
            </a:r>
            <a:endParaRPr lang="en-US" dirty="0" smtClean="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a:p>
        </p:txBody>
      </p:sp>
    </p:spTree>
    <p:extLst>
      <p:ext uri="{BB962C8B-B14F-4D97-AF65-F5344CB8AC3E}">
        <p14:creationId xmlns:p14="http://schemas.microsoft.com/office/powerpoint/2010/main" val="3688448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definition of </a:t>
            </a:r>
            <a:r>
              <a:rPr lang="en-US" i="1" baseline="0" dirty="0" smtClean="0"/>
              <a:t>computer ethics</a:t>
            </a:r>
            <a:r>
              <a:rPr lang="en-US" baseline="0" dirty="0" smtClean="0"/>
              <a:t> is “</a:t>
            </a:r>
            <a:r>
              <a:rPr lang="en-US" dirty="0" smtClean="0"/>
              <a:t>moral issues and standards of conduct as they pertain to the use of information systems”.</a:t>
            </a:r>
          </a:p>
          <a:p>
            <a:endParaRPr lang="en-US" dirty="0" smtClean="0"/>
          </a:p>
          <a:p>
            <a:r>
              <a:rPr lang="en-US" dirty="0" smtClean="0"/>
              <a:t>There is a growing concern in society about computer ethics</a:t>
            </a:r>
            <a:r>
              <a:rPr lang="en-US" baseline="0" dirty="0" smtClean="0"/>
              <a:t> which is driven in part by growing concerns regarding individual privacy and how organizations will use the information they have lacking any code of conduct or effective regulation.</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a:p>
        </p:txBody>
      </p:sp>
    </p:spTree>
    <p:extLst>
      <p:ext uri="{BB962C8B-B14F-4D97-AF65-F5344CB8AC3E}">
        <p14:creationId xmlns:p14="http://schemas.microsoft.com/office/powerpoint/2010/main" val="32207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with the rise of the information age, how it builds on the prior ages, and current </a:t>
            </a:r>
            <a:r>
              <a:rPr lang="en-US" baseline="0" dirty="0" smtClean="0"/>
              <a:t>information age trends of significance. </a:t>
            </a:r>
          </a:p>
          <a:p>
            <a:r>
              <a:rPr lang="en-US" baseline="0" dirty="0" smtClean="0"/>
              <a:t>Our learning objective for this section is for you to be able to describe, in your own words, the characteristics of the information age we live in.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a:p>
        </p:txBody>
      </p:sp>
    </p:spTree>
    <p:extLst>
      <p:ext uri="{BB962C8B-B14F-4D97-AF65-F5344CB8AC3E}">
        <p14:creationId xmlns:p14="http://schemas.microsoft.com/office/powerpoint/2010/main"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Richard Mason wrote a classic article in 1986 describing emerging</a:t>
            </a:r>
            <a:r>
              <a:rPr lang="en-US" baseline="0" dirty="0" smtClean="0"/>
              <a:t> concerns in four key areas, which goes by the acronym PAPA.</a:t>
            </a:r>
          </a:p>
          <a:p>
            <a:pPr marL="171450" indent="-171450">
              <a:buFont typeface="Arial" pitchFamily="34" charset="0"/>
              <a:buChar char="•"/>
            </a:pPr>
            <a:r>
              <a:rPr lang="en-US" baseline="0" dirty="0" smtClean="0"/>
              <a:t>Privacy </a:t>
            </a:r>
          </a:p>
          <a:p>
            <a:pPr marL="171450" indent="-171450">
              <a:buFont typeface="Arial" pitchFamily="34" charset="0"/>
              <a:buChar char="•"/>
            </a:pPr>
            <a:r>
              <a:rPr lang="en-US" baseline="0" dirty="0" smtClean="0"/>
              <a:t>Accuracy</a:t>
            </a:r>
          </a:p>
          <a:p>
            <a:pPr marL="171450" indent="-171450">
              <a:buFont typeface="Arial" pitchFamily="34" charset="0"/>
              <a:buChar char="•"/>
            </a:pPr>
            <a:r>
              <a:rPr lang="en-US" baseline="0" dirty="0" smtClean="0"/>
              <a:t>Property</a:t>
            </a:r>
          </a:p>
          <a:p>
            <a:pPr marL="171450" indent="-171450">
              <a:buFont typeface="Arial" pitchFamily="34" charset="0"/>
              <a:buChar char="•"/>
            </a:pPr>
            <a:r>
              <a:rPr lang="en-US" baseline="0" dirty="0" smtClean="0"/>
              <a:t>Accessibility</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a:p>
        </p:txBody>
      </p:sp>
    </p:spTree>
    <p:extLst>
      <p:ext uri="{BB962C8B-B14F-4D97-AF65-F5344CB8AC3E}">
        <p14:creationId xmlns:p14="http://schemas.microsoft.com/office/powerpoint/2010/main" val="3346169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Intellectual Property is creating new ethical challenges as digital media</a:t>
            </a:r>
            <a:r>
              <a:rPr lang="en-US" baseline="0" dirty="0" smtClean="0"/>
              <a:t> can be copied endlessly with no loss of quality. However, many of the individuals who create intellectual property have a legal right to be the sole source for sales and are compensated for their creative work by receiving payment for each copy sold. This creates an ethical dilemma for individuals who own copies of the work and feel they should be able to use it as they see fit, including the duplication of it for a friend.</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a:p>
        </p:txBody>
      </p:sp>
    </p:spTree>
    <p:extLst>
      <p:ext uri="{BB962C8B-B14F-4D97-AF65-F5344CB8AC3E}">
        <p14:creationId xmlns:p14="http://schemas.microsoft.com/office/powerpoint/2010/main" val="1748304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standard code of conduct removes</a:t>
            </a:r>
            <a:r>
              <a:rPr lang="en-US" baseline="0" dirty="0" smtClean="0"/>
              <a:t> ambiguity when situations come up that aren’t necessarily illegal, but which have the potential to cause individuals or organizations significant harm. This is particularly true where regulations regarding the use of information systems are playing “Catch-up” to the existing capabilities, such as editing a photo so it appears to represent something that wasn’t in the original. The Computer Ethics institute has created a widely quoted set of guidelines.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a:p>
        </p:txBody>
      </p:sp>
    </p:spTree>
    <p:extLst>
      <p:ext uri="{BB962C8B-B14F-4D97-AF65-F5344CB8AC3E}">
        <p14:creationId xmlns:p14="http://schemas.microsoft.com/office/powerpoint/2010/main" val="1150142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information technology becomes more pervasive, the fundamental skills necessary to access and use it are becoming</a:t>
            </a:r>
            <a:r>
              <a:rPr lang="en-US" baseline="0" dirty="0" smtClean="0"/>
              <a:t> essential to success in business. When some people are left behind, either by choice or through lack of opportunity, it makes it difficult for them to achieve economic success.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33</a:t>
            </a:fld>
            <a:endParaRPr lang="en-US"/>
          </a:p>
        </p:txBody>
      </p:sp>
    </p:spTree>
    <p:extLst>
      <p:ext uri="{BB962C8B-B14F-4D97-AF65-F5344CB8AC3E}">
        <p14:creationId xmlns:p14="http://schemas.microsoft.com/office/powerpoint/2010/main" val="2388495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35</a:t>
            </a:fld>
            <a:endParaRPr lang="en-US"/>
          </a:p>
        </p:txBody>
      </p:sp>
    </p:spTree>
    <p:extLst>
      <p:ext uri="{BB962C8B-B14F-4D97-AF65-F5344CB8AC3E}">
        <p14:creationId xmlns:p14="http://schemas.microsoft.com/office/powerpoint/2010/main" val="1949526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39</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having</a:t>
            </a:r>
            <a:r>
              <a:rPr lang="en-US" baseline="0" dirty="0" smtClean="0"/>
              <a:t> the right information at the right time has always been valuable, we can now strategically gather and manage information in ways that were never before possible, allowing us to leverage it and create value with it much as we leverage and create value with land, labor, and capital.</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41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age has enabled the age that followed. </a:t>
            </a:r>
          </a:p>
          <a:p>
            <a:pPr marL="171450" indent="-171450">
              <a:buFont typeface="Arial" pitchFamily="34" charset="0"/>
              <a:buChar char="•"/>
            </a:pPr>
            <a:r>
              <a:rPr lang="en-US" dirty="0" smtClean="0"/>
              <a:t>The Agricultural age provided</a:t>
            </a:r>
            <a:r>
              <a:rPr lang="en-US" baseline="0" dirty="0" smtClean="0"/>
              <a:t> </a:t>
            </a:r>
            <a:r>
              <a:rPr lang="en-US" dirty="0" smtClean="0"/>
              <a:t>the time and</a:t>
            </a:r>
            <a:r>
              <a:rPr lang="en-US" baseline="0" dirty="0" smtClean="0"/>
              <a:t> resources necessary for people to stay in one location and invent machines. </a:t>
            </a:r>
          </a:p>
          <a:p>
            <a:pPr marL="171450" indent="-171450">
              <a:buFont typeface="Arial" pitchFamily="34" charset="0"/>
              <a:buChar char="•"/>
            </a:pPr>
            <a:r>
              <a:rPr lang="en-US" baseline="0" dirty="0" smtClean="0"/>
              <a:t>The Industrial Revolution provided the tools, such as the printing press, necessary to replicate information and widely disseminate it in a low cost manner.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a:p>
        </p:txBody>
      </p:sp>
    </p:spTree>
    <p:extLst>
      <p:ext uri="{BB962C8B-B14F-4D97-AF65-F5344CB8AC3E}">
        <p14:creationId xmlns:p14="http://schemas.microsoft.com/office/powerpoint/2010/main" val="192406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confluence of emerging technologies and social events has created</a:t>
            </a:r>
            <a:r>
              <a:rPr lang="en-US" baseline="0" dirty="0" smtClean="0"/>
              <a:t> five significant trends that business managers need to manage and understand if they don’t want to be left behind. </a:t>
            </a:r>
          </a:p>
          <a:p>
            <a:pPr marL="171450" indent="-171450">
              <a:buFont typeface="Arial" pitchFamily="34" charset="0"/>
              <a:buChar char="•"/>
            </a:pPr>
            <a:r>
              <a:rPr lang="en-US" baseline="0" dirty="0" smtClean="0"/>
              <a:t>Mobile Computing</a:t>
            </a:r>
          </a:p>
          <a:p>
            <a:pPr marL="171450" indent="-171450">
              <a:buFont typeface="Arial" pitchFamily="34" charset="0"/>
              <a:buChar char="•"/>
            </a:pPr>
            <a:r>
              <a:rPr lang="en-US" baseline="0" dirty="0" smtClean="0"/>
              <a:t>Social Media</a:t>
            </a:r>
          </a:p>
          <a:p>
            <a:pPr marL="171450" indent="-171450">
              <a:buFont typeface="Arial" pitchFamily="34" charset="0"/>
              <a:buChar char="•"/>
            </a:pPr>
            <a:r>
              <a:rPr lang="en-US" baseline="0" dirty="0" smtClean="0"/>
              <a:t>Big Data</a:t>
            </a:r>
          </a:p>
          <a:p>
            <a:pPr marL="171450" indent="-171450">
              <a:buFont typeface="Arial" pitchFamily="34" charset="0"/>
              <a:buChar char="•"/>
            </a:pPr>
            <a:r>
              <a:rPr lang="en-US" baseline="0" dirty="0" smtClean="0"/>
              <a:t>Cloud Computing, and</a:t>
            </a:r>
          </a:p>
          <a:p>
            <a:pPr marL="171450" indent="-171450">
              <a:buFont typeface="Arial" pitchFamily="34" charset="0"/>
              <a:buChar char="•"/>
            </a:pPr>
            <a:r>
              <a:rPr lang="en-US" baseline="0" dirty="0" smtClean="0"/>
              <a:t>the </a:t>
            </a:r>
            <a:r>
              <a:rPr lang="en-US" baseline="0" dirty="0" err="1" smtClean="0"/>
              <a:t>Consumerization</a:t>
            </a:r>
            <a:r>
              <a:rPr lang="en-US" baseline="0" dirty="0" smtClean="0"/>
              <a:t> of IT</a:t>
            </a:r>
          </a:p>
          <a:p>
            <a:pPr marL="0" indent="0">
              <a:buFont typeface="Arial" pitchFamily="34" charset="0"/>
              <a:buNone/>
            </a:pPr>
            <a:r>
              <a:rPr lang="en-US" baseline="0" dirty="0" smtClean="0"/>
              <a:t>Lets explore each of these individually in the next five slides.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a:p>
        </p:txBody>
      </p:sp>
    </p:spTree>
    <p:extLst>
      <p:ext uri="{BB962C8B-B14F-4D97-AF65-F5344CB8AC3E}">
        <p14:creationId xmlns:p14="http://schemas.microsoft.com/office/powerpoint/2010/main" val="248938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Computing is becoming</a:t>
            </a:r>
            <a:r>
              <a:rPr lang="en-US" baseline="0" dirty="0" smtClean="0"/>
              <a:t> pervasive, and many people are constantly connected to the digital world.</a:t>
            </a:r>
          </a:p>
          <a:p>
            <a:r>
              <a:rPr lang="en-US" baseline="0" dirty="0" smtClean="0"/>
              <a:t>In developing nations, there is often a jump directly to mobile technologies, which avoids the high-cost infrastructure of traditional land based phone systems.</a:t>
            </a:r>
          </a:p>
          <a:p>
            <a:r>
              <a:rPr lang="en-US" baseline="0" dirty="0" smtClean="0"/>
              <a:t>This can lead to both opportunities and challenges both for managers and for marketers. </a:t>
            </a:r>
          </a:p>
          <a:p>
            <a:pPr marL="171450" indent="-171450">
              <a:buFont typeface="Arial" pitchFamily="34" charset="0"/>
              <a:buChar char="•"/>
            </a:pPr>
            <a:r>
              <a:rPr lang="en-US" baseline="0" dirty="0" smtClean="0"/>
              <a:t>Employees can conduct business almost anytime, anywhere.</a:t>
            </a:r>
          </a:p>
          <a:p>
            <a:pPr marL="171450" indent="-171450">
              <a:buFont typeface="Arial" pitchFamily="34" charset="0"/>
              <a:buChar char="•"/>
            </a:pPr>
            <a:r>
              <a:rPr lang="en-US" baseline="0" dirty="0" smtClean="0"/>
              <a:t>Customers have their phones with them 24/7, allowing them to be reached throughout the day, wherever they may be.</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a:p>
        </p:txBody>
      </p:sp>
    </p:spTree>
    <p:extLst>
      <p:ext uri="{BB962C8B-B14F-4D97-AF65-F5344CB8AC3E}">
        <p14:creationId xmlns:p14="http://schemas.microsoft.com/office/powerpoint/2010/main" val="18709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media has emerged as a dominant force in online socialization.</a:t>
            </a:r>
          </a:p>
          <a:p>
            <a:pPr marL="171450" indent="-171450">
              <a:buFont typeface="Arial" pitchFamily="34" charset="0"/>
              <a:buChar char="•"/>
            </a:pPr>
            <a:r>
              <a:rPr lang="en-US" dirty="0" smtClean="0"/>
              <a:t>Businesses can leverage social media to communicate with customers.</a:t>
            </a:r>
          </a:p>
          <a:p>
            <a:pPr marL="171450" indent="-171450">
              <a:buFont typeface="Arial" pitchFamily="34" charset="0"/>
              <a:buChar char="•"/>
            </a:pPr>
            <a:r>
              <a:rPr lang="en-US" dirty="0" smtClean="0"/>
              <a:t>Business</a:t>
            </a:r>
            <a:r>
              <a:rPr lang="en-US" baseline="0" dirty="0" smtClean="0"/>
              <a:t> Intelligence can be conducted, mining social media sites for good and bad sentiment towards a business and the factors driving it.</a:t>
            </a:r>
          </a:p>
          <a:p>
            <a:pPr marL="171450" indent="-171450">
              <a:buFont typeface="Arial" pitchFamily="34" charset="0"/>
              <a:buChar char="•"/>
            </a:pPr>
            <a:r>
              <a:rPr lang="en-US" baseline="0" dirty="0" smtClean="0"/>
              <a:t>Chapter 5 will focus on Social Media.</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a:p>
        </p:txBody>
      </p:sp>
    </p:spTree>
    <p:extLst>
      <p:ext uri="{BB962C8B-B14F-4D97-AF65-F5344CB8AC3E}">
        <p14:creationId xmlns:p14="http://schemas.microsoft.com/office/powerpoint/2010/main" val="232983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Businesses continue to gather ever larger quantities of data as they seek to have the proper</a:t>
            </a:r>
            <a:r>
              <a:rPr lang="en-US" baseline="0" dirty="0" smtClean="0"/>
              <a:t> data to manage their business effectively and efficiently.</a:t>
            </a:r>
          </a:p>
          <a:p>
            <a:pPr marL="171450" indent="-171450">
              <a:buFont typeface="Arial" pitchFamily="34" charset="0"/>
              <a:buChar char="•"/>
            </a:pPr>
            <a:r>
              <a:rPr lang="en-US" dirty="0" smtClean="0"/>
              <a:t>This presents new opportunities if it can be properly analyzed and mined for information.</a:t>
            </a:r>
          </a:p>
          <a:p>
            <a:pPr marL="171450" indent="-171450">
              <a:buFont typeface="Arial" pitchFamily="34" charset="0"/>
              <a:buChar char="•"/>
            </a:pPr>
            <a:r>
              <a:rPr lang="en-US" dirty="0" smtClean="0"/>
              <a:t>This data is often unstructured, such as </a:t>
            </a:r>
            <a:r>
              <a:rPr lang="en-US" baseline="0" dirty="0" smtClean="0"/>
              <a:t>natural language postings about a business.</a:t>
            </a:r>
          </a:p>
          <a:p>
            <a:pPr marL="171450" indent="-171450">
              <a:buFont typeface="Arial" pitchFamily="34" charset="0"/>
              <a:buChar char="•"/>
            </a:pPr>
            <a:r>
              <a:rPr lang="en-US" dirty="0" smtClean="0"/>
              <a:t>The resources required</a:t>
            </a:r>
            <a:r>
              <a:rPr lang="en-US" baseline="0" dirty="0" smtClean="0"/>
              <a:t> to mine Big Data pose tremendous challenges for business.</a:t>
            </a:r>
            <a:endParaRPr lang="en-US"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a:p>
        </p:txBody>
      </p:sp>
    </p:spTree>
    <p:extLst>
      <p:ext uri="{BB962C8B-B14F-4D97-AF65-F5344CB8AC3E}">
        <p14:creationId xmlns:p14="http://schemas.microsoft.com/office/powerpoint/2010/main" val="348702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6569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41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extLst>
      <p:ext uri="{BB962C8B-B14F-4D97-AF65-F5344CB8AC3E}">
        <p14:creationId xmlns:p14="http://schemas.microsoft.com/office/powerpoint/2010/main" val="221905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047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35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034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6701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smtClean="0"/>
              <a:t>Copyright © 2014 Pearson Education, Inc. 	</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smtClean="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Managers are facing unique challenges as Digital Technologies permeate the workplace</a:t>
            </a:r>
            <a:endParaRPr lang="en-US" dirty="0"/>
          </a:p>
        </p:txBody>
      </p:sp>
      <p:sp>
        <p:nvSpPr>
          <p:cNvPr id="4" name="Title 3"/>
          <p:cNvSpPr>
            <a:spLocks noGrp="1"/>
          </p:cNvSpPr>
          <p:nvPr>
            <p:ph type="ctrTitle"/>
          </p:nvPr>
        </p:nvSpPr>
        <p:spPr/>
        <p:txBody>
          <a:bodyPr/>
          <a:lstStyle/>
          <a:p>
            <a:r>
              <a:rPr lang="en-US" dirty="0" smtClean="0"/>
              <a:t>Chapter 1 - Managing in the Digital World</a:t>
            </a: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526"/>
            <a:ext cx="3124200" cy="2066925"/>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4200" y="-2"/>
            <a:ext cx="2743200" cy="2057401"/>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7400" y="1"/>
            <a:ext cx="3276600" cy="2057398"/>
          </a:xfrm>
          <a:prstGeom prst="rect">
            <a:avLst/>
          </a:prstGeom>
        </p:spPr>
      </p:pic>
    </p:spTree>
    <p:extLst>
      <p:ext uri="{BB962C8B-B14F-4D97-AF65-F5344CB8AC3E}">
        <p14:creationId xmlns:p14="http://schemas.microsoft.com/office/powerpoint/2010/main" val="249229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t>
            </a:r>
            <a:r>
              <a:rPr lang="en-US" dirty="0" smtClean="0"/>
              <a:t>Age:</a:t>
            </a:r>
            <a:br>
              <a:rPr lang="en-US" dirty="0" smtClean="0"/>
            </a:br>
            <a:r>
              <a:rPr lang="en-US" dirty="0" smtClean="0"/>
              <a:t>Cloud Computing</a:t>
            </a:r>
            <a:endParaRPr lang="en-US" dirty="0"/>
          </a:p>
        </p:txBody>
      </p:sp>
      <p:sp>
        <p:nvSpPr>
          <p:cNvPr id="3" name="Content Placeholder 2"/>
          <p:cNvSpPr>
            <a:spLocks noGrp="1"/>
          </p:cNvSpPr>
          <p:nvPr>
            <p:ph sz="half" idx="1"/>
          </p:nvPr>
        </p:nvSpPr>
        <p:spPr/>
        <p:txBody>
          <a:bodyPr>
            <a:normAutofit fontScale="92500"/>
          </a:bodyPr>
          <a:lstStyle/>
          <a:p>
            <a:r>
              <a:rPr lang="en-US" dirty="0"/>
              <a:t>Web technologies enable using the Internet as the platform for applications and </a:t>
            </a:r>
            <a:r>
              <a:rPr lang="en-US" dirty="0" smtClean="0"/>
              <a:t>data</a:t>
            </a:r>
          </a:p>
          <a:p>
            <a:r>
              <a:rPr lang="en-US" dirty="0" smtClean="0"/>
              <a:t>Many </a:t>
            </a:r>
            <a:r>
              <a:rPr lang="en-US" dirty="0"/>
              <a:t>regard cloud computing as the beginning of the “fourth </a:t>
            </a:r>
            <a:r>
              <a:rPr lang="en-US" dirty="0" smtClean="0"/>
              <a:t>wave” </a:t>
            </a:r>
          </a:p>
          <a:p>
            <a:pPr lvl="1"/>
            <a:r>
              <a:rPr lang="en-US" dirty="0" smtClean="0"/>
              <a:t>the </a:t>
            </a:r>
            <a:r>
              <a:rPr lang="en-US" dirty="0"/>
              <a:t>applications but also the data reside in the cloud</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400" y="2362200"/>
            <a:ext cx="4064000" cy="3048000"/>
          </a:xfrm>
          <a:prstGeom prst="rect">
            <a:avLst/>
          </a:prstGeom>
        </p:spPr>
      </p:pic>
    </p:spTree>
    <p:extLst>
      <p:ext uri="{BB962C8B-B14F-4D97-AF65-F5344CB8AC3E}">
        <p14:creationId xmlns:p14="http://schemas.microsoft.com/office/powerpoint/2010/main" val="330160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dirty="0"/>
              <a:t>Five IT Megatrends in the Information </a:t>
            </a:r>
            <a:r>
              <a:rPr lang="en-US" dirty="0" smtClean="0"/>
              <a:t>Age:</a:t>
            </a:r>
            <a:br>
              <a:rPr lang="en-US" dirty="0" smtClean="0"/>
            </a:br>
            <a:r>
              <a:rPr lang="en-US" dirty="0" err="1" smtClean="0"/>
              <a:t>Consumerization</a:t>
            </a:r>
            <a:r>
              <a:rPr lang="en-US" dirty="0" smtClean="0"/>
              <a:t> </a:t>
            </a:r>
            <a:r>
              <a:rPr lang="en-US" dirty="0"/>
              <a:t>of IT</a:t>
            </a:r>
          </a:p>
        </p:txBody>
      </p:sp>
      <p:sp>
        <p:nvSpPr>
          <p:cNvPr id="3" name="Content Placeholder 2"/>
          <p:cNvSpPr>
            <a:spLocks noGrp="1"/>
          </p:cNvSpPr>
          <p:nvPr>
            <p:ph idx="1"/>
          </p:nvPr>
        </p:nvSpPr>
        <p:spPr/>
        <p:txBody>
          <a:bodyPr>
            <a:normAutofit/>
          </a:bodyPr>
          <a:lstStyle/>
          <a:p>
            <a:r>
              <a:rPr lang="en-US" dirty="0" err="1" smtClean="0"/>
              <a:t>Consumerization</a:t>
            </a:r>
            <a:r>
              <a:rPr lang="en-US" dirty="0" smtClean="0"/>
              <a:t> may be the most significant trend affecting organizational IT personnel</a:t>
            </a:r>
          </a:p>
          <a:p>
            <a:pPr lvl="1"/>
            <a:r>
              <a:rPr lang="en-US" dirty="0" smtClean="0"/>
              <a:t>Today’s </a:t>
            </a:r>
            <a:r>
              <a:rPr lang="en-US" dirty="0"/>
              <a:t>employees </a:t>
            </a:r>
            <a:r>
              <a:rPr lang="en-US" dirty="0" smtClean="0"/>
              <a:t>bring their own devices to work</a:t>
            </a:r>
          </a:p>
          <a:p>
            <a:pPr lvl="1"/>
            <a:r>
              <a:rPr lang="en-US" dirty="0" smtClean="0"/>
              <a:t>Initially used for emails / social networking</a:t>
            </a:r>
          </a:p>
          <a:p>
            <a:pPr lvl="2"/>
            <a:r>
              <a:rPr lang="en-US" dirty="0" smtClean="0"/>
              <a:t>Now used for other important tasks such as enterprise </a:t>
            </a:r>
            <a:r>
              <a:rPr lang="en-US" dirty="0"/>
              <a:t>resource </a:t>
            </a:r>
            <a:r>
              <a:rPr lang="en-US" dirty="0" smtClean="0"/>
              <a:t>planning</a:t>
            </a:r>
          </a:p>
          <a:p>
            <a:pPr lvl="1"/>
            <a:r>
              <a:rPr lang="en-US" dirty="0" smtClean="0"/>
              <a:t>Creates security concerns</a:t>
            </a:r>
          </a:p>
          <a:p>
            <a:pPr lvl="1"/>
            <a:r>
              <a:rPr lang="en-US" dirty="0" smtClean="0"/>
              <a:t>Opens up new opportunities</a:t>
            </a:r>
            <a:endParaRPr lang="en-US" dirty="0"/>
          </a:p>
        </p:txBody>
      </p:sp>
    </p:spTree>
    <p:extLst>
      <p:ext uri="{BB962C8B-B14F-4D97-AF65-F5344CB8AC3E}">
        <p14:creationId xmlns:p14="http://schemas.microsoft.com/office/powerpoint/2010/main" val="413331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t>
            </a:r>
            <a:r>
              <a:rPr lang="en-US" dirty="0" smtClean="0"/>
              <a:t>Globalization</a:t>
            </a:r>
            <a:endParaRPr lang="en-US" dirty="0"/>
          </a:p>
        </p:txBody>
      </p:sp>
      <p:graphicFrame>
        <p:nvGraphicFramePr>
          <p:cNvPr id="3" name="Diagram 2"/>
          <p:cNvGraphicFramePr/>
          <p:nvPr>
            <p:extLst>
              <p:ext uri="{D42A27DB-BD31-4B8C-83A1-F6EECF244321}">
                <p14:modId xmlns:p14="http://schemas.microsoft.com/office/powerpoint/2010/main" val="525304289"/>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39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Factors Enabling Globalization</a:t>
            </a:r>
            <a:endParaRPr lang="en-US" dirty="0"/>
          </a:p>
        </p:txBody>
      </p:sp>
      <p:sp>
        <p:nvSpPr>
          <p:cNvPr id="3" name="Content Placeholder 2"/>
          <p:cNvSpPr>
            <a:spLocks noGrp="1"/>
          </p:cNvSpPr>
          <p:nvPr>
            <p:ph idx="1"/>
          </p:nvPr>
        </p:nvSpPr>
        <p:spPr/>
        <p:txBody>
          <a:bodyPr/>
          <a:lstStyle/>
          <a:p>
            <a:r>
              <a:rPr lang="en-US" dirty="0" smtClean="0"/>
              <a:t>The fall of the Berlin Wall</a:t>
            </a:r>
          </a:p>
          <a:p>
            <a:r>
              <a:rPr lang="en-US" dirty="0" smtClean="0"/>
              <a:t>The Windows operating system</a:t>
            </a:r>
          </a:p>
          <a:p>
            <a:r>
              <a:rPr lang="en-US" dirty="0" smtClean="0"/>
              <a:t>The Internet — release of the Netscape Web browser</a:t>
            </a:r>
          </a:p>
          <a:p>
            <a:r>
              <a:rPr lang="en-US" dirty="0" smtClean="0"/>
              <a:t>Falling telecommunications costs</a:t>
            </a:r>
          </a:p>
        </p:txBody>
      </p:sp>
    </p:spTree>
    <p:extLst>
      <p:ext uri="{BB962C8B-B14F-4D97-AF65-F5344CB8AC3E}">
        <p14:creationId xmlns:p14="http://schemas.microsoft.com/office/powerpoint/2010/main" val="4118883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Information Systems Outsourcing</a:t>
            </a:r>
          </a:p>
        </p:txBody>
      </p:sp>
      <p:sp>
        <p:nvSpPr>
          <p:cNvPr id="3" name="Content Placeholder 2"/>
          <p:cNvSpPr>
            <a:spLocks noGrp="1"/>
          </p:cNvSpPr>
          <p:nvPr>
            <p:ph idx="1"/>
          </p:nvPr>
        </p:nvSpPr>
        <p:spPr/>
        <p:txBody>
          <a:bodyPr/>
          <a:lstStyle/>
          <a:p>
            <a:r>
              <a:rPr lang="en-US" dirty="0" smtClean="0"/>
              <a:t>Outsourcing: moving of business processes or tasks to another company</a:t>
            </a:r>
          </a:p>
          <a:p>
            <a:pPr lvl="1"/>
            <a:r>
              <a:rPr lang="en-US" dirty="0" smtClean="0"/>
              <a:t>Facilitated by declining telecommunication costs</a:t>
            </a:r>
          </a:p>
          <a:p>
            <a:pPr lvl="1"/>
            <a:r>
              <a:rPr lang="en-US" dirty="0" smtClean="0"/>
              <a:t>Driven by cost reduction</a:t>
            </a:r>
          </a:p>
          <a:p>
            <a:pPr lvl="2"/>
            <a:r>
              <a:rPr lang="en-US" dirty="0" smtClean="0"/>
              <a:t>Reduced labor costs for low-skilled labor: Apple outsourcing manufacturing to China</a:t>
            </a:r>
          </a:p>
          <a:p>
            <a:pPr lvl="2"/>
            <a:r>
              <a:rPr lang="en-US" dirty="0" smtClean="0"/>
              <a:t>Reduced labor costs for relatively high-skilled labor: Boeing outsourcing 787 Aeronautical Engineering to Russia</a:t>
            </a:r>
            <a:endParaRPr lang="en-US" dirty="0"/>
          </a:p>
        </p:txBody>
      </p:sp>
    </p:spTree>
    <p:extLst>
      <p:ext uri="{BB962C8B-B14F-4D97-AF65-F5344CB8AC3E}">
        <p14:creationId xmlns:p14="http://schemas.microsoft.com/office/powerpoint/2010/main" val="103869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Information Systems Outsourcing:</a:t>
            </a:r>
            <a:br>
              <a:rPr lang="en-US" dirty="0" smtClean="0"/>
            </a:br>
            <a:r>
              <a:rPr lang="en-US" dirty="0" smtClean="0"/>
              <a:t>Key Reasons for Outsourcing</a:t>
            </a:r>
            <a:endParaRPr lang="en-US" dirty="0"/>
          </a:p>
        </p:txBody>
      </p:sp>
      <p:sp>
        <p:nvSpPr>
          <p:cNvPr id="3" name="Content Placeholder 2"/>
          <p:cNvSpPr>
            <a:spLocks noGrp="1"/>
          </p:cNvSpPr>
          <p:nvPr>
            <p:ph idx="1"/>
          </p:nvPr>
        </p:nvSpPr>
        <p:spPr/>
        <p:txBody>
          <a:bodyPr>
            <a:normAutofit fontScale="92500"/>
          </a:bodyPr>
          <a:lstStyle/>
          <a:p>
            <a:r>
              <a:rPr lang="en-US" dirty="0" smtClean="0"/>
              <a:t>To reduce or control costs</a:t>
            </a:r>
          </a:p>
          <a:p>
            <a:r>
              <a:rPr lang="en-US" dirty="0" smtClean="0"/>
              <a:t>To free up internal resources</a:t>
            </a:r>
          </a:p>
          <a:p>
            <a:r>
              <a:rPr lang="en-US" dirty="0" smtClean="0"/>
              <a:t>To gain access to world-class capabilities</a:t>
            </a:r>
          </a:p>
          <a:p>
            <a:r>
              <a:rPr lang="en-US" dirty="0" smtClean="0"/>
              <a:t>To increase revenue potential of the organization</a:t>
            </a:r>
          </a:p>
          <a:p>
            <a:r>
              <a:rPr lang="en-US" dirty="0" smtClean="0"/>
              <a:t>To reduce time to market</a:t>
            </a:r>
          </a:p>
          <a:p>
            <a:r>
              <a:rPr lang="en-US" dirty="0" smtClean="0"/>
              <a:t>To increase process efficiencies</a:t>
            </a:r>
          </a:p>
          <a:p>
            <a:r>
              <a:rPr lang="en-US" dirty="0" smtClean="0"/>
              <a:t>To be able to focus on core activities</a:t>
            </a:r>
          </a:p>
          <a:p>
            <a:r>
              <a:rPr lang="en-US" dirty="0" smtClean="0"/>
              <a:t>To source specific capabilities or skills</a:t>
            </a:r>
          </a:p>
          <a:p>
            <a:endParaRPr lang="en-US" dirty="0"/>
          </a:p>
        </p:txBody>
      </p:sp>
    </p:spTree>
    <p:extLst>
      <p:ext uri="{BB962C8B-B14F-4D97-AF65-F5344CB8AC3E}">
        <p14:creationId xmlns:p14="http://schemas.microsoft.com/office/powerpoint/2010/main" val="153780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Opportunities of Operating in the Digital World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Falling Transportation Costs</a:t>
            </a:r>
          </a:p>
          <a:p>
            <a:pPr lvl="1"/>
            <a:r>
              <a:rPr lang="en-US" dirty="0" smtClean="0"/>
              <a:t>Shipping a bottle of wine from Australia to Europe merely costs a few cents</a:t>
            </a:r>
          </a:p>
          <a:p>
            <a:r>
              <a:rPr lang="en-US" dirty="0" smtClean="0"/>
              <a:t>Falling Telecommunication Costs</a:t>
            </a:r>
          </a:p>
          <a:p>
            <a:pPr lvl="1"/>
            <a:r>
              <a:rPr lang="en-US" dirty="0" smtClean="0"/>
              <a:t>These have helped create shared perspectives of behavior, desirable goods, and even forms of government</a:t>
            </a:r>
          </a:p>
          <a:p>
            <a:r>
              <a:rPr lang="en-US" dirty="0" smtClean="0"/>
              <a:t>Reaching Global Markets</a:t>
            </a:r>
          </a:p>
          <a:p>
            <a:r>
              <a:rPr lang="en-US" dirty="0" smtClean="0"/>
              <a:t>Accessing a Global Labor Pool</a:t>
            </a:r>
          </a:p>
          <a:p>
            <a:pPr lvl="1"/>
            <a:r>
              <a:rPr lang="en-US" dirty="0" smtClean="0"/>
              <a:t>Highly skilled or low cost labor pools exist in many countries which are now economically accessible</a:t>
            </a:r>
          </a:p>
        </p:txBody>
      </p:sp>
    </p:spTree>
    <p:extLst>
      <p:ext uri="{BB962C8B-B14F-4D97-AF65-F5344CB8AC3E}">
        <p14:creationId xmlns:p14="http://schemas.microsoft.com/office/powerpoint/2010/main" val="262220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Operating in the Digital World</a:t>
            </a:r>
            <a:endParaRPr lang="en-US" dirty="0"/>
          </a:p>
        </p:txBody>
      </p:sp>
      <p:sp>
        <p:nvSpPr>
          <p:cNvPr id="4" name="Content Placeholder 3"/>
          <p:cNvSpPr>
            <a:spLocks noGrp="1"/>
          </p:cNvSpPr>
          <p:nvPr>
            <p:ph idx="1"/>
          </p:nvPr>
        </p:nvSpPr>
        <p:spPr/>
        <p:txBody>
          <a:bodyPr/>
          <a:lstStyle/>
          <a:p>
            <a:r>
              <a:rPr lang="en-US" smtClean="0"/>
              <a:t>Government</a:t>
            </a:r>
          </a:p>
          <a:p>
            <a:pPr lvl="1"/>
            <a:r>
              <a:rPr lang="en-US" smtClean="0"/>
              <a:t>Political instability</a:t>
            </a:r>
          </a:p>
          <a:p>
            <a:pPr lvl="1"/>
            <a:r>
              <a:rPr lang="en-US" smtClean="0"/>
              <a:t>Regulatory: privacy, control, standards, censorship  </a:t>
            </a:r>
          </a:p>
          <a:p>
            <a:r>
              <a:rPr lang="en-US" smtClean="0"/>
              <a:t>Geopolitical</a:t>
            </a:r>
          </a:p>
          <a:p>
            <a:pPr lvl="1"/>
            <a:r>
              <a:rPr lang="en-US" smtClean="0"/>
              <a:t>Time zones, infrastructure </a:t>
            </a:r>
          </a:p>
          <a:p>
            <a:pPr lvl="1"/>
            <a:r>
              <a:rPr lang="en-US" smtClean="0"/>
              <a:t>Workforce: welfare, demographics, expertise</a:t>
            </a:r>
          </a:p>
          <a:p>
            <a:r>
              <a:rPr lang="en-US" smtClean="0"/>
              <a:t>Cultural</a:t>
            </a:r>
          </a:p>
          <a:p>
            <a:pPr lvl="1"/>
            <a:r>
              <a:rPr lang="en-US" smtClean="0"/>
              <a:t>Working with, providing services too</a:t>
            </a:r>
            <a:endParaRPr lang="en-US" dirty="0"/>
          </a:p>
        </p:txBody>
      </p:sp>
    </p:spTree>
    <p:extLst>
      <p:ext uri="{BB962C8B-B14F-4D97-AF65-F5344CB8AC3E}">
        <p14:creationId xmlns:p14="http://schemas.microsoft.com/office/powerpoint/2010/main" val="334291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Information Systems Defined</a:t>
            </a:r>
            <a:endParaRPr lang="en-US" dirty="0"/>
          </a:p>
        </p:txBody>
      </p:sp>
      <p:graphicFrame>
        <p:nvGraphicFramePr>
          <p:cNvPr id="4" name="Diagram 3"/>
          <p:cNvGraphicFramePr/>
          <p:nvPr>
            <p:extLst>
              <p:ext uri="{D42A27DB-BD31-4B8C-83A1-F6EECF244321}">
                <p14:modId xmlns:p14="http://schemas.microsoft.com/office/powerpoint/2010/main" val="1330358966"/>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481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Data: The Root and Purpose of Information Systems</a:t>
            </a:r>
          </a:p>
        </p:txBody>
      </p:sp>
      <p:sp>
        <p:nvSpPr>
          <p:cNvPr id="3" name="Content Placeholder 2"/>
          <p:cNvSpPr>
            <a:spLocks noGrp="1"/>
          </p:cNvSpPr>
          <p:nvPr>
            <p:ph idx="1"/>
          </p:nvPr>
        </p:nvSpPr>
        <p:spPr>
          <a:xfrm>
            <a:off x="381000" y="5181600"/>
            <a:ext cx="8305800" cy="1219200"/>
          </a:xfrm>
        </p:spPr>
        <p:txBody>
          <a:bodyPr>
            <a:normAutofit fontScale="85000" lnSpcReduction="20000"/>
          </a:bodyPr>
          <a:lstStyle/>
          <a:p>
            <a:r>
              <a:rPr lang="en-US" dirty="0" smtClean="0"/>
              <a:t>Data is analyzed and processed into information</a:t>
            </a:r>
          </a:p>
          <a:p>
            <a:r>
              <a:rPr lang="en-US" dirty="0" smtClean="0"/>
              <a:t>When there is an ability to understand the information and make decisions using it, it becomes knowledge</a:t>
            </a:r>
            <a:endParaRPr lang="en-US" dirty="0"/>
          </a:p>
        </p:txBody>
      </p:sp>
      <p:grpSp>
        <p:nvGrpSpPr>
          <p:cNvPr id="4" name="Group 12"/>
          <p:cNvGrpSpPr>
            <a:grpSpLocks/>
          </p:cNvGrpSpPr>
          <p:nvPr/>
        </p:nvGrpSpPr>
        <p:grpSpPr bwMode="auto">
          <a:xfrm>
            <a:off x="1905000" y="1752600"/>
            <a:ext cx="5334000" cy="3325430"/>
            <a:chOff x="1632" y="1838"/>
            <a:chExt cx="2784" cy="1701"/>
          </a:xfrm>
        </p:grpSpPr>
        <p:pic>
          <p:nvPicPr>
            <p:cNvPr id="5" name="Picture 8" descr="fig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32" y="1838"/>
              <a:ext cx="2784" cy="720"/>
            </a:xfrm>
            <a:prstGeom prst="rect">
              <a:avLst/>
            </a:prstGeom>
            <a:ln/>
            <a:extLst/>
          </p:spPr>
          <p:style>
            <a:lnRef idx="2">
              <a:schemeClr val="accent3"/>
            </a:lnRef>
            <a:fillRef idx="1">
              <a:schemeClr val="lt1"/>
            </a:fillRef>
            <a:effectRef idx="0">
              <a:schemeClr val="accent3"/>
            </a:effectRef>
            <a:fontRef idx="minor">
              <a:schemeClr val="dk1"/>
            </a:fontRef>
          </p:style>
        </p:pic>
        <p:pic>
          <p:nvPicPr>
            <p:cNvPr id="6" name="Picture 10" descr="fig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32" y="2496"/>
              <a:ext cx="2784" cy="480"/>
            </a:xfrm>
            <a:prstGeom prst="rect">
              <a:avLst/>
            </a:prstGeom>
            <a:ln/>
            <a:extLst/>
          </p:spPr>
          <p:style>
            <a:lnRef idx="2">
              <a:schemeClr val="accent3"/>
            </a:lnRef>
            <a:fillRef idx="1">
              <a:schemeClr val="lt1"/>
            </a:fillRef>
            <a:effectRef idx="0">
              <a:schemeClr val="accent3"/>
            </a:effectRef>
            <a:fontRef idx="minor">
              <a:schemeClr val="dk1"/>
            </a:fontRef>
          </p:style>
        </p:pic>
        <p:pic>
          <p:nvPicPr>
            <p:cNvPr id="7" name="Picture 11" descr="fig1-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32" y="2880"/>
              <a:ext cx="2784" cy="659"/>
            </a:xfrm>
            <a:prstGeom prst="rect">
              <a:avLst/>
            </a:prstGeom>
            <a:ln/>
            <a:extLst/>
          </p:spPr>
          <p:style>
            <a:lnRef idx="2">
              <a:schemeClr val="accent3"/>
            </a:lnRef>
            <a:fillRef idx="1">
              <a:schemeClr val="lt1"/>
            </a:fillRef>
            <a:effectRef idx="0">
              <a:schemeClr val="accent3"/>
            </a:effectRef>
            <a:fontRef idx="minor">
              <a:schemeClr val="dk1"/>
            </a:fontRef>
          </p:style>
        </p:pic>
      </p:grpSp>
    </p:spTree>
    <p:extLst>
      <p:ext uri="{BB962C8B-B14F-4D97-AF65-F5344CB8AC3E}">
        <p14:creationId xmlns:p14="http://schemas.microsoft.com/office/powerpoint/2010/main" val="2668066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1 Learning Objectives</a:t>
            </a:r>
            <a:endParaRPr lang="en-US" dirty="0"/>
          </a:p>
        </p:txBody>
      </p:sp>
      <p:graphicFrame>
        <p:nvGraphicFramePr>
          <p:cNvPr id="4" name="Diagram 3"/>
          <p:cNvGraphicFramePr/>
          <p:nvPr>
            <p:extLst>
              <p:ext uri="{D42A27DB-BD31-4B8C-83A1-F6EECF244321}">
                <p14:modId xmlns:p14="http://schemas.microsoft.com/office/powerpoint/2010/main" val="945732310"/>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The Components of Information Systems</a:t>
            </a:r>
          </a:p>
        </p:txBody>
      </p:sp>
      <p:sp>
        <p:nvSpPr>
          <p:cNvPr id="3" name="Content Placeholder 2"/>
          <p:cNvSpPr>
            <a:spLocks noGrp="1"/>
          </p:cNvSpPr>
          <p:nvPr>
            <p:ph idx="1"/>
          </p:nvPr>
        </p:nvSpPr>
        <p:spPr>
          <a:xfrm>
            <a:off x="381001" y="1828800"/>
            <a:ext cx="4009158" cy="4572000"/>
          </a:xfrm>
        </p:spPr>
        <p:txBody>
          <a:bodyPr>
            <a:normAutofit/>
          </a:bodyPr>
          <a:lstStyle/>
          <a:p>
            <a:r>
              <a:rPr lang="en-US" dirty="0" smtClean="0"/>
              <a:t>Five Components of Information Systems:</a:t>
            </a:r>
          </a:p>
          <a:p>
            <a:pPr lvl="1"/>
            <a:r>
              <a:rPr lang="en-US" dirty="0" smtClean="0"/>
              <a:t>People</a:t>
            </a:r>
          </a:p>
          <a:p>
            <a:pPr lvl="1"/>
            <a:r>
              <a:rPr lang="en-US" dirty="0" smtClean="0"/>
              <a:t>Telecommunications</a:t>
            </a:r>
          </a:p>
          <a:p>
            <a:pPr lvl="1"/>
            <a:r>
              <a:rPr lang="en-US" dirty="0" smtClean="0"/>
              <a:t>Hardware</a:t>
            </a:r>
          </a:p>
          <a:p>
            <a:pPr lvl="1"/>
            <a:r>
              <a:rPr lang="en-US" dirty="0" smtClean="0"/>
              <a:t>Data</a:t>
            </a:r>
          </a:p>
          <a:p>
            <a:pPr lvl="1"/>
            <a:r>
              <a:rPr lang="en-US" dirty="0" smtClean="0"/>
              <a:t>Software</a:t>
            </a:r>
            <a:endParaRPr lang="en-US" dirty="0"/>
          </a:p>
        </p:txBody>
      </p:sp>
      <p:pic>
        <p:nvPicPr>
          <p:cNvPr id="4" name="Picture 3" descr="fig1-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90159" y="1806606"/>
            <a:ext cx="4372841" cy="4572000"/>
          </a:xfrm>
          <a:prstGeom prst="rect">
            <a:avLst/>
          </a:prstGeom>
          <a:ln/>
          <a:extLst/>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2803031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People: The Builders, Managers, and </a:t>
            </a:r>
            <a:r>
              <a:rPr lang="en-US" sz="3600" dirty="0" smtClean="0"/>
              <a:t/>
            </a:r>
            <a:br>
              <a:rPr lang="en-US" sz="3600" dirty="0" smtClean="0"/>
            </a:br>
            <a:r>
              <a:rPr lang="en-US" sz="3600" dirty="0" smtClean="0"/>
              <a:t>Users </a:t>
            </a:r>
            <a:r>
              <a:rPr lang="en-US" sz="3600" dirty="0"/>
              <a:t>of Information Systems</a:t>
            </a:r>
          </a:p>
        </p:txBody>
      </p:sp>
      <p:sp>
        <p:nvSpPr>
          <p:cNvPr id="3" name="Content Placeholder 2"/>
          <p:cNvSpPr>
            <a:spLocks noGrp="1"/>
          </p:cNvSpPr>
          <p:nvPr>
            <p:ph idx="1"/>
          </p:nvPr>
        </p:nvSpPr>
        <p:spPr/>
        <p:txBody>
          <a:bodyPr>
            <a:normAutofit/>
          </a:bodyPr>
          <a:lstStyle/>
          <a:p>
            <a:r>
              <a:rPr lang="en-US" dirty="0" smtClean="0"/>
              <a:t>An ecosystem of Users, Builders, Managers, and those who study information systems</a:t>
            </a:r>
          </a:p>
          <a:p>
            <a:r>
              <a:rPr lang="en-US" dirty="0" smtClean="0"/>
              <a:t>As the </a:t>
            </a:r>
            <a:r>
              <a:rPr lang="en-US" dirty="0"/>
              <a:t>u</a:t>
            </a:r>
            <a:r>
              <a:rPr lang="en-US" dirty="0" smtClean="0"/>
              <a:t>se of information systems grows, so does </a:t>
            </a:r>
            <a:r>
              <a:rPr lang="en-US" dirty="0"/>
              <a:t>t</a:t>
            </a:r>
            <a:r>
              <a:rPr lang="en-US" dirty="0" smtClean="0"/>
              <a:t>he </a:t>
            </a:r>
            <a:r>
              <a:rPr lang="en-US" dirty="0"/>
              <a:t>n</a:t>
            </a:r>
            <a:r>
              <a:rPr lang="en-US" dirty="0" smtClean="0"/>
              <a:t>eed for dedicated IS professionals</a:t>
            </a:r>
          </a:p>
          <a:p>
            <a:r>
              <a:rPr lang="en-US" dirty="0" smtClean="0"/>
              <a:t>Growing </a:t>
            </a:r>
            <a:r>
              <a:rPr lang="en-US" dirty="0"/>
              <a:t>d</a:t>
            </a:r>
            <a:r>
              <a:rPr lang="en-US" dirty="0" smtClean="0"/>
              <a:t>emand focused on those with advanced </a:t>
            </a:r>
            <a:r>
              <a:rPr lang="en-US" dirty="0"/>
              <a:t>and/or </a:t>
            </a:r>
            <a:r>
              <a:rPr lang="en-US" dirty="0" smtClean="0"/>
              <a:t>unique skills</a:t>
            </a:r>
            <a:endParaRPr lang="en-US" dirty="0"/>
          </a:p>
        </p:txBody>
      </p:sp>
    </p:spTree>
    <p:extLst>
      <p:ext uri="{BB962C8B-B14F-4D97-AF65-F5344CB8AC3E}">
        <p14:creationId xmlns:p14="http://schemas.microsoft.com/office/powerpoint/2010/main" val="2736606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Positions Rank Among the </a:t>
            </a:r>
            <a:br>
              <a:rPr lang="en-US" dirty="0" smtClean="0"/>
            </a:br>
            <a:r>
              <a:rPr lang="en-US" dirty="0" smtClean="0"/>
              <a:t>Best </a:t>
            </a:r>
            <a:r>
              <a:rPr lang="en-US" dirty="0"/>
              <a:t>Jobs in America</a:t>
            </a:r>
          </a:p>
        </p:txBody>
      </p:sp>
      <p:graphicFrame>
        <p:nvGraphicFramePr>
          <p:cNvPr id="6" name="Content Placeholder 3"/>
          <p:cNvGraphicFramePr>
            <a:graphicFrameLocks/>
          </p:cNvGraphicFramePr>
          <p:nvPr>
            <p:extLst>
              <p:ext uri="{D42A27DB-BD31-4B8C-83A1-F6EECF244321}">
                <p14:modId xmlns:p14="http://schemas.microsoft.com/office/powerpoint/2010/main" val="1869341451"/>
              </p:ext>
            </p:extLst>
          </p:nvPr>
        </p:nvGraphicFramePr>
        <p:xfrm>
          <a:off x="533400" y="1828800"/>
          <a:ext cx="8229600" cy="4876800"/>
        </p:xfrm>
        <a:graphic>
          <a:graphicData uri="http://schemas.openxmlformats.org/drawingml/2006/table">
            <a:tbl>
              <a:tblPr firstRow="1" bandRow="1">
                <a:tableStyleId>{F5AB1C69-6EDB-4FF4-983F-18BD219EF322}</a:tableStyleId>
              </a:tblPr>
              <a:tblGrid>
                <a:gridCol w="609600"/>
                <a:gridCol w="2514600"/>
                <a:gridCol w="3048000"/>
                <a:gridCol w="2057400"/>
              </a:tblGrid>
              <a:tr h="381000">
                <a:tc>
                  <a:txBody>
                    <a:bodyPr/>
                    <a:lstStyle/>
                    <a:p>
                      <a:pPr marL="0" marR="0">
                        <a:lnSpc>
                          <a:spcPct val="200000"/>
                        </a:lnSpc>
                        <a:spcBef>
                          <a:spcPts val="0"/>
                        </a:spcBef>
                        <a:spcAft>
                          <a:spcPts val="0"/>
                        </a:spcAft>
                      </a:pPr>
                      <a:r>
                        <a:rPr lang="en-US" sz="1600" b="1" dirty="0">
                          <a:effectLst/>
                        </a:rPr>
                        <a:t>Rank</a:t>
                      </a:r>
                      <a:endParaRPr lang="en-US" sz="1400" b="1" dirty="0">
                        <a:effectLst/>
                        <a:latin typeface="Calibri"/>
                        <a:ea typeface="SimSun"/>
                        <a:cs typeface="Times New Roman"/>
                      </a:endParaRPr>
                    </a:p>
                  </a:txBody>
                  <a:tcPr marL="39370" marR="39370" marT="0" marB="0" anchor="b"/>
                </a:tc>
                <a:tc>
                  <a:txBody>
                    <a:bodyPr/>
                    <a:lstStyle/>
                    <a:p>
                      <a:pPr marL="0" marR="0">
                        <a:lnSpc>
                          <a:spcPct val="200000"/>
                        </a:lnSpc>
                        <a:spcBef>
                          <a:spcPts val="0"/>
                        </a:spcBef>
                        <a:spcAft>
                          <a:spcPts val="0"/>
                        </a:spcAft>
                      </a:pPr>
                      <a:r>
                        <a:rPr lang="en-US" sz="1600" b="1" dirty="0">
                          <a:effectLst/>
                        </a:rPr>
                        <a:t>Career</a:t>
                      </a:r>
                      <a:endParaRPr lang="en-US" sz="1400" b="1" dirty="0">
                        <a:effectLst/>
                        <a:latin typeface="Calibri"/>
                        <a:ea typeface="SimSun"/>
                        <a:cs typeface="Times New Roman"/>
                      </a:endParaRPr>
                    </a:p>
                  </a:txBody>
                  <a:tcPr marL="39370" marR="39370" marT="0" marB="0" anchor="b"/>
                </a:tc>
                <a:tc>
                  <a:txBody>
                    <a:bodyPr/>
                    <a:lstStyle/>
                    <a:p>
                      <a:pPr marL="0" marR="0" algn="ctr">
                        <a:lnSpc>
                          <a:spcPct val="200000"/>
                        </a:lnSpc>
                        <a:spcBef>
                          <a:spcPts val="0"/>
                        </a:spcBef>
                        <a:spcAft>
                          <a:spcPts val="0"/>
                        </a:spcAft>
                      </a:pPr>
                      <a:r>
                        <a:rPr lang="en-US" sz="1600" b="1" dirty="0">
                          <a:effectLst/>
                        </a:rPr>
                        <a:t>Job Growth (10-year forecast)</a:t>
                      </a:r>
                      <a:endParaRPr lang="en-US" sz="1400" b="1" dirty="0">
                        <a:effectLst/>
                        <a:latin typeface="Calibri"/>
                        <a:ea typeface="SimSun"/>
                        <a:cs typeface="Times New Roman"/>
                      </a:endParaRPr>
                    </a:p>
                  </a:txBody>
                  <a:tcPr marL="39370" marR="39370" marT="0" marB="0" anchor="b"/>
                </a:tc>
                <a:tc>
                  <a:txBody>
                    <a:bodyPr/>
                    <a:lstStyle/>
                    <a:p>
                      <a:pPr marL="0" marR="0" algn="ctr">
                        <a:lnSpc>
                          <a:spcPct val="200000"/>
                        </a:lnSpc>
                        <a:spcBef>
                          <a:spcPts val="0"/>
                        </a:spcBef>
                        <a:spcAft>
                          <a:spcPts val="0"/>
                        </a:spcAft>
                      </a:pPr>
                      <a:r>
                        <a:rPr lang="en-US" sz="1600" b="1" dirty="0">
                          <a:effectLst/>
                        </a:rPr>
                        <a:t>Median Pay</a:t>
                      </a:r>
                      <a:endParaRPr lang="en-US" sz="1400" b="1" dirty="0">
                        <a:effectLst/>
                        <a:latin typeface="Calibri"/>
                        <a:ea typeface="SimSun"/>
                        <a:cs typeface="Times New Roman"/>
                      </a:endParaRPr>
                    </a:p>
                  </a:txBody>
                  <a:tcPr marL="39370" marR="39370" marT="0" marB="0" anchor="b"/>
                </a:tc>
              </a:tr>
              <a:tr h="266446">
                <a:tc>
                  <a:txBody>
                    <a:bodyPr/>
                    <a:lstStyle/>
                    <a:p>
                      <a:pPr marL="0" marR="129540" algn="r">
                        <a:lnSpc>
                          <a:spcPct val="200000"/>
                        </a:lnSpc>
                        <a:spcBef>
                          <a:spcPts val="0"/>
                        </a:spcBef>
                        <a:spcAft>
                          <a:spcPts val="0"/>
                        </a:spcAft>
                      </a:pPr>
                      <a:r>
                        <a:rPr lang="en-US" sz="1400" b="0" dirty="0">
                          <a:effectLst/>
                        </a:rPr>
                        <a:t>1</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Software developer</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32%</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a:effectLst/>
                        </a:rPr>
                        <a:t>$82,400</a:t>
                      </a:r>
                      <a:endParaRPr lang="en-US" sz="1200" b="0">
                        <a:effectLst/>
                        <a:latin typeface="Calibri"/>
                        <a:ea typeface="SimSun"/>
                        <a:cs typeface="Times New Roman"/>
                      </a:endParaRPr>
                    </a:p>
                  </a:txBody>
                  <a:tcPr marL="39370" marR="39370" marT="0" marB="0"/>
                </a:tc>
              </a:tr>
              <a:tr h="128079">
                <a:tc>
                  <a:txBody>
                    <a:bodyPr/>
                    <a:lstStyle/>
                    <a:p>
                      <a:pPr marL="0" marR="129540" algn="r">
                        <a:lnSpc>
                          <a:spcPct val="200000"/>
                        </a:lnSpc>
                        <a:spcBef>
                          <a:spcPts val="0"/>
                        </a:spcBef>
                        <a:spcAft>
                          <a:spcPts val="0"/>
                        </a:spcAft>
                      </a:pPr>
                      <a:r>
                        <a:rPr lang="en-US" sz="1400" b="0" dirty="0">
                          <a:effectLst/>
                        </a:rPr>
                        <a:t>2</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Physical therapist</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30%</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a:effectLst/>
                        </a:rPr>
                        <a:t>$75,900</a:t>
                      </a:r>
                      <a:endParaRPr lang="en-US" sz="1200" b="0">
                        <a:effectLst/>
                        <a:latin typeface="Calibri"/>
                        <a:ea typeface="SimSun"/>
                        <a:cs typeface="Times New Roman"/>
                      </a:endParaRPr>
                    </a:p>
                  </a:txBody>
                  <a:tcPr marL="39370" marR="39370" marT="0" marB="0"/>
                </a:tc>
              </a:tr>
              <a:tr h="218312">
                <a:tc>
                  <a:txBody>
                    <a:bodyPr/>
                    <a:lstStyle/>
                    <a:p>
                      <a:pPr marL="0" marR="129540" algn="r">
                        <a:lnSpc>
                          <a:spcPct val="200000"/>
                        </a:lnSpc>
                        <a:spcBef>
                          <a:spcPts val="0"/>
                        </a:spcBef>
                        <a:spcAft>
                          <a:spcPts val="0"/>
                        </a:spcAft>
                      </a:pPr>
                      <a:r>
                        <a:rPr lang="en-US" sz="1400" b="0" dirty="0">
                          <a:effectLst/>
                        </a:rPr>
                        <a:t>3</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Financial adviser</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30%</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a:effectLst/>
                        </a:rPr>
                        <a:t>$93,900</a:t>
                      </a:r>
                      <a:endParaRPr lang="en-US" sz="1200" b="0">
                        <a:effectLst/>
                        <a:latin typeface="Calibri"/>
                        <a:ea typeface="SimSun"/>
                        <a:cs typeface="Times New Roman"/>
                      </a:endParaRPr>
                    </a:p>
                  </a:txBody>
                  <a:tcPr marL="39370" marR="39370" marT="0" marB="0"/>
                </a:tc>
              </a:tr>
              <a:tr h="156145">
                <a:tc>
                  <a:txBody>
                    <a:bodyPr/>
                    <a:lstStyle/>
                    <a:p>
                      <a:pPr marL="0" marR="129540" algn="r">
                        <a:lnSpc>
                          <a:spcPct val="200000"/>
                        </a:lnSpc>
                        <a:spcBef>
                          <a:spcPts val="0"/>
                        </a:spcBef>
                        <a:spcAft>
                          <a:spcPts val="0"/>
                        </a:spcAft>
                      </a:pPr>
                      <a:r>
                        <a:rPr lang="en-US" sz="1400" b="0" dirty="0">
                          <a:effectLst/>
                        </a:rPr>
                        <a:t>4</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Civil engineer</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24%</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a:effectLst/>
                        </a:rPr>
                        <a:t>$74,700</a:t>
                      </a:r>
                      <a:endParaRPr lang="en-US" sz="1200" b="0">
                        <a:effectLst/>
                        <a:latin typeface="Calibri"/>
                        <a:ea typeface="SimSun"/>
                        <a:cs typeface="Times New Roman"/>
                      </a:endParaRPr>
                    </a:p>
                  </a:txBody>
                  <a:tcPr marL="39370" marR="39370" marT="0" marB="0"/>
                </a:tc>
              </a:tr>
              <a:tr h="93978">
                <a:tc>
                  <a:txBody>
                    <a:bodyPr/>
                    <a:lstStyle/>
                    <a:p>
                      <a:pPr marL="0" marR="129540" algn="r">
                        <a:lnSpc>
                          <a:spcPct val="200000"/>
                        </a:lnSpc>
                        <a:spcBef>
                          <a:spcPts val="0"/>
                        </a:spcBef>
                        <a:spcAft>
                          <a:spcPts val="0"/>
                        </a:spcAft>
                      </a:pPr>
                      <a:r>
                        <a:rPr lang="en-US" sz="1400" b="0" dirty="0">
                          <a:effectLst/>
                        </a:rPr>
                        <a:t>5</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Marketing specialist</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28%</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dirty="0">
                          <a:effectLst/>
                        </a:rPr>
                        <a:t>$52,200</a:t>
                      </a:r>
                      <a:endParaRPr lang="en-US" sz="1200" b="0" dirty="0">
                        <a:effectLst/>
                        <a:latin typeface="Calibri"/>
                        <a:ea typeface="SimSun"/>
                        <a:cs typeface="Times New Roman"/>
                      </a:endParaRPr>
                    </a:p>
                  </a:txBody>
                  <a:tcPr marL="39370" marR="39370" marT="0" marB="0"/>
                </a:tc>
              </a:tr>
              <a:tr h="184211">
                <a:tc>
                  <a:txBody>
                    <a:bodyPr/>
                    <a:lstStyle/>
                    <a:p>
                      <a:pPr marL="0" marR="129540" algn="r">
                        <a:lnSpc>
                          <a:spcPct val="200000"/>
                        </a:lnSpc>
                        <a:spcBef>
                          <a:spcPts val="0"/>
                        </a:spcBef>
                        <a:spcAft>
                          <a:spcPts val="0"/>
                        </a:spcAft>
                      </a:pPr>
                      <a:r>
                        <a:rPr lang="en-US" sz="1400" b="0" dirty="0">
                          <a:effectLst/>
                        </a:rPr>
                        <a:t>6</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Management consultant</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24%</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dirty="0">
                          <a:effectLst/>
                        </a:rPr>
                        <a:t>$111,000</a:t>
                      </a:r>
                      <a:endParaRPr lang="en-US" sz="1200" b="0" dirty="0">
                        <a:effectLst/>
                        <a:latin typeface="Calibri"/>
                        <a:ea typeface="SimSun"/>
                        <a:cs typeface="Times New Roman"/>
                      </a:endParaRPr>
                    </a:p>
                  </a:txBody>
                  <a:tcPr marL="39370" marR="39370" marT="0" marB="0"/>
                </a:tc>
              </a:tr>
              <a:tr h="274444">
                <a:tc>
                  <a:txBody>
                    <a:bodyPr/>
                    <a:lstStyle/>
                    <a:p>
                      <a:pPr marL="0" marR="129540" algn="r">
                        <a:lnSpc>
                          <a:spcPct val="200000"/>
                        </a:lnSpc>
                        <a:spcBef>
                          <a:spcPts val="0"/>
                        </a:spcBef>
                        <a:spcAft>
                          <a:spcPts val="0"/>
                        </a:spcAft>
                      </a:pPr>
                      <a:r>
                        <a:rPr lang="en-US" sz="1600" b="1" dirty="0">
                          <a:effectLst/>
                        </a:rPr>
                        <a:t>7</a:t>
                      </a:r>
                      <a:endParaRPr lang="en-US" sz="1400" b="1"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600" b="1" dirty="0">
                          <a:effectLst/>
                        </a:rPr>
                        <a:t>IT consultant</a:t>
                      </a:r>
                      <a:endParaRPr lang="en-US" sz="1400" b="1"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600" b="1" dirty="0">
                          <a:effectLst/>
                        </a:rPr>
                        <a:t>20%</a:t>
                      </a:r>
                      <a:endParaRPr lang="en-US" sz="1400" b="1"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600" b="1" dirty="0">
                          <a:effectLst/>
                        </a:rPr>
                        <a:t>$96,500</a:t>
                      </a:r>
                      <a:endParaRPr lang="en-US" sz="1400" b="1" dirty="0">
                        <a:effectLst/>
                        <a:latin typeface="Calibri"/>
                        <a:ea typeface="SimSun"/>
                        <a:cs typeface="Times New Roman"/>
                      </a:endParaRPr>
                    </a:p>
                  </a:txBody>
                  <a:tcPr marL="39370" marR="39370" marT="0" marB="0"/>
                </a:tc>
              </a:tr>
              <a:tr h="159890">
                <a:tc>
                  <a:txBody>
                    <a:bodyPr/>
                    <a:lstStyle/>
                    <a:p>
                      <a:pPr marL="0" marR="129540" algn="r">
                        <a:lnSpc>
                          <a:spcPct val="200000"/>
                        </a:lnSpc>
                        <a:spcBef>
                          <a:spcPts val="0"/>
                        </a:spcBef>
                        <a:spcAft>
                          <a:spcPts val="0"/>
                        </a:spcAft>
                      </a:pPr>
                      <a:r>
                        <a:rPr lang="en-US" sz="1600" b="1">
                          <a:effectLst/>
                        </a:rPr>
                        <a:t>8</a:t>
                      </a:r>
                      <a:endParaRPr lang="en-US" sz="1400" b="1">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600" b="1">
                          <a:effectLst/>
                        </a:rPr>
                        <a:t>Database administrator</a:t>
                      </a:r>
                      <a:endParaRPr lang="en-US" sz="1400" b="1">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600" b="1" dirty="0">
                          <a:effectLst/>
                        </a:rPr>
                        <a:t>20%</a:t>
                      </a:r>
                      <a:endParaRPr lang="en-US" sz="1400" b="1"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600" b="1" dirty="0">
                          <a:effectLst/>
                        </a:rPr>
                        <a:t>$86,600</a:t>
                      </a:r>
                      <a:endParaRPr lang="en-US" sz="1400" b="1" dirty="0">
                        <a:effectLst/>
                        <a:latin typeface="Calibri"/>
                        <a:ea typeface="SimSun"/>
                        <a:cs typeface="Times New Roman"/>
                      </a:endParaRPr>
                    </a:p>
                  </a:txBody>
                  <a:tcPr marL="39370" marR="39370" marT="0" marB="0"/>
                </a:tc>
              </a:tr>
              <a:tr h="121536">
                <a:tc>
                  <a:txBody>
                    <a:bodyPr/>
                    <a:lstStyle/>
                    <a:p>
                      <a:pPr marL="0" marR="129540" algn="r">
                        <a:lnSpc>
                          <a:spcPct val="200000"/>
                        </a:lnSpc>
                        <a:spcBef>
                          <a:spcPts val="0"/>
                        </a:spcBef>
                        <a:spcAft>
                          <a:spcPts val="0"/>
                        </a:spcAft>
                      </a:pPr>
                      <a:r>
                        <a:rPr lang="en-US" sz="1400" b="0" dirty="0">
                          <a:effectLst/>
                        </a:rPr>
                        <a:t>9</a:t>
                      </a:r>
                      <a:endParaRPr lang="en-US" sz="1200" b="0" dirty="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Financial analyst</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20%</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dirty="0">
                          <a:effectLst/>
                        </a:rPr>
                        <a:t>$62,600</a:t>
                      </a:r>
                      <a:endParaRPr lang="en-US" sz="1200" b="0" dirty="0">
                        <a:effectLst/>
                        <a:latin typeface="Calibri"/>
                        <a:ea typeface="SimSun"/>
                        <a:cs typeface="Times New Roman"/>
                      </a:endParaRPr>
                    </a:p>
                  </a:txBody>
                  <a:tcPr marL="39370" marR="39370" marT="0" marB="0"/>
                </a:tc>
              </a:tr>
              <a:tr h="211769">
                <a:tc>
                  <a:txBody>
                    <a:bodyPr/>
                    <a:lstStyle/>
                    <a:p>
                      <a:pPr marL="0" marR="129540" algn="r">
                        <a:lnSpc>
                          <a:spcPct val="200000"/>
                        </a:lnSpc>
                        <a:spcBef>
                          <a:spcPts val="0"/>
                        </a:spcBef>
                        <a:spcAft>
                          <a:spcPts val="0"/>
                        </a:spcAft>
                      </a:pPr>
                      <a:r>
                        <a:rPr lang="en-US" sz="1400" b="0">
                          <a:effectLst/>
                        </a:rPr>
                        <a:t>10</a:t>
                      </a:r>
                      <a:endParaRPr lang="en-US" sz="1200" b="0">
                        <a:effectLst/>
                        <a:latin typeface="Calibri"/>
                        <a:ea typeface="SimSun"/>
                        <a:cs typeface="Times New Roman"/>
                      </a:endParaRPr>
                    </a:p>
                  </a:txBody>
                  <a:tcPr marL="39370" marR="39370" marT="0" marB="0"/>
                </a:tc>
                <a:tc>
                  <a:txBody>
                    <a:bodyPr/>
                    <a:lstStyle/>
                    <a:p>
                      <a:pPr marL="0" marR="0">
                        <a:lnSpc>
                          <a:spcPct val="200000"/>
                        </a:lnSpc>
                        <a:spcBef>
                          <a:spcPts val="0"/>
                        </a:spcBef>
                        <a:spcAft>
                          <a:spcPts val="0"/>
                        </a:spcAft>
                      </a:pPr>
                      <a:r>
                        <a:rPr lang="en-US" sz="1400" b="0" dirty="0">
                          <a:effectLst/>
                        </a:rPr>
                        <a:t>Environmental engineer</a:t>
                      </a:r>
                      <a:endParaRPr lang="en-US" sz="1200" b="0" dirty="0">
                        <a:effectLst/>
                        <a:latin typeface="Calibri"/>
                        <a:ea typeface="SimSun"/>
                        <a:cs typeface="Times New Roman"/>
                      </a:endParaRPr>
                    </a:p>
                  </a:txBody>
                  <a:tcPr marL="39370" marR="39370" marT="0" marB="0"/>
                </a:tc>
                <a:tc>
                  <a:txBody>
                    <a:bodyPr/>
                    <a:lstStyle/>
                    <a:p>
                      <a:pPr marL="0" marR="0" algn="ctr">
                        <a:lnSpc>
                          <a:spcPct val="200000"/>
                        </a:lnSpc>
                        <a:spcBef>
                          <a:spcPts val="0"/>
                        </a:spcBef>
                        <a:spcAft>
                          <a:spcPts val="0"/>
                        </a:spcAft>
                      </a:pPr>
                      <a:r>
                        <a:rPr lang="en-US" sz="1400" b="0" dirty="0">
                          <a:effectLst/>
                        </a:rPr>
                        <a:t>31%</a:t>
                      </a:r>
                      <a:endParaRPr lang="en-US" sz="1200" b="0" dirty="0">
                        <a:effectLst/>
                        <a:latin typeface="Calibri"/>
                        <a:ea typeface="SimSun"/>
                        <a:cs typeface="Times New Roman"/>
                      </a:endParaRPr>
                    </a:p>
                  </a:txBody>
                  <a:tcPr marL="39370" marR="39370" marT="0" marB="0"/>
                </a:tc>
                <a:tc>
                  <a:txBody>
                    <a:bodyPr/>
                    <a:lstStyle/>
                    <a:p>
                      <a:pPr marL="0" marR="88265" algn="r">
                        <a:lnSpc>
                          <a:spcPct val="200000"/>
                        </a:lnSpc>
                        <a:spcBef>
                          <a:spcPts val="0"/>
                        </a:spcBef>
                        <a:spcAft>
                          <a:spcPts val="0"/>
                        </a:spcAft>
                      </a:pPr>
                      <a:r>
                        <a:rPr lang="en-US" sz="1400" b="0" dirty="0">
                          <a:effectLst/>
                        </a:rPr>
                        <a:t>$81,200</a:t>
                      </a:r>
                      <a:endParaRPr lang="en-US" sz="1200" b="0" dirty="0">
                        <a:effectLst/>
                        <a:latin typeface="Calibri"/>
                        <a:ea typeface="SimSun"/>
                        <a:cs typeface="Times New Roman"/>
                      </a:endParaRPr>
                    </a:p>
                  </a:txBody>
                  <a:tcPr marL="39370" marR="39370" marT="0" marB="0"/>
                </a:tc>
              </a:tr>
            </a:tbl>
          </a:graphicData>
        </a:graphic>
      </p:graphicFrame>
    </p:spTree>
    <p:extLst>
      <p:ext uri="{BB962C8B-B14F-4D97-AF65-F5344CB8AC3E}">
        <p14:creationId xmlns:p14="http://schemas.microsoft.com/office/powerpoint/2010/main" val="167986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chorCtr="0">
            <a:noAutofit/>
          </a:bodyPr>
          <a:lstStyle/>
          <a:p>
            <a:r>
              <a:rPr lang="en-US" sz="3600" dirty="0"/>
              <a:t>Organizations: The Context of </a:t>
            </a:r>
            <a:r>
              <a:rPr lang="en-US" sz="3600" dirty="0" smtClean="0"/>
              <a:t/>
            </a:r>
            <a:br>
              <a:rPr lang="en-US" sz="3600" dirty="0" smtClean="0"/>
            </a:br>
            <a:r>
              <a:rPr lang="en-US" sz="3600" dirty="0" smtClean="0"/>
              <a:t>Information </a:t>
            </a:r>
            <a:r>
              <a:rPr lang="en-US" sz="3600" dirty="0"/>
              <a:t>Systems</a:t>
            </a:r>
          </a:p>
        </p:txBody>
      </p:sp>
      <p:sp>
        <p:nvSpPr>
          <p:cNvPr id="3" name="Content Placeholder 2"/>
          <p:cNvSpPr>
            <a:spLocks noGrp="1"/>
          </p:cNvSpPr>
          <p:nvPr>
            <p:ph idx="1"/>
          </p:nvPr>
        </p:nvSpPr>
        <p:spPr/>
        <p:txBody>
          <a:bodyPr/>
          <a:lstStyle/>
          <a:p>
            <a:r>
              <a:rPr lang="en-US" dirty="0" smtClean="0"/>
              <a:t>Information Systems can help organizations</a:t>
            </a:r>
          </a:p>
          <a:p>
            <a:pPr lvl="1"/>
            <a:r>
              <a:rPr lang="en-US" dirty="0" smtClean="0"/>
              <a:t>Be </a:t>
            </a:r>
            <a:r>
              <a:rPr lang="en-US" dirty="0"/>
              <a:t>more productive and </a:t>
            </a:r>
            <a:r>
              <a:rPr lang="en-US" dirty="0" smtClean="0"/>
              <a:t>profitable</a:t>
            </a:r>
          </a:p>
          <a:p>
            <a:pPr lvl="1"/>
            <a:r>
              <a:rPr lang="en-US" dirty="0" smtClean="0"/>
              <a:t>Gain </a:t>
            </a:r>
            <a:r>
              <a:rPr lang="en-US" dirty="0"/>
              <a:t>competitive </a:t>
            </a:r>
            <a:r>
              <a:rPr lang="en-US" dirty="0" smtClean="0"/>
              <a:t>advantage</a:t>
            </a:r>
          </a:p>
          <a:p>
            <a:pPr lvl="1"/>
            <a:r>
              <a:rPr lang="en-US" dirty="0" smtClean="0"/>
              <a:t>Reach more customers</a:t>
            </a:r>
          </a:p>
          <a:p>
            <a:pPr lvl="1"/>
            <a:r>
              <a:rPr lang="en-US" dirty="0" smtClean="0"/>
              <a:t> Improve service </a:t>
            </a:r>
            <a:r>
              <a:rPr lang="en-US" dirty="0"/>
              <a:t>to their </a:t>
            </a:r>
            <a:r>
              <a:rPr lang="en-US" dirty="0" smtClean="0"/>
              <a:t>customers</a:t>
            </a:r>
          </a:p>
          <a:p>
            <a:r>
              <a:rPr lang="en-US" dirty="0" smtClean="0"/>
              <a:t>This </a:t>
            </a:r>
            <a:r>
              <a:rPr lang="en-US" dirty="0"/>
              <a:t>holds true for all types of organizations—professional, social, religious, educational, and </a:t>
            </a:r>
            <a:r>
              <a:rPr lang="en-US" dirty="0" smtClean="0"/>
              <a:t>governmental</a:t>
            </a:r>
            <a:endParaRPr lang="en-US" dirty="0"/>
          </a:p>
        </p:txBody>
      </p:sp>
    </p:spTree>
    <p:extLst>
      <p:ext uri="{BB962C8B-B14F-4D97-AF65-F5344CB8AC3E}">
        <p14:creationId xmlns:p14="http://schemas.microsoft.com/office/powerpoint/2010/main" val="160677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Dual Nature of Information Systems</a:t>
            </a:r>
            <a:endParaRPr lang="en-US" dirty="0"/>
          </a:p>
        </p:txBody>
      </p:sp>
      <p:graphicFrame>
        <p:nvGraphicFramePr>
          <p:cNvPr id="3" name="Diagram 2"/>
          <p:cNvGraphicFramePr/>
          <p:nvPr>
            <p:extLst>
              <p:ext uri="{D42A27DB-BD31-4B8C-83A1-F6EECF244321}">
                <p14:modId xmlns:p14="http://schemas.microsoft.com/office/powerpoint/2010/main" val="467911317"/>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761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Information Systems for Competitive Advantage</a:t>
            </a:r>
          </a:p>
        </p:txBody>
      </p:sp>
      <p:sp>
        <p:nvSpPr>
          <p:cNvPr id="3" name="Content Placeholder 2"/>
          <p:cNvSpPr>
            <a:spLocks noGrp="1"/>
          </p:cNvSpPr>
          <p:nvPr>
            <p:ph idx="1"/>
          </p:nvPr>
        </p:nvSpPr>
        <p:spPr/>
        <p:txBody>
          <a:bodyPr/>
          <a:lstStyle/>
          <a:p>
            <a:r>
              <a:rPr lang="en-US" dirty="0" smtClean="0"/>
              <a:t>FedEx is just </a:t>
            </a:r>
            <a:r>
              <a:rPr lang="en-US" dirty="0"/>
              <a:t>o</a:t>
            </a:r>
            <a:r>
              <a:rPr lang="en-US" dirty="0" smtClean="0"/>
              <a:t>ne </a:t>
            </a:r>
            <a:r>
              <a:rPr lang="en-US" dirty="0"/>
              <a:t>f</a:t>
            </a:r>
            <a:r>
              <a:rPr lang="en-US" dirty="0" smtClean="0"/>
              <a:t>irm </a:t>
            </a:r>
            <a:r>
              <a:rPr lang="en-US" dirty="0"/>
              <a:t>u</a:t>
            </a:r>
            <a:r>
              <a:rPr lang="en-US" dirty="0" smtClean="0"/>
              <a:t>sing </a:t>
            </a:r>
            <a:r>
              <a:rPr lang="en-US" dirty="0"/>
              <a:t>i</a:t>
            </a:r>
            <a:r>
              <a:rPr lang="en-US" dirty="0" smtClean="0"/>
              <a:t>nformation </a:t>
            </a:r>
            <a:r>
              <a:rPr lang="en-US" dirty="0"/>
              <a:t>s</a:t>
            </a:r>
            <a:r>
              <a:rPr lang="en-US" dirty="0" smtClean="0"/>
              <a:t>ystems for competitive </a:t>
            </a:r>
            <a:r>
              <a:rPr lang="en-US" dirty="0"/>
              <a:t>a</a:t>
            </a:r>
            <a:r>
              <a:rPr lang="en-US" dirty="0" smtClean="0"/>
              <a:t>dvantage</a:t>
            </a:r>
          </a:p>
          <a:p>
            <a:pPr lvl="1"/>
            <a:r>
              <a:rPr lang="en-US" dirty="0" smtClean="0"/>
              <a:t>Firms </a:t>
            </a:r>
            <a:r>
              <a:rPr lang="en-US" dirty="0"/>
              <a:t>of all types and sizes can use information systems to gain or sustain a competitive advantage over their </a:t>
            </a:r>
            <a:r>
              <a:rPr lang="en-US" dirty="0" smtClean="0"/>
              <a:t>rivals</a:t>
            </a:r>
          </a:p>
          <a:p>
            <a:pPr lvl="1"/>
            <a:r>
              <a:rPr lang="en-US" dirty="0" smtClean="0"/>
              <a:t>Whether </a:t>
            </a:r>
            <a:r>
              <a:rPr lang="en-US" dirty="0"/>
              <a:t>it is a small mom-and-pop boutique or a large government agency, every organization can find a way to use information technology to beat its </a:t>
            </a:r>
            <a:r>
              <a:rPr lang="en-US" dirty="0" smtClean="0"/>
              <a:t>rivals</a:t>
            </a:r>
            <a:endParaRPr lang="en-US" dirty="0"/>
          </a:p>
        </p:txBody>
      </p:sp>
    </p:spTree>
    <p:extLst>
      <p:ext uri="{BB962C8B-B14F-4D97-AF65-F5344CB8AC3E}">
        <p14:creationId xmlns:p14="http://schemas.microsoft.com/office/powerpoint/2010/main" val="2969546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Information Systems Matter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Does IT matter?</a:t>
            </a:r>
          </a:p>
          <a:p>
            <a:pPr lvl="1"/>
            <a:r>
              <a:rPr lang="en-US" dirty="0" smtClean="0"/>
              <a:t>A classic article in 2003 pointed out many existing information system elements have become commoditized—argues focus will turn to pure cost reduction</a:t>
            </a:r>
          </a:p>
          <a:p>
            <a:pPr lvl="1"/>
            <a:r>
              <a:rPr lang="en-US" dirty="0" smtClean="0"/>
              <a:t>However, the continuous innovation still being seen in information systems has some companies realizing strategic advantage from the innovative uses thereof</a:t>
            </a:r>
          </a:p>
          <a:p>
            <a:pPr lvl="1"/>
            <a:r>
              <a:rPr lang="en-US" dirty="0" smtClean="0"/>
              <a:t>Still, such advantage can be fleeting, and companies using information systems for strategic advantage need to keep innovating</a:t>
            </a:r>
          </a:p>
          <a:p>
            <a:endParaRPr lang="en-US" dirty="0"/>
          </a:p>
        </p:txBody>
      </p:sp>
    </p:spTree>
    <p:extLst>
      <p:ext uri="{BB962C8B-B14F-4D97-AF65-F5344CB8AC3E}">
        <p14:creationId xmlns:p14="http://schemas.microsoft.com/office/powerpoint/2010/main" val="4248857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Coming Attractions</a:t>
            </a:r>
            <a:br>
              <a:rPr lang="en-US" sz="3600" dirty="0"/>
            </a:br>
            <a:r>
              <a:rPr lang="en-US" sz="3600" dirty="0"/>
              <a:t>The Future of Cloud-Based Communications</a:t>
            </a:r>
          </a:p>
        </p:txBody>
      </p:sp>
      <p:sp>
        <p:nvSpPr>
          <p:cNvPr id="3" name="Content Placeholder 2"/>
          <p:cNvSpPr>
            <a:spLocks noGrp="1"/>
          </p:cNvSpPr>
          <p:nvPr>
            <p:ph idx="1"/>
          </p:nvPr>
        </p:nvSpPr>
        <p:spPr/>
        <p:txBody>
          <a:bodyPr>
            <a:normAutofit lnSpcReduction="10000"/>
          </a:bodyPr>
          <a:lstStyle/>
          <a:p>
            <a:r>
              <a:rPr lang="en-US" dirty="0" smtClean="0"/>
              <a:t>By 2020, all </a:t>
            </a:r>
            <a:r>
              <a:rPr lang="en-US" dirty="0"/>
              <a:t>sorts of </a:t>
            </a:r>
            <a:r>
              <a:rPr lang="en-US" dirty="0" smtClean="0"/>
              <a:t>our communications-related </a:t>
            </a:r>
            <a:r>
              <a:rPr lang="en-US" dirty="0"/>
              <a:t>information </a:t>
            </a:r>
            <a:r>
              <a:rPr lang="en-US" dirty="0" smtClean="0"/>
              <a:t>could come </a:t>
            </a:r>
            <a:r>
              <a:rPr lang="en-US" dirty="0"/>
              <a:t>to be stored in the </a:t>
            </a:r>
            <a:r>
              <a:rPr lang="en-US" dirty="0" smtClean="0"/>
              <a:t>cloud</a:t>
            </a:r>
          </a:p>
          <a:p>
            <a:r>
              <a:rPr lang="en-US" dirty="0" smtClean="0"/>
              <a:t>This information could be analyzed</a:t>
            </a:r>
          </a:p>
          <a:p>
            <a:pPr lvl="1"/>
            <a:r>
              <a:rPr lang="en-US" dirty="0" smtClean="0"/>
              <a:t>Helping know where friends and family are</a:t>
            </a:r>
          </a:p>
          <a:p>
            <a:pPr lvl="1"/>
            <a:r>
              <a:rPr lang="en-US" dirty="0" smtClean="0"/>
              <a:t>Knowing how and when to reach them</a:t>
            </a:r>
          </a:p>
          <a:p>
            <a:r>
              <a:rPr lang="en-US" dirty="0"/>
              <a:t>T</a:t>
            </a:r>
            <a:r>
              <a:rPr lang="en-US" dirty="0" smtClean="0"/>
              <a:t>he </a:t>
            </a:r>
            <a:r>
              <a:rPr lang="en-US" dirty="0"/>
              <a:t>cloud </a:t>
            </a:r>
            <a:r>
              <a:rPr lang="en-US" dirty="0" smtClean="0"/>
              <a:t>could wind up knowing more about our lives then we do</a:t>
            </a:r>
          </a:p>
          <a:p>
            <a:r>
              <a:rPr lang="en-US" dirty="0" smtClean="0"/>
              <a:t>Still, the benefits could be amazing</a:t>
            </a:r>
          </a:p>
        </p:txBody>
      </p:sp>
    </p:spTree>
    <p:extLst>
      <p:ext uri="{BB962C8B-B14F-4D97-AF65-F5344CB8AC3E}">
        <p14:creationId xmlns:p14="http://schemas.microsoft.com/office/powerpoint/2010/main" val="1234367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IS Ethics</a:t>
            </a:r>
            <a:endParaRPr lang="en-US" dirty="0"/>
          </a:p>
        </p:txBody>
      </p:sp>
      <p:graphicFrame>
        <p:nvGraphicFramePr>
          <p:cNvPr id="4" name="Diagram 3"/>
          <p:cNvGraphicFramePr/>
          <p:nvPr>
            <p:extLst>
              <p:ext uri="{D42A27DB-BD31-4B8C-83A1-F6EECF244321}">
                <p14:modId xmlns:p14="http://schemas.microsoft.com/office/powerpoint/2010/main" val="2056080915"/>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22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Computer ethics </a:t>
            </a:r>
            <a:endParaRPr lang="en-US" sz="3600" dirty="0"/>
          </a:p>
        </p:txBody>
      </p:sp>
      <p:sp>
        <p:nvSpPr>
          <p:cNvPr id="5" name="Content Placeholder 4"/>
          <p:cNvSpPr>
            <a:spLocks noGrp="1"/>
          </p:cNvSpPr>
          <p:nvPr>
            <p:ph idx="1"/>
          </p:nvPr>
        </p:nvSpPr>
        <p:spPr/>
        <p:txBody>
          <a:bodyPr>
            <a:normAutofit/>
          </a:bodyPr>
          <a:lstStyle/>
          <a:p>
            <a:pPr marL="0" indent="0" algn="ctr">
              <a:buNone/>
            </a:pPr>
            <a:r>
              <a:rPr lang="en-US" dirty="0" smtClean="0"/>
              <a:t>“Describes the </a:t>
            </a:r>
            <a:r>
              <a:rPr lang="en-US" dirty="0"/>
              <a:t>moral issues and standards of conduct as they pertain to the use of information </a:t>
            </a:r>
            <a:r>
              <a:rPr lang="en-US" dirty="0" smtClean="0"/>
              <a:t>systems”</a:t>
            </a:r>
          </a:p>
          <a:p>
            <a:r>
              <a:rPr lang="en-US" dirty="0" smtClean="0"/>
              <a:t>Collecting and analyzing user data may have negative impacts</a:t>
            </a:r>
          </a:p>
          <a:p>
            <a:pPr lvl="1"/>
            <a:r>
              <a:rPr lang="en-US" dirty="0"/>
              <a:t>S</a:t>
            </a:r>
            <a:r>
              <a:rPr lang="en-US" dirty="0" smtClean="0"/>
              <a:t>ocial decay</a:t>
            </a:r>
          </a:p>
          <a:p>
            <a:pPr lvl="1"/>
            <a:r>
              <a:rPr lang="en-US" dirty="0" smtClean="0"/>
              <a:t>Increased consumerism</a:t>
            </a:r>
          </a:p>
          <a:p>
            <a:pPr lvl="1"/>
            <a:r>
              <a:rPr lang="en-US" dirty="0" smtClean="0"/>
              <a:t>Loss </a:t>
            </a:r>
            <a:r>
              <a:rPr lang="en-US" dirty="0"/>
              <a:t>of </a:t>
            </a:r>
            <a:r>
              <a:rPr lang="en-US" dirty="0" smtClean="0"/>
              <a:t>privacy</a:t>
            </a:r>
            <a:endParaRPr lang="en-US" dirty="0"/>
          </a:p>
        </p:txBody>
      </p:sp>
    </p:spTree>
    <p:extLst>
      <p:ext uri="{BB962C8B-B14F-4D97-AF65-F5344CB8AC3E}">
        <p14:creationId xmlns:p14="http://schemas.microsoft.com/office/powerpoint/2010/main" val="2546868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Information Systems Today</a:t>
            </a:r>
            <a:endParaRPr lang="en-US" dirty="0"/>
          </a:p>
        </p:txBody>
      </p:sp>
      <p:graphicFrame>
        <p:nvGraphicFramePr>
          <p:cNvPr id="3" name="Diagram 2"/>
          <p:cNvGraphicFramePr/>
          <p:nvPr>
            <p:extLst>
              <p:ext uri="{D42A27DB-BD31-4B8C-83A1-F6EECF244321}">
                <p14:modId xmlns:p14="http://schemas.microsoft.com/office/powerpoint/2010/main" val="1674197466"/>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776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Richard O. Mason: “PAPA” Ethical Concerns -</a:t>
            </a:r>
            <a:br>
              <a:rPr lang="en-US" sz="3600" dirty="0" smtClean="0"/>
            </a:br>
            <a:r>
              <a:rPr lang="en-US" sz="3600" dirty="0" smtClean="0"/>
              <a:t>Privacy, Accuracy, Property, and Accessibility</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Privacy: </a:t>
            </a:r>
            <a:r>
              <a:rPr lang="en-US" sz="2800" dirty="0" smtClean="0"/>
              <a:t>What information should you have to reveal online or in the workplace?</a:t>
            </a:r>
          </a:p>
          <a:p>
            <a:r>
              <a:rPr lang="en-US" dirty="0" smtClean="0"/>
              <a:t>Accuracy: </a:t>
            </a:r>
            <a:r>
              <a:rPr lang="en-US" sz="2800" dirty="0" smtClean="0"/>
              <a:t>Is the data regarding individuals accurate? Can individuals access their data and verify the accuracy thereof? What are the impacts of inaccuracies?</a:t>
            </a:r>
            <a:endParaRPr lang="en-US" dirty="0" smtClean="0"/>
          </a:p>
          <a:p>
            <a:r>
              <a:rPr lang="en-US" dirty="0" smtClean="0"/>
              <a:t>Property:</a:t>
            </a:r>
            <a:r>
              <a:rPr lang="en-US" sz="2800" dirty="0" smtClean="0"/>
              <a:t> Company owns the data/databases they keep on individuals, and can sell the information as long as it doesn’t violate stated privacy policies when gathering it.</a:t>
            </a:r>
          </a:p>
          <a:p>
            <a:r>
              <a:rPr lang="en-US" dirty="0" smtClean="0"/>
              <a:t>Accessibility: </a:t>
            </a:r>
            <a:r>
              <a:rPr lang="en-US" sz="2800" dirty="0" smtClean="0"/>
              <a:t>This circles back to the Digital Divide. Who has access to information, and the skills to leverage it?</a:t>
            </a:r>
            <a:endParaRPr lang="en-US" dirty="0"/>
          </a:p>
        </p:txBody>
      </p:sp>
    </p:spTree>
    <p:extLst>
      <p:ext uri="{BB962C8B-B14F-4D97-AF65-F5344CB8AC3E}">
        <p14:creationId xmlns:p14="http://schemas.microsoft.com/office/powerpoint/2010/main" val="2845878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Intellectual Property</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Copying digital music is almost effortless</a:t>
            </a:r>
          </a:p>
          <a:p>
            <a:r>
              <a:rPr lang="en-US" dirty="0" smtClean="0"/>
              <a:t>In many non-Western societies, using someone else’s work is considered praise for the creator</a:t>
            </a:r>
          </a:p>
          <a:p>
            <a:r>
              <a:rPr lang="en-US" dirty="0" smtClean="0"/>
              <a:t>Using another’s work without purchase or attribution has significant legal and ethical ramifications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2133600"/>
            <a:ext cx="4334934" cy="2743200"/>
          </a:xfrm>
          <a:prstGeom prst="rect">
            <a:avLst/>
          </a:prstGeom>
        </p:spPr>
      </p:pic>
    </p:spTree>
    <p:extLst>
      <p:ext uri="{BB962C8B-B14F-4D97-AF65-F5344CB8AC3E}">
        <p14:creationId xmlns:p14="http://schemas.microsoft.com/office/powerpoint/2010/main" val="3268505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600" dirty="0"/>
              <a:t>The Need for a Code of Ethical </a:t>
            </a:r>
            <a:r>
              <a:rPr lang="en-US" sz="3600" dirty="0" smtClean="0"/>
              <a:t>Conduct:</a:t>
            </a:r>
            <a:br>
              <a:rPr lang="en-US" sz="3600" dirty="0" smtClean="0"/>
            </a:br>
            <a:r>
              <a:rPr lang="en-US" sz="3600" dirty="0"/>
              <a:t>Computer Ethics </a:t>
            </a:r>
            <a:r>
              <a:rPr lang="en-US" sz="3600" dirty="0" smtClean="0"/>
              <a:t>Institute Guidelines</a:t>
            </a:r>
            <a:endParaRPr lang="en-US" sz="3600" dirty="0"/>
          </a:p>
        </p:txBody>
      </p:sp>
      <p:sp>
        <p:nvSpPr>
          <p:cNvPr id="3" name="Content Placeholder 2"/>
          <p:cNvSpPr>
            <a:spLocks noGrp="1"/>
          </p:cNvSpPr>
          <p:nvPr>
            <p:ph idx="1"/>
          </p:nvPr>
        </p:nvSpPr>
        <p:spPr/>
        <p:txBody>
          <a:bodyPr>
            <a:noAutofit/>
          </a:bodyPr>
          <a:lstStyle/>
          <a:p>
            <a:r>
              <a:rPr lang="en-US" sz="2000" dirty="0" smtClean="0"/>
              <a:t>The </a:t>
            </a:r>
            <a:r>
              <a:rPr lang="en-US" sz="2000" dirty="0"/>
              <a:t>guidelines </a:t>
            </a:r>
            <a:r>
              <a:rPr lang="en-US" sz="2000" dirty="0" smtClean="0"/>
              <a:t>prohibit:</a:t>
            </a:r>
            <a:endParaRPr lang="en-US" sz="2000" dirty="0"/>
          </a:p>
          <a:p>
            <a:pPr lvl="1"/>
            <a:r>
              <a:rPr lang="en-US" sz="2000" dirty="0" smtClean="0"/>
              <a:t>Using </a:t>
            </a:r>
            <a:r>
              <a:rPr lang="en-US" sz="2000" dirty="0"/>
              <a:t>a computer to harm others</a:t>
            </a:r>
          </a:p>
          <a:p>
            <a:pPr lvl="1"/>
            <a:r>
              <a:rPr lang="en-US" sz="2000" dirty="0" smtClean="0"/>
              <a:t>Interfering </a:t>
            </a:r>
            <a:r>
              <a:rPr lang="en-US" sz="2000" dirty="0"/>
              <a:t>with other people’s computer work</a:t>
            </a:r>
          </a:p>
          <a:p>
            <a:pPr lvl="1"/>
            <a:r>
              <a:rPr lang="en-US" sz="2000" dirty="0" smtClean="0"/>
              <a:t>Snooping </a:t>
            </a:r>
            <a:r>
              <a:rPr lang="en-US" sz="2000" dirty="0"/>
              <a:t>in other people’s files</a:t>
            </a:r>
          </a:p>
          <a:p>
            <a:pPr lvl="1"/>
            <a:r>
              <a:rPr lang="en-US" sz="2000" dirty="0" smtClean="0"/>
              <a:t>Using </a:t>
            </a:r>
            <a:r>
              <a:rPr lang="en-US" sz="2000" dirty="0"/>
              <a:t>a computer to steal</a:t>
            </a:r>
          </a:p>
          <a:p>
            <a:pPr lvl="1"/>
            <a:r>
              <a:rPr lang="en-US" sz="2000" dirty="0" smtClean="0"/>
              <a:t>Using </a:t>
            </a:r>
            <a:r>
              <a:rPr lang="en-US" sz="2000" dirty="0"/>
              <a:t>a computer to bear false witness</a:t>
            </a:r>
          </a:p>
          <a:p>
            <a:pPr lvl="1"/>
            <a:r>
              <a:rPr lang="en-US" sz="2000" dirty="0" smtClean="0"/>
              <a:t>Copying </a:t>
            </a:r>
            <a:r>
              <a:rPr lang="en-US" sz="2000" dirty="0"/>
              <a:t>or using proprietary software without paying for it</a:t>
            </a:r>
          </a:p>
          <a:p>
            <a:pPr lvl="1"/>
            <a:r>
              <a:rPr lang="en-US" sz="2000" dirty="0" smtClean="0"/>
              <a:t>Using other’s  resources </a:t>
            </a:r>
            <a:r>
              <a:rPr lang="en-US" sz="2000" dirty="0"/>
              <a:t>without authorization or </a:t>
            </a:r>
            <a:r>
              <a:rPr lang="en-US" sz="2000" dirty="0" smtClean="0"/>
              <a:t>compensation</a:t>
            </a:r>
            <a:endParaRPr lang="en-US" sz="2000" dirty="0"/>
          </a:p>
          <a:p>
            <a:pPr lvl="1"/>
            <a:r>
              <a:rPr lang="en-US" sz="2000" dirty="0" smtClean="0"/>
              <a:t>Appropriating </a:t>
            </a:r>
            <a:r>
              <a:rPr lang="en-US" sz="2000" dirty="0"/>
              <a:t>other people’s intellectual output</a:t>
            </a:r>
          </a:p>
          <a:p>
            <a:r>
              <a:rPr lang="en-US" sz="2000" dirty="0"/>
              <a:t>The guidelines </a:t>
            </a:r>
            <a:r>
              <a:rPr lang="en-US" sz="2000" dirty="0" smtClean="0"/>
              <a:t>recommend:</a:t>
            </a:r>
            <a:endParaRPr lang="en-US" sz="2000" dirty="0"/>
          </a:p>
          <a:p>
            <a:pPr lvl="1"/>
            <a:r>
              <a:rPr lang="en-US" sz="2000" dirty="0" smtClean="0"/>
              <a:t>Review </a:t>
            </a:r>
            <a:r>
              <a:rPr lang="en-US" sz="2000" dirty="0"/>
              <a:t>social consequences of programs </a:t>
            </a:r>
            <a:r>
              <a:rPr lang="en-US" sz="2000" dirty="0" smtClean="0"/>
              <a:t>and </a:t>
            </a:r>
            <a:r>
              <a:rPr lang="en-US" sz="2000" dirty="0"/>
              <a:t>systems you design</a:t>
            </a:r>
          </a:p>
          <a:p>
            <a:pPr lvl="1"/>
            <a:r>
              <a:rPr lang="en-US" sz="2000" dirty="0" smtClean="0"/>
              <a:t>Use computers </a:t>
            </a:r>
            <a:r>
              <a:rPr lang="en-US" sz="2000" dirty="0"/>
              <a:t>in ways that show consideration and respect for others</a:t>
            </a:r>
          </a:p>
          <a:p>
            <a:endParaRPr lang="en-US" sz="2000" dirty="0"/>
          </a:p>
        </p:txBody>
      </p:sp>
    </p:spTree>
    <p:extLst>
      <p:ext uri="{BB962C8B-B14F-4D97-AF65-F5344CB8AC3E}">
        <p14:creationId xmlns:p14="http://schemas.microsoft.com/office/powerpoint/2010/main" val="3554355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Digital Divide</a:t>
            </a:r>
            <a:endParaRPr lang="en-US" dirty="0"/>
          </a:p>
        </p:txBody>
      </p:sp>
      <p:sp>
        <p:nvSpPr>
          <p:cNvPr id="3" name="Content Placeholder 2"/>
          <p:cNvSpPr>
            <a:spLocks noGrp="1"/>
          </p:cNvSpPr>
          <p:nvPr>
            <p:ph idx="1"/>
          </p:nvPr>
        </p:nvSpPr>
        <p:spPr/>
        <p:txBody>
          <a:bodyPr>
            <a:normAutofit lnSpcReduction="10000"/>
          </a:bodyPr>
          <a:lstStyle/>
          <a:p>
            <a:r>
              <a:rPr lang="en-US" dirty="0" smtClean="0"/>
              <a:t>Many people are being left behind in the information age</a:t>
            </a:r>
          </a:p>
          <a:p>
            <a:pPr lvl="1"/>
            <a:r>
              <a:rPr lang="en-US" dirty="0" smtClean="0"/>
              <a:t>Strong linkage between computer literacy and a person’s ability to compete in the information age</a:t>
            </a:r>
          </a:p>
          <a:p>
            <a:pPr lvl="1"/>
            <a:r>
              <a:rPr lang="en-US" dirty="0" smtClean="0"/>
              <a:t>People in rural communities, the elderly, people with disabilities, and minorities lag behind national averages for Internet access and computer literacy</a:t>
            </a:r>
          </a:p>
          <a:p>
            <a:pPr lvl="1"/>
            <a:r>
              <a:rPr lang="en-US" dirty="0" smtClean="0"/>
              <a:t>The challenges in overcoming the digital divide are even greater in developing countries</a:t>
            </a:r>
            <a:endParaRPr lang="en-US" dirty="0"/>
          </a:p>
        </p:txBody>
      </p:sp>
    </p:spTree>
    <p:extLst>
      <p:ext uri="{BB962C8B-B14F-4D97-AF65-F5344CB8AC3E}">
        <p14:creationId xmlns:p14="http://schemas.microsoft.com/office/powerpoint/2010/main" val="1800355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End of Chapter Content</a:t>
            </a:r>
            <a:endParaRPr lang="en-US" dirty="0"/>
          </a:p>
        </p:txBody>
      </p:sp>
    </p:spTree>
    <p:extLst>
      <p:ext uri="{BB962C8B-B14F-4D97-AF65-F5344CB8AC3E}">
        <p14:creationId xmlns:p14="http://schemas.microsoft.com/office/powerpoint/2010/main" val="2478593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in the Digital World: </a:t>
            </a:r>
            <a:r>
              <a:rPr lang="en-US" dirty="0"/>
              <a:t/>
            </a:r>
            <a:br>
              <a:rPr lang="en-US" dirty="0"/>
            </a:br>
            <a:r>
              <a:rPr lang="en-US" dirty="0" smtClean="0"/>
              <a:t>Apple</a:t>
            </a:r>
          </a:p>
        </p:txBody>
      </p:sp>
      <p:sp>
        <p:nvSpPr>
          <p:cNvPr id="3" name="Content Placeholder 2"/>
          <p:cNvSpPr>
            <a:spLocks noGrp="1"/>
          </p:cNvSpPr>
          <p:nvPr>
            <p:ph idx="1"/>
          </p:nvPr>
        </p:nvSpPr>
        <p:spPr/>
        <p:txBody>
          <a:bodyPr>
            <a:normAutofit fontScale="85000" lnSpcReduction="10000"/>
          </a:bodyPr>
          <a:lstStyle/>
          <a:p>
            <a:r>
              <a:rPr lang="en-US" dirty="0" smtClean="0"/>
              <a:t>Founded in a garage by Steve Jobs and </a:t>
            </a:r>
            <a:r>
              <a:rPr lang="en-US" dirty="0"/>
              <a:t>Steve </a:t>
            </a:r>
            <a:r>
              <a:rPr lang="en-US" dirty="0" smtClean="0"/>
              <a:t>Wozniak</a:t>
            </a:r>
          </a:p>
          <a:p>
            <a:pPr lvl="1"/>
            <a:r>
              <a:rPr lang="en-US" dirty="0" smtClean="0"/>
              <a:t>Both left </a:t>
            </a:r>
            <a:r>
              <a:rPr lang="en-US" dirty="0" smtClean="0"/>
              <a:t>after management </a:t>
            </a:r>
            <a:r>
              <a:rPr lang="en-US" dirty="0" smtClean="0"/>
              <a:t>power struggles</a:t>
            </a:r>
          </a:p>
          <a:p>
            <a:pPr lvl="1"/>
            <a:r>
              <a:rPr lang="en-US" dirty="0" smtClean="0"/>
              <a:t>Steve Jobs eventually came back </a:t>
            </a:r>
            <a:r>
              <a:rPr lang="en-US" dirty="0" smtClean="0"/>
              <a:t>to lead the company</a:t>
            </a:r>
          </a:p>
          <a:p>
            <a:pPr lvl="1"/>
            <a:r>
              <a:rPr lang="en-US" dirty="0" smtClean="0"/>
              <a:t>Originally </a:t>
            </a:r>
            <a:r>
              <a:rPr lang="en-US" dirty="0" smtClean="0"/>
              <a:t>just </a:t>
            </a:r>
            <a:r>
              <a:rPr lang="en-US" dirty="0" smtClean="0"/>
              <a:t>made computers</a:t>
            </a:r>
            <a:r>
              <a:rPr lang="en-US" dirty="0"/>
              <a:t>, both successes and </a:t>
            </a:r>
            <a:r>
              <a:rPr lang="en-US" dirty="0" smtClean="0"/>
              <a:t>failures</a:t>
            </a:r>
          </a:p>
          <a:p>
            <a:pPr lvl="1"/>
            <a:r>
              <a:rPr lang="en-US" dirty="0" smtClean="0"/>
              <a:t>Now a world leader in innovative products</a:t>
            </a:r>
          </a:p>
          <a:p>
            <a:pPr lvl="2"/>
            <a:r>
              <a:rPr lang="en-US" dirty="0" smtClean="0"/>
              <a:t>Introduced the iPod in 2001</a:t>
            </a:r>
          </a:p>
          <a:p>
            <a:pPr lvl="2"/>
            <a:r>
              <a:rPr lang="en-US" dirty="0" smtClean="0"/>
              <a:t>Introduced iPhone (and the app store) in 2007</a:t>
            </a:r>
          </a:p>
          <a:p>
            <a:pPr lvl="2"/>
            <a:r>
              <a:rPr lang="en-US" dirty="0" smtClean="0"/>
              <a:t>Introduced the </a:t>
            </a:r>
            <a:r>
              <a:rPr lang="en-US" dirty="0" err="1" smtClean="0"/>
              <a:t>iPad</a:t>
            </a:r>
            <a:r>
              <a:rPr lang="en-US" dirty="0" smtClean="0"/>
              <a:t> in 2010</a:t>
            </a:r>
          </a:p>
          <a:p>
            <a:r>
              <a:rPr lang="en-US" dirty="0" smtClean="0"/>
              <a:t>Apple continues to innovate, integrating attractive design with functionality and ease-of-use</a:t>
            </a:r>
            <a:endParaRPr lang="en-US" dirty="0"/>
          </a:p>
        </p:txBody>
      </p:sp>
    </p:spTree>
    <p:extLst>
      <p:ext uri="{BB962C8B-B14F-4D97-AF65-F5344CB8AC3E}">
        <p14:creationId xmlns:p14="http://schemas.microsoft.com/office/powerpoint/2010/main" val="3779084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a:t>
            </a:r>
            <a:r>
              <a:rPr lang="en-US" dirty="0" smtClean="0"/>
              <a:t>Case: </a:t>
            </a:r>
            <a:r>
              <a:rPr lang="en-US" dirty="0"/>
              <a:t>Technology at Starbucks</a:t>
            </a:r>
          </a:p>
        </p:txBody>
      </p:sp>
      <p:sp>
        <p:nvSpPr>
          <p:cNvPr id="3" name="Content Placeholder 2"/>
          <p:cNvSpPr>
            <a:spLocks noGrp="1"/>
          </p:cNvSpPr>
          <p:nvPr>
            <p:ph idx="1"/>
          </p:nvPr>
        </p:nvSpPr>
        <p:spPr/>
        <p:txBody>
          <a:bodyPr>
            <a:normAutofit fontScale="92500" lnSpcReduction="20000"/>
          </a:bodyPr>
          <a:lstStyle/>
          <a:p>
            <a:r>
              <a:rPr lang="en-US" dirty="0" smtClean="0"/>
              <a:t>A not-so-simple coffee store</a:t>
            </a:r>
          </a:p>
          <a:p>
            <a:r>
              <a:rPr lang="en-US" dirty="0" smtClean="0"/>
              <a:t>Using technology to support success</a:t>
            </a:r>
          </a:p>
          <a:p>
            <a:pPr lvl="1"/>
            <a:r>
              <a:rPr lang="en-US" dirty="0" smtClean="0"/>
              <a:t>Free in-store Wi-Fi </a:t>
            </a:r>
            <a:r>
              <a:rPr lang="en-US" dirty="0"/>
              <a:t>access, paired with free access to </a:t>
            </a:r>
            <a:r>
              <a:rPr lang="en-US" dirty="0" smtClean="0"/>
              <a:t>music &amp; content </a:t>
            </a:r>
            <a:r>
              <a:rPr lang="en-US" dirty="0"/>
              <a:t>from the Wall Street Journal, The Economist, </a:t>
            </a:r>
            <a:r>
              <a:rPr lang="en-US" dirty="0" smtClean="0"/>
              <a:t>and other sources</a:t>
            </a:r>
          </a:p>
          <a:p>
            <a:pPr lvl="1"/>
            <a:r>
              <a:rPr lang="en-US" dirty="0" smtClean="0"/>
              <a:t>A </a:t>
            </a:r>
            <a:r>
              <a:rPr lang="en-US" dirty="0"/>
              <a:t>retail leader in mobile </a:t>
            </a:r>
            <a:r>
              <a:rPr lang="en-US" dirty="0" smtClean="0"/>
              <a:t>payments, customers can pay </a:t>
            </a:r>
            <a:r>
              <a:rPr lang="en-US" dirty="0" smtClean="0"/>
              <a:t>using a </a:t>
            </a:r>
            <a:r>
              <a:rPr lang="en-US" dirty="0" smtClean="0"/>
              <a:t>phone app that generates an on-screen barcode</a:t>
            </a:r>
          </a:p>
          <a:p>
            <a:pPr lvl="1"/>
            <a:r>
              <a:rPr lang="en-US" dirty="0"/>
              <a:t>Contextual </a:t>
            </a:r>
            <a:r>
              <a:rPr lang="en-US" dirty="0" smtClean="0"/>
              <a:t>Retailing: baristas can be alerted to a customers drink preferences, and the music in a store </a:t>
            </a:r>
            <a:r>
              <a:rPr lang="en-US" dirty="0" smtClean="0"/>
              <a:t>could </a:t>
            </a:r>
            <a:r>
              <a:rPr lang="en-US" dirty="0" smtClean="0"/>
              <a:t>even be tailored to the collective tastes of the customers present at that moment</a:t>
            </a:r>
            <a:endParaRPr lang="en-US" dirty="0"/>
          </a:p>
        </p:txBody>
      </p:sp>
    </p:spTree>
    <p:extLst>
      <p:ext uri="{BB962C8B-B14F-4D97-AF65-F5344CB8AC3E}">
        <p14:creationId xmlns:p14="http://schemas.microsoft.com/office/powerpoint/2010/main" val="2016821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a:t>
            </a:r>
            <a:r>
              <a:rPr lang="en-US" dirty="0" smtClean="0"/>
              <a:t>Going </a:t>
            </a:r>
            <a:r>
              <a:rPr lang="en-US" dirty="0" smtClean="0"/>
              <a:t>Mobile</a:t>
            </a:r>
            <a:r>
              <a:rPr lang="en-US" dirty="0"/>
              <a:t/>
            </a:r>
            <a:br>
              <a:rPr lang="en-US" dirty="0"/>
            </a:br>
            <a:r>
              <a:rPr lang="en-US" dirty="0"/>
              <a:t>The Evolution of Post-PC Devices</a:t>
            </a:r>
          </a:p>
        </p:txBody>
      </p:sp>
      <p:sp>
        <p:nvSpPr>
          <p:cNvPr id="3" name="Content Placeholder 2"/>
          <p:cNvSpPr>
            <a:spLocks noGrp="1"/>
          </p:cNvSpPr>
          <p:nvPr>
            <p:ph idx="1"/>
          </p:nvPr>
        </p:nvSpPr>
        <p:spPr/>
        <p:txBody>
          <a:bodyPr>
            <a:normAutofit fontScale="92500" lnSpcReduction="20000"/>
          </a:bodyPr>
          <a:lstStyle/>
          <a:p>
            <a:r>
              <a:rPr lang="en-US" dirty="0"/>
              <a:t>Palm Computing set off the beginning of PDAs (personal digital assistants</a:t>
            </a:r>
            <a:r>
              <a:rPr lang="en-US" dirty="0" smtClean="0"/>
              <a:t>)</a:t>
            </a:r>
            <a:endParaRPr lang="en-US" dirty="0"/>
          </a:p>
          <a:p>
            <a:r>
              <a:rPr lang="en-US" dirty="0"/>
              <a:t>A wave of PDAs followed, but </a:t>
            </a:r>
            <a:r>
              <a:rPr lang="en-US" dirty="0" smtClean="0"/>
              <a:t>initially few </a:t>
            </a:r>
            <a:r>
              <a:rPr lang="en-US" dirty="0"/>
              <a:t>found the technology </a:t>
            </a:r>
            <a:r>
              <a:rPr lang="en-US" dirty="0" smtClean="0"/>
              <a:t>useful</a:t>
            </a:r>
            <a:endParaRPr lang="en-US" dirty="0"/>
          </a:p>
          <a:p>
            <a:r>
              <a:rPr lang="en-US" dirty="0" smtClean="0"/>
              <a:t>BlackBerry </a:t>
            </a:r>
            <a:r>
              <a:rPr lang="en-US" dirty="0"/>
              <a:t>took the lead by enabling push-based email on a mobile </a:t>
            </a:r>
            <a:r>
              <a:rPr lang="en-US" dirty="0" smtClean="0"/>
              <a:t>device</a:t>
            </a:r>
            <a:endParaRPr lang="en-US" dirty="0"/>
          </a:p>
          <a:p>
            <a:r>
              <a:rPr lang="en-US" dirty="0"/>
              <a:t>In 2007, Apple’s iPhone was </a:t>
            </a:r>
            <a:r>
              <a:rPr lang="en-US" dirty="0" smtClean="0"/>
              <a:t>launched</a:t>
            </a:r>
            <a:endParaRPr lang="en-US" dirty="0"/>
          </a:p>
          <a:p>
            <a:r>
              <a:rPr lang="en-US" dirty="0"/>
              <a:t>In 2008, Android </a:t>
            </a:r>
            <a:r>
              <a:rPr lang="en-US" dirty="0" smtClean="0"/>
              <a:t>followed</a:t>
            </a:r>
            <a:endParaRPr lang="en-US" dirty="0"/>
          </a:p>
          <a:p>
            <a:r>
              <a:rPr lang="en-US" dirty="0"/>
              <a:t>In 2010 the </a:t>
            </a:r>
            <a:r>
              <a:rPr lang="en-US" dirty="0" err="1"/>
              <a:t>iPad</a:t>
            </a:r>
            <a:r>
              <a:rPr lang="en-US" dirty="0"/>
              <a:t> was </a:t>
            </a:r>
            <a:r>
              <a:rPr lang="en-US" dirty="0" smtClean="0"/>
              <a:t>launched</a:t>
            </a:r>
          </a:p>
          <a:p>
            <a:r>
              <a:rPr lang="en-US" dirty="0" smtClean="0"/>
              <a:t>Slate computers now come from many vendors</a:t>
            </a:r>
            <a:endParaRPr lang="en-US" dirty="0"/>
          </a:p>
        </p:txBody>
      </p:sp>
    </p:spTree>
    <p:extLst>
      <p:ext uri="{BB962C8B-B14F-4D97-AF65-F5344CB8AC3E}">
        <p14:creationId xmlns:p14="http://schemas.microsoft.com/office/powerpoint/2010/main" val="7562774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Players: Wipro </a:t>
            </a:r>
            <a:r>
              <a:rPr lang="en-US" dirty="0"/>
              <a:t>and Infosys—The Global Outsourcing Leaders</a:t>
            </a:r>
          </a:p>
        </p:txBody>
      </p:sp>
      <p:sp>
        <p:nvSpPr>
          <p:cNvPr id="3" name="Content Placeholder 2"/>
          <p:cNvSpPr>
            <a:spLocks noGrp="1"/>
          </p:cNvSpPr>
          <p:nvPr>
            <p:ph idx="1"/>
          </p:nvPr>
        </p:nvSpPr>
        <p:spPr/>
        <p:txBody>
          <a:bodyPr>
            <a:normAutofit lnSpcReduction="10000"/>
          </a:bodyPr>
          <a:lstStyle/>
          <a:p>
            <a:r>
              <a:rPr lang="en-US" dirty="0"/>
              <a:t>Infosys:</a:t>
            </a:r>
          </a:p>
          <a:p>
            <a:pPr lvl="1"/>
            <a:r>
              <a:rPr lang="en-US" dirty="0"/>
              <a:t>Introduced the “global delivery model,” taking the work to where the talent is, where it is most economical, and where the potential risk involved is minimized.</a:t>
            </a:r>
          </a:p>
          <a:p>
            <a:r>
              <a:rPr lang="en-US" dirty="0"/>
              <a:t>Wipro:</a:t>
            </a:r>
          </a:p>
          <a:p>
            <a:pPr lvl="1"/>
            <a:r>
              <a:rPr lang="en-US" dirty="0"/>
              <a:t>Provides IS development and technical support to businesses.</a:t>
            </a:r>
          </a:p>
          <a:p>
            <a:pPr lvl="1"/>
            <a:r>
              <a:rPr lang="en-US" dirty="0"/>
              <a:t>Become a service provider for 150 global Fortune 500 clients</a:t>
            </a:r>
            <a:r>
              <a:rPr lang="en-US" dirty="0" smtClean="0"/>
              <a:t>.</a:t>
            </a:r>
            <a:endParaRPr lang="en-US" dirty="0"/>
          </a:p>
        </p:txBody>
      </p:sp>
    </p:spTree>
    <p:extLst>
      <p:ext uri="{BB962C8B-B14F-4D97-AF65-F5344CB8AC3E}">
        <p14:creationId xmlns:p14="http://schemas.microsoft.com/office/powerpoint/2010/main" val="1887140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Things Go Wrong:</a:t>
            </a:r>
            <a:r>
              <a:rPr lang="en-US" dirty="0"/>
              <a:t/>
            </a:r>
            <a:br>
              <a:rPr lang="en-US" dirty="0"/>
            </a:br>
            <a:r>
              <a:rPr lang="en-US" dirty="0"/>
              <a:t>Failure: The Path to Success?</a:t>
            </a:r>
          </a:p>
        </p:txBody>
      </p:sp>
      <p:sp>
        <p:nvSpPr>
          <p:cNvPr id="3" name="Content Placeholder 2"/>
          <p:cNvSpPr>
            <a:spLocks noGrp="1"/>
          </p:cNvSpPr>
          <p:nvPr>
            <p:ph idx="1"/>
          </p:nvPr>
        </p:nvSpPr>
        <p:spPr/>
        <p:txBody>
          <a:bodyPr>
            <a:normAutofit fontScale="92500" lnSpcReduction="20000"/>
          </a:bodyPr>
          <a:lstStyle/>
          <a:p>
            <a:r>
              <a:rPr lang="en-US" dirty="0"/>
              <a:t>Apple Has Had an Amazing String of Failures</a:t>
            </a:r>
          </a:p>
          <a:p>
            <a:pPr lvl="1"/>
            <a:r>
              <a:rPr lang="en-US" dirty="0"/>
              <a:t>The not-so-revolutionary PDA Newton – 1993</a:t>
            </a:r>
          </a:p>
          <a:p>
            <a:pPr lvl="1"/>
            <a:r>
              <a:rPr lang="en-US" dirty="0"/>
              <a:t>The Pippin Game Player – 1993 </a:t>
            </a:r>
          </a:p>
          <a:p>
            <a:pPr lvl="1"/>
            <a:r>
              <a:rPr lang="en-US" dirty="0"/>
              <a:t>The overpriced and underpowered TAM (Twentieth Anniversary Macintosh) – 1997</a:t>
            </a:r>
          </a:p>
          <a:p>
            <a:pPr lvl="1"/>
            <a:r>
              <a:rPr lang="en-US" dirty="0"/>
              <a:t>The Macintosh television – 1993</a:t>
            </a:r>
          </a:p>
          <a:p>
            <a:pPr lvl="1"/>
            <a:r>
              <a:rPr lang="en-US" dirty="0"/>
              <a:t>The iMac G3 puck mouse – often mistakenly used upside down</a:t>
            </a:r>
          </a:p>
          <a:p>
            <a:pPr lvl="1"/>
            <a:r>
              <a:rPr lang="en-US" dirty="0"/>
              <a:t>The $9,995 Lisa – </a:t>
            </a:r>
            <a:r>
              <a:rPr lang="en-US" dirty="0" smtClean="0"/>
              <a:t>1983</a:t>
            </a:r>
          </a:p>
          <a:p>
            <a:r>
              <a:rPr lang="en-US" dirty="0" smtClean="0"/>
              <a:t>Learning from failures, Apple is now highly successful</a:t>
            </a:r>
            <a:endParaRPr lang="en-US" dirty="0"/>
          </a:p>
        </p:txBody>
      </p:sp>
    </p:spTree>
    <p:extLst>
      <p:ext uri="{BB962C8B-B14F-4D97-AF65-F5344CB8AC3E}">
        <p14:creationId xmlns:p14="http://schemas.microsoft.com/office/powerpoint/2010/main" val="4205877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is a Valuable Resource</a:t>
            </a:r>
            <a:endParaRPr lang="en-US" dirty="0"/>
          </a:p>
        </p:txBody>
      </p:sp>
      <p:pic>
        <p:nvPicPr>
          <p:cNvPr id="3" name="Picture 8" descr="fig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1676398"/>
            <a:ext cx="6248400" cy="4662019"/>
          </a:xfrm>
          <a:prstGeom prst="rect">
            <a:avLst/>
          </a:prstGeom>
          <a:ln>
            <a:headEnd/>
            <a:tailEnd/>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4007826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Dilemma</a:t>
            </a:r>
            <a:r>
              <a:rPr lang="en-US" dirty="0" smtClean="0"/>
              <a:t>:</a:t>
            </a:r>
            <a:r>
              <a:rPr lang="en-US" dirty="0"/>
              <a:t/>
            </a:r>
            <a:br>
              <a:rPr lang="en-US" dirty="0"/>
            </a:br>
            <a:r>
              <a:rPr lang="en-US" dirty="0"/>
              <a:t>The Future of Cloud-Based Communications</a:t>
            </a:r>
          </a:p>
        </p:txBody>
      </p:sp>
      <p:sp>
        <p:nvSpPr>
          <p:cNvPr id="3" name="Content Placeholder 2"/>
          <p:cNvSpPr>
            <a:spLocks noGrp="1"/>
          </p:cNvSpPr>
          <p:nvPr>
            <p:ph idx="1"/>
          </p:nvPr>
        </p:nvSpPr>
        <p:spPr/>
        <p:txBody>
          <a:bodyPr>
            <a:normAutofit lnSpcReduction="10000"/>
          </a:bodyPr>
          <a:lstStyle/>
          <a:p>
            <a:r>
              <a:rPr lang="en-US" dirty="0"/>
              <a:t>By 2020, all sorts of our communications-related information could come to be stored in the </a:t>
            </a:r>
            <a:r>
              <a:rPr lang="en-US" dirty="0" smtClean="0"/>
              <a:t>cloud</a:t>
            </a:r>
            <a:endParaRPr lang="en-US" dirty="0"/>
          </a:p>
          <a:p>
            <a:pPr lvl="1"/>
            <a:r>
              <a:rPr lang="en-US" dirty="0"/>
              <a:t>This information could be </a:t>
            </a:r>
            <a:r>
              <a:rPr lang="en-US" dirty="0" smtClean="0"/>
              <a:t>analyzed, for </a:t>
            </a:r>
            <a:r>
              <a:rPr lang="en-US" dirty="0"/>
              <a:t>example, </a:t>
            </a:r>
            <a:r>
              <a:rPr lang="en-US" dirty="0" smtClean="0"/>
              <a:t>by helping </a:t>
            </a:r>
            <a:r>
              <a:rPr lang="en-US" dirty="0"/>
              <a:t>us know when and where friends and family are and how and when to reach </a:t>
            </a:r>
            <a:r>
              <a:rPr lang="en-US" dirty="0" smtClean="0"/>
              <a:t>them</a:t>
            </a:r>
            <a:endParaRPr lang="en-US" dirty="0"/>
          </a:p>
          <a:p>
            <a:pPr lvl="1"/>
            <a:r>
              <a:rPr lang="en-US" dirty="0"/>
              <a:t>The cloud could wind up knowing more about our lives then </a:t>
            </a:r>
            <a:r>
              <a:rPr lang="en-US" dirty="0" smtClean="0"/>
              <a:t>ourselves</a:t>
            </a:r>
            <a:endParaRPr lang="en-US" dirty="0"/>
          </a:p>
          <a:p>
            <a:r>
              <a:rPr lang="en-US" dirty="0" smtClean="0"/>
              <a:t>While concerning, the </a:t>
            </a:r>
            <a:r>
              <a:rPr lang="en-US" dirty="0"/>
              <a:t>benefits could be </a:t>
            </a:r>
            <a:r>
              <a:rPr lang="en-US" dirty="0" smtClean="0"/>
              <a:t>amazing</a:t>
            </a:r>
            <a:endParaRPr lang="en-US" dirty="0"/>
          </a:p>
        </p:txBody>
      </p:sp>
    </p:spTree>
    <p:extLst>
      <p:ext uri="{BB962C8B-B14F-4D97-AF65-F5344CB8AC3E}">
        <p14:creationId xmlns:p14="http://schemas.microsoft.com/office/powerpoint/2010/main" val="3637382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t>
            </a:r>
            <a:r>
              <a:rPr lang="en-US" dirty="0" smtClean="0"/>
              <a:t>Analysis:</a:t>
            </a:r>
            <a:r>
              <a:rPr lang="en-US"/>
              <a:t/>
            </a:r>
            <a:br>
              <a:rPr lang="en-US"/>
            </a:br>
            <a:r>
              <a:rPr lang="en-US"/>
              <a:t>Business Career Outlook</a:t>
            </a:r>
            <a:endParaRPr lang="en-US" dirty="0"/>
          </a:p>
        </p:txBody>
      </p:sp>
      <p:sp>
        <p:nvSpPr>
          <p:cNvPr id="3" name="Content Placeholder 2"/>
          <p:cNvSpPr>
            <a:spLocks noGrp="1"/>
          </p:cNvSpPr>
          <p:nvPr>
            <p:ph idx="1"/>
          </p:nvPr>
        </p:nvSpPr>
        <p:spPr/>
        <p:txBody>
          <a:bodyPr/>
          <a:lstStyle/>
          <a:p>
            <a:r>
              <a:rPr lang="en-US" dirty="0"/>
              <a:t>There is a shortage of business professionals with the necessary “global skills” for operating in the digital world.</a:t>
            </a:r>
          </a:p>
          <a:p>
            <a:r>
              <a:rPr lang="en-US" dirty="0"/>
              <a:t>You can </a:t>
            </a:r>
            <a:r>
              <a:rPr lang="en-US" dirty="0" smtClean="0"/>
              <a:t>hone </a:t>
            </a:r>
            <a:r>
              <a:rPr lang="en-US" dirty="0"/>
              <a:t>y</a:t>
            </a:r>
            <a:r>
              <a:rPr lang="en-US" dirty="0" smtClean="0"/>
              <a:t>our global skills </a:t>
            </a:r>
            <a:r>
              <a:rPr lang="en-US" dirty="0"/>
              <a:t>by:</a:t>
            </a:r>
          </a:p>
          <a:p>
            <a:pPr lvl="1"/>
            <a:r>
              <a:rPr lang="en-US" dirty="0" smtClean="0"/>
              <a:t>Gaining </a:t>
            </a:r>
            <a:r>
              <a:rPr lang="en-US" dirty="0"/>
              <a:t>International Experience</a:t>
            </a:r>
          </a:p>
          <a:p>
            <a:pPr lvl="1"/>
            <a:r>
              <a:rPr lang="en-US" dirty="0" smtClean="0"/>
              <a:t>Learning </a:t>
            </a:r>
            <a:r>
              <a:rPr lang="en-US" dirty="0"/>
              <a:t>More Than One Language</a:t>
            </a:r>
          </a:p>
          <a:p>
            <a:pPr lvl="1"/>
            <a:r>
              <a:rPr lang="en-US" dirty="0" smtClean="0"/>
              <a:t>Sensitizing Yourself </a:t>
            </a:r>
            <a:r>
              <a:rPr lang="en-US" dirty="0"/>
              <a:t>to Global Cultural and Political </a:t>
            </a:r>
            <a:r>
              <a:rPr lang="en-US" dirty="0" smtClean="0"/>
              <a:t>Issues</a:t>
            </a:r>
            <a:endParaRPr lang="en-US" dirty="0"/>
          </a:p>
        </p:txBody>
      </p:sp>
    </p:spTree>
    <p:extLst>
      <p:ext uri="{BB962C8B-B14F-4D97-AF65-F5344CB8AC3E}">
        <p14:creationId xmlns:p14="http://schemas.microsoft.com/office/powerpoint/2010/main" val="3192048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Content Placeholder 7"/>
          <p:cNvPicPr>
            <a:picLocks noGrp="1" noChangeAspect="1"/>
          </p:cNvPicPr>
          <p:nvPr>
            <p:ph idx="4294967295"/>
          </p:nvPr>
        </p:nvPicPr>
        <p:blipFill>
          <a:blip r:embed="rId2" cstate="print"/>
          <a:srcRect/>
          <a:stretch>
            <a:fillRect/>
          </a:stretch>
        </p:blipFill>
        <p:spPr>
          <a:xfrm>
            <a:off x="381000" y="1600200"/>
            <a:ext cx="8382000" cy="2619375"/>
          </a:xfrm>
        </p:spPr>
      </p:pic>
    </p:spTree>
    <p:extLst>
      <p:ext uri="{BB962C8B-B14F-4D97-AF65-F5344CB8AC3E}">
        <p14:creationId xmlns:p14="http://schemas.microsoft.com/office/powerpoint/2010/main" val="3053558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Rise of the Information Age</a:t>
            </a:r>
          </a:p>
        </p:txBody>
      </p:sp>
      <p:pic>
        <p:nvPicPr>
          <p:cNvPr id="3" name="Picture 3" descr="fig1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2415" y="3048000"/>
            <a:ext cx="6741518" cy="3200400"/>
          </a:xfrm>
          <a:prstGeom prst="rect">
            <a:avLst/>
          </a:prstGeom>
          <a:ln/>
        </p:spPr>
        <p:style>
          <a:lnRef idx="2">
            <a:schemeClr val="accent3"/>
          </a:lnRef>
          <a:fillRef idx="1">
            <a:schemeClr val="lt1"/>
          </a:fillRef>
          <a:effectRef idx="0">
            <a:schemeClr val="accent3"/>
          </a:effectRef>
          <a:fontRef idx="minor">
            <a:schemeClr val="dk1"/>
          </a:fontRef>
        </p:style>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1000" y="1600200"/>
            <a:ext cx="3061607" cy="2286000"/>
          </a:xfrm>
          <a:prstGeom prst="rect">
            <a:avLst/>
          </a:prstGeom>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98289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3400" dirty="0"/>
              <a:t>Five IT Megatrends in the Information Age</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828800"/>
            <a:ext cx="8229600" cy="3913882"/>
          </a:xfrm>
          <a:prstGeom prst="rect">
            <a:avLst/>
          </a:prstGeom>
        </p:spPr>
      </p:pic>
    </p:spTree>
    <p:extLst>
      <p:ext uri="{BB962C8B-B14F-4D97-AF65-F5344CB8AC3E}">
        <p14:creationId xmlns:p14="http://schemas.microsoft.com/office/powerpoint/2010/main" val="301032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t>
            </a:r>
            <a:r>
              <a:rPr lang="en-US" dirty="0" smtClean="0"/>
              <a:t>Age:</a:t>
            </a:r>
            <a:br>
              <a:rPr lang="en-US" dirty="0" smtClean="0"/>
            </a:br>
            <a:r>
              <a:rPr lang="en-US" dirty="0" smtClean="0"/>
              <a:t>Mobile Computing</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Many </a:t>
            </a:r>
            <a:r>
              <a:rPr lang="en-US" dirty="0"/>
              <a:t>believe that we’re living in a post-PC </a:t>
            </a:r>
            <a:r>
              <a:rPr lang="en-US" dirty="0" smtClean="0"/>
              <a:t>era</a:t>
            </a:r>
            <a:r>
              <a:rPr lang="en-US" dirty="0"/>
              <a:t>.</a:t>
            </a:r>
            <a:endParaRPr lang="en-US" dirty="0" smtClean="0"/>
          </a:p>
          <a:p>
            <a:r>
              <a:rPr lang="en-US" dirty="0" smtClean="0"/>
              <a:t>In the developing world mobile </a:t>
            </a:r>
            <a:r>
              <a:rPr lang="en-US" dirty="0"/>
              <a:t>devices </a:t>
            </a:r>
            <a:r>
              <a:rPr lang="en-US" dirty="0" smtClean="0"/>
              <a:t>often leapfrog </a:t>
            </a:r>
            <a:r>
              <a:rPr lang="en-US" dirty="0"/>
              <a:t>traditional </a:t>
            </a:r>
            <a:r>
              <a:rPr lang="en-US" dirty="0" smtClean="0"/>
              <a:t>PCs.</a:t>
            </a:r>
          </a:p>
          <a:p>
            <a:r>
              <a:rPr lang="en-US" dirty="0" smtClean="0"/>
              <a:t>Implications:</a:t>
            </a:r>
          </a:p>
          <a:p>
            <a:pPr lvl="1"/>
            <a:r>
              <a:rPr lang="en-US" dirty="0" smtClean="0"/>
              <a:t>Increased collaboration</a:t>
            </a:r>
          </a:p>
          <a:p>
            <a:pPr lvl="1"/>
            <a:r>
              <a:rPr lang="en-US" dirty="0" smtClean="0"/>
              <a:t>The </a:t>
            </a:r>
            <a:r>
              <a:rPr lang="en-US" dirty="0"/>
              <a:t>ability to manage </a:t>
            </a:r>
            <a:r>
              <a:rPr lang="en-US" dirty="0" smtClean="0"/>
              <a:t>business </a:t>
            </a:r>
            <a:r>
              <a:rPr lang="en-US" dirty="0"/>
              <a:t>in real </a:t>
            </a:r>
            <a:r>
              <a:rPr lang="en-US" dirty="0" smtClean="0"/>
              <a:t>time</a:t>
            </a:r>
          </a:p>
          <a:p>
            <a:pPr lvl="1"/>
            <a:r>
              <a:rPr lang="en-US" dirty="0" smtClean="0"/>
              <a:t>New ways to reach customers</a:t>
            </a:r>
          </a:p>
          <a:p>
            <a:endParaRPr lang="en-US" dirty="0" smtClean="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1828800"/>
            <a:ext cx="3885407" cy="4191000"/>
          </a:xfrm>
          <a:prstGeom prst="rect">
            <a:avLst/>
          </a:prstGeom>
        </p:spPr>
      </p:pic>
    </p:spTree>
    <p:extLst>
      <p:ext uri="{BB962C8B-B14F-4D97-AF65-F5344CB8AC3E}">
        <p14:creationId xmlns:p14="http://schemas.microsoft.com/office/powerpoint/2010/main" val="170774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t>
            </a:r>
            <a:r>
              <a:rPr lang="en-US" dirty="0" smtClean="0"/>
              <a:t>Age:</a:t>
            </a:r>
            <a:br>
              <a:rPr lang="en-US" dirty="0" smtClean="0"/>
            </a:br>
            <a:r>
              <a:rPr lang="en-US" dirty="0" smtClean="0"/>
              <a:t>Social Media</a:t>
            </a:r>
            <a:endParaRPr lang="en-US" dirty="0"/>
          </a:p>
        </p:txBody>
      </p:sp>
      <p:sp>
        <p:nvSpPr>
          <p:cNvPr id="3" name="Content Placeholder 2"/>
          <p:cNvSpPr>
            <a:spLocks noGrp="1"/>
          </p:cNvSpPr>
          <p:nvPr>
            <p:ph sz="half" idx="1"/>
          </p:nvPr>
        </p:nvSpPr>
        <p:spPr/>
        <p:txBody>
          <a:bodyPr/>
          <a:lstStyle/>
          <a:p>
            <a:r>
              <a:rPr lang="en-US" dirty="0" smtClean="0"/>
              <a:t>Over </a:t>
            </a:r>
            <a:r>
              <a:rPr lang="en-US" dirty="0"/>
              <a:t>800 million </a:t>
            </a:r>
            <a:r>
              <a:rPr lang="en-US" dirty="0" smtClean="0"/>
              <a:t>Facebook </a:t>
            </a:r>
            <a:r>
              <a:rPr lang="en-US" dirty="0"/>
              <a:t>users </a:t>
            </a:r>
            <a:r>
              <a:rPr lang="en-US" dirty="0" smtClean="0"/>
              <a:t>share </a:t>
            </a:r>
            <a:r>
              <a:rPr lang="en-US" dirty="0"/>
              <a:t>status updates or pictures with friends and </a:t>
            </a:r>
            <a:r>
              <a:rPr lang="en-US" dirty="0" smtClean="0"/>
              <a:t>family</a:t>
            </a:r>
          </a:p>
          <a:p>
            <a:r>
              <a:rPr lang="en-US" dirty="0" smtClean="0"/>
              <a:t>Organizations </a:t>
            </a:r>
            <a:r>
              <a:rPr lang="en-US" dirty="0"/>
              <a:t>use social media to encourage employee collaboration or to connect with their </a:t>
            </a:r>
            <a:r>
              <a:rPr lang="en-US" dirty="0" smtClean="0"/>
              <a:t>customers</a:t>
            </a:r>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599" y="2667000"/>
            <a:ext cx="4572001" cy="2616399"/>
          </a:xfrm>
          <a:prstGeom prst="rect">
            <a:avLst/>
          </a:prstGeom>
        </p:spPr>
      </p:pic>
    </p:spTree>
    <p:extLst>
      <p:ext uri="{BB962C8B-B14F-4D97-AF65-F5344CB8AC3E}">
        <p14:creationId xmlns:p14="http://schemas.microsoft.com/office/powerpoint/2010/main" val="414497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IT Megatrends in the Information </a:t>
            </a:r>
            <a:r>
              <a:rPr lang="en-US" dirty="0" smtClean="0"/>
              <a:t>Age:</a:t>
            </a:r>
            <a:br>
              <a:rPr lang="en-US" dirty="0" smtClean="0"/>
            </a:br>
            <a:r>
              <a:rPr lang="en-US" dirty="0" smtClean="0"/>
              <a:t>Big Data</a:t>
            </a:r>
            <a:endParaRPr lang="en-US" dirty="0"/>
          </a:p>
        </p:txBody>
      </p:sp>
      <p:sp>
        <p:nvSpPr>
          <p:cNvPr id="4" name="Content Placeholder 3"/>
          <p:cNvSpPr>
            <a:spLocks noGrp="1"/>
          </p:cNvSpPr>
          <p:nvPr>
            <p:ph sz="half" idx="2"/>
          </p:nvPr>
        </p:nvSpPr>
        <p:spPr>
          <a:xfrm>
            <a:off x="457200" y="1828800"/>
            <a:ext cx="8229600" cy="4572000"/>
          </a:xfrm>
        </p:spPr>
        <p:txBody>
          <a:bodyPr>
            <a:normAutofit/>
          </a:bodyPr>
          <a:lstStyle/>
          <a:p>
            <a:r>
              <a:rPr lang="en-US" dirty="0" smtClean="0"/>
              <a:t>IDC </a:t>
            </a:r>
            <a:r>
              <a:rPr lang="en-US" dirty="0"/>
              <a:t>estimated that in 2011, 1.8 </a:t>
            </a:r>
            <a:r>
              <a:rPr lang="en-US" dirty="0" err="1"/>
              <a:t>zettabytes</a:t>
            </a:r>
            <a:r>
              <a:rPr lang="en-US" dirty="0"/>
              <a:t> of data were generated and </a:t>
            </a:r>
            <a:r>
              <a:rPr lang="en-US" dirty="0" smtClean="0"/>
              <a:t>consumed</a:t>
            </a:r>
          </a:p>
          <a:p>
            <a:r>
              <a:rPr lang="en-US" dirty="0" smtClean="0"/>
              <a:t>How </a:t>
            </a:r>
            <a:r>
              <a:rPr lang="en-US" dirty="0"/>
              <a:t>much is 1.8 </a:t>
            </a:r>
            <a:r>
              <a:rPr lang="en-US" dirty="0" err="1"/>
              <a:t>zettabytes</a:t>
            </a:r>
            <a:r>
              <a:rPr lang="en-US" dirty="0"/>
              <a:t>? </a:t>
            </a:r>
            <a:r>
              <a:rPr lang="en-US" dirty="0" smtClean="0"/>
              <a:t>1.8 trillion gigabytes, or the equivalent </a:t>
            </a:r>
            <a:r>
              <a:rPr lang="en-US" dirty="0"/>
              <a:t>of 57 billion 32GB </a:t>
            </a:r>
            <a:r>
              <a:rPr lang="en-US" dirty="0" err="1"/>
              <a:t>iPads</a:t>
            </a:r>
            <a:r>
              <a:rPr lang="en-US" dirty="0"/>
              <a:t> (IDC, 2011</a:t>
            </a:r>
            <a:r>
              <a:rPr lang="en-US" dirty="0" smtClean="0"/>
              <a:t>)</a:t>
            </a:r>
          </a:p>
          <a:p>
            <a:r>
              <a:rPr lang="en-US" dirty="0" smtClean="0"/>
              <a:t>This </a:t>
            </a:r>
            <a:r>
              <a:rPr lang="en-US" dirty="0"/>
              <a:t>number is forecast to </a:t>
            </a:r>
            <a:r>
              <a:rPr lang="en-US" dirty="0" smtClean="0"/>
              <a:t>grow by 50 </a:t>
            </a:r>
            <a:r>
              <a:rPr lang="en-US" dirty="0"/>
              <a:t>times </a:t>
            </a:r>
            <a:r>
              <a:rPr lang="en-US" dirty="0" smtClean="0"/>
              <a:t>by 2020</a:t>
            </a:r>
            <a:endParaRPr lang="en-US" dirty="0"/>
          </a:p>
        </p:txBody>
      </p:sp>
    </p:spTree>
    <p:extLst>
      <p:ext uri="{BB962C8B-B14F-4D97-AF65-F5344CB8AC3E}">
        <p14:creationId xmlns:p14="http://schemas.microsoft.com/office/powerpoint/2010/main" val="17097978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TPVERSION" val="5"/>
  <p:tag name="TPFULLVERSION" val="5.1.0.2296"/>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4561</Words>
  <Application>Microsoft Office PowerPoint</Application>
  <PresentationFormat>On-screen Show (4:3)</PresentationFormat>
  <Paragraphs>428</Paragraphs>
  <Slides>42</Slides>
  <Notes>40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Chapter 1 - Managing in the Digital World</vt:lpstr>
      <vt:lpstr>Chapter 1 Learning Objectives</vt:lpstr>
      <vt:lpstr>Information Systems Today</vt:lpstr>
      <vt:lpstr>Information is a Valuable Resource</vt:lpstr>
      <vt:lpstr>The Rise of the Information Age</vt:lpstr>
      <vt:lpstr>Five IT Megatrends in the Information Age</vt:lpstr>
      <vt:lpstr>Five IT Megatrends in the Information Age: Mobile Computing</vt:lpstr>
      <vt:lpstr>Five IT Megatrends in the Information Age: Social Media</vt:lpstr>
      <vt:lpstr>Five IT Megatrends in the Information Age: Big Data</vt:lpstr>
      <vt:lpstr>Five IT Megatrends in the Information Age: Cloud Computing</vt:lpstr>
      <vt:lpstr>Five IT Megatrends in the Information Age: Consumerization of IT</vt:lpstr>
      <vt:lpstr>Evolution of Globalization</vt:lpstr>
      <vt:lpstr>Key Factors Enabling Globalization</vt:lpstr>
      <vt:lpstr>The Rise of Information Systems Outsourcing</vt:lpstr>
      <vt:lpstr>The Rise of Information Systems Outsourcing: Key Reasons for Outsourcing</vt:lpstr>
      <vt:lpstr>Opportunities of Operating in the Digital World</vt:lpstr>
      <vt:lpstr>Challenges of Operating in the Digital World</vt:lpstr>
      <vt:lpstr>Information Systems Defined</vt:lpstr>
      <vt:lpstr>Data: The Root and Purpose of Information Systems</vt:lpstr>
      <vt:lpstr>The Components of Information Systems</vt:lpstr>
      <vt:lpstr>People: The Builders, Managers, and  Users of Information Systems</vt:lpstr>
      <vt:lpstr>IS Positions Rank Among the  Best Jobs in America</vt:lpstr>
      <vt:lpstr>Organizations: The Context of  Information Systems</vt:lpstr>
      <vt:lpstr>The Dual Nature of Information Systems</vt:lpstr>
      <vt:lpstr>Information Systems for Competitive Advantage</vt:lpstr>
      <vt:lpstr>Why Information Systems Matter</vt:lpstr>
      <vt:lpstr>Coming Attractions The Future of Cloud-Based Communications</vt:lpstr>
      <vt:lpstr>IS Ethics</vt:lpstr>
      <vt:lpstr>Computer ethics </vt:lpstr>
      <vt:lpstr>Richard O. Mason: “PAPA” Ethical Concerns - Privacy, Accuracy, Property, and Accessibility</vt:lpstr>
      <vt:lpstr>Intellectual Property</vt:lpstr>
      <vt:lpstr>The Need for a Code of Ethical Conduct: Computer Ethics Institute Guidelines</vt:lpstr>
      <vt:lpstr>The Digital Divide</vt:lpstr>
      <vt:lpstr>End of Chapter Content</vt:lpstr>
      <vt:lpstr>Managing in the Digital World:  Apple</vt:lpstr>
      <vt:lpstr>Brief Case: Technology at Starbucks</vt:lpstr>
      <vt:lpstr>Who’s Going Mobile The Evolution of Post-PC Devices</vt:lpstr>
      <vt:lpstr>Key Players: Wipro and Infosys—The Global Outsourcing Leaders</vt:lpstr>
      <vt:lpstr>When Things Go Wrong: Failure: The Path to Success?</vt:lpstr>
      <vt:lpstr>Ethical Dilemma: The Future of Cloud-Based Communications</vt:lpstr>
      <vt:lpstr>Industry Analysis: Business Career Outlook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2013-01-13T16:45:02Z</dcterms:created>
  <dcterms:modified xsi:type="dcterms:W3CDTF">2013-02-05T05:25:16Z</dcterms:modified>
</cp:coreProperties>
</file>