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6"/>
  </p:notesMasterIdLst>
  <p:handoutMasterIdLst>
    <p:handoutMasterId r:id="rId47"/>
  </p:handoutMasterIdLst>
  <p:sldIdLst>
    <p:sldId id="256" r:id="rId2"/>
    <p:sldId id="271" r:id="rId3"/>
    <p:sldId id="272" r:id="rId4"/>
    <p:sldId id="313" r:id="rId5"/>
    <p:sldId id="312" r:id="rId6"/>
    <p:sldId id="333" r:id="rId7"/>
    <p:sldId id="331" r:id="rId8"/>
    <p:sldId id="332" r:id="rId9"/>
    <p:sldId id="310" r:id="rId10"/>
    <p:sldId id="306" r:id="rId11"/>
    <p:sldId id="328" r:id="rId12"/>
    <p:sldId id="326" r:id="rId13"/>
    <p:sldId id="325" r:id="rId14"/>
    <p:sldId id="324" r:id="rId15"/>
    <p:sldId id="323" r:id="rId16"/>
    <p:sldId id="334" r:id="rId17"/>
    <p:sldId id="322" r:id="rId18"/>
    <p:sldId id="321" r:id="rId19"/>
    <p:sldId id="320" r:id="rId20"/>
    <p:sldId id="319" r:id="rId21"/>
    <p:sldId id="318" r:id="rId22"/>
    <p:sldId id="317" r:id="rId23"/>
    <p:sldId id="335" r:id="rId24"/>
    <p:sldId id="315" r:id="rId25"/>
    <p:sldId id="336" r:id="rId26"/>
    <p:sldId id="314" r:id="rId27"/>
    <p:sldId id="307" r:id="rId28"/>
    <p:sldId id="330" r:id="rId29"/>
    <p:sldId id="337" r:id="rId30"/>
    <p:sldId id="338" r:id="rId31"/>
    <p:sldId id="339" r:id="rId32"/>
    <p:sldId id="340" r:id="rId33"/>
    <p:sldId id="329" r:id="rId34"/>
    <p:sldId id="341" r:id="rId35"/>
    <p:sldId id="342" r:id="rId36"/>
    <p:sldId id="343" r:id="rId37"/>
    <p:sldId id="344" r:id="rId38"/>
    <p:sldId id="345" r:id="rId39"/>
    <p:sldId id="346" r:id="rId40"/>
    <p:sldId id="347" r:id="rId41"/>
    <p:sldId id="348" r:id="rId42"/>
    <p:sldId id="349" r:id="rId43"/>
    <p:sldId id="350" r:id="rId44"/>
    <p:sldId id="305"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4179" autoAdjust="0"/>
  </p:normalViewPr>
  <p:slideViewPr>
    <p:cSldViewPr>
      <p:cViewPr>
        <p:scale>
          <a:sx n="81" d="100"/>
          <a:sy n="81" d="100"/>
        </p:scale>
        <p:origin x="-82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7.xml"/><Relationship Id="rId1" Type="http://schemas.openxmlformats.org/officeDocument/2006/relationships/slide" Target="../slides/slide10.xml"/><Relationship Id="rId5" Type="http://schemas.openxmlformats.org/officeDocument/2006/relationships/image" Target="../media/image10.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7.xml"/><Relationship Id="rId1" Type="http://schemas.openxmlformats.org/officeDocument/2006/relationships/slide" Target="../slides/slide3.xml"/><Relationship Id="rId5" Type="http://schemas.openxmlformats.org/officeDocument/2006/relationships/image" Target="../media/image10.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0.xml"/><Relationship Id="rId1" Type="http://schemas.openxmlformats.org/officeDocument/2006/relationships/slide" Target="../slides/slide3.xml"/><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19"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1800" b="1" dirty="0" smtClean="0">
              <a:hlinkClick xmlns:r="http://schemas.openxmlformats.org/officeDocument/2006/relationships" r:id="rId1" action="ppaction://hlinksldjump"/>
            </a:rPr>
            <a:t>Making the Business Case</a:t>
          </a:r>
          <a:endParaRPr lang="en-US" sz="18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1600" dirty="0" smtClean="0"/>
            <a:t>Describe how to formulate and present the business case for technology investments.</a:t>
          </a:r>
          <a:endParaRPr lang="en-US" sz="16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1800" b="1" dirty="0" smtClean="0">
              <a:hlinkClick xmlns:r="http://schemas.openxmlformats.org/officeDocument/2006/relationships" r:id="rId2" action="ppaction://hlinksldjump"/>
            </a:rPr>
            <a:t>The Systems Development Process</a:t>
          </a:r>
          <a:endParaRPr lang="en-US" sz="18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1600" dirty="0" smtClean="0"/>
            <a:t>Describe the systems development life cycle and its various phases.</a:t>
          </a:r>
          <a:endParaRPr lang="en-US" sz="16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nchorCtr="0"/>
        <a:lstStyle/>
        <a:p>
          <a:r>
            <a:rPr lang="en-US" sz="1800" b="1" dirty="0" smtClean="0">
              <a:hlinkClick xmlns:r="http://schemas.openxmlformats.org/officeDocument/2006/relationships" r:id="rId3" action="ppaction://hlinksldjump"/>
            </a:rPr>
            <a:t>Acquiring Information Systems</a:t>
          </a:r>
          <a:endParaRPr lang="en-US" sz="18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nchorCtr="0"/>
        <a:lstStyle/>
        <a:p>
          <a:r>
            <a:rPr lang="en-US" sz="1600" dirty="0" smtClean="0"/>
            <a:t>Explain how organizations acquire systems via external acquisition and outsourcing.</a:t>
          </a:r>
          <a:endParaRPr lang="en-US" sz="16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nchor="ctr" anchorCtr="0"/>
        <a:lstStyle/>
        <a:p>
          <a:endParaRPr lang="en-US" sz="14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83650"/>
      <dgm:spPr>
        <a:blipFill rotWithShape="1">
          <a:blip xmlns:r="http://schemas.openxmlformats.org/officeDocument/2006/relationships" r:embed="rId4"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2343"/>
      <dgm:spPr/>
      <dgm:t>
        <a:bodyPr/>
        <a:lstStyle/>
        <a:p>
          <a:endParaRPr lang="en-US"/>
        </a:p>
      </dgm:t>
    </dgm:pt>
    <dgm:pt modelId="{7AEC1603-E11D-41B0-BE2A-F6201D5BEDCD}" type="pres">
      <dgm:prSet presAssocID="{629933C8-186B-4311-BF2D-DC99990EFBF2}" presName="img" presStyleLbl="fgImgPlace1" presStyleIdx="1" presStyleCnt="3" custScaleX="83650"/>
      <dgm:spPr>
        <a:blipFill rotWithShape="1">
          <a:blip xmlns:r="http://schemas.openxmlformats.org/officeDocument/2006/relationships" r:embed="rId5"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5744"/>
      <dgm:spPr/>
      <dgm:t>
        <a:bodyPr/>
        <a:lstStyle/>
        <a:p>
          <a:endParaRPr lang="en-US"/>
        </a:p>
      </dgm:t>
    </dgm:pt>
    <dgm:pt modelId="{6ED042DA-90EA-415F-9861-14F87D22BB00}" type="pres">
      <dgm:prSet presAssocID="{34FB3FC8-FCB1-404C-AAE4-E98CF14CF5FB}" presName="img" presStyleLbl="fgImgPlace1" presStyleIdx="2" presStyleCnt="3" custScaleX="83650"/>
      <dgm:spPr>
        <a:blipFill rotWithShape="1">
          <a:blip xmlns:r="http://schemas.openxmlformats.org/officeDocument/2006/relationships" r:embed="rId6"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D7D120E4-0167-477E-960A-EF05D7A133C3}" type="presOf" srcId="{629933C8-186B-4311-BF2D-DC99990EFBF2}" destId="{A93B6B1D-06C6-4860-8EBA-32C502FF8641}" srcOrd="0"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7DD17957-3CF6-4F84-9B42-2D5B12D19F2A}" type="presOf" srcId="{A8E9C07B-48B2-4B9C-8EC7-0782825D816E}" destId="{49E2F980-7E69-446B-A4B0-923DF6DEFA9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98D67BD8-8427-47B0-B5AA-EB45D304815F}" type="presOf" srcId="{6D011581-C5DD-419A-AAED-AD05631CDF0A}" destId="{49E2F980-7E69-446B-A4B0-923DF6DEFA98}"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D3B5C6B8-970A-4AE4-AF41-D9B6EC46DB45}" type="presOf" srcId="{629933C8-186B-4311-BF2D-DC99990EFBF2}" destId="{7B44DBCB-1EB0-418C-B751-858BAE4753CC}" srcOrd="1" destOrd="0" presId="urn:microsoft.com/office/officeart/2005/8/layout/vList4#1"/>
    <dgm:cxn modelId="{94F66066-1985-470E-96ED-DEDD0F052AC6}" type="presOf" srcId="{677A52F5-4CAE-4309-A461-E811AF92EF26}" destId="{799A5FF2-1A39-4675-818C-11261776BAE8}" srcOrd="1" destOrd="2"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110EF44-5760-46AD-88E0-A5EC417BA8A8}" type="presOf" srcId="{482F2C61-E41B-4642-B082-EF9C103085B5}" destId="{25E29AB1-DE1E-48E4-B66F-1D7048CC3527}"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791DD5F5-4A05-45B6-BE4C-6BA2472DDC86}" type="presOf" srcId="{0CFC6EAA-DD42-49C0-A163-69A52F65D7DF}" destId="{799A5FF2-1A39-4675-818C-11261776BAE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35F334EF-24B5-4239-A395-CB84CFA55B46}" type="presOf" srcId="{0CFC6EAA-DD42-49C0-A163-69A52F65D7DF}" destId="{47C28FEA-814E-4A68-B726-08705D29C6AB}"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20"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nchor="ctr" anchorCtr="0"/>
        <a:lstStyle/>
        <a:p>
          <a:r>
            <a:rPr lang="en-US" sz="2400" b="1" dirty="0" smtClean="0"/>
            <a:t>Making the Business Case</a:t>
          </a:r>
          <a:endParaRPr lang="en-US" sz="2400" dirty="0" smtClean="0"/>
        </a:p>
        <a:p>
          <a:r>
            <a:rPr lang="en-US" sz="2400" dirty="0" smtClean="0"/>
            <a:t>Describe how to formulate and present the business case for technology investments.</a:t>
          </a:r>
          <a:endParaRPr lang="en-US" sz="24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Cyberwar and Cyberterrorism</a:t>
          </a:r>
          <a:endParaRPr lang="en-US" sz="1400" dirty="0" smtClean="0"/>
        </a:p>
        <a:p>
          <a:r>
            <a:rPr lang="en-US" sz="1200" dirty="0" smtClean="0"/>
            <a:t>Describe and explain the differences between cyberwar and 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Acquiring Information Systems</a:t>
          </a:r>
          <a:endParaRPr lang="en-US" sz="1400" dirty="0" smtClean="0"/>
        </a:p>
        <a:p>
          <a:r>
            <a:rPr lang="en-US" sz="1200" dirty="0" smtClean="0"/>
            <a:t>Explain how organizations acquire systems via external acquisition and outsourcing.</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276742"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95572" custScaleY="215053"/>
      <dgm:spPr>
        <a:blipFill rotWithShape="1">
          <a:blip xmlns:r="http://schemas.openxmlformats.org/officeDocument/2006/relationships" r:embed="rId3"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13752"/>
      <dgm:spPr/>
      <dgm:t>
        <a:bodyPr/>
        <a:lstStyle/>
        <a:p>
          <a:endParaRPr lang="en-US"/>
        </a:p>
      </dgm:t>
    </dgm:pt>
    <dgm:pt modelId="{7AEC1603-E11D-41B0-BE2A-F6201D5BEDCD}" type="pres">
      <dgm:prSet presAssocID="{629933C8-186B-4311-BF2D-DC99990EFBF2}" presName="img" presStyleLbl="fgImgPlace1" presStyleIdx="1" presStyleCnt="3" custScaleX="67778" custScaleY="108777"/>
      <dgm:spPr>
        <a:blipFill rotWithShape="1">
          <a:blip xmlns:r="http://schemas.openxmlformats.org/officeDocument/2006/relationships" r:embed="rId4"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14114"/>
      <dgm:spPr/>
      <dgm:t>
        <a:bodyPr/>
        <a:lstStyle/>
        <a:p>
          <a:endParaRPr lang="en-US"/>
        </a:p>
      </dgm:t>
    </dgm:pt>
    <dgm:pt modelId="{6ED042DA-90EA-415F-9861-14F87D22BB00}" type="pres">
      <dgm:prSet presAssocID="{34FB3FC8-FCB1-404C-AAE4-E98CF14CF5FB}" presName="img" presStyleLbl="fgImgPlace1" presStyleIdx="2" presStyleCnt="3" custScaleX="67778" custScaleY="108777"/>
      <dgm:spPr>
        <a:blipFill rotWithShape="1">
          <a:blip xmlns:r="http://schemas.openxmlformats.org/officeDocument/2006/relationships" r:embed="rId5"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15376526-AC74-4401-92A4-B5D03A9E65DE}"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077460E6-1B0F-4A1E-AC74-5DC04E99FC61}" type="presOf" srcId="{A8E9C07B-48B2-4B9C-8EC7-0782825D816E}" destId="{49E2F980-7E69-446B-A4B0-923DF6DEFA98}" srcOrd="1" destOrd="0" presId="urn:microsoft.com/office/officeart/2005/8/layout/vList4#2"/>
    <dgm:cxn modelId="{CD940617-5DF4-4842-932B-DEEB888241FF}" type="presOf" srcId="{34FB3FC8-FCB1-404C-AAE4-E98CF14CF5FB}" destId="{799A5FF2-1A39-4675-818C-11261776BAE8}" srcOrd="1"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BB6D837D-C771-4B02-A339-6BF3CF61F084}" type="presOf" srcId="{482F2C61-E41B-4642-B082-EF9C103085B5}" destId="{25E29AB1-DE1E-48E4-B66F-1D7048CC3527}" srcOrd="0"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ED893FCA-01C0-45AB-BA71-2E8A5F867E07}" type="presOf" srcId="{629933C8-186B-4311-BF2D-DC99990EFBF2}" destId="{7B44DBCB-1EB0-418C-B751-858BAE4753CC}" srcOrd="1" destOrd="0"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2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Making the Business Case</a:t>
          </a:r>
          <a:endParaRPr lang="en-US" sz="1400" dirty="0" smtClean="0"/>
        </a:p>
        <a:p>
          <a:r>
            <a:rPr lang="en-US" sz="1200" dirty="0" smtClean="0"/>
            <a:t>Describe how to formulate and present the business case for technology investments.</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Systems Development Process</a:t>
          </a:r>
          <a:endParaRPr lang="en-US" sz="2400" dirty="0" smtClean="0"/>
        </a:p>
        <a:p>
          <a:r>
            <a:rPr lang="en-US" sz="2400" dirty="0" smtClean="0"/>
            <a:t>Describe the systems development life cycle and its various phases.</a:t>
          </a:r>
          <a:endParaRPr lang="en-US" sz="24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Acquiring Information Systems</a:t>
          </a:r>
          <a:endParaRPr lang="en-US" sz="1400" dirty="0" smtClean="0"/>
        </a:p>
        <a:p>
          <a:r>
            <a:rPr lang="en-US" sz="1200" dirty="0" smtClean="0"/>
            <a:t>Explain how organizations acquire systems via external acquisition and outsourcing.</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239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778" custScaleY="97861"/>
      <dgm:spPr>
        <a:blipFill rotWithShape="1">
          <a:blip xmlns:r="http://schemas.openxmlformats.org/officeDocument/2006/relationships" r:embed="rId3"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247959"/>
      <dgm:spPr/>
      <dgm:t>
        <a:bodyPr/>
        <a:lstStyle/>
        <a:p>
          <a:endParaRPr lang="en-US"/>
        </a:p>
      </dgm:t>
    </dgm:pt>
    <dgm:pt modelId="{7AEC1603-E11D-41B0-BE2A-F6201D5BEDCD}" type="pres">
      <dgm:prSet presAssocID="{629933C8-186B-4311-BF2D-DC99990EFBF2}" presName="img" presStyleLbl="fgImgPlace1" presStyleIdx="1" presStyleCnt="3" custScaleX="95556" custScaleY="193920"/>
      <dgm:spPr>
        <a:blipFill rotWithShape="1">
          <a:blip xmlns:r="http://schemas.openxmlformats.org/officeDocument/2006/relationships" r:embed="rId4"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2823"/>
      <dgm:spPr/>
      <dgm:t>
        <a:bodyPr/>
        <a:lstStyle/>
        <a:p>
          <a:endParaRPr lang="en-US"/>
        </a:p>
      </dgm:t>
    </dgm:pt>
    <dgm:pt modelId="{6ED042DA-90EA-415F-9861-14F87D22BB00}" type="pres">
      <dgm:prSet presAssocID="{34FB3FC8-FCB1-404C-AAE4-E98CF14CF5FB}" presName="img" presStyleLbl="fgImgPlace1" presStyleIdx="2" presStyleCnt="3" custScaleX="67778" custScaleY="97861"/>
      <dgm:spPr>
        <a:blipFill rotWithShape="1">
          <a:blip xmlns:r="http://schemas.openxmlformats.org/officeDocument/2006/relationships" r:embed="rId5"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308514BA-8780-41F3-B8AD-EB260DAF35E1}" srcId="{482F2C61-E41B-4642-B082-EF9C103085B5}" destId="{629933C8-186B-4311-BF2D-DC99990EFBF2}" srcOrd="1" destOrd="0" parTransId="{BD5F7455-41FD-4EDB-BB6D-E2107F429F6E}" sibTransId="{1801FD8D-8375-49FB-8B3F-210ACF517DEF}"/>
    <dgm:cxn modelId="{4918AA9E-A0B4-4F30-8FC0-8609675D73C6}" type="presOf" srcId="{A8E9C07B-48B2-4B9C-8EC7-0782825D816E}" destId="{BA89CFF3-74C1-4F32-B093-38D94D4D20CF}" srcOrd="0"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803FCC73-4ACA-4F83-B430-DCFB804728C2}" type="presOf" srcId="{34FB3FC8-FCB1-404C-AAE4-E98CF14CF5FB}" destId="{47C28FEA-814E-4A68-B726-08705D29C6AB}" srcOrd="0"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9617FCF8-0802-436C-A7CD-E87B3B8C2893}" srcId="{482F2C61-E41B-4642-B082-EF9C103085B5}" destId="{A8E9C07B-48B2-4B9C-8EC7-0782825D816E}" srcOrd="0" destOrd="0" parTransId="{C7A73202-DE5A-4072-95A6-BFF1402B4BC2}" sibTransId="{631AC269-E33A-4752-92A6-6DC1380588AA}"/>
    <dgm:cxn modelId="{D13FD293-9D8D-4577-A5C5-A41791BDB010}" type="presOf" srcId="{482F2C61-E41B-4642-B082-EF9C103085B5}" destId="{25E29AB1-DE1E-48E4-B66F-1D7048CC3527}" srcOrd="0"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22"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Making the Business Case</a:t>
          </a:r>
          <a:endParaRPr lang="en-US" sz="1400" dirty="0" smtClean="0"/>
        </a:p>
        <a:p>
          <a:r>
            <a:rPr lang="en-US" sz="1200" dirty="0" smtClean="0"/>
            <a:t>Describe how to formulate and present the business case for technology investments.</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Systems Development Process</a:t>
          </a:r>
          <a:endParaRPr lang="en-US" sz="1400" dirty="0" smtClean="0"/>
        </a:p>
        <a:p>
          <a:r>
            <a:rPr lang="en-US" sz="1200" dirty="0" smtClean="0"/>
            <a:t>Describe the systems development life cycle and its various phases.</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Acquiring Information Systems</a:t>
          </a:r>
          <a:endParaRPr lang="en-US" sz="2400" dirty="0" smtClean="0"/>
        </a:p>
        <a:p>
          <a:r>
            <a:rPr lang="en-US" sz="2400" dirty="0" smtClean="0"/>
            <a:t>Explain how organizations acquire systems via external acquisition and outsourcing.</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4514"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509"/>
      <dgm:spPr>
        <a:blipFill rotWithShape="1">
          <a:blip xmlns:r="http://schemas.openxmlformats.org/officeDocument/2006/relationships" r:embed="rId3"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4025"/>
      <dgm:spPr/>
      <dgm:t>
        <a:bodyPr/>
        <a:lstStyle/>
        <a:p>
          <a:endParaRPr lang="en-US"/>
        </a:p>
      </dgm:t>
    </dgm:pt>
    <dgm:pt modelId="{7AEC1603-E11D-41B0-BE2A-F6201D5BEDCD}" type="pres">
      <dgm:prSet presAssocID="{629933C8-186B-4311-BF2D-DC99990EFBF2}" presName="img" presStyleLbl="fgImgPlace1" presStyleIdx="1" presStyleCnt="3" custScaleX="67509"/>
      <dgm:spPr>
        <a:blipFill rotWithShape="1">
          <a:blip xmlns:r="http://schemas.openxmlformats.org/officeDocument/2006/relationships" r:embed="rId4"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252549"/>
      <dgm:spPr/>
      <dgm:t>
        <a:bodyPr/>
        <a:lstStyle/>
        <a:p>
          <a:endParaRPr lang="en-US"/>
        </a:p>
      </dgm:t>
    </dgm:pt>
    <dgm:pt modelId="{6ED042DA-90EA-415F-9861-14F87D22BB00}" type="pres">
      <dgm:prSet presAssocID="{34FB3FC8-FCB1-404C-AAE4-E98CF14CF5FB}" presName="img" presStyleLbl="fgImgPlace1" presStyleIdx="2" presStyleCnt="3" custScaleX="95287" custScaleY="197110"/>
      <dgm:spPr>
        <a:blipFill rotWithShape="1">
          <a:blip xmlns:r="http://schemas.openxmlformats.org/officeDocument/2006/relationships" r:embed="rId5"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308514BA-8780-41F3-B8AD-EB260DAF35E1}" srcId="{482F2C61-E41B-4642-B082-EF9C103085B5}" destId="{629933C8-186B-4311-BF2D-DC99990EFBF2}" srcOrd="1" destOrd="0" parTransId="{BD5F7455-41FD-4EDB-BB6D-E2107F429F6E}" sibTransId="{1801FD8D-8375-49FB-8B3F-210ACF517DEF}"/>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8D764E12-DA0B-474A-B439-48FDABA61FE6}" type="presOf" srcId="{A8E9C07B-48B2-4B9C-8EC7-0782825D816E}" destId="{49E2F980-7E69-446B-A4B0-923DF6DEFA98}"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BBA1672-6A92-410E-ADB7-49844FE0DC19}" type="datetimeFigureOut">
              <a:rPr lang="en-US"/>
              <a:pPr>
                <a:defRPr/>
              </a:pPr>
              <a:t>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23D8FE-90FB-4E69-ADD2-F26C7DD44C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4FAFA4-54CE-4EF9-BC76-65145DD5D695}" type="datetimeFigureOut">
              <a:rPr lang="en-US"/>
              <a:pPr>
                <a:defRPr/>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5A7C61E-4A1F-44F2-9A16-8AABF76FF8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85D8A6-3D2C-42ED-9A36-8CDA323B80D0}"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EB04C-0BCF-4D1B-916C-03592904C23B}"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Customized software is nice, customized, focused, and expensive. </a:t>
            </a:r>
          </a:p>
          <a:p>
            <a:pPr eaLnBrk="1" hangingPunct="1">
              <a:spcBef>
                <a:spcPct val="0"/>
              </a:spcBef>
            </a:pPr>
            <a:r>
              <a:rPr lang="en-US" smtClean="0"/>
              <a:t>Off-the-shelf software is typically cheaper, easier, faster, more thoroughly tested, and less likely to fail.</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2DF9D-DF10-403D-A23A-7C6C804764E9}"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are some examples of off-the-shelf Business Information Systems and Office Automation Systems.</a:t>
            </a:r>
          </a:p>
          <a:p>
            <a:pPr eaLnBrk="1" hangingPunct="1">
              <a:spcBef>
                <a:spcPct val="0"/>
              </a:spcBef>
            </a:pPr>
            <a:r>
              <a:rPr lang="en-US" smtClean="0"/>
              <a:t>This chart includes both business information systems and office automation systems, but there are many more types of off-the-shelf software.</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31F18-2FCE-4CEF-A771-25B7D1AB4806}"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Open source software can be a boon, as the up-front costs can be very low, but there can be many hidden support costs when there is no vendor to call when a problem arises.</a:t>
            </a:r>
          </a:p>
          <a:p>
            <a:pPr eaLnBrk="1" hangingPunct="1">
              <a:spcBef>
                <a:spcPct val="0"/>
              </a:spcBef>
            </a:pPr>
            <a:r>
              <a:rPr lang="en-US" smtClean="0"/>
              <a:t>Companies typically have to internalize the support or sometimes hire a commercial vendor to provide support for the open source software.</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838E8D-6F9D-4B6B-B847-1608BC84E65A}"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is no reason companies can’t use all three types of software where it makes sense.</a:t>
            </a:r>
          </a:p>
          <a:p>
            <a:pPr eaLnBrk="1" hangingPunct="1">
              <a:spcBef>
                <a:spcPct val="0"/>
              </a:spcBef>
            </a:pPr>
            <a:r>
              <a:rPr lang="en-US" smtClean="0"/>
              <a:t>However, using all three types will mean integrating them, which could require additional custom code.</a:t>
            </a:r>
          </a:p>
          <a:p>
            <a:pPr eaLnBrk="1" hangingPunct="1">
              <a:spcBef>
                <a:spcPct val="0"/>
              </a:spcBef>
            </a:pPr>
            <a:r>
              <a:rPr lang="en-US" smtClean="0"/>
              <a:t>Some commercial applications are designed to work with specific open-source products.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7D4E3-65EE-42E7-8C08-578A75B1C823}"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a variety of sources for any new information system initiative a company is considering. </a:t>
            </a:r>
          </a:p>
          <a:p>
            <a:pPr eaLnBrk="1" hangingPunct="1">
              <a:spcBef>
                <a:spcPct val="0"/>
              </a:spcBef>
            </a:pPr>
            <a:r>
              <a:rPr lang="en-US" smtClean="0"/>
              <a:t>Which one makes the most sense will depend on many factors and a structured approach is necessary to ensure a suitable solution is found and implemented.</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EAD13D-8485-4438-BDD2-EE6AAABAD968}"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Large organizational problems may require large solutions, but decomposing the large problem down into manageable problems that can be readily addressed makes the overall process manageable. </a:t>
            </a:r>
          </a:p>
          <a:p>
            <a:pPr eaLnBrk="1" hangingPunct="1">
              <a:spcBef>
                <a:spcPct val="0"/>
              </a:spcBef>
            </a:pPr>
            <a:r>
              <a:rPr lang="en-US" smtClean="0"/>
              <a:t>The ability to decompose problems is critical to any IS project manager.</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B56548-24D9-4274-B625-0E79044C9589}"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system analysts have the background to design new systems, they typically aren’t the Subject Matter Experts in every aspect of the business. That honor generally goes to the users, who know what the current system does, and often what the new system needs to accomplish even if they aren’t versed on the latest technologies that might be implemented to accomplish it. As such, system user involvement is critical throughout the process.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29795-1A78-40C1-B740-4E71CF3D7E3A}"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Systems Development Life Cycle is a four step structured process starting with Systems Planning and Selection, going through Analysis, Design, and ending with Implementation and Operation.</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18653-1A4A-411A-8B68-68B3746C83AB}"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organizations face resource constraints of one kind or another, and hence they need to limit their IS projects to those that can succeed given the resources at hand. </a:t>
            </a:r>
          </a:p>
          <a:p>
            <a:pPr eaLnBrk="1" hangingPunct="1">
              <a:spcBef>
                <a:spcPct val="0"/>
              </a:spcBef>
            </a:pPr>
            <a:r>
              <a:rPr lang="en-US" smtClean="0"/>
              <a:t>This may take place through a very formal IS planning process or organizations may have a more informal ad-hoc process for generating and approving IS investments. </a:t>
            </a:r>
          </a:p>
          <a:p>
            <a:pPr eaLnBrk="1" hangingPunct="1">
              <a:spcBef>
                <a:spcPct val="0"/>
              </a:spcBef>
            </a:pPr>
            <a:r>
              <a:rPr lang="en-US" smtClean="0"/>
              <a:t>Regardless of the approach, each project typically has its own business case which is used to justify the resources necessary to go forward with it, and often this business case is compared with the other business cases for competing IS projects. </a:t>
            </a:r>
          </a:p>
          <a:p>
            <a:pPr eaLnBrk="1" hangingPunct="1">
              <a:spcBef>
                <a:spcPct val="0"/>
              </a:spcBef>
            </a:pPr>
            <a:r>
              <a:rPr lang="en-US" smtClean="0"/>
              <a:t>The criteria for selecting from competing projects can be varied, but ideally will be based on core criteria such as alignment with the firms objectives, or strategic alignment, as well as tangible benefits. </a:t>
            </a:r>
          </a:p>
          <a:p>
            <a:pPr eaLnBrk="1" hangingPunct="1">
              <a:spcBef>
                <a:spcPct val="0"/>
              </a:spcBef>
            </a:pPr>
            <a:r>
              <a:rPr lang="en-US" smtClean="0"/>
              <a:t>Additional factors such as intangible benefits, risk, project size, and resource availability will all also play a role.</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78681-5C10-4D94-9581-F167C6D3A20D}"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68B9C-88A0-42E8-B6C3-AEA913E94877}"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Systems Analysis involves determining what the optimal approach will be. This requires gathering requirements and performing modeling at a deeper level than in Phase 1, but not at the level that will be required in Phase 3. This is almost an iterative step, where the goal is to just gather enough information and put together enough models that an optimal final direction can be chosen and pursued.</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AC1BF-265F-49FE-BBFD-8714BA7EBB81}"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Systems Design phase takes the output of Phase 2, the analysis phase. This includes the Phase 2 models and optimal architecture or System Design.</a:t>
            </a:r>
          </a:p>
          <a:p>
            <a:pPr eaLnBrk="1" hangingPunct="1">
              <a:spcBef>
                <a:spcPct val="0"/>
              </a:spcBef>
            </a:pPr>
            <a:r>
              <a:rPr lang="en-US" smtClean="0"/>
              <a:t>In this phase the system is completely modeled based on those decisions, the prior knowledge from the analysis phase, and the additional work being done to complete the design.</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565AA-B3BC-4898-811D-FE8B1BB301DA}"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final phase is implementation and operation which involves converting the design to a system, implementing the database, creating the user guides, conducting the training, and switching over to the new system.</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82705C-BB51-43EB-8F5C-E4A49BBED5C4}"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multiple strategies available for converting from an organization’s old software to a new system, including parallel, direct, phased, and pilot. </a:t>
            </a:r>
          </a:p>
          <a:p>
            <a:pPr eaLnBrk="1" hangingPunct="1">
              <a:spcBef>
                <a:spcPct val="0"/>
              </a:spcBef>
            </a:pPr>
            <a:r>
              <a:rPr lang="en-US" smtClean="0"/>
              <a:t>Most organizations choose a pilot or phased implementation, due to the large resource requirements of a parallel conversion and the large risk involved in a direct conversion. </a:t>
            </a:r>
          </a:p>
          <a:p>
            <a:pPr eaLnBrk="1" hangingPunct="1">
              <a:spcBef>
                <a:spcPct val="0"/>
              </a:spcBef>
            </a:pPr>
            <a:r>
              <a:rPr lang="en-US" smtClean="0"/>
              <a:t>However, a parallel conversion has the lowest risk, and as such is sometimes implemented. </a:t>
            </a:r>
          </a:p>
          <a:p>
            <a:pPr eaLnBrk="1" hangingPunct="1">
              <a:spcBef>
                <a:spcPct val="0"/>
              </a:spcBef>
            </a:pPr>
            <a:r>
              <a:rPr lang="en-US" smtClean="0"/>
              <a:t>A direct conversion may be mandated where for one reason or another it isn’t possible to have a phased or pilot implementation with different parts of the organization running on different systems.</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BA07E2-B5CE-443E-8507-96C84FE94FE7}"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Once the system is implemented it enters a Maintenance phase. </a:t>
            </a:r>
          </a:p>
          <a:p>
            <a:pPr eaLnBrk="1" hangingPunct="1">
              <a:spcBef>
                <a:spcPct val="0"/>
              </a:spcBef>
            </a:pPr>
            <a:r>
              <a:rPr lang="en-US" smtClean="0"/>
              <a:t>At this point in time there will still be regular changes, upgrades, and maintenance activities to perform. </a:t>
            </a:r>
          </a:p>
          <a:p>
            <a:pPr eaLnBrk="1" hangingPunct="1">
              <a:spcBef>
                <a:spcPct val="0"/>
              </a:spcBef>
            </a:pPr>
            <a:r>
              <a:rPr lang="en-US" smtClean="0"/>
              <a:t>Change management is necessary to ensure that the system remains stable and functional, and that change requests are appropriate and justified. </a:t>
            </a:r>
          </a:p>
          <a:p>
            <a:pPr eaLnBrk="1" hangingPunct="1">
              <a:spcBef>
                <a:spcPct val="0"/>
              </a:spcBef>
            </a:pPr>
            <a:r>
              <a:rPr lang="en-US" smtClean="0"/>
              <a:t>Each change request is like a miniature SDLC.</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5B7DE-85F4-4612-8511-476146CD422B}"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you can see, each phase of the maintenance process maps directly to an SDLC phase. </a:t>
            </a:r>
          </a:p>
          <a:p>
            <a:pPr eaLnBrk="1" hangingPunct="1">
              <a:spcBef>
                <a:spcPct val="0"/>
              </a:spcBef>
            </a:pPr>
            <a:r>
              <a:rPr lang="en-US" smtClean="0"/>
              <a:t>Because the system maintenance processes are repeated over and over, the total amount of development during the systems maintenance phase typically exceeds the amount of development during the original SDLC implementation.</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03201-4A09-43C0-B847-9DBCF5357A40}"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SDLC isn’t always a practical approach to every problem. It requires the output be known up front, for example, and that isn’t always possible. </a:t>
            </a:r>
          </a:p>
          <a:p>
            <a:pPr eaLnBrk="1" hangingPunct="1">
              <a:spcBef>
                <a:spcPct val="0"/>
              </a:spcBef>
            </a:pPr>
            <a:r>
              <a:rPr lang="en-US" smtClean="0"/>
              <a:t>One alternative is prototyping, where after the Analyst learns some core needs, a prototype is developed and evaluated. Good features are retained and problematic ones replaced with candidate alternatives. As prototypes are iterated the process will ideally converge on a working solution.</a:t>
            </a:r>
          </a:p>
          <a:p>
            <a:pPr eaLnBrk="1" hangingPunct="1">
              <a:spcBef>
                <a:spcPct val="0"/>
              </a:spcBef>
            </a:pPr>
            <a:r>
              <a:rPr lang="en-US" smtClean="0"/>
              <a:t>There are also processes such as Rapid Application Development and Extreme Programming which are applicable to a limited set of situations. They won’t be covered here, but do have their place.</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B8AE6-2A1E-4CEB-9922-0712BA7580A4}"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C224A-F66F-472A-9BD2-F076F9A5FC1A}"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many reasons to go outside a corporation for a system. </a:t>
            </a:r>
          </a:p>
          <a:p>
            <a:pPr eaLnBrk="1" hangingPunct="1">
              <a:spcBef>
                <a:spcPct val="0"/>
              </a:spcBef>
            </a:pPr>
            <a:r>
              <a:rPr lang="en-US" smtClean="0"/>
              <a:t>Often the IS staff doesn’t have the resources or expertise to attempt the systems development effort in-house. </a:t>
            </a:r>
          </a:p>
          <a:p>
            <a:pPr eaLnBrk="1" hangingPunct="1">
              <a:spcBef>
                <a:spcPct val="0"/>
              </a:spcBef>
            </a:pPr>
            <a:r>
              <a:rPr lang="en-US" smtClean="0"/>
              <a:t>Systems development takes dedicated resources with the project management, system analyst, database design and management, systems architecture, programming, testing, and training skills necessary to make it a success. These skills are often specialized, and may not exist or be available within the organization.</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8B9DAA-5659-4E75-933B-409078BA3FB8}"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two steps of an external acquisition are the same as the first two steps in the SDLC. The third step is where the paths diverge. We’ll cover them in the next three slides.</a:t>
            </a:r>
          </a:p>
          <a:p>
            <a:pPr eaLnBrk="1" hangingPunct="1">
              <a:spcBef>
                <a:spcPct val="0"/>
              </a:spcBef>
            </a:pPr>
            <a:endParaRPr lang="en-US"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38603-E9F3-4AA4-8FAB-0305F0BB2129}"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DB18D-D9D4-4895-AE8E-1472FA1E1833}"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Creating a Request for Proposal, or RFP, can be an involved process in and of itself. In fact, some companies outsource the RFP development to a consulting firm, which then helps them select and manage the vendor that will perform the systems development work.</a:t>
            </a:r>
          </a:p>
          <a:p>
            <a:pPr eaLnBrk="1" hangingPunct="1">
              <a:spcBef>
                <a:spcPct val="0"/>
              </a:spcBef>
            </a:pPr>
            <a:r>
              <a:rPr lang="en-US" smtClean="0"/>
              <a:t>The RFP needs to include enough information that vendors can submit an informed proposal that will meet the company needs. This includes the current situation, all the requirements for the new system, how the new system will be evaluated, and any constraints on the proposal.</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2E540-31D2-44E5-B3B0-DE9D08DC1E38}"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evaluation of the proposal will involve looking at all the financials, but will also involve comparing the proposed solution to the requested features, and noting differences and capabilities. </a:t>
            </a:r>
          </a:p>
          <a:p>
            <a:pPr eaLnBrk="1" hangingPunct="1">
              <a:spcBef>
                <a:spcPct val="0"/>
              </a:spcBef>
            </a:pPr>
            <a:r>
              <a:rPr lang="en-US" smtClean="0"/>
              <a:t>Some variations may be insignificant while others could be deal-breakers. </a:t>
            </a:r>
          </a:p>
          <a:p>
            <a:pPr eaLnBrk="1" hangingPunct="1">
              <a:spcBef>
                <a:spcPct val="0"/>
              </a:spcBef>
            </a:pPr>
            <a:r>
              <a:rPr lang="en-US" smtClean="0"/>
              <a:t>Finally, each proposal should be looked at in terms of risk, what is the probability things won’t work out and what is the impact if that is the case.</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088D08-EFE8-4091-A92C-E7A4D83843CD}"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Once all the proposals are in and evaluated, those that meet your needs should be scored and ranked to provide a solid basis for comparison.</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8A308-5363-479A-9049-AB553DCFFFD8}"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many different reasons to outsource systems, often the driving factor is the limitations of the internal IT staff. </a:t>
            </a:r>
          </a:p>
          <a:p>
            <a:pPr eaLnBrk="1" hangingPunct="1">
              <a:spcBef>
                <a:spcPct val="0"/>
              </a:spcBef>
            </a:pPr>
            <a:r>
              <a:rPr lang="en-US" smtClean="0"/>
              <a:t>Many companies aren’t systems development companies and hence have limited resources and skillsets in that area. </a:t>
            </a:r>
          </a:p>
          <a:p>
            <a:pPr eaLnBrk="1" hangingPunct="1">
              <a:spcBef>
                <a:spcPct val="0"/>
              </a:spcBef>
            </a:pPr>
            <a:r>
              <a:rPr lang="en-US" smtClean="0"/>
              <a:t>Beyond that, an organization may see outsourcing as an opportunity to streamline the business, remove liabilities, or eliminate ongoing problems.</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3A2FDE-CF27-4992-9931-DD17889B0F1F}"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outsourced IT relationship needs continuous monitoring and management. </a:t>
            </a:r>
          </a:p>
          <a:p>
            <a:pPr eaLnBrk="1" hangingPunct="1">
              <a:spcBef>
                <a:spcPct val="0"/>
              </a:spcBef>
            </a:pPr>
            <a:r>
              <a:rPr lang="en-US" smtClean="0"/>
              <a:t>The company doing the outsourcing cannot simply let all its internal IT staff go and just assume the vendor will do “good” things. </a:t>
            </a:r>
          </a:p>
          <a:p>
            <a:pPr eaLnBrk="1" hangingPunct="1">
              <a:spcBef>
                <a:spcPct val="0"/>
              </a:spcBef>
            </a:pPr>
            <a:r>
              <a:rPr lang="en-US" smtClean="0"/>
              <a:t>A solid CIO, working with the legal team and IT staff members, needs to manage the relationship.</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1ACC9-DCD7-4430-9981-FCA06048545C}"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F29884D-F836-46A9-AAE9-EBE8C4BED9CB}"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6042041-6C46-4E4D-BB38-34826197CB5E}"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75CB6F-9561-45B2-BDDF-972D21934289}"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529D94F-E4E6-4AC8-B469-6D48BF44927D}"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C44B2B3-7139-4049-B023-FA626C2184F0}"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business case is, quite simply, a complete justification for making or continuing to make an investment in a new or ongoing information system. </a:t>
            </a:r>
          </a:p>
          <a:p>
            <a:pPr eaLnBrk="1" hangingPunct="1">
              <a:spcBef>
                <a:spcPct val="0"/>
              </a:spcBef>
            </a:pPr>
            <a:r>
              <a:rPr lang="en-US" smtClean="0"/>
              <a:t>It demonstrates how the investment is justified and better than the possible alternatives.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B62FC-94A3-4FF4-98BC-450E31FD3850}"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BA654F-DEAE-49C9-9EB6-85F8A7EDE56C}"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E228C5-49FC-4B92-8E44-B84598F408A5}"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EF0CD1C-6EDE-4221-BE35-DE281FA90127}"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Productivity Paradox stems from the difficulty many early professionals had showing that worker productivity, measured as worker output per employee hour, was increasing due to investments in Information Technologies. There are, however, many reasons for this apparent dilemma that have come to light since the initial research.</a:t>
            </a:r>
          </a:p>
          <a:p>
            <a:pPr marL="171450" indent="-171450" eaLnBrk="1" fontAlgn="auto" hangingPunct="1">
              <a:spcBef>
                <a:spcPts val="0"/>
              </a:spcBef>
              <a:spcAft>
                <a:spcPts val="0"/>
              </a:spcAft>
              <a:buFont typeface="Arial" pitchFamily="34" charset="0"/>
              <a:buChar char="•"/>
              <a:defRPr/>
            </a:pPr>
            <a:r>
              <a:rPr lang="en-US" dirty="0" smtClean="0"/>
              <a:t>One problem has been in Measurement. Companies typically focus on efficiency, or doing something with few resources, over effectiveness, or doing something well, and Information Systems sometimes increase effectiveness over efficiency. Hence businesses are doing things better, which can then impact competitiveness and product quality and lead to other changes, but initial efficiency measurements may show little or no improvement. </a:t>
            </a:r>
          </a:p>
          <a:p>
            <a:pPr marL="171450" indent="-171450" eaLnBrk="1" fontAlgn="auto" hangingPunct="1">
              <a:spcBef>
                <a:spcPts val="0"/>
              </a:spcBef>
              <a:spcAft>
                <a:spcPts val="0"/>
              </a:spcAft>
              <a:buFont typeface="Arial" pitchFamily="34" charset="0"/>
              <a:buChar char="•"/>
              <a:defRPr/>
            </a:pPr>
            <a:r>
              <a:rPr lang="en-US" dirty="0" smtClean="0"/>
              <a:t>There is also a timing issue, many information systems take years to hit the bottom line so any measurement immediately after implementation may show no, or even a negative productivity impact.</a:t>
            </a:r>
          </a:p>
          <a:p>
            <a:pPr marL="171450" indent="-171450" eaLnBrk="1" fontAlgn="auto" hangingPunct="1">
              <a:spcBef>
                <a:spcPts val="0"/>
              </a:spcBef>
              <a:spcAft>
                <a:spcPts val="0"/>
              </a:spcAft>
              <a:buFont typeface="Arial" pitchFamily="34" charset="0"/>
              <a:buChar char="•"/>
              <a:defRPr/>
            </a:pPr>
            <a:r>
              <a:rPr lang="en-US" dirty="0" smtClean="0"/>
              <a:t>Some industries have a limited size, so the first mover in the industry may get a bigger slice of the pie, but overall it is a zero sum game, so once everyone has implemented the new technology to catch up, overall it looks like there is no improvement across the industry.</a:t>
            </a:r>
          </a:p>
          <a:p>
            <a:pPr marL="171450" indent="-171450" eaLnBrk="1" fontAlgn="auto" hangingPunct="1">
              <a:spcBef>
                <a:spcPts val="0"/>
              </a:spcBef>
              <a:spcAft>
                <a:spcPts val="0"/>
              </a:spcAft>
              <a:buFont typeface="Arial" pitchFamily="34" charset="0"/>
              <a:buChar char="•"/>
              <a:defRPr/>
            </a:pPr>
            <a:r>
              <a:rPr lang="en-US" dirty="0" smtClean="0"/>
              <a:t>Finally, some IS implementations are the result of mismanagement and aren’t appropriate, so the investment actually has a negative return.</a:t>
            </a:r>
          </a:p>
          <a:p>
            <a:pPr eaLnBrk="1" fontAlgn="auto" hangingPunct="1">
              <a:spcBef>
                <a:spcPts val="0"/>
              </a:spcBef>
              <a:spcAft>
                <a:spcPts val="0"/>
              </a:spcAft>
              <a:defRPr/>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0AD9F-D9F2-44E2-8DBF-E45656EE488F}"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Business Case needs to have system costs and benefits at its heart. </a:t>
            </a:r>
          </a:p>
          <a:p>
            <a:pPr eaLnBrk="1" hangingPunct="1">
              <a:spcBef>
                <a:spcPct val="0"/>
              </a:spcBef>
            </a:pPr>
            <a:r>
              <a:rPr lang="en-US" smtClean="0"/>
              <a:t>Costs and benefits can be tangible or intangible, with all tangible costs being rolled up using a Total Cost of Ownership approach.</a:t>
            </a:r>
          </a:p>
          <a:p>
            <a:pPr eaLnBrk="1" hangingPunct="1">
              <a:spcBef>
                <a:spcPct val="0"/>
              </a:spcBef>
            </a:pPr>
            <a:endParaRPr lang="en-US" smtClean="0"/>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B28B9-F998-4FB2-AE5D-CE9DD9FD98FA}"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an example cost-benefit analysis for a project starting in 2012 and running through 2016, which is a reasonable timeframe for an IS development project. </a:t>
            </a:r>
          </a:p>
          <a:p>
            <a:pPr eaLnBrk="1" hangingPunct="1">
              <a:spcBef>
                <a:spcPct val="0"/>
              </a:spcBef>
            </a:pPr>
            <a:r>
              <a:rPr lang="en-US" smtClean="0"/>
              <a:t>Costs are divided into recurring and non-recurring, and benefits are shown here as recurring with sales benefits growing slowly over time. </a:t>
            </a:r>
          </a:p>
          <a:p>
            <a:pPr eaLnBrk="1" hangingPunct="1">
              <a:spcBef>
                <a:spcPct val="0"/>
              </a:spcBef>
            </a:pPr>
            <a:r>
              <a:rPr lang="en-US" smtClean="0"/>
              <a:t>The bottom line is the net of costs and benefits, and is suitable for an ROI analysis.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9E24A-B560-4263-A7F6-5D1EDDA16455}"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Sometimes the justification for a system has more intangibles then tangibles, or a financial analysis doesn’t paint a clear picture between alternatives. </a:t>
            </a:r>
          </a:p>
          <a:p>
            <a:pPr eaLnBrk="1" hangingPunct="1">
              <a:spcBef>
                <a:spcPct val="0"/>
              </a:spcBef>
            </a:pPr>
            <a:r>
              <a:rPr lang="en-US" smtClean="0"/>
              <a:t>In these cases a weighted multicriteria analysis can be performed instead, showing which alternatives meet organizational goals and priorities more completely than others.</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110EE-3979-4F40-A344-643D07AA0BB2}"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While the financials may speak for themselves, it is still important to make the business case. </a:t>
            </a:r>
          </a:p>
          <a:p>
            <a:pPr marL="171450" indent="-171450" eaLnBrk="1" fontAlgn="auto" hangingPunct="1">
              <a:spcBef>
                <a:spcPts val="0"/>
              </a:spcBef>
              <a:spcAft>
                <a:spcPts val="0"/>
              </a:spcAft>
              <a:buFont typeface="Arial" pitchFamily="34" charset="0"/>
              <a:buChar char="•"/>
              <a:defRPr/>
            </a:pPr>
            <a:r>
              <a:rPr lang="en-US" dirty="0" smtClean="0"/>
              <a:t>The first rule is know your audience, you don’t want to talk above or below them, you want to know what they care about, you want to make sure you are presenting what they need to hear. </a:t>
            </a:r>
          </a:p>
          <a:p>
            <a:pPr marL="171450" indent="-171450" eaLnBrk="1" fontAlgn="auto" hangingPunct="1">
              <a:spcBef>
                <a:spcPts val="0"/>
              </a:spcBef>
              <a:spcAft>
                <a:spcPts val="0"/>
              </a:spcAft>
              <a:buFont typeface="Arial" pitchFamily="34" charset="0"/>
              <a:buChar char="•"/>
              <a:defRPr/>
            </a:pPr>
            <a:r>
              <a:rPr lang="en-US" dirty="0" smtClean="0"/>
              <a:t>Once you know your audience make sure you put everything into financial terms, translate benefits into a uniform measure such as an annual cost savings. This allows your audience to readily grasp what you are saying and compare it to other alternatives. </a:t>
            </a:r>
          </a:p>
          <a:p>
            <a:pPr marL="171450" indent="-171450" eaLnBrk="1" fontAlgn="auto" hangingPunct="1">
              <a:spcBef>
                <a:spcPts val="0"/>
              </a:spcBef>
              <a:spcAft>
                <a:spcPts val="0"/>
              </a:spcAft>
              <a:buFont typeface="Arial" pitchFamily="34" charset="0"/>
              <a:buChar char="•"/>
              <a:defRPr/>
            </a:pPr>
            <a:r>
              <a:rPr lang="en-US" dirty="0" smtClean="0"/>
              <a:t>A proxy variable is a variable that is relevant to the audience if your normal metrics aren’t. For example, if spending hours with the customer is important, you could translate hours saved planning each days sales stops to annual additional customer contact hours. </a:t>
            </a:r>
          </a:p>
          <a:p>
            <a:pPr marL="171450" indent="-171450" eaLnBrk="1" fontAlgn="auto" hangingPunct="1">
              <a:spcBef>
                <a:spcPts val="0"/>
              </a:spcBef>
              <a:spcAft>
                <a:spcPts val="0"/>
              </a:spcAft>
              <a:buFont typeface="Arial" pitchFamily="34" charset="0"/>
              <a:buChar char="•"/>
              <a:defRPr/>
            </a:pPr>
            <a:r>
              <a:rPr lang="en-US" dirty="0" smtClean="0"/>
              <a:t>Finally, be sure to address any specifics that management considers key and would want to hear something about.</a:t>
            </a: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A5582-BEA5-4EAA-A1CF-18844A16D06C}"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2014 Pearson Education, Inc. 	</a:t>
            </a:r>
            <a:fld id="{47B0FC53-B41C-4051-BCC5-48DE50AFFDF2}" type="slidenum">
              <a:rPr lang="en-US" sz="120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Managers from across organizations are involved in developing and acquiring information systems</a:t>
            </a:r>
            <a:endParaRPr lang="en-US" dirty="0"/>
          </a:p>
        </p:txBody>
      </p:sp>
      <p:sp>
        <p:nvSpPr>
          <p:cNvPr id="16386" name="Title 3"/>
          <p:cNvSpPr>
            <a:spLocks noGrp="1"/>
          </p:cNvSpPr>
          <p:nvPr>
            <p:ph type="ctrTitle"/>
          </p:nvPr>
        </p:nvSpPr>
        <p:spPr/>
        <p:txBody>
          <a:bodyPr/>
          <a:lstStyle/>
          <a:p>
            <a:pPr eaLnBrk="1" hangingPunct="1"/>
            <a:r>
              <a:rPr lang="en-US" smtClean="0"/>
              <a:t>Chapter 9 - Developing and Acquiring Information Systems</a:t>
            </a:r>
          </a:p>
        </p:txBody>
      </p:sp>
      <p:pic>
        <p:nvPicPr>
          <p:cNvPr id="16387" name="Picture 1"/>
          <p:cNvPicPr>
            <a:picLocks noChangeAspect="1"/>
          </p:cNvPicPr>
          <p:nvPr/>
        </p:nvPicPr>
        <p:blipFill>
          <a:blip r:embed="rId3"/>
          <a:srcRect/>
          <a:stretch>
            <a:fillRect/>
          </a:stretch>
        </p:blipFill>
        <p:spPr bwMode="auto">
          <a:xfrm>
            <a:off x="0" y="0"/>
            <a:ext cx="1928813" cy="2057400"/>
          </a:xfrm>
          <a:prstGeom prst="rect">
            <a:avLst/>
          </a:prstGeom>
          <a:noFill/>
          <a:ln w="9525">
            <a:noFill/>
            <a:miter lim="800000"/>
            <a:headEnd/>
            <a:tailEnd/>
          </a:ln>
        </p:spPr>
      </p:pic>
      <p:pic>
        <p:nvPicPr>
          <p:cNvPr id="16388" name="Picture 4"/>
          <p:cNvPicPr>
            <a:picLocks noChangeAspect="1"/>
          </p:cNvPicPr>
          <p:nvPr/>
        </p:nvPicPr>
        <p:blipFill>
          <a:blip r:embed="rId4"/>
          <a:srcRect/>
          <a:stretch>
            <a:fillRect/>
          </a:stretch>
        </p:blipFill>
        <p:spPr bwMode="auto">
          <a:xfrm>
            <a:off x="2057400" y="0"/>
            <a:ext cx="1589088" cy="2057400"/>
          </a:xfrm>
          <a:prstGeom prst="rect">
            <a:avLst/>
          </a:prstGeom>
          <a:noFill/>
          <a:ln w="9525">
            <a:noFill/>
            <a:miter lim="800000"/>
            <a:headEnd/>
            <a:tailEnd/>
          </a:ln>
        </p:spPr>
      </p:pic>
      <p:pic>
        <p:nvPicPr>
          <p:cNvPr id="16389" name="Picture 9"/>
          <p:cNvPicPr>
            <a:picLocks noChangeAspect="1"/>
          </p:cNvPicPr>
          <p:nvPr/>
        </p:nvPicPr>
        <p:blipFill>
          <a:blip r:embed="rId5"/>
          <a:srcRect/>
          <a:stretch>
            <a:fillRect/>
          </a:stretch>
        </p:blipFill>
        <p:spPr bwMode="auto">
          <a:xfrm>
            <a:off x="3646488" y="0"/>
            <a:ext cx="3287712" cy="2058988"/>
          </a:xfrm>
          <a:prstGeom prst="rect">
            <a:avLst/>
          </a:prstGeom>
          <a:noFill/>
          <a:ln w="9525">
            <a:noFill/>
            <a:miter lim="800000"/>
            <a:headEnd/>
            <a:tailEnd/>
          </a:ln>
        </p:spPr>
      </p:pic>
      <p:pic>
        <p:nvPicPr>
          <p:cNvPr id="16390" name="Picture 10"/>
          <p:cNvPicPr>
            <a:picLocks noChangeAspect="1"/>
          </p:cNvPicPr>
          <p:nvPr/>
        </p:nvPicPr>
        <p:blipFill>
          <a:blip r:embed="rId6"/>
          <a:srcRect/>
          <a:stretch>
            <a:fillRect/>
          </a:stretch>
        </p:blipFill>
        <p:spPr bwMode="auto">
          <a:xfrm>
            <a:off x="6934200" y="0"/>
            <a:ext cx="223361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3200" b="1" smtClean="0"/>
              <a:t>The Systems Development Process</a:t>
            </a:r>
            <a:endParaRPr lang="en-US" sz="3200" smtClean="0"/>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Customized versus Off-the-Shelf Software</a:t>
            </a:r>
          </a:p>
        </p:txBody>
      </p:sp>
      <p:sp>
        <p:nvSpPr>
          <p:cNvPr id="36866" name="Content Placeholder 2"/>
          <p:cNvSpPr>
            <a:spLocks noGrp="1"/>
          </p:cNvSpPr>
          <p:nvPr>
            <p:ph idx="1"/>
          </p:nvPr>
        </p:nvSpPr>
        <p:spPr/>
        <p:txBody>
          <a:bodyPr/>
          <a:lstStyle/>
          <a:p>
            <a:pPr eaLnBrk="1" hangingPunct="1"/>
            <a:r>
              <a:rPr lang="en-US" smtClean="0"/>
              <a:t>Customized Software</a:t>
            </a:r>
          </a:p>
          <a:p>
            <a:pPr lvl="1" eaLnBrk="1" hangingPunct="1"/>
            <a:r>
              <a:rPr lang="en-US" smtClean="0"/>
              <a:t>Customizability – tailored to unique needs</a:t>
            </a:r>
          </a:p>
          <a:p>
            <a:pPr lvl="1" eaLnBrk="1" hangingPunct="1"/>
            <a:r>
              <a:rPr lang="en-US" smtClean="0"/>
              <a:t>Problem Specificity – pay only for what is needed</a:t>
            </a:r>
          </a:p>
          <a:p>
            <a:pPr eaLnBrk="1" hangingPunct="1"/>
            <a:r>
              <a:rPr lang="en-US" smtClean="0"/>
              <a:t>Off-the-Shelf Software (Packaged Software)</a:t>
            </a:r>
          </a:p>
          <a:p>
            <a:pPr lvl="1" eaLnBrk="1" hangingPunct="1"/>
            <a:r>
              <a:rPr lang="en-US" smtClean="0"/>
              <a:t>Less costly than customized systems</a:t>
            </a:r>
          </a:p>
          <a:p>
            <a:pPr lvl="1" eaLnBrk="1" hangingPunct="1"/>
            <a:r>
              <a:rPr lang="en-US" smtClean="0"/>
              <a:t>Faster to procure than customized systems</a:t>
            </a:r>
          </a:p>
          <a:p>
            <a:pPr lvl="1" eaLnBrk="1" hangingPunct="1"/>
            <a:r>
              <a:rPr lang="en-US" smtClean="0"/>
              <a:t>Of higher quality than customized systems</a:t>
            </a:r>
          </a:p>
          <a:p>
            <a:pPr lvl="1" eaLnBrk="1" hangingPunct="1"/>
            <a:r>
              <a:rPr lang="en-US" smtClean="0"/>
              <a:t>Less risky than customized systems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Off-the-Shelf Software:</a:t>
            </a:r>
            <a:br>
              <a:rPr lang="en-US" smtClean="0"/>
            </a:br>
            <a:r>
              <a:rPr lang="en-US" smtClean="0"/>
              <a:t>Examples</a:t>
            </a:r>
          </a:p>
        </p:txBody>
      </p:sp>
      <p:graphicFrame>
        <p:nvGraphicFramePr>
          <p:cNvPr id="4" name="Content Placeholder 3"/>
          <p:cNvGraphicFramePr>
            <a:graphicFrameLocks noGrp="1"/>
          </p:cNvGraphicFramePr>
          <p:nvPr>
            <p:ph idx="1"/>
          </p:nvPr>
        </p:nvGraphicFramePr>
        <p:xfrm>
          <a:off x="457200" y="1828800"/>
          <a:ext cx="8229600" cy="3662363"/>
        </p:xfrm>
        <a:graphic>
          <a:graphicData uri="http://schemas.openxmlformats.org/drawingml/2006/table">
            <a:tbl>
              <a:tblPr firstRow="1" bandRow="1">
                <a:tableStyleId>{F5AB1C69-6EDB-4FF4-983F-18BD219EF322}</a:tableStyleId>
              </a:tblPr>
              <a:tblGrid>
                <a:gridCol w="2057400"/>
                <a:gridCol w="1371600"/>
                <a:gridCol w="2743200"/>
                <a:gridCol w="2057400"/>
              </a:tblGrid>
              <a:tr h="370840">
                <a:tc>
                  <a:txBody>
                    <a:bodyPr/>
                    <a:lstStyle/>
                    <a:p>
                      <a:r>
                        <a:rPr lang="en-US" sz="1800" b="0" i="0" u="none" strike="noStrike" kern="1200" baseline="0" dirty="0" smtClean="0">
                          <a:solidFill>
                            <a:schemeClr val="lt1"/>
                          </a:solidFill>
                          <a:latin typeface="+mn-lt"/>
                          <a:ea typeface="+mn-ea"/>
                          <a:cs typeface="+mn-cs"/>
                        </a:rPr>
                        <a:t>Category</a:t>
                      </a:r>
                      <a:endParaRPr lang="en-US" dirty="0"/>
                    </a:p>
                  </a:txBody>
                  <a:tcPr/>
                </a:tc>
                <a:tc>
                  <a:txBody>
                    <a:bodyPr/>
                    <a:lstStyle/>
                    <a:p>
                      <a:r>
                        <a:rPr lang="en-US" sz="1800" b="0" i="0" u="none" strike="noStrike" kern="1200" baseline="0" dirty="0" smtClean="0">
                          <a:solidFill>
                            <a:schemeClr val="lt1"/>
                          </a:solidFill>
                          <a:latin typeface="+mn-lt"/>
                          <a:ea typeface="+mn-ea"/>
                          <a:cs typeface="+mn-cs"/>
                        </a:rPr>
                        <a:t>Application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Description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Examples</a:t>
                      </a:r>
                      <a:endParaRPr lang="en-US" dirty="0"/>
                    </a:p>
                  </a:txBody>
                  <a:tcPr/>
                </a:tc>
              </a:tr>
              <a:tr h="370840">
                <a:tc rowSpan="2">
                  <a:txBody>
                    <a:bodyPr/>
                    <a:lstStyle/>
                    <a:p>
                      <a:r>
                        <a:rPr lang="en-US" sz="1800" b="0" i="0" u="none" strike="noStrike" kern="1200" baseline="0" dirty="0" smtClean="0">
                          <a:solidFill>
                            <a:schemeClr val="dk1"/>
                          </a:solidFill>
                          <a:latin typeface="+mn-lt"/>
                          <a:ea typeface="+mn-ea"/>
                          <a:cs typeface="+mn-cs"/>
                        </a:rPr>
                        <a:t>Business information</a:t>
                      </a:r>
                    </a:p>
                    <a:p>
                      <a:r>
                        <a:rPr lang="en-US" sz="1800" b="0" i="0" u="none" strike="noStrike" kern="1200" baseline="0" dirty="0" smtClean="0">
                          <a:solidFill>
                            <a:schemeClr val="dk1"/>
                          </a:solidFill>
                          <a:latin typeface="+mn-lt"/>
                          <a:ea typeface="+mn-ea"/>
                          <a:cs typeface="+mn-cs"/>
                        </a:rPr>
                        <a:t>systems</a:t>
                      </a:r>
                      <a:endParaRPr lang="en-US" dirty="0"/>
                    </a:p>
                  </a:txBody>
                  <a:tcPr/>
                </a:tc>
                <a:tc>
                  <a:txBody>
                    <a:bodyPr/>
                    <a:lstStyle/>
                    <a:p>
                      <a:r>
                        <a:rPr lang="en-US" sz="1800" b="0" i="0" u="none" strike="noStrike" kern="1200" baseline="0" dirty="0" smtClean="0">
                          <a:solidFill>
                            <a:schemeClr val="dk1"/>
                          </a:solidFill>
                          <a:latin typeface="+mn-lt"/>
                          <a:ea typeface="+mn-ea"/>
                          <a:cs typeface="+mn-cs"/>
                        </a:rPr>
                        <a:t>Payroll</a:t>
                      </a:r>
                      <a:endParaRPr lang="en-US" dirty="0"/>
                    </a:p>
                  </a:txBody>
                  <a:tcPr/>
                </a:tc>
                <a:tc>
                  <a:txBody>
                    <a:bodyPr/>
                    <a:lstStyle/>
                    <a:p>
                      <a:r>
                        <a:rPr lang="en-US" sz="1800" b="0" i="0" u="none" strike="noStrike" kern="1200" baseline="0" dirty="0" smtClean="0">
                          <a:solidFill>
                            <a:schemeClr val="dk1"/>
                          </a:solidFill>
                          <a:latin typeface="+mn-lt"/>
                          <a:ea typeface="+mn-ea"/>
                          <a:cs typeface="+mn-cs"/>
                        </a:rPr>
                        <a:t>Automation of payroll services, from the optical reading of time sheets to</a:t>
                      </a:r>
                    </a:p>
                    <a:p>
                      <a:r>
                        <a:rPr lang="en-US" sz="1800" b="0" i="0" u="none" strike="noStrike" kern="1200" baseline="0" dirty="0" smtClean="0">
                          <a:solidFill>
                            <a:schemeClr val="dk1"/>
                          </a:solidFill>
                          <a:latin typeface="+mn-lt"/>
                          <a:ea typeface="+mn-ea"/>
                          <a:cs typeface="+mn-cs"/>
                        </a:rPr>
                        <a:t>generating paychecks</a:t>
                      </a:r>
                      <a:endParaRPr lang="en-US" dirty="0"/>
                    </a:p>
                  </a:txBody>
                  <a:tcPr/>
                </a:tc>
                <a:tc>
                  <a:txBody>
                    <a:bodyPr/>
                    <a:lstStyle/>
                    <a:p>
                      <a:r>
                        <a:rPr lang="en-US" sz="1800" b="0" i="0" u="none" strike="noStrike" kern="1200" baseline="0" dirty="0" smtClean="0">
                          <a:solidFill>
                            <a:schemeClr val="dk1"/>
                          </a:solidFill>
                          <a:latin typeface="+mn-lt"/>
                          <a:ea typeface="+mn-ea"/>
                          <a:cs typeface="+mn-cs"/>
                        </a:rPr>
                        <a:t>ZPAY</a:t>
                      </a:r>
                    </a:p>
                    <a:p>
                      <a:r>
                        <a:rPr lang="en-US" sz="1800" b="0" i="0" u="none" strike="noStrike" kern="1200" baseline="0" dirty="0" smtClean="0">
                          <a:solidFill>
                            <a:schemeClr val="dk1"/>
                          </a:solidFill>
                          <a:latin typeface="+mn-lt"/>
                          <a:ea typeface="+mn-ea"/>
                          <a:cs typeface="+mn-cs"/>
                        </a:rPr>
                        <a:t>Intuit Payroll</a:t>
                      </a:r>
                      <a:endParaRPr lang="en-US" dirty="0"/>
                    </a:p>
                  </a:txBody>
                  <a:tcPr/>
                </a:tc>
              </a:tr>
              <a:tr h="370840">
                <a:tc vMerge="1">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Inventory</a:t>
                      </a:r>
                      <a:endParaRPr lang="en-US" dirty="0"/>
                    </a:p>
                  </a:txBody>
                  <a:tcPr/>
                </a:tc>
                <a:tc>
                  <a:txBody>
                    <a:bodyPr/>
                    <a:lstStyle/>
                    <a:p>
                      <a:r>
                        <a:rPr lang="en-US" sz="1800" b="0" i="0" u="none" strike="noStrike" kern="1200" baseline="0" dirty="0" smtClean="0">
                          <a:solidFill>
                            <a:schemeClr val="dk1"/>
                          </a:solidFill>
                          <a:latin typeface="+mn-lt"/>
                          <a:ea typeface="+mn-ea"/>
                          <a:cs typeface="+mn-cs"/>
                        </a:rPr>
                        <a:t>Automation of inventory tracking, order processing, billing, and shipping</a:t>
                      </a:r>
                      <a:endParaRPr lang="en-US" dirty="0"/>
                    </a:p>
                  </a:txBody>
                  <a:tcPr/>
                </a:tc>
                <a:tc>
                  <a:txBody>
                    <a:bodyPr/>
                    <a:lstStyle/>
                    <a:p>
                      <a:r>
                        <a:rPr lang="en-US" sz="1800" b="0" i="0" u="none" strike="noStrike" kern="1200" baseline="0" dirty="0" smtClean="0">
                          <a:solidFill>
                            <a:schemeClr val="dk1"/>
                          </a:solidFill>
                          <a:latin typeface="+mn-lt"/>
                          <a:ea typeface="+mn-ea"/>
                          <a:cs typeface="+mn-cs"/>
                        </a:rPr>
                        <a:t>Intuit QuickBooks</a:t>
                      </a:r>
                    </a:p>
                    <a:p>
                      <a:r>
                        <a:rPr lang="en-US" sz="1800" b="0" i="0" u="none" strike="noStrike" kern="1200" baseline="0" dirty="0" err="1" smtClean="0">
                          <a:solidFill>
                            <a:schemeClr val="dk1"/>
                          </a:solidFill>
                          <a:latin typeface="+mn-lt"/>
                          <a:ea typeface="+mn-ea"/>
                          <a:cs typeface="+mn-cs"/>
                        </a:rPr>
                        <a:t>InventoryPower</a:t>
                      </a:r>
                      <a:r>
                        <a:rPr lang="en-US" sz="1800" b="0" i="0" u="none" strike="noStrike" kern="1200" baseline="0" dirty="0" smtClean="0">
                          <a:solidFill>
                            <a:schemeClr val="dk1"/>
                          </a:solidFill>
                          <a:latin typeface="+mn-lt"/>
                          <a:ea typeface="+mn-ea"/>
                          <a:cs typeface="+mn-cs"/>
                        </a:rPr>
                        <a:t> 5</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Office automation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Personal</a:t>
                      </a:r>
                    </a:p>
                    <a:p>
                      <a:r>
                        <a:rPr lang="en-US" sz="1800" b="0" i="0" u="none" strike="noStrike" kern="1200" baseline="0" dirty="0" smtClean="0">
                          <a:solidFill>
                            <a:schemeClr val="dk1"/>
                          </a:solidFill>
                          <a:latin typeface="+mn-lt"/>
                          <a:ea typeface="+mn-ea"/>
                          <a:cs typeface="+mn-cs"/>
                        </a:rPr>
                        <a:t>productivity</a:t>
                      </a:r>
                      <a:endParaRPr lang="en-US" dirty="0"/>
                    </a:p>
                  </a:txBody>
                  <a:tcPr/>
                </a:tc>
                <a:tc>
                  <a:txBody>
                    <a:bodyPr/>
                    <a:lstStyle/>
                    <a:p>
                      <a:r>
                        <a:rPr lang="en-US" sz="1800" b="0" i="0" u="none" strike="noStrike" kern="1200" baseline="0" dirty="0" smtClean="0">
                          <a:solidFill>
                            <a:schemeClr val="dk1"/>
                          </a:solidFill>
                          <a:latin typeface="+mn-lt"/>
                          <a:ea typeface="+mn-ea"/>
                          <a:cs typeface="+mn-cs"/>
                        </a:rPr>
                        <a:t>Support for a wide range of tasks from word processing to graphics to e-mail</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OpenOffice</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Corel</a:t>
                      </a:r>
                    </a:p>
                    <a:p>
                      <a:r>
                        <a:rPr lang="en-US" sz="1800" b="0" i="0" u="none" strike="noStrike" kern="1200" baseline="0" dirty="0" smtClean="0">
                          <a:solidFill>
                            <a:schemeClr val="dk1"/>
                          </a:solidFill>
                          <a:latin typeface="+mn-lt"/>
                          <a:ea typeface="+mn-ea"/>
                          <a:cs typeface="+mn-cs"/>
                        </a:rPr>
                        <a:t>WordPerfect</a:t>
                      </a:r>
                    </a:p>
                    <a:p>
                      <a:r>
                        <a:rPr lang="en-US" sz="1800" b="0" i="0" u="none" strike="noStrike" kern="1200" baseline="0" dirty="0" smtClean="0">
                          <a:solidFill>
                            <a:schemeClr val="dk1"/>
                          </a:solidFill>
                          <a:latin typeface="+mn-lt"/>
                          <a:ea typeface="+mn-ea"/>
                          <a:cs typeface="+mn-cs"/>
                        </a:rPr>
                        <a:t>Microsoft Office</a:t>
                      </a:r>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Open Source Software</a:t>
            </a:r>
          </a:p>
        </p:txBody>
      </p:sp>
      <p:sp>
        <p:nvSpPr>
          <p:cNvPr id="40962" name="Content Placeholder 2"/>
          <p:cNvSpPr>
            <a:spLocks noGrp="1"/>
          </p:cNvSpPr>
          <p:nvPr>
            <p:ph idx="1"/>
          </p:nvPr>
        </p:nvSpPr>
        <p:spPr/>
        <p:txBody>
          <a:bodyPr/>
          <a:lstStyle/>
          <a:p>
            <a:pPr eaLnBrk="1" hangingPunct="1"/>
            <a:r>
              <a:rPr lang="en-US" smtClean="0"/>
              <a:t>Program’s source code is freely available for use and/or modification</a:t>
            </a:r>
          </a:p>
          <a:p>
            <a:pPr lvl="1" eaLnBrk="1" hangingPunct="1"/>
            <a:r>
              <a:rPr lang="en-US" smtClean="0"/>
              <a:t>Linux is a prevalent example</a:t>
            </a:r>
          </a:p>
          <a:p>
            <a:pPr eaLnBrk="1" hangingPunct="1"/>
            <a:r>
              <a:rPr lang="en-US" smtClean="0"/>
              <a:t>Free to use, but “Hidden” Support Costs</a:t>
            </a:r>
          </a:p>
          <a:p>
            <a:pPr lvl="1" eaLnBrk="1" hangingPunct="1"/>
            <a:r>
              <a:rPr lang="en-US" smtClean="0"/>
              <a:t>Typically no support for the free version</a:t>
            </a:r>
          </a:p>
          <a:p>
            <a:pPr lvl="1" eaLnBrk="1" hangingPunct="1"/>
            <a:r>
              <a:rPr lang="en-US" smtClean="0"/>
              <a:t>Commercial vendors may offer commercial grade support to industry users for a fee</a:t>
            </a:r>
          </a:p>
          <a:p>
            <a:pPr lvl="1"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Combining Customized, Open Source, and Off-the-Shelf Systems</a:t>
            </a:r>
          </a:p>
        </p:txBody>
      </p:sp>
      <p:sp>
        <p:nvSpPr>
          <p:cNvPr id="43010" name="Content Placeholder 2"/>
          <p:cNvSpPr>
            <a:spLocks noGrp="1"/>
          </p:cNvSpPr>
          <p:nvPr>
            <p:ph idx="1"/>
          </p:nvPr>
        </p:nvSpPr>
        <p:spPr/>
        <p:txBody>
          <a:bodyPr/>
          <a:lstStyle/>
          <a:p>
            <a:pPr eaLnBrk="1" hangingPunct="1"/>
            <a:r>
              <a:rPr lang="en-US" smtClean="0"/>
              <a:t>Off-the-shelf systems can often be customized</a:t>
            </a:r>
          </a:p>
          <a:p>
            <a:pPr eaLnBrk="1" hangingPunct="1"/>
            <a:r>
              <a:rPr lang="en-US" smtClean="0"/>
              <a:t>Off-the-shelf systems may interact with open-source systems (e.g., the MySQL open-source database can be used to store data for a small business ERP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IS Development in Action</a:t>
            </a:r>
          </a:p>
        </p:txBody>
      </p:sp>
      <p:pic>
        <p:nvPicPr>
          <p:cNvPr id="45058" name="Picture 3"/>
          <p:cNvPicPr>
            <a:picLocks/>
          </p:cNvPicPr>
          <p:nvPr/>
        </p:nvPicPr>
        <p:blipFill>
          <a:blip r:embed="rId3"/>
          <a:srcRect/>
          <a:stretch>
            <a:fillRect/>
          </a:stretch>
        </p:blipFill>
        <p:spPr bwMode="auto">
          <a:xfrm>
            <a:off x="1371600" y="1676400"/>
            <a:ext cx="6400800" cy="4800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IS Development in Action</a:t>
            </a:r>
          </a:p>
        </p:txBody>
      </p:sp>
      <p:pic>
        <p:nvPicPr>
          <p:cNvPr id="47106" name="Picture 3"/>
          <p:cNvPicPr>
            <a:picLocks/>
          </p:cNvPicPr>
          <p:nvPr/>
        </p:nvPicPr>
        <p:blipFill>
          <a:blip r:embed="rId3"/>
          <a:srcRect/>
          <a:stretch>
            <a:fillRect/>
          </a:stretch>
        </p:blipFill>
        <p:spPr bwMode="auto">
          <a:xfrm>
            <a:off x="914400" y="1676400"/>
            <a:ext cx="7315200" cy="4800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The Role of Users in the Systems Development Process</a:t>
            </a:r>
          </a:p>
        </p:txBody>
      </p:sp>
      <p:sp>
        <p:nvSpPr>
          <p:cNvPr id="49154" name="Content Placeholder 2"/>
          <p:cNvSpPr>
            <a:spLocks noGrp="1"/>
          </p:cNvSpPr>
          <p:nvPr>
            <p:ph idx="1"/>
          </p:nvPr>
        </p:nvSpPr>
        <p:spPr/>
        <p:txBody>
          <a:bodyPr/>
          <a:lstStyle/>
          <a:p>
            <a:pPr eaLnBrk="1" hangingPunct="1"/>
            <a:r>
              <a:rPr lang="en-US" smtClean="0"/>
              <a:t>System Analysis design the System</a:t>
            </a:r>
          </a:p>
          <a:p>
            <a:pPr eaLnBrk="1" hangingPunct="1"/>
            <a:r>
              <a:rPr lang="en-US" smtClean="0"/>
              <a:t>System Users know what is needed</a:t>
            </a:r>
          </a:p>
          <a:p>
            <a:pPr eaLnBrk="1" hangingPunct="1"/>
            <a:r>
              <a:rPr lang="en-US" smtClean="0"/>
              <a:t>System Analysis depend on System Users</a:t>
            </a:r>
          </a:p>
          <a:p>
            <a:pPr eaLnBrk="1" hangingPunct="1"/>
            <a:r>
              <a:rPr lang="en-US" smtClean="0"/>
              <a:t>System Users are key throughout the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Steps in the Systems Development Process</a:t>
            </a:r>
          </a:p>
        </p:txBody>
      </p:sp>
      <p:sp>
        <p:nvSpPr>
          <p:cNvPr id="51202" name="Content Placeholder 4"/>
          <p:cNvSpPr>
            <a:spLocks noGrp="1"/>
          </p:cNvSpPr>
          <p:nvPr>
            <p:ph sz="half" idx="2"/>
          </p:nvPr>
        </p:nvSpPr>
        <p:spPr>
          <a:xfrm>
            <a:off x="457200" y="2133600"/>
            <a:ext cx="3429000" cy="4267200"/>
          </a:xfrm>
        </p:spPr>
        <p:txBody>
          <a:bodyPr/>
          <a:lstStyle/>
          <a:p>
            <a:pPr marL="514350" indent="-514350" eaLnBrk="1" hangingPunct="1">
              <a:buFont typeface="Calibri" pitchFamily="34" charset="0"/>
              <a:buAutoNum type="arabicPeriod"/>
            </a:pPr>
            <a:r>
              <a:rPr lang="en-US" smtClean="0"/>
              <a:t>Systems planning and selection</a:t>
            </a:r>
          </a:p>
          <a:p>
            <a:pPr marL="514350" indent="-514350" eaLnBrk="1" hangingPunct="1">
              <a:buFont typeface="Calibri" pitchFamily="34" charset="0"/>
              <a:buAutoNum type="arabicPeriod"/>
            </a:pPr>
            <a:r>
              <a:rPr lang="en-US" smtClean="0"/>
              <a:t>Systems analysis</a:t>
            </a:r>
          </a:p>
          <a:p>
            <a:pPr marL="514350" indent="-514350" eaLnBrk="1" hangingPunct="1">
              <a:buFont typeface="Calibri" pitchFamily="34" charset="0"/>
              <a:buAutoNum type="arabicPeriod"/>
            </a:pPr>
            <a:r>
              <a:rPr lang="en-US" smtClean="0"/>
              <a:t>Systems design</a:t>
            </a:r>
          </a:p>
          <a:p>
            <a:pPr marL="514350" indent="-514350" eaLnBrk="1" hangingPunct="1">
              <a:buFont typeface="Calibri" pitchFamily="34" charset="0"/>
              <a:buAutoNum type="arabicPeriod"/>
            </a:pPr>
            <a:r>
              <a:rPr lang="en-US" smtClean="0"/>
              <a:t>Systems implementation and operation</a:t>
            </a:r>
          </a:p>
        </p:txBody>
      </p:sp>
      <p:pic>
        <p:nvPicPr>
          <p:cNvPr id="51203" name="Picture 3"/>
          <p:cNvPicPr>
            <a:picLocks noChangeAspect="1"/>
          </p:cNvPicPr>
          <p:nvPr/>
        </p:nvPicPr>
        <p:blipFill>
          <a:blip r:embed="rId3"/>
          <a:srcRect/>
          <a:stretch>
            <a:fillRect/>
          </a:stretch>
        </p:blipFill>
        <p:spPr bwMode="auto">
          <a:xfrm>
            <a:off x="3886200" y="2286000"/>
            <a:ext cx="4991100" cy="3124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Phase 1: Systems Planning and Selection</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Resources are limited so projects must be limited</a:t>
            </a:r>
          </a:p>
          <a:p>
            <a:pPr eaLnBrk="1" fontAlgn="auto" hangingPunct="1">
              <a:spcAft>
                <a:spcPts val="0"/>
              </a:spcAft>
              <a:buFont typeface="Arial" pitchFamily="34" charset="0"/>
              <a:buChar char="•"/>
              <a:defRPr/>
            </a:pPr>
            <a:r>
              <a:rPr lang="en-US" dirty="0" smtClean="0"/>
              <a:t>Analyst gathers information and builds the case</a:t>
            </a:r>
          </a:p>
          <a:p>
            <a:pPr eaLnBrk="1" fontAlgn="auto" hangingPunct="1">
              <a:spcAft>
                <a:spcPts val="0"/>
              </a:spcAft>
              <a:buFont typeface="Arial" pitchFamily="34" charset="0"/>
              <a:buChar char="•"/>
              <a:defRPr/>
            </a:pPr>
            <a:r>
              <a:rPr lang="en-US" dirty="0" smtClean="0"/>
              <a:t>Multiple approaches to selecting projects</a:t>
            </a:r>
          </a:p>
          <a:p>
            <a:pPr lvl="1" eaLnBrk="1" fontAlgn="auto" hangingPunct="1">
              <a:spcAft>
                <a:spcPts val="0"/>
              </a:spcAft>
              <a:buFont typeface="Arial" pitchFamily="34" charset="0"/>
              <a:buChar char="–"/>
              <a:defRPr/>
            </a:pPr>
            <a:r>
              <a:rPr lang="en-US" dirty="0" smtClean="0"/>
              <a:t>Formal IS planning process </a:t>
            </a:r>
          </a:p>
          <a:p>
            <a:pPr lvl="1" eaLnBrk="1" fontAlgn="auto" hangingPunct="1">
              <a:spcAft>
                <a:spcPts val="0"/>
              </a:spcAft>
              <a:buFont typeface="Arial" pitchFamily="34" charset="0"/>
              <a:buChar char="–"/>
              <a:defRPr/>
            </a:pPr>
            <a:r>
              <a:rPr lang="en-US" dirty="0" smtClean="0"/>
              <a:t>Ad-hoc planning process</a:t>
            </a:r>
          </a:p>
          <a:p>
            <a:pPr eaLnBrk="1" fontAlgn="auto" hangingPunct="1">
              <a:spcAft>
                <a:spcPts val="0"/>
              </a:spcAft>
              <a:buFont typeface="Arial" pitchFamily="34" charset="0"/>
              <a:buChar char="•"/>
              <a:defRPr/>
            </a:pPr>
            <a:r>
              <a:rPr lang="en-US" dirty="0" smtClean="0"/>
              <a:t>The business case role</a:t>
            </a:r>
          </a:p>
          <a:p>
            <a:pPr lvl="1" eaLnBrk="1" fontAlgn="auto" hangingPunct="1">
              <a:spcAft>
                <a:spcPts val="0"/>
              </a:spcAft>
              <a:buFont typeface="Arial" pitchFamily="34" charset="0"/>
              <a:buChar char="–"/>
              <a:defRPr/>
            </a:pPr>
            <a:r>
              <a:rPr lang="en-US" dirty="0" smtClean="0"/>
              <a:t>Business cases for different projects compared</a:t>
            </a:r>
          </a:p>
          <a:p>
            <a:pPr lvl="1" eaLnBrk="1" fontAlgn="auto" hangingPunct="1">
              <a:spcAft>
                <a:spcPts val="0"/>
              </a:spcAft>
              <a:buFont typeface="Arial" pitchFamily="34" charset="0"/>
              <a:buChar char="–"/>
              <a:defRPr/>
            </a:pPr>
            <a:r>
              <a:rPr lang="en-US" dirty="0" smtClean="0"/>
              <a:t>Multiple selection criteria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Chapter 9 Learning Objectives</a:t>
            </a:r>
          </a:p>
        </p:txBody>
      </p:sp>
      <p:graphicFrame>
        <p:nvGraphicFramePr>
          <p:cNvPr id="4" name="Diagram 3"/>
          <p:cNvGraphicFramePr/>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Phase 2: Systems Analysis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a:t>Collecting </a:t>
            </a:r>
            <a:r>
              <a:rPr lang="en-US" dirty="0" smtClean="0"/>
              <a:t>Requirements</a:t>
            </a:r>
          </a:p>
          <a:p>
            <a:pPr lvl="1" eaLnBrk="1" fontAlgn="auto" hangingPunct="1">
              <a:spcAft>
                <a:spcPts val="0"/>
              </a:spcAft>
              <a:buFont typeface="Arial" pitchFamily="34" charset="0"/>
              <a:buChar char="–"/>
              <a:defRPr/>
            </a:pPr>
            <a:r>
              <a:rPr lang="en-US" dirty="0" smtClean="0"/>
              <a:t>May be the most important part of Systems Development</a:t>
            </a:r>
          </a:p>
          <a:p>
            <a:pPr lvl="1" eaLnBrk="1" fontAlgn="auto" hangingPunct="1">
              <a:spcAft>
                <a:spcPts val="0"/>
              </a:spcAft>
              <a:buFont typeface="Arial" pitchFamily="34" charset="0"/>
              <a:buChar char="–"/>
              <a:defRPr/>
            </a:pPr>
            <a:r>
              <a:rPr lang="en-US" dirty="0" smtClean="0"/>
              <a:t>Dictates how the proposed system should function</a:t>
            </a:r>
            <a:endParaRPr lang="en-US" dirty="0"/>
          </a:p>
          <a:p>
            <a:pPr eaLnBrk="1" fontAlgn="auto" hangingPunct="1">
              <a:spcAft>
                <a:spcPts val="0"/>
              </a:spcAft>
              <a:buFont typeface="Arial" pitchFamily="34" charset="0"/>
              <a:buChar char="•"/>
              <a:defRPr/>
            </a:pPr>
            <a:r>
              <a:rPr lang="en-US" dirty="0"/>
              <a:t>Modeling </a:t>
            </a:r>
            <a:r>
              <a:rPr lang="en-US" dirty="0" smtClean="0"/>
              <a:t>Data</a:t>
            </a:r>
          </a:p>
          <a:p>
            <a:pPr lvl="1" eaLnBrk="1" fontAlgn="auto" hangingPunct="1">
              <a:spcAft>
                <a:spcPts val="0"/>
              </a:spcAft>
              <a:buFont typeface="Arial" pitchFamily="34" charset="0"/>
              <a:buChar char="–"/>
              <a:defRPr/>
            </a:pPr>
            <a:r>
              <a:rPr lang="en-US" dirty="0" smtClean="0"/>
              <a:t>What data is needed</a:t>
            </a:r>
          </a:p>
          <a:p>
            <a:pPr lvl="1" eaLnBrk="1" fontAlgn="auto" hangingPunct="1">
              <a:spcAft>
                <a:spcPts val="0"/>
              </a:spcAft>
              <a:buFont typeface="Arial" pitchFamily="34" charset="0"/>
              <a:buChar char="–"/>
              <a:defRPr/>
            </a:pPr>
            <a:r>
              <a:rPr lang="en-US" dirty="0" smtClean="0"/>
              <a:t>Modeled using Entity-Relationship diagrams</a:t>
            </a:r>
            <a:endParaRPr lang="en-US" dirty="0"/>
          </a:p>
          <a:p>
            <a:pPr eaLnBrk="1" fontAlgn="auto" hangingPunct="1">
              <a:spcAft>
                <a:spcPts val="0"/>
              </a:spcAft>
              <a:buFont typeface="Arial" pitchFamily="34" charset="0"/>
              <a:buChar char="•"/>
              <a:defRPr/>
            </a:pPr>
            <a:r>
              <a:rPr lang="en-US" dirty="0"/>
              <a:t>Modeling Processes and </a:t>
            </a:r>
            <a:r>
              <a:rPr lang="en-US" dirty="0" smtClean="0"/>
              <a:t>Logic</a:t>
            </a:r>
          </a:p>
          <a:p>
            <a:pPr lvl="1" eaLnBrk="1" fontAlgn="auto" hangingPunct="1">
              <a:spcAft>
                <a:spcPts val="0"/>
              </a:spcAft>
              <a:buFont typeface="Arial" pitchFamily="34" charset="0"/>
              <a:buChar char="–"/>
              <a:defRPr/>
            </a:pPr>
            <a:r>
              <a:rPr lang="en-US" dirty="0" smtClean="0"/>
              <a:t>Model the Data flow</a:t>
            </a:r>
          </a:p>
          <a:p>
            <a:pPr lvl="1" eaLnBrk="1" fontAlgn="auto" hangingPunct="1">
              <a:spcAft>
                <a:spcPts val="0"/>
              </a:spcAft>
              <a:buFont typeface="Arial" pitchFamily="34" charset="0"/>
              <a:buChar char="–"/>
              <a:defRPr/>
            </a:pPr>
            <a:r>
              <a:rPr lang="en-US" dirty="0" smtClean="0"/>
              <a:t>Model the Processing Logic</a:t>
            </a:r>
          </a:p>
          <a:p>
            <a:pPr eaLnBrk="1" fontAlgn="auto" hangingPunct="1">
              <a:spcAft>
                <a:spcPts val="0"/>
              </a:spcAft>
              <a:buFont typeface="Arial" pitchFamily="34" charset="0"/>
              <a:buChar char="•"/>
              <a:defRPr/>
            </a:pPr>
            <a:r>
              <a:rPr lang="en-US" dirty="0" smtClean="0"/>
              <a:t>Develop System Designs &amp; Evaluate, Selecting One</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Phase 3: Systems Design</a:t>
            </a:r>
          </a:p>
        </p:txBody>
      </p:sp>
      <p:sp>
        <p:nvSpPr>
          <p:cNvPr id="57346" name="Content Placeholder 2"/>
          <p:cNvSpPr>
            <a:spLocks noGrp="1"/>
          </p:cNvSpPr>
          <p:nvPr>
            <p:ph idx="1"/>
          </p:nvPr>
        </p:nvSpPr>
        <p:spPr/>
        <p:txBody>
          <a:bodyPr/>
          <a:lstStyle/>
          <a:p>
            <a:pPr eaLnBrk="1" hangingPunct="1"/>
            <a:r>
              <a:rPr lang="en-US" smtClean="0"/>
              <a:t>The system design chosen from Phase 2 is now elaborated to where it could be built</a:t>
            </a:r>
          </a:p>
          <a:p>
            <a:pPr lvl="1" eaLnBrk="1" hangingPunct="1"/>
            <a:r>
              <a:rPr lang="en-US" smtClean="0"/>
              <a:t>Human-computer interface</a:t>
            </a:r>
          </a:p>
          <a:p>
            <a:pPr lvl="2" eaLnBrk="1" hangingPunct="1"/>
            <a:r>
              <a:rPr lang="en-US" smtClean="0"/>
              <a:t>Point of contact between the user and the system</a:t>
            </a:r>
          </a:p>
          <a:p>
            <a:pPr lvl="2" eaLnBrk="1" hangingPunct="1"/>
            <a:r>
              <a:rPr lang="en-US" smtClean="0"/>
              <a:t>Data entry and management forms</a:t>
            </a:r>
          </a:p>
          <a:p>
            <a:pPr lvl="1" eaLnBrk="1" hangingPunct="1"/>
            <a:r>
              <a:rPr lang="en-US" smtClean="0"/>
              <a:t>Databases and files</a:t>
            </a:r>
          </a:p>
          <a:p>
            <a:pPr lvl="1" eaLnBrk="1" hangingPunct="1"/>
            <a:r>
              <a:rPr lang="en-US" smtClean="0"/>
              <a:t>Processing and logic</a:t>
            </a:r>
          </a:p>
          <a:p>
            <a:pPr lvl="2" eaLnBrk="1" hangingPunct="1"/>
            <a:r>
              <a:rPr lang="en-US" smtClean="0"/>
              <a:t>Modeled using one of many techniques</a:t>
            </a:r>
          </a:p>
          <a:p>
            <a:pPr lvl="2" eaLnBrk="1" hangingPunct="1"/>
            <a:r>
              <a:rPr lang="en-US" smtClean="0"/>
              <a:t>Models converted into code in Phase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Phase 4: Systems Implementation and Operation</a:t>
            </a:r>
          </a:p>
        </p:txBody>
      </p:sp>
      <p:sp>
        <p:nvSpPr>
          <p:cNvPr id="59394" name="Content Placeholder 2"/>
          <p:cNvSpPr>
            <a:spLocks noGrp="1"/>
          </p:cNvSpPr>
          <p:nvPr>
            <p:ph idx="1"/>
          </p:nvPr>
        </p:nvSpPr>
        <p:spPr/>
        <p:txBody>
          <a:bodyPr/>
          <a:lstStyle/>
          <a:p>
            <a:pPr eaLnBrk="1" hangingPunct="1"/>
            <a:r>
              <a:rPr lang="en-US" smtClean="0"/>
              <a:t>Convert design into a working system</a:t>
            </a:r>
          </a:p>
          <a:p>
            <a:pPr lvl="1" eaLnBrk="1" hangingPunct="1"/>
            <a:r>
              <a:rPr lang="en-US" smtClean="0"/>
              <a:t>Software programming &amp; software testing</a:t>
            </a:r>
          </a:p>
          <a:p>
            <a:pPr lvl="1" eaLnBrk="1" hangingPunct="1"/>
            <a:r>
              <a:rPr lang="en-US" smtClean="0"/>
              <a:t>System conversion, documentation, training, and support</a:t>
            </a:r>
          </a:p>
          <a:p>
            <a:pPr lvl="2" eaLnBrk="1" hangingPunct="1"/>
            <a:r>
              <a:rPr lang="en-US" smtClean="0"/>
              <a:t>User and reference guides</a:t>
            </a:r>
          </a:p>
          <a:p>
            <a:pPr lvl="2" eaLnBrk="1" hangingPunct="1"/>
            <a:r>
              <a:rPr lang="en-US" smtClean="0"/>
              <a:t>User training manuals and tutorials</a:t>
            </a:r>
          </a:p>
          <a:p>
            <a:pPr lvl="2" eaLnBrk="1" hangingPunct="1"/>
            <a:r>
              <a:rPr lang="en-US" smtClean="0"/>
              <a:t>Installation procedures and troubleshooting suggestions</a:t>
            </a:r>
          </a:p>
          <a:p>
            <a:pPr lvl="1" eaLnBrk="1" hangingPunct="1"/>
            <a:endParaRPr lang="en-US" smtClean="0"/>
          </a:p>
          <a:p>
            <a:pPr lvl="1"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Phase 4: Systems Implementation and Operation: Conversion Strategies</a:t>
            </a:r>
          </a:p>
        </p:txBody>
      </p:sp>
      <p:pic>
        <p:nvPicPr>
          <p:cNvPr id="61442" name="Picture 2"/>
          <p:cNvPicPr>
            <a:picLocks noChangeAspect="1"/>
          </p:cNvPicPr>
          <p:nvPr/>
        </p:nvPicPr>
        <p:blipFill>
          <a:blip r:embed="rId3"/>
          <a:srcRect/>
          <a:stretch>
            <a:fillRect/>
          </a:stretch>
        </p:blipFill>
        <p:spPr bwMode="auto">
          <a:xfrm>
            <a:off x="457200" y="1828800"/>
            <a:ext cx="8229600" cy="46847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Repeating the SDLC: Systems Maintenance</a:t>
            </a:r>
          </a:p>
        </p:txBody>
      </p:sp>
      <p:pic>
        <p:nvPicPr>
          <p:cNvPr id="63490" name="Picture 3"/>
          <p:cNvPicPr>
            <a:picLocks noChangeAspect="1"/>
          </p:cNvPicPr>
          <p:nvPr/>
        </p:nvPicPr>
        <p:blipFill>
          <a:blip r:embed="rId3"/>
          <a:srcRect/>
          <a:stretch>
            <a:fillRect/>
          </a:stretch>
        </p:blipFill>
        <p:spPr bwMode="auto">
          <a:xfrm>
            <a:off x="1828800" y="1828800"/>
            <a:ext cx="5486400" cy="44021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Repeating the SDLC: Systems Maintenance: Activity Mapping</a:t>
            </a:r>
          </a:p>
        </p:txBody>
      </p:sp>
      <p:pic>
        <p:nvPicPr>
          <p:cNvPr id="65538" name="Picture 3"/>
          <p:cNvPicPr>
            <a:picLocks noChangeAspect="1"/>
          </p:cNvPicPr>
          <p:nvPr/>
        </p:nvPicPr>
        <p:blipFill>
          <a:blip r:embed="rId3"/>
          <a:srcRect/>
          <a:stretch>
            <a:fillRect/>
          </a:stretch>
        </p:blipFill>
        <p:spPr bwMode="auto">
          <a:xfrm>
            <a:off x="1371600" y="1828800"/>
            <a:ext cx="6400800" cy="4594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Other Approaches to Designing and Building Systems</a:t>
            </a:r>
          </a:p>
        </p:txBody>
      </p:sp>
      <p:sp>
        <p:nvSpPr>
          <p:cNvPr id="3" name="Content Placeholder 2"/>
          <p:cNvSpPr>
            <a:spLocks noGrp="1"/>
          </p:cNvSpPr>
          <p:nvPr>
            <p:ph idx="1"/>
          </p:nvPr>
        </p:nvSpPr>
        <p:spPr>
          <a:xfrm>
            <a:off x="457200" y="1828800"/>
            <a:ext cx="4038600" cy="4572000"/>
          </a:xfrm>
        </p:spPr>
        <p:txBody>
          <a:bodyPr rtlCol="0">
            <a:normAutofit fontScale="92500"/>
          </a:bodyPr>
          <a:lstStyle/>
          <a:p>
            <a:pPr eaLnBrk="1" fontAlgn="auto" hangingPunct="1">
              <a:spcAft>
                <a:spcPts val="0"/>
              </a:spcAft>
              <a:buFont typeface="Arial" pitchFamily="34" charset="0"/>
              <a:buChar char="•"/>
              <a:defRPr/>
            </a:pPr>
            <a:r>
              <a:rPr lang="en-US" dirty="0" smtClean="0"/>
              <a:t>Prototyping</a:t>
            </a:r>
          </a:p>
          <a:p>
            <a:pPr lvl="1" eaLnBrk="1" fontAlgn="auto" hangingPunct="1">
              <a:spcAft>
                <a:spcPts val="0"/>
              </a:spcAft>
              <a:buFont typeface="Arial" pitchFamily="34" charset="0"/>
              <a:buChar char="–"/>
              <a:defRPr/>
            </a:pPr>
            <a:r>
              <a:rPr lang="en-US" dirty="0" smtClean="0"/>
              <a:t>Trial-and-error</a:t>
            </a:r>
          </a:p>
          <a:p>
            <a:pPr lvl="1" eaLnBrk="1" fontAlgn="auto" hangingPunct="1">
              <a:spcAft>
                <a:spcPts val="0"/>
              </a:spcAft>
              <a:buFont typeface="Arial" pitchFamily="34" charset="0"/>
              <a:buChar char="–"/>
              <a:defRPr/>
            </a:pPr>
            <a:r>
              <a:rPr lang="en-US" dirty="0" smtClean="0"/>
              <a:t>Works even when the desired endpoint isn’t known, if there is a basis for determining when one prototype is better than another</a:t>
            </a:r>
          </a:p>
          <a:p>
            <a:pPr eaLnBrk="1" fontAlgn="auto" hangingPunct="1">
              <a:spcAft>
                <a:spcPts val="0"/>
              </a:spcAft>
              <a:buFont typeface="Arial" pitchFamily="34" charset="0"/>
              <a:buChar char="•"/>
              <a:defRPr/>
            </a:pPr>
            <a:r>
              <a:rPr lang="en-US" dirty="0" smtClean="0"/>
              <a:t>RAD &amp; Extreme Programming</a:t>
            </a:r>
            <a:endParaRPr lang="en-US" dirty="0"/>
          </a:p>
        </p:txBody>
      </p:sp>
      <p:pic>
        <p:nvPicPr>
          <p:cNvPr id="67587" name="Picture 4"/>
          <p:cNvPicPr>
            <a:picLocks noChangeAspect="1"/>
          </p:cNvPicPr>
          <p:nvPr/>
        </p:nvPicPr>
        <p:blipFill>
          <a:blip r:embed="rId3"/>
          <a:srcRect/>
          <a:stretch>
            <a:fillRect/>
          </a:stretch>
        </p:blipFill>
        <p:spPr bwMode="auto">
          <a:xfrm>
            <a:off x="5621338" y="1752600"/>
            <a:ext cx="1770062" cy="50165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Acquiring Information Systems</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External Acquisition:</a:t>
            </a:r>
            <a:br>
              <a:rPr lang="en-US" smtClean="0"/>
            </a:br>
            <a:r>
              <a:rPr lang="en-US" smtClean="0"/>
              <a:t>Reasons for External Acquisition</a:t>
            </a:r>
          </a:p>
        </p:txBody>
      </p:sp>
      <p:sp>
        <p:nvSpPr>
          <p:cNvPr id="71682" name="Content Placeholder 2"/>
          <p:cNvSpPr>
            <a:spLocks noGrp="1"/>
          </p:cNvSpPr>
          <p:nvPr>
            <p:ph idx="1"/>
          </p:nvPr>
        </p:nvSpPr>
        <p:spPr/>
        <p:txBody>
          <a:bodyPr/>
          <a:lstStyle/>
          <a:p>
            <a:pPr eaLnBrk="1" hangingPunct="1"/>
            <a:r>
              <a:rPr lang="en-US" smtClean="0"/>
              <a:t>Situation 1: limited IS staff</a:t>
            </a:r>
          </a:p>
          <a:p>
            <a:pPr eaLnBrk="1" hangingPunct="1"/>
            <a:r>
              <a:rPr lang="en-US" smtClean="0"/>
              <a:t>Situation 2: IS staff has limited skill set</a:t>
            </a:r>
          </a:p>
          <a:p>
            <a:pPr eaLnBrk="1" hangingPunct="1"/>
            <a:r>
              <a:rPr lang="en-US" smtClean="0"/>
              <a:t>Situation 3: IS staff is overworked</a:t>
            </a:r>
          </a:p>
          <a:p>
            <a:pPr eaLnBrk="1" hangingPunct="1"/>
            <a:r>
              <a:rPr lang="en-US" smtClean="0"/>
              <a:t>Situation 4: problems with performance of IS staff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External Acquisition:</a:t>
            </a:r>
            <a:br>
              <a:rPr lang="en-US" smtClean="0"/>
            </a:br>
            <a:r>
              <a:rPr lang="en-US" smtClean="0"/>
              <a:t>Steps</a:t>
            </a:r>
          </a:p>
        </p:txBody>
      </p:sp>
      <p:sp>
        <p:nvSpPr>
          <p:cNvPr id="73730"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Systems planning and selection</a:t>
            </a:r>
          </a:p>
          <a:p>
            <a:pPr marL="514350" indent="-514350" eaLnBrk="1" hangingPunct="1">
              <a:buFont typeface="Calibri" pitchFamily="34" charset="0"/>
              <a:buAutoNum type="arabicPeriod"/>
            </a:pPr>
            <a:r>
              <a:rPr lang="en-US" smtClean="0"/>
              <a:t>Systems analysis</a:t>
            </a:r>
          </a:p>
          <a:p>
            <a:pPr marL="514350" indent="-514350" eaLnBrk="1" hangingPunct="1">
              <a:buFont typeface="Calibri" pitchFamily="34" charset="0"/>
              <a:buAutoNum type="arabicPeriod"/>
            </a:pPr>
            <a:r>
              <a:rPr lang="en-US" smtClean="0"/>
              <a:t>Development of a request for proposal</a:t>
            </a:r>
          </a:p>
          <a:p>
            <a:pPr marL="514350" indent="-514350" eaLnBrk="1" hangingPunct="1">
              <a:buFont typeface="Calibri" pitchFamily="34" charset="0"/>
              <a:buAutoNum type="arabicPeriod"/>
            </a:pPr>
            <a:r>
              <a:rPr lang="en-US" smtClean="0"/>
              <a:t>Proposal evaluation</a:t>
            </a:r>
          </a:p>
          <a:p>
            <a:pPr marL="514350" indent="-514350" eaLnBrk="1" hangingPunct="1">
              <a:buFont typeface="Calibri" pitchFamily="34" charset="0"/>
              <a:buAutoNum type="arabicPeriod"/>
            </a:pPr>
            <a:r>
              <a:rPr lang="en-US" smtClean="0"/>
              <a:t>Vendor selection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Making the Business Case</a:t>
            </a:r>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mtClean="0"/>
              <a:t>External Acquisition: Steps: </a:t>
            </a:r>
            <a:br>
              <a:rPr lang="en-US" smtClean="0"/>
            </a:br>
            <a:r>
              <a:rPr lang="en-US" smtClean="0"/>
              <a:t>Development of a Request for Proposal</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A </a:t>
            </a:r>
            <a:r>
              <a:rPr lang="en-US" dirty="0"/>
              <a:t>summary of existing systems and applications</a:t>
            </a:r>
          </a:p>
          <a:p>
            <a:pPr eaLnBrk="1" fontAlgn="auto" hangingPunct="1">
              <a:spcAft>
                <a:spcPts val="0"/>
              </a:spcAft>
              <a:buFont typeface="Arial" pitchFamily="34" charset="0"/>
              <a:buChar char="•"/>
              <a:defRPr/>
            </a:pPr>
            <a:r>
              <a:rPr lang="en-US" dirty="0" smtClean="0"/>
              <a:t>Requirements </a:t>
            </a:r>
            <a:r>
              <a:rPr lang="en-US" dirty="0"/>
              <a:t>for system performance and features</a:t>
            </a:r>
          </a:p>
          <a:p>
            <a:pPr eaLnBrk="1" fontAlgn="auto" hangingPunct="1">
              <a:spcAft>
                <a:spcPts val="0"/>
              </a:spcAft>
              <a:buFont typeface="Arial" pitchFamily="34" charset="0"/>
              <a:buChar char="•"/>
              <a:defRPr/>
            </a:pPr>
            <a:r>
              <a:rPr lang="en-US" dirty="0" smtClean="0"/>
              <a:t>Reliability</a:t>
            </a:r>
            <a:r>
              <a:rPr lang="en-US" dirty="0"/>
              <a:t>, backup, and service requirements</a:t>
            </a:r>
          </a:p>
          <a:p>
            <a:pPr eaLnBrk="1" fontAlgn="auto" hangingPunct="1">
              <a:spcAft>
                <a:spcPts val="0"/>
              </a:spcAft>
              <a:buFont typeface="Arial" pitchFamily="34" charset="0"/>
              <a:buChar char="•"/>
              <a:defRPr/>
            </a:pPr>
            <a:r>
              <a:rPr lang="en-US" dirty="0" smtClean="0"/>
              <a:t>The </a:t>
            </a:r>
            <a:r>
              <a:rPr lang="en-US" dirty="0"/>
              <a:t>criteria that will be used to evaluate proposals</a:t>
            </a:r>
          </a:p>
          <a:p>
            <a:pPr eaLnBrk="1" fontAlgn="auto" hangingPunct="1">
              <a:spcAft>
                <a:spcPts val="0"/>
              </a:spcAft>
              <a:buFont typeface="Arial" pitchFamily="34" charset="0"/>
              <a:buChar char="•"/>
              <a:defRPr/>
            </a:pPr>
            <a:r>
              <a:rPr lang="en-US" dirty="0" smtClean="0"/>
              <a:t>Timetable </a:t>
            </a:r>
            <a:r>
              <a:rPr lang="en-US" dirty="0"/>
              <a:t>and budget constraints (how much you can spend</a:t>
            </a: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t>External Acquisition: Steps: </a:t>
            </a:r>
            <a:br>
              <a:rPr lang="en-US" smtClean="0"/>
            </a:br>
            <a:r>
              <a:rPr lang="en-US" smtClean="0"/>
              <a:t>Proposal Evaluation</a:t>
            </a:r>
          </a:p>
        </p:txBody>
      </p:sp>
      <p:sp>
        <p:nvSpPr>
          <p:cNvPr id="77826" name="Content Placeholder 2"/>
          <p:cNvSpPr>
            <a:spLocks noGrp="1"/>
          </p:cNvSpPr>
          <p:nvPr>
            <p:ph idx="1"/>
          </p:nvPr>
        </p:nvSpPr>
        <p:spPr/>
        <p:txBody>
          <a:bodyPr/>
          <a:lstStyle/>
          <a:p>
            <a:pPr eaLnBrk="1" hangingPunct="1"/>
            <a:r>
              <a:rPr lang="en-US" smtClean="0"/>
              <a:t>The proposal needs to be evaluated based on the cost and benefits, which is often interpreted as functionality</a:t>
            </a:r>
          </a:p>
          <a:p>
            <a:pPr lvl="1" eaLnBrk="1" hangingPunct="1"/>
            <a:r>
              <a:rPr lang="en-US" smtClean="0"/>
              <a:t>Total cost of ownership</a:t>
            </a:r>
          </a:p>
          <a:p>
            <a:pPr lvl="1" eaLnBrk="1" hangingPunct="1"/>
            <a:r>
              <a:rPr lang="en-US" smtClean="0"/>
              <a:t>System features – compared to RFP</a:t>
            </a:r>
          </a:p>
          <a:p>
            <a:pPr lvl="1" eaLnBrk="1" hangingPunct="1"/>
            <a:r>
              <a:rPr lang="en-US" smtClean="0"/>
              <a:t>System benefits – based on system features</a:t>
            </a:r>
          </a:p>
          <a:p>
            <a:pPr lvl="1" eaLnBrk="1" hangingPunct="1"/>
            <a:r>
              <a:rPr lang="en-US" smtClean="0"/>
              <a:t>System benchmarks – measure of system features</a:t>
            </a:r>
          </a:p>
          <a:p>
            <a:pPr lvl="1" eaLnBrk="1" hangingPunct="1"/>
            <a:r>
              <a:rPr lang="en-US" smtClean="0"/>
              <a:t>Other factors – risk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External Acquisition: Steps: </a:t>
            </a:r>
            <a:br>
              <a:rPr lang="en-US" smtClean="0"/>
            </a:br>
            <a:r>
              <a:rPr lang="en-US" smtClean="0"/>
              <a:t>Vendor Selection</a:t>
            </a:r>
          </a:p>
        </p:txBody>
      </p:sp>
      <p:sp>
        <p:nvSpPr>
          <p:cNvPr id="79874" name="Content Placeholder 2"/>
          <p:cNvSpPr>
            <a:spLocks noGrp="1"/>
          </p:cNvSpPr>
          <p:nvPr>
            <p:ph idx="1"/>
          </p:nvPr>
        </p:nvSpPr>
        <p:spPr/>
        <p:txBody>
          <a:bodyPr/>
          <a:lstStyle/>
          <a:p>
            <a:pPr eaLnBrk="1" hangingPunct="1"/>
            <a:r>
              <a:rPr lang="en-US" smtClean="0"/>
              <a:t>Typically multiple feasible solutions</a:t>
            </a:r>
          </a:p>
          <a:p>
            <a:pPr eaLnBrk="1" hangingPunct="1"/>
            <a:r>
              <a:rPr lang="en-US" smtClean="0"/>
              <a:t>Prioritize or rank competing proposals</a:t>
            </a:r>
          </a:p>
          <a:p>
            <a:pPr eaLnBrk="1" hangingPunct="1"/>
            <a:r>
              <a:rPr lang="en-US" smtClean="0"/>
              <a:t>Weighted scoring system works well for this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Outsourcing Systems Development:</a:t>
            </a:r>
            <a:br>
              <a:rPr lang="en-US" smtClean="0"/>
            </a:br>
            <a:r>
              <a:rPr lang="en-US" smtClean="0"/>
              <a:t>Why Outsourcing?</a:t>
            </a:r>
          </a:p>
        </p:txBody>
      </p:sp>
      <p:graphicFrame>
        <p:nvGraphicFramePr>
          <p:cNvPr id="4" name="Content Placeholder 3"/>
          <p:cNvGraphicFramePr>
            <a:graphicFrameLocks noGrp="1"/>
          </p:cNvGraphicFramePr>
          <p:nvPr>
            <p:ph idx="1"/>
          </p:nvPr>
        </p:nvGraphicFramePr>
        <p:xfrm>
          <a:off x="457200" y="1828800"/>
          <a:ext cx="8229600" cy="4318000"/>
        </p:xfrm>
        <a:graphic>
          <a:graphicData uri="http://schemas.openxmlformats.org/drawingml/2006/table">
            <a:tbl>
              <a:tblPr firstRow="1" bandRow="1">
                <a:tableStyleId>{F5AB1C69-6EDB-4FF4-983F-18BD219EF322}</a:tableStyleId>
              </a:tblPr>
              <a:tblGrid>
                <a:gridCol w="2819400"/>
                <a:gridCol w="5410200"/>
              </a:tblGrid>
              <a:tr h="370840">
                <a:tc>
                  <a:txBody>
                    <a:bodyPr/>
                    <a:lstStyle/>
                    <a:p>
                      <a:r>
                        <a:rPr lang="en-US" dirty="0" smtClean="0"/>
                        <a:t>Outsourcing Reasons</a:t>
                      </a:r>
                      <a:endParaRPr lang="en-US" dirty="0"/>
                    </a:p>
                  </a:txBody>
                  <a:tcPr/>
                </a:tc>
                <a:tc>
                  <a:txBody>
                    <a:bodyPr/>
                    <a:lstStyle/>
                    <a:p>
                      <a:r>
                        <a:rPr lang="en-US" dirty="0" smtClean="0"/>
                        <a:t>Description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Cost and Quality Concerns</a:t>
                      </a:r>
                      <a:endParaRPr lang="en-US" i="0" dirty="0"/>
                    </a:p>
                  </a:txBody>
                  <a:tcPr/>
                </a:tc>
                <a:tc>
                  <a:txBody>
                    <a:bodyPr/>
                    <a:lstStyle/>
                    <a:p>
                      <a:r>
                        <a:rPr lang="en-US" dirty="0" smtClean="0"/>
                        <a:t>Vendors have economies of scale, and can develop better systems at a lower cost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Problems in IS Performance</a:t>
                      </a:r>
                      <a:endParaRPr lang="en-US" i="0" dirty="0"/>
                    </a:p>
                  </a:txBody>
                  <a:tcPr/>
                </a:tc>
                <a:tc>
                  <a:txBody>
                    <a:bodyPr/>
                    <a:lstStyle/>
                    <a:p>
                      <a:r>
                        <a:rPr lang="en-US" dirty="0" smtClean="0"/>
                        <a:t>Outsourced vendors</a:t>
                      </a:r>
                      <a:r>
                        <a:rPr lang="en-US" baseline="0" dirty="0" smtClean="0"/>
                        <a:t> more reliable and consistent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Supplier Pressures</a:t>
                      </a:r>
                      <a:endParaRPr lang="en-US" i="0" dirty="0"/>
                    </a:p>
                  </a:txBody>
                  <a:tcPr/>
                </a:tc>
                <a:tc>
                  <a:txBody>
                    <a:bodyPr/>
                    <a:lstStyle/>
                    <a:p>
                      <a:r>
                        <a:rPr lang="en-US" dirty="0" smtClean="0"/>
                        <a:t>Aggressive</a:t>
                      </a:r>
                      <a:r>
                        <a:rPr lang="en-US" baseline="0" dirty="0" smtClean="0"/>
                        <a:t> sales forces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Simplifying, Downsizing, and Reengineering</a:t>
                      </a:r>
                      <a:endParaRPr lang="en-US" i="0" dirty="0"/>
                    </a:p>
                  </a:txBody>
                  <a:tcPr/>
                </a:tc>
                <a:tc>
                  <a:txBody>
                    <a:bodyPr/>
                    <a:lstStyle/>
                    <a:p>
                      <a:r>
                        <a:rPr lang="en-US" dirty="0" smtClean="0"/>
                        <a:t>Companies retreating to core competencies, outsourcing functions not core to value creation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Financial Factors</a:t>
                      </a:r>
                      <a:endParaRPr lang="en-US" i="0" dirty="0"/>
                    </a:p>
                  </a:txBody>
                  <a:tcPr/>
                </a:tc>
                <a:tc>
                  <a:txBody>
                    <a:bodyPr/>
                    <a:lstStyle/>
                    <a:p>
                      <a:r>
                        <a:rPr lang="en-US" dirty="0" smtClean="0"/>
                        <a:t>An arms-length relationship with vendors can create more efficient use, IT assets can be liquidated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Organizational Culture</a:t>
                      </a:r>
                      <a:endParaRPr lang="en-US" i="0" dirty="0"/>
                    </a:p>
                  </a:txBody>
                  <a:tcPr/>
                </a:tc>
                <a:tc>
                  <a:txBody>
                    <a:bodyPr/>
                    <a:lstStyle/>
                    <a:p>
                      <a:r>
                        <a:rPr lang="en-US" dirty="0" smtClean="0"/>
                        <a:t>Internal</a:t>
                      </a:r>
                      <a:r>
                        <a:rPr lang="en-US" baseline="0" dirty="0" smtClean="0"/>
                        <a:t> politics may block IT from moving forward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Internal Irritants</a:t>
                      </a:r>
                      <a:endParaRPr lang="en-US" i="0" dirty="0"/>
                    </a:p>
                  </a:txBody>
                  <a:tcPr/>
                </a:tc>
                <a:tc>
                  <a:txBody>
                    <a:bodyPr/>
                    <a:lstStyle/>
                    <a:p>
                      <a:r>
                        <a:rPr lang="en-US" dirty="0" smtClean="0"/>
                        <a:t>If the IS staff and users are not interacting</a:t>
                      </a:r>
                      <a:r>
                        <a:rPr lang="en-US" baseline="0" dirty="0" smtClean="0"/>
                        <a:t> well together, removing that source of tension can be a relief</a:t>
                      </a:r>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mtClean="0"/>
              <a:t>Outsourcing Systems Development:</a:t>
            </a:r>
            <a:br>
              <a:rPr lang="en-US" smtClean="0"/>
            </a:br>
            <a:r>
              <a:rPr lang="en-US" smtClean="0"/>
              <a:t>Managing the IS Outsourcing Relationship</a:t>
            </a:r>
          </a:p>
        </p:txBody>
      </p:sp>
      <p:sp>
        <p:nvSpPr>
          <p:cNvPr id="83970" name="Content Placeholder 2"/>
          <p:cNvSpPr>
            <a:spLocks noGrp="1"/>
          </p:cNvSpPr>
          <p:nvPr>
            <p:ph idx="1"/>
          </p:nvPr>
        </p:nvSpPr>
        <p:spPr/>
        <p:txBody>
          <a:bodyPr/>
          <a:lstStyle/>
          <a:p>
            <a:pPr eaLnBrk="1" hangingPunct="1"/>
            <a:r>
              <a:rPr lang="en-US" smtClean="0"/>
              <a:t>Outsourced relationships take continuous management</a:t>
            </a:r>
          </a:p>
          <a:p>
            <a:pPr eaLnBrk="1" hangingPunct="1"/>
            <a:r>
              <a:rPr lang="en-US" smtClean="0"/>
              <a:t>Realistic, tangible measures of performance should be developed and tracked</a:t>
            </a:r>
          </a:p>
          <a:p>
            <a:pPr eaLnBrk="1" hangingPunct="1"/>
            <a:r>
              <a:rPr lang="en-US" smtClean="0"/>
              <a:t>Multiple levels of interaction based on the type of interaction</a:t>
            </a:r>
          </a:p>
          <a:p>
            <a:pPr lvl="1" eaLnBrk="1" hangingPunct="1"/>
            <a:r>
              <a:rPr lang="en-US" smtClean="0"/>
              <a:t>Operational &amp; tactical </a:t>
            </a:r>
          </a:p>
          <a:p>
            <a:pPr lvl="1" eaLnBrk="1" hangingPunct="1"/>
            <a:r>
              <a:rPr lang="en-US" smtClean="0"/>
              <a:t>Policy &amp; relationship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smtClean="0"/>
              <a:t>End of Chapter Content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Managing in the Digital World: </a:t>
            </a:r>
            <a:br>
              <a:rPr lang="en-US" smtClean="0"/>
            </a:br>
            <a:r>
              <a:rPr lang="en-US" smtClean="0"/>
              <a:t>Microsoft Is “Kinecting” Its Ecosystem</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Microsoft released the Kinect in 2010, a motion capture device for the Xbox with a USB interface</a:t>
            </a:r>
          </a:p>
          <a:p>
            <a:pPr lvl="1" eaLnBrk="1" hangingPunct="1">
              <a:defRPr/>
            </a:pPr>
            <a:r>
              <a:rPr lang="en-US" dirty="0" smtClean="0"/>
              <a:t>Programmers saw the potential to use the Kinect in new and novel ways</a:t>
            </a:r>
          </a:p>
          <a:p>
            <a:pPr lvl="1" eaLnBrk="1" hangingPunct="1">
              <a:defRPr/>
            </a:pPr>
            <a:r>
              <a:rPr lang="en-US" dirty="0" smtClean="0"/>
              <a:t>Microsoft resisted, and threatened lawsuits</a:t>
            </a:r>
          </a:p>
          <a:p>
            <a:pPr lvl="1" eaLnBrk="1" hangingPunct="1">
              <a:defRPr/>
            </a:pPr>
            <a:r>
              <a:rPr lang="en-US" dirty="0" smtClean="0"/>
              <a:t>Programmers ignored Microsoft, developing drivers connecting the Kinect to computers</a:t>
            </a:r>
          </a:p>
          <a:p>
            <a:pPr lvl="1" eaLnBrk="1" hangingPunct="1">
              <a:defRPr/>
            </a:pPr>
            <a:r>
              <a:rPr lang="en-US" dirty="0" smtClean="0"/>
              <a:t>Microsoft realized the Kinect programming was here to stay, and now supports users programming new applications for it</a:t>
            </a:r>
          </a:p>
          <a:p>
            <a:pPr lvl="1" eaLnBrk="1" hangingPunct="1">
              <a:defRPr/>
            </a:pPr>
            <a:r>
              <a:rPr lang="en-US" dirty="0" smtClean="0"/>
              <a:t>This bolstered Microsoft's reputation with programmers, and now an ecosystem is developing around Kinect programming</a:t>
            </a:r>
          </a:p>
          <a:p>
            <a:pPr lvl="1" eaLnBrk="1" hangingPunct="1">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mtClean="0"/>
              <a:t>Brief Case: </a:t>
            </a:r>
            <a:br>
              <a:rPr lang="en-US" smtClean="0"/>
            </a:br>
            <a:r>
              <a:rPr lang="en-US" smtClean="0"/>
              <a:t>The Cold War in Software Patents</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Originally, internet software was based on open standards</a:t>
            </a:r>
          </a:p>
          <a:p>
            <a:pPr eaLnBrk="1" hangingPunct="1">
              <a:defRPr/>
            </a:pPr>
            <a:r>
              <a:rPr lang="en-US" dirty="0" smtClean="0"/>
              <a:t>As profits and competition increased, patenting software has become commonplace</a:t>
            </a:r>
          </a:p>
          <a:p>
            <a:pPr eaLnBrk="1" hangingPunct="1">
              <a:defRPr/>
            </a:pPr>
            <a:r>
              <a:rPr lang="en-US" dirty="0" smtClean="0"/>
              <a:t>Companies now waging patent battles so block rivals and secure market advantages</a:t>
            </a:r>
          </a:p>
          <a:p>
            <a:pPr eaLnBrk="1" hangingPunct="1">
              <a:defRPr/>
            </a:pPr>
            <a:r>
              <a:rPr lang="en-US" dirty="0" smtClean="0"/>
              <a:t>Some companies buy up patents for the sole purpose of suing other companies infringing on them</a:t>
            </a:r>
          </a:p>
          <a:p>
            <a:pPr eaLnBrk="1" hangingPunct="1">
              <a:defRPr/>
            </a:pPr>
            <a:r>
              <a:rPr lang="en-US" dirty="0" smtClean="0"/>
              <a:t>The resulting battles stifle creativity, reduce market competitiveness and choice,  and drive up costs which are ultimately paid for by the consumer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smtClean="0"/>
              <a:t>Coming Attractions: Microsoft’s PixelSense—Any Place, Any Time</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err="1" smtClean="0"/>
              <a:t>Pixelsense</a:t>
            </a:r>
            <a:r>
              <a:rPr lang="en-US" dirty="0" smtClean="0"/>
              <a:t> is a Microsoft technology allowing tabletop display of data that can be manipulated with gestures through touch and computer vision</a:t>
            </a:r>
          </a:p>
          <a:p>
            <a:pPr lvl="1" eaLnBrk="1" hangingPunct="1">
              <a:defRPr/>
            </a:pPr>
            <a:r>
              <a:rPr lang="en-US" dirty="0" smtClean="0"/>
              <a:t>Currently bulky and expensive</a:t>
            </a:r>
          </a:p>
          <a:p>
            <a:pPr lvl="2" eaLnBrk="1" hangingPunct="1">
              <a:defRPr/>
            </a:pPr>
            <a:r>
              <a:rPr lang="en-US" dirty="0" smtClean="0"/>
              <a:t>Introduced in 2008 as a tabletop display</a:t>
            </a:r>
          </a:p>
          <a:p>
            <a:pPr lvl="2" eaLnBrk="1" hangingPunct="1">
              <a:defRPr/>
            </a:pPr>
            <a:r>
              <a:rPr lang="en-US" dirty="0" smtClean="0"/>
              <a:t>Upgraded in 2012 to be thinner, but still not mobile</a:t>
            </a:r>
          </a:p>
          <a:p>
            <a:pPr lvl="2" eaLnBrk="1" hangingPunct="1">
              <a:defRPr/>
            </a:pPr>
            <a:r>
              <a:rPr lang="en-US" dirty="0" smtClean="0"/>
              <a:t>Microsoft working on mobile version that can be powered by a laptop</a:t>
            </a:r>
          </a:p>
          <a:p>
            <a:pPr lvl="1" eaLnBrk="1" hangingPunct="1">
              <a:defRPr/>
            </a:pPr>
            <a:r>
              <a:rPr lang="en-US" dirty="0" smtClean="0"/>
              <a:t>Microsoft sees it eventually becoming pervasive, with inexpensive screens on many surfaces that users can interact with</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smtClean="0"/>
              <a:t>Ethical Dilemma:</a:t>
            </a:r>
            <a:br>
              <a:rPr lang="en-US" smtClean="0"/>
            </a:br>
            <a:r>
              <a:rPr lang="en-US" smtClean="0"/>
              <a:t>Genetic Testing</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Genetic testing is now a reality</a:t>
            </a:r>
          </a:p>
          <a:p>
            <a:pPr lvl="1" eaLnBrk="1" hangingPunct="1">
              <a:defRPr/>
            </a:pPr>
            <a:r>
              <a:rPr lang="en-US" dirty="0" smtClean="0"/>
              <a:t>Many people have genes that predispose them to certain diseases</a:t>
            </a:r>
          </a:p>
          <a:p>
            <a:pPr eaLnBrk="1" hangingPunct="1">
              <a:defRPr/>
            </a:pPr>
            <a:r>
              <a:rPr lang="en-US" dirty="0" smtClean="0"/>
              <a:t>In 2008 Congress passed a law to prevent genetic discrimination</a:t>
            </a:r>
          </a:p>
          <a:p>
            <a:pPr lvl="1" eaLnBrk="1" hangingPunct="1">
              <a:defRPr/>
            </a:pPr>
            <a:r>
              <a:rPr lang="en-US" dirty="0" smtClean="0"/>
              <a:t>Cannot be used in hiring / firing decisions</a:t>
            </a:r>
          </a:p>
          <a:p>
            <a:pPr lvl="1" eaLnBrk="1" hangingPunct="1">
              <a:defRPr/>
            </a:pPr>
            <a:r>
              <a:rPr lang="en-US" dirty="0" smtClean="0"/>
              <a:t>Cannot be used in insurability and insurance premium decisions</a:t>
            </a:r>
          </a:p>
          <a:p>
            <a:pPr eaLnBrk="1" hangingPunct="1">
              <a:defRPr/>
            </a:pPr>
            <a:r>
              <a:rPr lang="en-US" dirty="0" smtClean="0"/>
              <a:t>Knowing our genetic heritage will give us new opportunities, but may lead to abuse if the information isn’t protected</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Business Case Objectives</a:t>
            </a:r>
          </a:p>
        </p:txBody>
      </p:sp>
      <p:sp>
        <p:nvSpPr>
          <p:cNvPr id="22530" name="Content Placeholder 2"/>
          <p:cNvSpPr>
            <a:spLocks noGrp="1"/>
          </p:cNvSpPr>
          <p:nvPr>
            <p:ph idx="1"/>
          </p:nvPr>
        </p:nvSpPr>
        <p:spPr/>
        <p:txBody>
          <a:bodyPr/>
          <a:lstStyle/>
          <a:p>
            <a:pPr eaLnBrk="1" hangingPunct="1"/>
            <a:r>
              <a:rPr lang="en-US" smtClean="0"/>
              <a:t>The Business Case sells an investment</a:t>
            </a:r>
          </a:p>
          <a:p>
            <a:pPr lvl="1" eaLnBrk="1" hangingPunct="1"/>
            <a:r>
              <a:rPr lang="en-US" smtClean="0"/>
              <a:t>Lays out the costs and benefits</a:t>
            </a:r>
          </a:p>
          <a:p>
            <a:pPr lvl="1" eaLnBrk="1" hangingPunct="1"/>
            <a:r>
              <a:rPr lang="en-US" smtClean="0"/>
              <a:t>Used to make a “go” or “no-go” decision</a:t>
            </a:r>
          </a:p>
          <a:p>
            <a:pPr lvl="1" eaLnBrk="1" hangingPunct="1"/>
            <a:r>
              <a:rPr lang="en-US" smtClean="0"/>
              <a:t>May be used to justify continued funding</a:t>
            </a:r>
          </a:p>
          <a:p>
            <a:pPr lvl="1" eaLnBrk="1" hangingPunct="1"/>
            <a:r>
              <a:rPr lang="en-US" smtClean="0"/>
              <a:t>Ensures an investment is adding value</a:t>
            </a:r>
          </a:p>
          <a:p>
            <a:pPr lvl="1" eaLnBrk="1" hangingPunct="1"/>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smtClean="0"/>
              <a:t>Who’s Going Mobile</a:t>
            </a:r>
            <a:br>
              <a:rPr lang="en-US" smtClean="0"/>
            </a:br>
            <a:r>
              <a:rPr lang="en-US" smtClean="0"/>
              <a:t>Creating Mobile Apps</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Smartphone apps are being rapidly developed and deployed</a:t>
            </a:r>
          </a:p>
          <a:p>
            <a:pPr eaLnBrk="1" hangingPunct="1">
              <a:defRPr/>
            </a:pPr>
            <a:r>
              <a:rPr lang="en-US" dirty="0" smtClean="0"/>
              <a:t>Hundreds of thousands of apps compete on iTunes and Google Play</a:t>
            </a:r>
          </a:p>
          <a:p>
            <a:pPr eaLnBrk="1" hangingPunct="1">
              <a:defRPr/>
            </a:pPr>
            <a:r>
              <a:rPr lang="en-US" dirty="0" smtClean="0"/>
              <a:t>Only a relatively few are highly successful</a:t>
            </a:r>
          </a:p>
          <a:p>
            <a:pPr lvl="1" eaLnBrk="1" hangingPunct="1">
              <a:defRPr/>
            </a:pPr>
            <a:r>
              <a:rPr lang="en-US" dirty="0" smtClean="0"/>
              <a:t>26% of downloaded apps only used once</a:t>
            </a:r>
          </a:p>
          <a:p>
            <a:pPr eaLnBrk="1" hangingPunct="1">
              <a:defRPr/>
            </a:pPr>
            <a:r>
              <a:rPr lang="en-US" dirty="0" smtClean="0"/>
              <a:t>Successful apps require both strategy and luck</a:t>
            </a:r>
          </a:p>
          <a:p>
            <a:pPr lvl="1" eaLnBrk="1" hangingPunct="1">
              <a:defRPr/>
            </a:pPr>
            <a:r>
              <a:rPr lang="en-US" dirty="0" smtClean="0"/>
              <a:t>Unique idea with significant market potential</a:t>
            </a:r>
          </a:p>
          <a:p>
            <a:pPr lvl="1" eaLnBrk="1" hangingPunct="1">
              <a:defRPr/>
            </a:pPr>
            <a:r>
              <a:rPr lang="en-US" dirty="0" smtClean="0"/>
              <a:t>Customer research into key features</a:t>
            </a:r>
          </a:p>
          <a:p>
            <a:pPr lvl="1" eaLnBrk="1" hangingPunct="1">
              <a:defRPr/>
            </a:pPr>
            <a:r>
              <a:rPr lang="en-US" dirty="0" smtClean="0"/>
              <a:t>Pricing (often free to start) and placement in an app store</a:t>
            </a:r>
          </a:p>
          <a:p>
            <a:pPr lvl="1" eaLnBrk="1" hangingPunct="1">
              <a:defRPr/>
            </a:pPr>
            <a:r>
              <a:rPr lang="en-US" dirty="0" smtClean="0"/>
              <a:t>A great app can go viral, allowing an updated, paid version to be released</a:t>
            </a:r>
          </a:p>
          <a:p>
            <a:pPr lvl="1" eaLnBrk="1" hangingPunct="1">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mtClean="0"/>
              <a:t>Key Players:</a:t>
            </a:r>
            <a:br>
              <a:rPr lang="en-US" smtClean="0"/>
            </a:br>
            <a:r>
              <a:rPr lang="en-US" smtClean="0"/>
              <a:t>Game Development Studios</a:t>
            </a:r>
          </a:p>
        </p:txBody>
      </p:sp>
      <p:sp>
        <p:nvSpPr>
          <p:cNvPr id="3" name="Content Placeholder 2"/>
          <p:cNvSpPr>
            <a:spLocks noGrp="1"/>
          </p:cNvSpPr>
          <p:nvPr>
            <p:ph idx="1"/>
          </p:nvPr>
        </p:nvSpPr>
        <p:spPr>
          <a:xfrm>
            <a:off x="381000" y="1828800"/>
            <a:ext cx="8458200" cy="4572000"/>
          </a:xfrm>
        </p:spPr>
        <p:txBody>
          <a:bodyPr>
            <a:normAutofit lnSpcReduction="10000"/>
          </a:bodyPr>
          <a:lstStyle/>
          <a:p>
            <a:pPr eaLnBrk="1" hangingPunct="1">
              <a:defRPr/>
            </a:pPr>
            <a:r>
              <a:rPr lang="en-US" dirty="0" smtClean="0"/>
              <a:t>Game development is a unique endeavor</a:t>
            </a:r>
          </a:p>
          <a:p>
            <a:pPr lvl="1" eaLnBrk="1" hangingPunct="1">
              <a:defRPr/>
            </a:pPr>
            <a:r>
              <a:rPr lang="en-US" dirty="0" smtClean="0"/>
              <a:t>Most software companies - several revenue sources</a:t>
            </a:r>
          </a:p>
          <a:p>
            <a:pPr lvl="1" eaLnBrk="1" hangingPunct="1">
              <a:defRPr/>
            </a:pPr>
            <a:r>
              <a:rPr lang="en-US" dirty="0" smtClean="0"/>
              <a:t>Game development requires unique skills and focus</a:t>
            </a:r>
          </a:p>
          <a:p>
            <a:pPr lvl="1" eaLnBrk="1" hangingPunct="1">
              <a:defRPr/>
            </a:pPr>
            <a:r>
              <a:rPr lang="en-US" dirty="0" smtClean="0"/>
              <a:t>Leading games can cost $100 million to develop</a:t>
            </a:r>
          </a:p>
          <a:p>
            <a:pPr eaLnBrk="1" hangingPunct="1">
              <a:defRPr/>
            </a:pPr>
            <a:r>
              <a:rPr lang="en-US" dirty="0" smtClean="0"/>
              <a:t>Game development studios use special development methodologies</a:t>
            </a:r>
          </a:p>
          <a:p>
            <a:pPr lvl="1" eaLnBrk="1" hangingPunct="1">
              <a:defRPr/>
            </a:pPr>
            <a:r>
              <a:rPr lang="en-US" dirty="0" smtClean="0"/>
              <a:t>Games require extensive testing and refinement</a:t>
            </a:r>
          </a:p>
          <a:p>
            <a:pPr lvl="1" eaLnBrk="1" hangingPunct="1">
              <a:defRPr/>
            </a:pPr>
            <a:r>
              <a:rPr lang="en-US" dirty="0" smtClean="0"/>
              <a:t>Game studios focus on producing games to leverage their unique skills, specialization, and resources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smtClean="0"/>
              <a:t>When Things Go Wrong:</a:t>
            </a:r>
            <a:br>
              <a:rPr lang="en-US" smtClean="0"/>
            </a:br>
            <a:r>
              <a:rPr lang="en-US" smtClean="0"/>
              <a:t>Conquering Computer Contagion</a:t>
            </a:r>
          </a:p>
        </p:txBody>
      </p:sp>
      <p:sp>
        <p:nvSpPr>
          <p:cNvPr id="99330" name="Content Placeholder 2"/>
          <p:cNvSpPr>
            <a:spLocks noGrp="1"/>
          </p:cNvSpPr>
          <p:nvPr>
            <p:ph idx="1"/>
          </p:nvPr>
        </p:nvSpPr>
        <p:spPr/>
        <p:txBody>
          <a:bodyPr/>
          <a:lstStyle/>
          <a:p>
            <a:pPr eaLnBrk="1" hangingPunct="1"/>
            <a:r>
              <a:rPr lang="en-US" smtClean="0"/>
              <a:t>Blue Frog had a new solution to combat SPAM</a:t>
            </a:r>
          </a:p>
          <a:p>
            <a:pPr lvl="1" eaLnBrk="1" hangingPunct="1"/>
            <a:r>
              <a:rPr lang="en-US" smtClean="0"/>
              <a:t>For every email received, sent a response email</a:t>
            </a:r>
          </a:p>
          <a:p>
            <a:pPr lvl="1" eaLnBrk="1" hangingPunct="1"/>
            <a:r>
              <a:rPr lang="en-US" smtClean="0"/>
              <a:t>Six of the top 10 spammers dropped Blue Frog’s clients from their lists</a:t>
            </a:r>
          </a:p>
          <a:p>
            <a:pPr lvl="1" eaLnBrk="1" hangingPunct="1"/>
            <a:r>
              <a:rPr lang="en-US" smtClean="0"/>
              <a:t>One spammer fought back, inundating Blue Frog’s clients with so much spam ISP servers crashed</a:t>
            </a:r>
          </a:p>
          <a:p>
            <a:pPr lvl="1" eaLnBrk="1" hangingPunct="1"/>
            <a:r>
              <a:rPr lang="en-US" smtClean="0"/>
              <a:t>Blue Frog decided to fold instead of creating a new cyberwar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mtClean="0"/>
              <a:t>Industry Analysis:</a:t>
            </a:r>
            <a:br>
              <a:rPr lang="en-US" smtClean="0"/>
            </a:br>
            <a:r>
              <a:rPr lang="en-US" smtClean="0"/>
              <a:t>Broadcasting</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Broadcasters of Radio and Television are facing dwindling viewership</a:t>
            </a:r>
          </a:p>
          <a:p>
            <a:pPr lvl="1" eaLnBrk="1" hangingPunct="1">
              <a:defRPr/>
            </a:pPr>
            <a:r>
              <a:rPr lang="en-US" dirty="0" smtClean="0"/>
              <a:t>The Internet has opened new entertainment sources and competition to viewers</a:t>
            </a:r>
          </a:p>
          <a:p>
            <a:pPr lvl="1" eaLnBrk="1" hangingPunct="1">
              <a:defRPr/>
            </a:pPr>
            <a:r>
              <a:rPr lang="en-US" dirty="0" smtClean="0"/>
              <a:t>Advertisers are willing to pay less for smaller audiences</a:t>
            </a:r>
          </a:p>
          <a:p>
            <a:pPr lvl="1" eaLnBrk="1" hangingPunct="1">
              <a:defRPr/>
            </a:pPr>
            <a:r>
              <a:rPr lang="en-US" dirty="0" smtClean="0"/>
              <a:t>Broadcasters now use the internet as another distribution channel, and can charge for online show advertising</a:t>
            </a:r>
          </a:p>
          <a:p>
            <a:pPr lvl="1" eaLnBrk="1" hangingPunct="1">
              <a:defRPr/>
            </a:pPr>
            <a:r>
              <a:rPr lang="en-US" dirty="0" smtClean="0"/>
              <a:t>Some formats are requiring shorter broadcast formats to cater to online audiences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Content Placeholder 7"/>
          <p:cNvPicPr>
            <a:picLocks noGrp="1" noChangeAspect="1"/>
          </p:cNvPicPr>
          <p:nvPr>
            <p:ph idx="4294967295"/>
          </p:nvPr>
        </p:nvPicPr>
        <p:blipFill>
          <a:blip r:embed="rId2"/>
          <a:srcRect/>
          <a:stretch>
            <a:fillRect/>
          </a:stretch>
        </p:blipFill>
        <p:spPr>
          <a:xfrm>
            <a:off x="381000" y="1600200"/>
            <a:ext cx="8382000" cy="26193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The Productivity Paradox</a:t>
            </a:r>
          </a:p>
        </p:txBody>
      </p:sp>
      <p:pic>
        <p:nvPicPr>
          <p:cNvPr id="24578" name="Picture 3"/>
          <p:cNvPicPr>
            <a:picLocks noChangeAspect="1"/>
          </p:cNvPicPr>
          <p:nvPr/>
        </p:nvPicPr>
        <p:blipFill>
          <a:blip r:embed="rId3"/>
          <a:srcRect/>
          <a:stretch>
            <a:fillRect/>
          </a:stretch>
        </p:blipFill>
        <p:spPr bwMode="auto">
          <a:xfrm>
            <a:off x="1828800" y="1828800"/>
            <a:ext cx="5486400" cy="46720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Making a Successful Business Case:</a:t>
            </a:r>
            <a:br>
              <a:rPr lang="en-US" smtClean="0"/>
            </a:br>
            <a:r>
              <a:rPr lang="en-US" smtClean="0"/>
              <a:t>Identifying Costs and Benefits</a:t>
            </a:r>
          </a:p>
        </p:txBody>
      </p:sp>
      <p:sp>
        <p:nvSpPr>
          <p:cNvPr id="26626" name="Content Placeholder 3"/>
          <p:cNvSpPr>
            <a:spLocks noGrp="1"/>
          </p:cNvSpPr>
          <p:nvPr>
            <p:ph idx="1"/>
          </p:nvPr>
        </p:nvSpPr>
        <p:spPr/>
        <p:txBody>
          <a:bodyPr/>
          <a:lstStyle/>
          <a:p>
            <a:pPr eaLnBrk="1" hangingPunct="1"/>
            <a:r>
              <a:rPr lang="en-US" smtClean="0"/>
              <a:t>Identifying Costs</a:t>
            </a:r>
          </a:p>
          <a:p>
            <a:pPr lvl="1" eaLnBrk="1" hangingPunct="1"/>
            <a:r>
              <a:rPr lang="en-US" smtClean="0"/>
              <a:t>Tangible Costs – Total Cost of Ownership (TCO)</a:t>
            </a:r>
          </a:p>
          <a:p>
            <a:pPr lvl="2" eaLnBrk="1" hangingPunct="1"/>
            <a:r>
              <a:rPr lang="en-US" smtClean="0"/>
              <a:t>Non-recurring costs</a:t>
            </a:r>
          </a:p>
          <a:p>
            <a:pPr lvl="2" eaLnBrk="1" hangingPunct="1"/>
            <a:r>
              <a:rPr lang="en-US" smtClean="0"/>
              <a:t>Recurring costs</a:t>
            </a:r>
          </a:p>
          <a:p>
            <a:pPr lvl="1" eaLnBrk="1" hangingPunct="1"/>
            <a:r>
              <a:rPr lang="en-US" smtClean="0"/>
              <a:t>Intangible Costs</a:t>
            </a:r>
          </a:p>
          <a:p>
            <a:pPr eaLnBrk="1" hangingPunct="1"/>
            <a:r>
              <a:rPr lang="en-US" smtClean="0"/>
              <a:t>Identifying Benefits</a:t>
            </a:r>
          </a:p>
          <a:p>
            <a:pPr lvl="1" eaLnBrk="1" hangingPunct="1"/>
            <a:r>
              <a:rPr lang="en-US" smtClean="0"/>
              <a:t>Tangible Benefits</a:t>
            </a:r>
          </a:p>
          <a:p>
            <a:pPr lvl="1" eaLnBrk="1" hangingPunct="1"/>
            <a:r>
              <a:rPr lang="en-US" smtClean="0"/>
              <a:t>Intangible Benefits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Making a Successful Business Case:</a:t>
            </a:r>
            <a:br>
              <a:rPr lang="en-US" smtClean="0"/>
            </a:br>
            <a:r>
              <a:rPr lang="en-US" smtClean="0"/>
              <a:t>Performing Cost–Benefit Analyses</a:t>
            </a:r>
          </a:p>
        </p:txBody>
      </p:sp>
      <p:pic>
        <p:nvPicPr>
          <p:cNvPr id="28674" name="Picture 3"/>
          <p:cNvPicPr>
            <a:picLocks noChangeAspect="1"/>
          </p:cNvPicPr>
          <p:nvPr/>
        </p:nvPicPr>
        <p:blipFill>
          <a:blip r:embed="rId3"/>
          <a:srcRect/>
          <a:stretch>
            <a:fillRect/>
          </a:stretch>
        </p:blipFill>
        <p:spPr bwMode="auto">
          <a:xfrm>
            <a:off x="2743200" y="1676400"/>
            <a:ext cx="3657600" cy="4737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Making a Successful Business Case:</a:t>
            </a:r>
            <a:br>
              <a:rPr lang="en-US" smtClean="0"/>
            </a:br>
            <a:r>
              <a:rPr lang="en-US" smtClean="0"/>
              <a:t>Comparing Competing Investments</a:t>
            </a:r>
          </a:p>
        </p:txBody>
      </p:sp>
      <p:pic>
        <p:nvPicPr>
          <p:cNvPr id="30722" name="Picture 3"/>
          <p:cNvPicPr>
            <a:picLocks noChangeAspect="1"/>
          </p:cNvPicPr>
          <p:nvPr/>
        </p:nvPicPr>
        <p:blipFill>
          <a:blip r:embed="rId3"/>
          <a:srcRect/>
          <a:stretch>
            <a:fillRect/>
          </a:stretch>
        </p:blipFill>
        <p:spPr bwMode="auto">
          <a:xfrm>
            <a:off x="914400" y="1828800"/>
            <a:ext cx="7315200" cy="45640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Presenting the Business Case</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Know the </a:t>
            </a:r>
            <a:r>
              <a:rPr lang="en-US" dirty="0" smtClean="0"/>
              <a:t>Audience</a:t>
            </a:r>
          </a:p>
          <a:p>
            <a:pPr lvl="1" eaLnBrk="1" fontAlgn="auto" hangingPunct="1">
              <a:spcAft>
                <a:spcPts val="0"/>
              </a:spcAft>
              <a:buFont typeface="Arial" pitchFamily="34" charset="0"/>
              <a:buChar char="–"/>
              <a:defRPr/>
            </a:pPr>
            <a:r>
              <a:rPr lang="en-US" dirty="0" smtClean="0"/>
              <a:t>Know who you are presenting to, what their background is, and what they care about</a:t>
            </a:r>
          </a:p>
          <a:p>
            <a:pPr eaLnBrk="1" fontAlgn="auto" hangingPunct="1">
              <a:spcAft>
                <a:spcPts val="0"/>
              </a:spcAft>
              <a:buFont typeface="Arial" pitchFamily="34" charset="0"/>
              <a:buChar char="•"/>
              <a:defRPr/>
            </a:pPr>
            <a:r>
              <a:rPr lang="en-US" dirty="0"/>
              <a:t>Convert Benefits to Monetary </a:t>
            </a:r>
            <a:r>
              <a:rPr lang="en-US" dirty="0" smtClean="0"/>
              <a:t>Terms</a:t>
            </a:r>
          </a:p>
          <a:p>
            <a:pPr lvl="1" eaLnBrk="1" fontAlgn="auto" hangingPunct="1">
              <a:spcAft>
                <a:spcPts val="0"/>
              </a:spcAft>
              <a:buFont typeface="Arial" pitchFamily="34" charset="0"/>
              <a:buChar char="–"/>
              <a:defRPr/>
            </a:pPr>
            <a:r>
              <a:rPr lang="en-US" dirty="0" smtClean="0"/>
              <a:t>Show benefits as $ per time period, often annual</a:t>
            </a:r>
          </a:p>
          <a:p>
            <a:pPr eaLnBrk="1" fontAlgn="auto" hangingPunct="1">
              <a:spcAft>
                <a:spcPts val="0"/>
              </a:spcAft>
              <a:buFont typeface="Arial" pitchFamily="34" charset="0"/>
              <a:buChar char="•"/>
              <a:defRPr/>
            </a:pPr>
            <a:r>
              <a:rPr lang="en-US" dirty="0"/>
              <a:t>Devise Proxy </a:t>
            </a:r>
            <a:r>
              <a:rPr lang="en-US" dirty="0" smtClean="0"/>
              <a:t>Variables</a:t>
            </a:r>
          </a:p>
          <a:p>
            <a:pPr eaLnBrk="1" fontAlgn="auto" hangingPunct="1">
              <a:spcAft>
                <a:spcPts val="0"/>
              </a:spcAft>
              <a:buFont typeface="Arial" pitchFamily="34" charset="0"/>
              <a:buChar char="•"/>
              <a:defRPr/>
            </a:pPr>
            <a:r>
              <a:rPr lang="en-US" dirty="0"/>
              <a:t>Measure What Is Important to </a:t>
            </a:r>
            <a:r>
              <a:rPr lang="en-US" dirty="0" smtClean="0"/>
              <a:t>Management</a:t>
            </a:r>
          </a:p>
          <a:p>
            <a:pPr lvl="1" eaLnBrk="1" fontAlgn="auto" hangingPunct="1">
              <a:spcAft>
                <a:spcPts val="0"/>
              </a:spcAft>
              <a:buFont typeface="Arial" pitchFamily="34" charset="0"/>
              <a:buChar char="–"/>
              <a:defRPr/>
            </a:pPr>
            <a:r>
              <a:rPr lang="en-US" dirty="0" smtClean="0"/>
              <a:t>Know management “hot-button” issues</a:t>
            </a:r>
          </a:p>
          <a:p>
            <a:pPr lvl="1" eaLnBrk="1" fontAlgn="auto" hangingPunct="1">
              <a:spcAft>
                <a:spcPts val="0"/>
              </a:spcAft>
              <a:buFont typeface="Arial" pitchFamily="34" charset="0"/>
              <a:buChar char="–"/>
              <a:defRPr/>
            </a:pPr>
            <a:r>
              <a:rPr lang="en-US" dirty="0" smtClean="0"/>
              <a:t>Describe how the system impacts them</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3459</Words>
  <Application>Microsoft Office PowerPoint</Application>
  <PresentationFormat>On-screen Show (4:3)</PresentationFormat>
  <Paragraphs>354</Paragraphs>
  <Slides>44</Slides>
  <Notes>42</Notes>
  <HiddenSlides>0</HiddenSlides>
  <MMClips>0</MMClips>
  <ScaleCrop>false</ScaleCrop>
  <HeadingPairs>
    <vt:vector size="6" baseType="variant">
      <vt:variant>
        <vt:lpstr>Fonts Used</vt:lpstr>
      </vt:variant>
      <vt:variant>
        <vt:i4>2</vt:i4>
      </vt:variant>
      <vt:variant>
        <vt:lpstr>Design Template</vt:lpstr>
      </vt:variant>
      <vt:variant>
        <vt:i4>9</vt:i4>
      </vt:variant>
      <vt:variant>
        <vt:lpstr>Slide Titles</vt:lpstr>
      </vt:variant>
      <vt:variant>
        <vt:i4>44</vt:i4>
      </vt:variant>
    </vt:vector>
  </HeadingPairs>
  <TitlesOfParts>
    <vt:vector size="55" baseType="lpstr">
      <vt:lpstr>Arial</vt:lpstr>
      <vt:lpstr>Calibri</vt:lpstr>
      <vt:lpstr>Office Theme</vt:lpstr>
      <vt:lpstr>Office Theme</vt:lpstr>
      <vt:lpstr>Office Theme</vt:lpstr>
      <vt:lpstr>Office Theme</vt:lpstr>
      <vt:lpstr>Office Theme</vt:lpstr>
      <vt:lpstr>Office Theme</vt:lpstr>
      <vt:lpstr>Office Theme</vt:lpstr>
      <vt:lpstr>Office Theme</vt:lpstr>
      <vt:lpstr>Office Theme</vt:lpstr>
      <vt:lpstr>Chapter 9 - Developing and Acquiring Information Systems</vt:lpstr>
      <vt:lpstr>Chapter 9 Learning Objectives</vt:lpstr>
      <vt:lpstr>Making the Business Case</vt:lpstr>
      <vt:lpstr>Business Case Objectives</vt:lpstr>
      <vt:lpstr>The Productivity Paradox</vt:lpstr>
      <vt:lpstr>Making a Successful Business Case: Identifying Costs and Benefits</vt:lpstr>
      <vt:lpstr>Making a Successful Business Case: Performing Cost–Benefit Analyses</vt:lpstr>
      <vt:lpstr>Making a Successful Business Case: Comparing Competing Investments</vt:lpstr>
      <vt:lpstr>Presenting the Business Case</vt:lpstr>
      <vt:lpstr>The Systems Development Process</vt:lpstr>
      <vt:lpstr>Customized versus Off-the-Shelf Software</vt:lpstr>
      <vt:lpstr>Off-the-Shelf Software: Examples</vt:lpstr>
      <vt:lpstr>Open Source Software</vt:lpstr>
      <vt:lpstr>Combining Customized, Open Source, and Off-the-Shelf Systems</vt:lpstr>
      <vt:lpstr>IS Development in Action</vt:lpstr>
      <vt:lpstr>IS Development in Action</vt:lpstr>
      <vt:lpstr>The Role of Users in the Systems Development Process</vt:lpstr>
      <vt:lpstr>Steps in the Systems Development Process</vt:lpstr>
      <vt:lpstr>Phase 1: Systems Planning and Selection</vt:lpstr>
      <vt:lpstr>Phase 2: Systems Analysis</vt:lpstr>
      <vt:lpstr>Phase 3: Systems Design</vt:lpstr>
      <vt:lpstr>Phase 4: Systems Implementation and Operation</vt:lpstr>
      <vt:lpstr>Phase 4: Systems Implementation and Operation: Conversion Strategies</vt:lpstr>
      <vt:lpstr>Repeating the SDLC: Systems Maintenance</vt:lpstr>
      <vt:lpstr>Repeating the SDLC: Systems Maintenance: Activity Mapping</vt:lpstr>
      <vt:lpstr>Other Approaches to Designing and Building Systems</vt:lpstr>
      <vt:lpstr>Acquiring Information Systems</vt:lpstr>
      <vt:lpstr>External Acquisition: Reasons for External Acquisition</vt:lpstr>
      <vt:lpstr>External Acquisition: Steps</vt:lpstr>
      <vt:lpstr>External Acquisition: Steps:  Development of a Request for Proposal</vt:lpstr>
      <vt:lpstr>External Acquisition: Steps:  Proposal Evaluation</vt:lpstr>
      <vt:lpstr>External Acquisition: Steps:  Vendor Selection</vt:lpstr>
      <vt:lpstr>Outsourcing Systems Development: Why Outsourcing?</vt:lpstr>
      <vt:lpstr>Outsourcing Systems Development: Managing the IS Outsourcing Relationship</vt:lpstr>
      <vt:lpstr>END OF CHAPTER CONTENT</vt:lpstr>
      <vt:lpstr>Managing in the Digital World:  Microsoft Is “Kinecting” Its Ecosystem</vt:lpstr>
      <vt:lpstr>Brief Case:  The Cold War in Software Patents</vt:lpstr>
      <vt:lpstr>Coming Attractions: Microsoft’s PixelSense—Any Place, Any Time</vt:lpstr>
      <vt:lpstr>Ethical Dilemma: Genetic Testing</vt:lpstr>
      <vt:lpstr>Who’s Going Mobile Creating Mobile Apps</vt:lpstr>
      <vt:lpstr>Key Players: Game Development Studios</vt:lpstr>
      <vt:lpstr>When Things Go Wrong: Conquering Computer Contagion</vt:lpstr>
      <vt:lpstr>Industry Analysis: Broadcasting</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Developing and Acquiring Information Systems</dc:title>
  <dc:creator/>
  <cp:lastModifiedBy/>
  <cp:revision>3</cp:revision>
  <dcterms:created xsi:type="dcterms:W3CDTF">2013-01-13T16:43:13Z</dcterms:created>
  <dcterms:modified xsi:type="dcterms:W3CDTF">2013-02-05T16:15:52Z</dcterms:modified>
</cp:coreProperties>
</file>