
<file path=[Content_Types].xml><?xml version="1.0" encoding="utf-8"?>
<Types xmlns="http://schemas.openxmlformats.org/package/2006/content-types">
  <Default Extension="com"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478" r:id="rId4"/>
  </p:sldMasterIdLst>
  <p:notesMasterIdLst>
    <p:notesMasterId r:id="rId42"/>
  </p:notesMasterIdLst>
  <p:sldIdLst>
    <p:sldId id="256" r:id="rId5"/>
    <p:sldId id="367" r:id="rId6"/>
    <p:sldId id="269" r:id="rId7"/>
    <p:sldId id="330" r:id="rId8"/>
    <p:sldId id="331" r:id="rId9"/>
    <p:sldId id="332" r:id="rId10"/>
    <p:sldId id="333" r:id="rId11"/>
    <p:sldId id="334" r:id="rId12"/>
    <p:sldId id="335" r:id="rId13"/>
    <p:sldId id="336" r:id="rId14"/>
    <p:sldId id="273" r:id="rId15"/>
    <p:sldId id="277" r:id="rId16"/>
    <p:sldId id="308" r:id="rId17"/>
    <p:sldId id="282" r:id="rId18"/>
    <p:sldId id="279" r:id="rId19"/>
    <p:sldId id="301" r:id="rId20"/>
    <p:sldId id="281" r:id="rId21"/>
    <p:sldId id="304" r:id="rId22"/>
    <p:sldId id="305" r:id="rId23"/>
    <p:sldId id="306" r:id="rId24"/>
    <p:sldId id="307" r:id="rId25"/>
    <p:sldId id="274" r:id="rId26"/>
    <p:sldId id="309" r:id="rId27"/>
    <p:sldId id="310" r:id="rId28"/>
    <p:sldId id="311" r:id="rId29"/>
    <p:sldId id="312" r:id="rId30"/>
    <p:sldId id="314" r:id="rId31"/>
    <p:sldId id="315" r:id="rId32"/>
    <p:sldId id="329" r:id="rId33"/>
    <p:sldId id="275" r:id="rId34"/>
    <p:sldId id="317" r:id="rId35"/>
    <p:sldId id="320" r:id="rId36"/>
    <p:sldId id="321" r:id="rId37"/>
    <p:sldId id="323" r:id="rId38"/>
    <p:sldId id="324" r:id="rId39"/>
    <p:sldId id="326" r:id="rId40"/>
    <p:sldId id="328"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1E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57" autoAdjust="0"/>
  </p:normalViewPr>
  <p:slideViewPr>
    <p:cSldViewPr snapToGrid="0">
      <p:cViewPr varScale="1">
        <p:scale>
          <a:sx n="114" d="100"/>
          <a:sy n="114" d="100"/>
        </p:scale>
        <p:origin x="474" y="102"/>
      </p:cViewPr>
      <p:guideLst/>
    </p:cSldViewPr>
  </p:slideViewPr>
  <p:outlineViewPr>
    <p:cViewPr>
      <p:scale>
        <a:sx n="33" d="100"/>
        <a:sy n="33" d="100"/>
      </p:scale>
      <p:origin x="0" y="-4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F07771-3FAA-4D43-A059-9A7D838C2880}" type="datetimeFigureOut">
              <a:rPr lang="en-US" smtClean="0"/>
              <a:t>1/30/2020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68C18-1BF1-F447-95ED-60EAAE35426E}" type="slidenum">
              <a:rPr lang="en-US" smtClean="0"/>
              <a:t>‹#›</a:t>
            </a:fld>
            <a:endParaRPr lang="en-US"/>
          </a:p>
        </p:txBody>
      </p:sp>
    </p:spTree>
    <p:extLst>
      <p:ext uri="{BB962C8B-B14F-4D97-AF65-F5344CB8AC3E}">
        <p14:creationId xmlns:p14="http://schemas.microsoft.com/office/powerpoint/2010/main" val="1391759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questions</a:t>
            </a:r>
          </a:p>
          <a:p>
            <a:pPr>
              <a:buFontTx/>
              <a:buChar char="-"/>
            </a:pPr>
            <a:r>
              <a:rPr lang="en-US" dirty="0"/>
              <a:t>Readings /Videos &amp; Lectures: 9 questions</a:t>
            </a:r>
          </a:p>
          <a:p>
            <a:pPr>
              <a:buFontTx/>
              <a:buChar char="-"/>
            </a:pPr>
            <a:r>
              <a:rPr lang="en-US" dirty="0"/>
              <a:t>Pre-flight &amp; Max Labs 1a1b: 6 questions</a:t>
            </a:r>
          </a:p>
          <a:p>
            <a:pPr>
              <a:buFontTx/>
              <a:buChar char="-"/>
            </a:pPr>
            <a:r>
              <a:rPr lang="en-US" dirty="0"/>
              <a:t>Swim Lane/ERD : 10 questions</a:t>
            </a:r>
          </a:p>
          <a:p>
            <a:pPr>
              <a:buFontTx/>
              <a:buChar char="-"/>
            </a:pP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27224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58" indent="0">
              <a:buNone/>
            </a:pPr>
            <a:r>
              <a:rPr lang="en-US" sz="1200" b="1" i="1" baseline="0" dirty="0">
                <a:effectLst/>
              </a:rPr>
              <a:t>3 types of analytics </a:t>
            </a:r>
            <a:r>
              <a:rPr lang="en-US" sz="1200" b="0" i="0" baseline="0" dirty="0">
                <a:effectLst/>
              </a:rPr>
              <a:t>(we discussed two of them a few minutes ago)</a:t>
            </a:r>
          </a:p>
          <a:p>
            <a:pPr marL="18158" indent="0">
              <a:buNone/>
            </a:pPr>
            <a:r>
              <a:rPr lang="en-US" sz="1200" b="1" baseline="0" dirty="0">
                <a:effectLst/>
              </a:rPr>
              <a:t>Descriptive</a:t>
            </a:r>
            <a:r>
              <a:rPr lang="en-US" sz="1200" baseline="0" dirty="0">
                <a:effectLst/>
              </a:rPr>
              <a:t> – Dashboards (you will create a dashboard in Max Labs and through your Learn IT assignment!)</a:t>
            </a:r>
          </a:p>
          <a:p>
            <a:pPr marL="18158" indent="0">
              <a:buNone/>
            </a:pPr>
            <a:r>
              <a:rPr lang="en-US" sz="1200" b="1" dirty="0">
                <a:effectLst/>
              </a:rPr>
              <a:t>Predictive</a:t>
            </a:r>
            <a:r>
              <a:rPr lang="en-US" sz="1200" dirty="0">
                <a:effectLst/>
              </a:rPr>
              <a:t> – use past data to model future outcomes</a:t>
            </a:r>
            <a:r>
              <a:rPr lang="en-US" sz="1200" baseline="0" dirty="0">
                <a:effectLst/>
              </a:rPr>
              <a:t>…how customers will respond to a promotion (think Burger King’s new Taco promotion) or Sales affected by market conditions</a:t>
            </a:r>
          </a:p>
          <a:p>
            <a:pPr marL="18158" indent="0">
              <a:buNone/>
            </a:pPr>
            <a:r>
              <a:rPr lang="en-US" sz="1200" b="1" baseline="0" dirty="0">
                <a:effectLst/>
              </a:rPr>
              <a:t>Prescriptive</a:t>
            </a:r>
            <a:r>
              <a:rPr lang="en-US" sz="1200" baseline="0" dirty="0">
                <a:effectLst/>
              </a:rPr>
              <a:t> – Optimization – advise on how best to do your job. (Help your sales team close more deals…like Max helping her boss identify which lead is the best).</a:t>
            </a:r>
            <a:endParaRPr lang="en-US" sz="1200" dirty="0">
              <a:effectLst/>
            </a:endParaRPr>
          </a:p>
          <a:p>
            <a:endParaRPr lang="en-US" b="1" dirty="0"/>
          </a:p>
        </p:txBody>
      </p:sp>
      <p:sp>
        <p:nvSpPr>
          <p:cNvPr id="4" name="Slide Number Placeholder 3"/>
          <p:cNvSpPr>
            <a:spLocks noGrp="1"/>
          </p:cNvSpPr>
          <p:nvPr>
            <p:ph type="sldNum" sz="quarter" idx="5"/>
          </p:nvPr>
        </p:nvSpPr>
        <p:spPr/>
        <p:txBody>
          <a:bodyPr/>
          <a:lstStyle/>
          <a:p>
            <a:fld id="{68B68C18-1BF1-F447-95ED-60EAAE35426E}" type="slidenum">
              <a:rPr lang="en-US" smtClean="0"/>
              <a:t>13</a:t>
            </a:fld>
            <a:endParaRPr lang="en-US"/>
          </a:p>
        </p:txBody>
      </p:sp>
    </p:spTree>
    <p:extLst>
      <p:ext uri="{BB962C8B-B14F-4D97-AF65-F5344CB8AC3E}">
        <p14:creationId xmlns:p14="http://schemas.microsoft.com/office/powerpoint/2010/main" val="305373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8B68C18-1BF1-F447-95ED-60EAAE35426E}" type="slidenum">
              <a:rPr lang="en-US" smtClean="0"/>
              <a:t>14</a:t>
            </a:fld>
            <a:endParaRPr lang="en-US"/>
          </a:p>
        </p:txBody>
      </p:sp>
    </p:spTree>
    <p:extLst>
      <p:ext uri="{BB962C8B-B14F-4D97-AF65-F5344CB8AC3E}">
        <p14:creationId xmlns:p14="http://schemas.microsoft.com/office/powerpoint/2010/main" val="3233824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58"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What’s the difference?</a:t>
            </a:r>
          </a:p>
          <a:p>
            <a:pPr marL="189608" indent="-171450">
              <a:buFont typeface="Arial" panose="020B0604020202020204" pitchFamily="34" charset="0"/>
              <a:buChar char="•"/>
            </a:pPr>
            <a:r>
              <a:rPr lang="en-US" sz="1200" dirty="0">
                <a:effectLst/>
              </a:rPr>
              <a:t>Data Analysis: an exploratory process</a:t>
            </a:r>
          </a:p>
          <a:p>
            <a:pPr marL="189608" indent="-171450">
              <a:buFont typeface="Arial" panose="020B0604020202020204" pitchFamily="34" charset="0"/>
              <a:buChar char="•"/>
            </a:pPr>
            <a:r>
              <a:rPr lang="en-US" sz="1200" dirty="0">
                <a:effectLst/>
              </a:rPr>
              <a:t>Data Visualization: visual</a:t>
            </a:r>
            <a:r>
              <a:rPr lang="en-US" sz="1200" baseline="0" dirty="0">
                <a:effectLst/>
              </a:rPr>
              <a:t> representation</a:t>
            </a:r>
            <a:endParaRPr lang="en-US" sz="1200" dirty="0">
              <a:effectLst/>
            </a:endParaRPr>
          </a:p>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16</a:t>
            </a:fld>
            <a:endParaRPr lang="en-US"/>
          </a:p>
        </p:txBody>
      </p:sp>
    </p:spTree>
    <p:extLst>
      <p:ext uri="{BB962C8B-B14F-4D97-AF65-F5344CB8AC3E}">
        <p14:creationId xmlns:p14="http://schemas.microsoft.com/office/powerpoint/2010/main" val="1905949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Business intelligence (BI) leverages software and services to transform data into actionable intelligence that informs an organization’s strategic and tactical business decisions. BI tools access and analyze data sets and present analytical findings in reports, summaries, dashboards, graphs, charts and maps to provide users with detailed intelligence about the state of the business.</a:t>
            </a:r>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17</a:t>
            </a:fld>
            <a:endParaRPr lang="en-US"/>
          </a:p>
        </p:txBody>
      </p:sp>
    </p:spTree>
    <p:extLst>
      <p:ext uri="{BB962C8B-B14F-4D97-AF65-F5344CB8AC3E}">
        <p14:creationId xmlns:p14="http://schemas.microsoft.com/office/powerpoint/2010/main" val="3442939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Conversion is the most important metric for users of Google Analytics.</a:t>
            </a:r>
            <a:r>
              <a:rPr lang="en-US" baseline="0" dirty="0"/>
              <a:t> It tracks how many users of a web site make a certain desirable action, for example, fill out a contact form, subscribe to a feed, or purchase an item. </a:t>
            </a:r>
            <a:endParaRPr lang="en-US" dirty="0"/>
          </a:p>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18</a:t>
            </a:fld>
            <a:endParaRPr lang="en-US"/>
          </a:p>
        </p:txBody>
      </p:sp>
    </p:spTree>
    <p:extLst>
      <p:ext uri="{BB962C8B-B14F-4D97-AF65-F5344CB8AC3E}">
        <p14:creationId xmlns:p14="http://schemas.microsoft.com/office/powerpoint/2010/main" val="758785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Cross Functional Approach…what does that mean???</a:t>
            </a:r>
          </a:p>
          <a:p>
            <a:endParaRPr lang="en-US" dirty="0"/>
          </a:p>
          <a:p>
            <a:r>
              <a:rPr lang="en-US" dirty="0"/>
              <a:t>Improves trust &amp; collaboration – among supply chain partners. Think about all of the stakeholders involved.</a:t>
            </a:r>
          </a:p>
          <a:p>
            <a:r>
              <a:rPr lang="en-US" dirty="0"/>
              <a:t>Improves inventory visibility &amp; velocity – this is all about the movement of materials and products.</a:t>
            </a:r>
          </a:p>
          <a:p>
            <a:endParaRPr lang="en-US" dirty="0"/>
          </a:p>
          <a:p>
            <a:endParaRPr lang="en-US" dirty="0"/>
          </a:p>
          <a:p>
            <a:r>
              <a:rPr lang="en-US" dirty="0"/>
              <a:t>Safety Stock is not always the answer!</a:t>
            </a:r>
          </a:p>
          <a:p>
            <a:endParaRPr lang="en-US" dirty="0"/>
          </a:p>
          <a:p>
            <a:pPr marL="0"/>
            <a:r>
              <a:rPr lang="en-US" baseline="0" dirty="0"/>
              <a:t>Think about the Costs included:</a:t>
            </a:r>
          </a:p>
          <a:p>
            <a:pPr marL="228600" indent="-228600">
              <a:buFont typeface="+mj-lt"/>
              <a:buAutoNum type="arabicPeriod"/>
            </a:pPr>
            <a:r>
              <a:rPr lang="en-US" baseline="0" dirty="0"/>
              <a:t>Buying the raw materials.</a:t>
            </a:r>
          </a:p>
          <a:p>
            <a:pPr marL="228600" indent="-228600">
              <a:buFont typeface="+mj-lt"/>
              <a:buAutoNum type="arabicPeriod"/>
            </a:pPr>
            <a:r>
              <a:rPr lang="en-US" baseline="0" dirty="0"/>
              <a:t>Labor and other direct costs in making finished goods.</a:t>
            </a:r>
          </a:p>
          <a:p>
            <a:pPr marL="228600" indent="-228600">
              <a:buFont typeface="+mj-lt"/>
              <a:buAutoNum type="arabicPeriod"/>
            </a:pPr>
            <a:r>
              <a:rPr lang="en-US" baseline="0" dirty="0"/>
              <a:t>Distribution costs to get products out to distribution centers and retail locations.</a:t>
            </a:r>
          </a:p>
          <a:p>
            <a:pPr marL="228600" indent="-228600">
              <a:buFont typeface="+mj-lt"/>
              <a:buAutoNum type="arabicPeriod"/>
            </a:pPr>
            <a:r>
              <a:rPr lang="en-US" baseline="0" dirty="0"/>
              <a:t>Storage of finished goods.</a:t>
            </a:r>
          </a:p>
          <a:p>
            <a:endParaRPr lang="en-US" dirty="0"/>
          </a:p>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19</a:t>
            </a:fld>
            <a:endParaRPr lang="en-US"/>
          </a:p>
        </p:txBody>
      </p:sp>
    </p:spTree>
    <p:extLst>
      <p:ext uri="{BB962C8B-B14F-4D97-AF65-F5344CB8AC3E}">
        <p14:creationId xmlns:p14="http://schemas.microsoft.com/office/powerpoint/2010/main" val="3544568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0" indent="0">
              <a:lnSpc>
                <a:spcPct val="100000"/>
              </a:lnSpc>
              <a:spcBef>
                <a:spcPts val="600"/>
              </a:spcBef>
              <a:spcAft>
                <a:spcPts val="600"/>
              </a:spcAft>
              <a:buNone/>
            </a:pPr>
            <a:r>
              <a:rPr lang="en-US" dirty="0"/>
              <a:t>The use of electromagnetic energy  to transit energy between a  reader (transceiver) and the tag (antenna).</a:t>
            </a:r>
          </a:p>
          <a:p>
            <a:pPr marL="50800" indent="0">
              <a:lnSpc>
                <a:spcPct val="100000"/>
              </a:lnSpc>
              <a:spcBef>
                <a:spcPts val="600"/>
              </a:spcBef>
              <a:spcAft>
                <a:spcPts val="600"/>
              </a:spcAft>
              <a:buNone/>
            </a:pPr>
            <a:endParaRPr lang="en-US" dirty="0"/>
          </a:p>
          <a:p>
            <a:pPr>
              <a:lnSpc>
                <a:spcPct val="100000"/>
              </a:lnSpc>
              <a:spcBef>
                <a:spcPts val="600"/>
              </a:spcBef>
              <a:spcAft>
                <a:spcPts val="600"/>
              </a:spcAft>
              <a:buFont typeface="Wingdings" panose="05000000000000000000" pitchFamily="2" charset="2"/>
              <a:buChar char="ü"/>
            </a:pPr>
            <a:r>
              <a:rPr lang="en-US" sz="1200" dirty="0"/>
              <a:t>RFID tags can contain more information than bar codes.</a:t>
            </a:r>
          </a:p>
          <a:p>
            <a:pPr>
              <a:lnSpc>
                <a:spcPct val="100000"/>
              </a:lnSpc>
              <a:spcBef>
                <a:spcPts val="600"/>
              </a:spcBef>
              <a:spcAft>
                <a:spcPts val="600"/>
              </a:spcAft>
              <a:buFont typeface="Wingdings" panose="05000000000000000000" pitchFamily="2" charset="2"/>
              <a:buChar char="ü"/>
            </a:pPr>
            <a:r>
              <a:rPr lang="en-US" sz="1200" dirty="0"/>
              <a:t>Tags are programmable</a:t>
            </a:r>
          </a:p>
          <a:p>
            <a:pPr>
              <a:lnSpc>
                <a:spcPct val="100000"/>
              </a:lnSpc>
              <a:spcBef>
                <a:spcPts val="600"/>
              </a:spcBef>
              <a:spcAft>
                <a:spcPts val="600"/>
              </a:spcAft>
              <a:buFont typeface="Wingdings" panose="05000000000000000000" pitchFamily="2" charset="2"/>
              <a:buNone/>
            </a:pPr>
            <a:endParaRPr lang="en-US" sz="1200" dirty="0"/>
          </a:p>
          <a:p>
            <a:pPr>
              <a:lnSpc>
                <a:spcPct val="100000"/>
              </a:lnSpc>
              <a:spcBef>
                <a:spcPts val="600"/>
              </a:spcBef>
              <a:spcAft>
                <a:spcPts val="600"/>
              </a:spcAft>
            </a:pPr>
            <a:r>
              <a:rPr lang="en-US" sz="1200" b="0" dirty="0"/>
              <a:t> Scanning can be done from greater distance.</a:t>
            </a:r>
          </a:p>
          <a:p>
            <a:pPr>
              <a:lnSpc>
                <a:spcPct val="100000"/>
              </a:lnSpc>
              <a:spcBef>
                <a:spcPts val="600"/>
              </a:spcBef>
              <a:spcAft>
                <a:spcPts val="600"/>
              </a:spcAft>
            </a:pPr>
            <a:r>
              <a:rPr lang="en-US" sz="1200" b="0" dirty="0"/>
              <a:t> Passive tags—inexpensive, range of few feet.</a:t>
            </a:r>
          </a:p>
          <a:p>
            <a:pPr>
              <a:lnSpc>
                <a:spcPct val="100000"/>
              </a:lnSpc>
              <a:spcBef>
                <a:spcPts val="600"/>
              </a:spcBef>
              <a:spcAft>
                <a:spcPts val="600"/>
              </a:spcAft>
            </a:pPr>
            <a:r>
              <a:rPr lang="en-US" sz="1200" b="0" dirty="0"/>
              <a:t> Active tags—more expensive, longer range</a:t>
            </a:r>
          </a:p>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20</a:t>
            </a:fld>
            <a:endParaRPr lang="en-US"/>
          </a:p>
        </p:txBody>
      </p:sp>
    </p:spTree>
    <p:extLst>
      <p:ext uri="{BB962C8B-B14F-4D97-AF65-F5344CB8AC3E}">
        <p14:creationId xmlns:p14="http://schemas.microsoft.com/office/powerpoint/2010/main" val="1607940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Turned the entire park into a computer system</a:t>
            </a:r>
          </a:p>
          <a:p>
            <a:r>
              <a:rPr lang="en-US" sz="1200" dirty="0"/>
              <a:t>Designing the Experience</a:t>
            </a:r>
          </a:p>
          <a:p>
            <a:r>
              <a:rPr lang="en-US" sz="1200" dirty="0"/>
              <a:t>RFID Chip in stylish rubber wristband</a:t>
            </a:r>
          </a:p>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21</a:t>
            </a:fld>
            <a:endParaRPr lang="en-US"/>
          </a:p>
        </p:txBody>
      </p:sp>
    </p:spTree>
    <p:extLst>
      <p:ext uri="{BB962C8B-B14F-4D97-AF65-F5344CB8AC3E}">
        <p14:creationId xmlns:p14="http://schemas.microsoft.com/office/powerpoint/2010/main" val="3686084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Api</a:t>
            </a:r>
            <a:endParaRPr lang="en-US" dirty="0"/>
          </a:p>
          <a:p>
            <a:r>
              <a:rPr lang="en-US" dirty="0"/>
              <a:t>Cloud Computing</a:t>
            </a:r>
          </a:p>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22</a:t>
            </a:fld>
            <a:endParaRPr lang="en-US"/>
          </a:p>
        </p:txBody>
      </p:sp>
    </p:spTree>
    <p:extLst>
      <p:ext uri="{BB962C8B-B14F-4D97-AF65-F5344CB8AC3E}">
        <p14:creationId xmlns:p14="http://schemas.microsoft.com/office/powerpoint/2010/main" val="3710724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23</a:t>
            </a:fld>
            <a:endParaRPr lang="en-US"/>
          </a:p>
        </p:txBody>
      </p:sp>
    </p:spTree>
    <p:extLst>
      <p:ext uri="{BB962C8B-B14F-4D97-AF65-F5344CB8AC3E}">
        <p14:creationId xmlns:p14="http://schemas.microsoft.com/office/powerpoint/2010/main" val="57470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4</a:t>
            </a:fld>
            <a:endParaRPr lang="en-US" dirty="0"/>
          </a:p>
        </p:txBody>
      </p:sp>
    </p:spTree>
    <p:extLst>
      <p:ext uri="{BB962C8B-B14F-4D97-AF65-F5344CB8AC3E}">
        <p14:creationId xmlns:p14="http://schemas.microsoft.com/office/powerpoint/2010/main" val="2558844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24</a:t>
            </a:fld>
            <a:endParaRPr lang="en-US"/>
          </a:p>
        </p:txBody>
      </p:sp>
    </p:spTree>
    <p:extLst>
      <p:ext uri="{BB962C8B-B14F-4D97-AF65-F5344CB8AC3E}">
        <p14:creationId xmlns:p14="http://schemas.microsoft.com/office/powerpoint/2010/main" val="1705191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25</a:t>
            </a:fld>
            <a:endParaRPr lang="en-US"/>
          </a:p>
        </p:txBody>
      </p:sp>
    </p:spTree>
    <p:extLst>
      <p:ext uri="{BB962C8B-B14F-4D97-AF65-F5344CB8AC3E}">
        <p14:creationId xmlns:p14="http://schemas.microsoft.com/office/powerpoint/2010/main" val="3922282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Cloud computing pitfalls to consider/discuss with the students:</a:t>
            </a:r>
          </a:p>
          <a:p>
            <a:endParaRPr lang="en-US" dirty="0"/>
          </a:p>
          <a:p>
            <a:r>
              <a:rPr lang="en-US" dirty="0"/>
              <a:t>Downtime – Network availability is an issue; outages do happen. So do incorrect access policies and other mistakes that can lead to the inability to access critical data. Contracts called Service Level Agreements between the provider and the customers that spell out guaranteed levels of service are meant to address these types of problems.</a:t>
            </a:r>
          </a:p>
          <a:p>
            <a:endParaRPr lang="en-US" dirty="0"/>
          </a:p>
          <a:p>
            <a:r>
              <a:rPr lang="en-US" dirty="0"/>
              <a:t>Device security – Employees lose mobile devices and fail to use strong passwords; updated malware and antivirus definitions, timely patches and updates are critical.</a:t>
            </a:r>
          </a:p>
          <a:p>
            <a:endParaRPr lang="en-US" dirty="0"/>
          </a:p>
          <a:p>
            <a:r>
              <a:rPr lang="en-US" dirty="0"/>
              <a:t>Data integrity – Potential problems that affect the integrity of a company’s data include corruption, misplacement, accidental deletion, physical accidents, malicious acts, hardware failures and a lack of proper policies.</a:t>
            </a:r>
          </a:p>
          <a:p>
            <a:endParaRPr lang="en-US" dirty="0"/>
          </a:p>
          <a:p>
            <a:r>
              <a:rPr lang="en-US" dirty="0"/>
              <a:t>Privacy &amp; confidentiality of data – Data is vulnerable while being transmitted outside of the corporate firewall and once in the data center, it has to be kept separate from other companies’ data. Reliable identity authentication is also extremely important. Whether you choose a public or private cloud influences how much you have to worry about security issues. In some cases, a hybrid cloud may be the answer to your concerns. It is up to you to make sure that your cloud service provider has adequate safeguards in 	place to protect critical applications and sensitive data in case of hardware failures, natural disasters, cyber crime or data breaches.</a:t>
            </a:r>
          </a:p>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26</a:t>
            </a:fld>
            <a:endParaRPr lang="en-US"/>
          </a:p>
        </p:txBody>
      </p:sp>
    </p:spTree>
    <p:extLst>
      <p:ext uri="{BB962C8B-B14F-4D97-AF65-F5344CB8AC3E}">
        <p14:creationId xmlns:p14="http://schemas.microsoft.com/office/powerpoint/2010/main" val="1860934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APIs (application programming interfaces) provide a way to connect computer software components. Broadly speaking, APIs make it possible for organizations to open their backend data and functionality for reuse in new application services.</a:t>
            </a:r>
          </a:p>
          <a:p>
            <a:endParaRPr lang="en-US" dirty="0"/>
          </a:p>
          <a:p>
            <a:r>
              <a:rPr lang="en-US" dirty="0"/>
              <a:t>An API achieves this by facilitating interactions between code modules, applications and backend IT systems. The API specifies the way in which these different software components can interact with each other and enables content and data to be shared between components.</a:t>
            </a:r>
          </a:p>
          <a:p>
            <a:endParaRPr lang="en-US" dirty="0"/>
          </a:p>
          <a:p>
            <a:r>
              <a:rPr lang="en-US" dirty="0"/>
              <a:t>The API is not a new concept. But as the complexity of computer systems has increased, the need for APIs has increased, as evidenced by their prevalence in operating systems, programming languages and networks – including the Web.</a:t>
            </a:r>
          </a:p>
          <a:p>
            <a:endParaRPr lang="en-US" dirty="0"/>
          </a:p>
          <a:p>
            <a:r>
              <a:rPr lang="en-US" dirty="0"/>
              <a:t>As more and more organizations have adopted the Web as the primary network for systems integration and have started seeking ways to connect their information technology assets to online portals and mobile apps, adoption of APIs has grown rapidly.</a:t>
            </a:r>
          </a:p>
          <a:p>
            <a:endParaRPr lang="en-US" dirty="0"/>
          </a:p>
          <a:p>
            <a:r>
              <a:rPr lang="en-US" dirty="0"/>
              <a:t>When people talk about APIs today, they are more often than not referring to these “Web APIs”. On a technical level, a Web API can be defined as any software interface exposed over the HTTP protocol in order to facilitate the development of Web, mobile and cloud applications.</a:t>
            </a:r>
          </a:p>
          <a:p>
            <a:endParaRPr lang="en-US" dirty="0"/>
          </a:p>
          <a:p>
            <a:r>
              <a:rPr lang="en-US" dirty="0"/>
              <a:t>Web APIs are particularly important in social media – for example, a network might publish an API that allows developers to create client applications for posting status updates from mobile devices. However, Web APIs are becoming increasingly vital to organizations across all sectors.</a:t>
            </a:r>
          </a:p>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27</a:t>
            </a:fld>
            <a:endParaRPr lang="en-US"/>
          </a:p>
        </p:txBody>
      </p:sp>
    </p:spTree>
    <p:extLst>
      <p:ext uri="{BB962C8B-B14F-4D97-AF65-F5344CB8AC3E}">
        <p14:creationId xmlns:p14="http://schemas.microsoft.com/office/powerpoint/2010/main" val="444894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0" indent="0">
              <a:lnSpc>
                <a:spcPct val="100000"/>
              </a:lnSpc>
              <a:spcBef>
                <a:spcPts val="600"/>
              </a:spcBef>
              <a:spcAft>
                <a:spcPts val="600"/>
              </a:spcAft>
              <a:buFont typeface="+mj-lt"/>
              <a:buNone/>
            </a:pPr>
            <a:r>
              <a:rPr lang="en-US" b="0" baseline="0" dirty="0"/>
              <a:t>IaaS: “host” – you pay for the infrastructure but you are responsible for all application development and deployment and support activities. </a:t>
            </a:r>
          </a:p>
          <a:p>
            <a:pPr marL="50800" indent="0">
              <a:lnSpc>
                <a:spcPct val="100000"/>
              </a:lnSpc>
              <a:spcBef>
                <a:spcPts val="600"/>
              </a:spcBef>
              <a:spcAft>
                <a:spcPts val="600"/>
              </a:spcAft>
              <a:buFont typeface="+mj-lt"/>
              <a:buNone/>
            </a:pPr>
            <a:endParaRPr lang="en-US" b="0" baseline="0" dirty="0"/>
          </a:p>
          <a:p>
            <a:pPr marL="50800" indent="0">
              <a:lnSpc>
                <a:spcPct val="100000"/>
              </a:lnSpc>
              <a:spcBef>
                <a:spcPts val="600"/>
              </a:spcBef>
              <a:spcAft>
                <a:spcPts val="600"/>
              </a:spcAft>
              <a:buFont typeface="+mj-lt"/>
              <a:buNone/>
            </a:pPr>
            <a:r>
              <a:rPr lang="en-US" b="0" baseline="0" dirty="0"/>
              <a:t>PaaS: “build” – you pay for the infrastructure and for a developing platform that supports many areas of deployment so you can just focus on programming your application. </a:t>
            </a:r>
          </a:p>
          <a:p>
            <a:pPr marL="50800" indent="0">
              <a:lnSpc>
                <a:spcPct val="100000"/>
              </a:lnSpc>
              <a:spcBef>
                <a:spcPts val="600"/>
              </a:spcBef>
              <a:spcAft>
                <a:spcPts val="600"/>
              </a:spcAft>
              <a:buFont typeface="+mj-lt"/>
              <a:buNone/>
            </a:pPr>
            <a:endParaRPr lang="en-US" b="0" baseline="0" dirty="0"/>
          </a:p>
          <a:p>
            <a:pPr marL="50800" indent="0">
              <a:lnSpc>
                <a:spcPct val="100000"/>
              </a:lnSpc>
              <a:spcBef>
                <a:spcPts val="600"/>
              </a:spcBef>
              <a:spcAft>
                <a:spcPts val="600"/>
              </a:spcAft>
              <a:buFont typeface="+mj-lt"/>
              <a:buNone/>
            </a:pPr>
            <a:r>
              <a:rPr lang="en-US" b="0" baseline="0" dirty="0"/>
              <a:t>SaaS: “consume” – you pay for an entire solution that is fully built, deployed, and distributed over the web for you to consume on demand. You have no infrastructure, development, deployment, or support responsibilities.</a:t>
            </a:r>
          </a:p>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28</a:t>
            </a:fld>
            <a:endParaRPr lang="en-US"/>
          </a:p>
        </p:txBody>
      </p:sp>
    </p:spTree>
    <p:extLst>
      <p:ext uri="{BB962C8B-B14F-4D97-AF65-F5344CB8AC3E}">
        <p14:creationId xmlns:p14="http://schemas.microsoft.com/office/powerpoint/2010/main" val="1348391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 Labs 1a &amp; 1b</a:t>
            </a:r>
          </a:p>
        </p:txBody>
      </p:sp>
      <p:sp>
        <p:nvSpPr>
          <p:cNvPr id="4" name="Slide Number Placeholder 3"/>
          <p:cNvSpPr>
            <a:spLocks noGrp="1"/>
          </p:cNvSpPr>
          <p:nvPr>
            <p:ph type="sldNum" sz="quarter" idx="5"/>
          </p:nvPr>
        </p:nvSpPr>
        <p:spPr/>
        <p:txBody>
          <a:bodyPr/>
          <a:lstStyle/>
          <a:p>
            <a:fld id="{68B68C18-1BF1-F447-95ED-60EAAE35426E}" type="slidenum">
              <a:rPr lang="en-US" smtClean="0"/>
              <a:t>30</a:t>
            </a:fld>
            <a:endParaRPr lang="en-US"/>
          </a:p>
        </p:txBody>
      </p:sp>
    </p:spTree>
    <p:extLst>
      <p:ext uri="{BB962C8B-B14F-4D97-AF65-F5344CB8AC3E}">
        <p14:creationId xmlns:p14="http://schemas.microsoft.com/office/powerpoint/2010/main" val="25315403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31</a:t>
            </a:fld>
            <a:endParaRPr lang="en-US"/>
          </a:p>
        </p:txBody>
      </p:sp>
    </p:spTree>
    <p:extLst>
      <p:ext uri="{BB962C8B-B14F-4D97-AF65-F5344CB8AC3E}">
        <p14:creationId xmlns:p14="http://schemas.microsoft.com/office/powerpoint/2010/main" val="3325014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32</a:t>
            </a:fld>
            <a:endParaRPr lang="en-US"/>
          </a:p>
        </p:txBody>
      </p:sp>
    </p:spTree>
    <p:extLst>
      <p:ext uri="{BB962C8B-B14F-4D97-AF65-F5344CB8AC3E}">
        <p14:creationId xmlns:p14="http://schemas.microsoft.com/office/powerpoint/2010/main" val="385710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58" indent="0">
              <a:buNone/>
            </a:pPr>
            <a:endParaRPr lang="en-US" sz="1200" b="0" i="0" u="none" strike="noStrike" cap="none" dirty="0">
              <a:solidFill>
                <a:schemeClr val="dk1"/>
              </a:solidFill>
              <a:effectLst/>
              <a:latin typeface="+mn-lt"/>
              <a:cs typeface="Calibri"/>
              <a:sym typeface="Calibri"/>
            </a:endParaRPr>
          </a:p>
          <a:p>
            <a:pPr marL="18158" indent="0">
              <a:buNone/>
            </a:pPr>
            <a:r>
              <a:rPr lang="en-US" sz="1200" b="0" i="0" u="none" strike="noStrike" cap="none" dirty="0">
                <a:solidFill>
                  <a:schemeClr val="dk1"/>
                </a:solidFill>
                <a:effectLst/>
                <a:latin typeface="+mn-lt"/>
                <a:cs typeface="Calibri"/>
                <a:sym typeface="Calibri"/>
              </a:rPr>
              <a:t>California Consumer Privacy Act (CCPA)3 emerged on the legislative scene and passed in record time, paving the way for change across the U.S. privacy landscape. As shown in Figure 2, at the time of publication, 13 states have followed suit, introducing draft laws, some of which exceed the CCPA in scope. Cumulatively, they impact nearly 40% of the population in the U.S.</a:t>
            </a:r>
          </a:p>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33</a:t>
            </a:fld>
            <a:endParaRPr lang="en-US"/>
          </a:p>
        </p:txBody>
      </p:sp>
    </p:spTree>
    <p:extLst>
      <p:ext uri="{BB962C8B-B14F-4D97-AF65-F5344CB8AC3E}">
        <p14:creationId xmlns:p14="http://schemas.microsoft.com/office/powerpoint/2010/main" val="29888579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34</a:t>
            </a:fld>
            <a:endParaRPr lang="en-US"/>
          </a:p>
        </p:txBody>
      </p:sp>
    </p:spTree>
    <p:extLst>
      <p:ext uri="{BB962C8B-B14F-4D97-AF65-F5344CB8AC3E}">
        <p14:creationId xmlns:p14="http://schemas.microsoft.com/office/powerpoint/2010/main" val="3464392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5</a:t>
            </a:fld>
            <a:endParaRPr lang="en-US" dirty="0"/>
          </a:p>
        </p:txBody>
      </p:sp>
    </p:spTree>
    <p:extLst>
      <p:ext uri="{BB962C8B-B14F-4D97-AF65-F5344CB8AC3E}">
        <p14:creationId xmlns:p14="http://schemas.microsoft.com/office/powerpoint/2010/main" val="9271625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58" indent="0">
              <a:buNone/>
            </a:pPr>
            <a:r>
              <a:rPr lang="en-US" sz="1200" baseline="0" dirty="0">
                <a:effectLst/>
              </a:rPr>
              <a:t>Ask the students for examples of all 3 types:</a:t>
            </a:r>
          </a:p>
          <a:p>
            <a:pPr marL="18158" indent="0">
              <a:buNone/>
            </a:pPr>
            <a:r>
              <a:rPr lang="en-US" sz="1200" baseline="0" dirty="0">
                <a:effectLst/>
              </a:rPr>
              <a:t>Narrow (ANI) – all around us…google maps/</a:t>
            </a:r>
            <a:r>
              <a:rPr lang="en-US" sz="1200" baseline="0" dirty="0" err="1">
                <a:effectLst/>
              </a:rPr>
              <a:t>waze</a:t>
            </a:r>
            <a:r>
              <a:rPr lang="en-US" sz="1200" baseline="0" dirty="0">
                <a:effectLst/>
              </a:rPr>
              <a:t>/Facebook/autonomous cars/amazon suggestions</a:t>
            </a:r>
          </a:p>
          <a:p>
            <a:pPr marL="18158" indent="0">
              <a:buNone/>
            </a:pPr>
            <a:r>
              <a:rPr lang="en-US" sz="1200" baseline="0" dirty="0">
                <a:effectLst/>
              </a:rPr>
              <a:t>General (AGI) – Human Level Intelligence</a:t>
            </a:r>
          </a:p>
          <a:p>
            <a:pPr marL="18158" indent="0">
              <a:buNone/>
            </a:pPr>
            <a:r>
              <a:rPr lang="en-US" sz="1200" baseline="0" dirty="0">
                <a:effectLst/>
              </a:rPr>
              <a:t>Superintelligence (ASI) – Intelligence that exceeds that of a human</a:t>
            </a:r>
          </a:p>
          <a:p>
            <a:pPr marL="18158" indent="0">
              <a:buNone/>
            </a:pPr>
            <a:endParaRPr lang="en-US" sz="1200" baseline="0" dirty="0">
              <a:effectLst/>
            </a:endParaRPr>
          </a:p>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35</a:t>
            </a:fld>
            <a:endParaRPr lang="en-US"/>
          </a:p>
        </p:txBody>
      </p:sp>
    </p:spTree>
    <p:extLst>
      <p:ext uri="{BB962C8B-B14F-4D97-AF65-F5344CB8AC3E}">
        <p14:creationId xmlns:p14="http://schemas.microsoft.com/office/powerpoint/2010/main" val="17387985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Turing Test, developed by Alan Turning in 1950, tests a machine’s ability to exhibit intelligent behavior equivalent to, or indistinguishable from, that of a human.  It is essentially having a person interact with either a machine or a person and not being able to tell the difference</a:t>
            </a:r>
          </a:p>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36</a:t>
            </a:fld>
            <a:endParaRPr lang="en-US"/>
          </a:p>
        </p:txBody>
      </p:sp>
    </p:spTree>
    <p:extLst>
      <p:ext uri="{BB962C8B-B14F-4D97-AF65-F5344CB8AC3E}">
        <p14:creationId xmlns:p14="http://schemas.microsoft.com/office/powerpoint/2010/main" val="32211285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37</a:t>
            </a:fld>
            <a:endParaRPr lang="en-US"/>
          </a:p>
        </p:txBody>
      </p:sp>
    </p:spTree>
    <p:extLst>
      <p:ext uri="{BB962C8B-B14F-4D97-AF65-F5344CB8AC3E}">
        <p14:creationId xmlns:p14="http://schemas.microsoft.com/office/powerpoint/2010/main" val="793919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6</a:t>
            </a:fld>
            <a:endParaRPr lang="en-US" dirty="0"/>
          </a:p>
        </p:txBody>
      </p:sp>
    </p:spTree>
    <p:extLst>
      <p:ext uri="{BB962C8B-B14F-4D97-AF65-F5344CB8AC3E}">
        <p14:creationId xmlns:p14="http://schemas.microsoft.com/office/powerpoint/2010/main" val="3015741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7</a:t>
            </a:fld>
            <a:endParaRPr lang="en-US" dirty="0"/>
          </a:p>
        </p:txBody>
      </p:sp>
    </p:spTree>
    <p:extLst>
      <p:ext uri="{BB962C8B-B14F-4D97-AF65-F5344CB8AC3E}">
        <p14:creationId xmlns:p14="http://schemas.microsoft.com/office/powerpoint/2010/main" val="3209684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8</a:t>
            </a:fld>
            <a:endParaRPr lang="en-US" dirty="0"/>
          </a:p>
        </p:txBody>
      </p:sp>
    </p:spTree>
    <p:extLst>
      <p:ext uri="{BB962C8B-B14F-4D97-AF65-F5344CB8AC3E}">
        <p14:creationId xmlns:p14="http://schemas.microsoft.com/office/powerpoint/2010/main" val="1342105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9</a:t>
            </a:fld>
            <a:endParaRPr lang="en-US" dirty="0"/>
          </a:p>
        </p:txBody>
      </p:sp>
    </p:spTree>
    <p:extLst>
      <p:ext uri="{BB962C8B-B14F-4D97-AF65-F5344CB8AC3E}">
        <p14:creationId xmlns:p14="http://schemas.microsoft.com/office/powerpoint/2010/main" val="331577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B68C18-1BF1-F447-95ED-60EAAE35426E}" type="slidenum">
              <a:rPr lang="en-US" smtClean="0"/>
              <a:t>10</a:t>
            </a:fld>
            <a:endParaRPr lang="en-US" dirty="0"/>
          </a:p>
        </p:txBody>
      </p:sp>
    </p:spTree>
    <p:extLst>
      <p:ext uri="{BB962C8B-B14F-4D97-AF65-F5344CB8AC3E}">
        <p14:creationId xmlns:p14="http://schemas.microsoft.com/office/powerpoint/2010/main" val="3853172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8B68C18-1BF1-F447-95ED-60EAAE35426E}" type="slidenum">
              <a:rPr lang="en-US" smtClean="0"/>
              <a:t>12</a:t>
            </a:fld>
            <a:endParaRPr lang="en-US"/>
          </a:p>
        </p:txBody>
      </p:sp>
    </p:spTree>
    <p:extLst>
      <p:ext uri="{BB962C8B-B14F-4D97-AF65-F5344CB8AC3E}">
        <p14:creationId xmlns:p14="http://schemas.microsoft.com/office/powerpoint/2010/main" val="315949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anchor="ctr">
            <a:normAutofit/>
          </a:bodyPr>
          <a:lstStyle>
            <a:lvl1pPr algn="l">
              <a:lnSpc>
                <a:spcPct val="85000"/>
              </a:lnSpc>
              <a:defRPr sz="6000" cap="none"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667666" y="4151085"/>
            <a:ext cx="4633806" cy="1591181"/>
          </a:xfrm>
        </p:spPr>
        <p:txBody>
          <a:bodyPr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title="Verticle Rule Lin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137A75DA-C6FF-4420-94B9-E3338D1F9A04}"/>
              </a:ext>
            </a:extLst>
          </p:cNvPr>
          <p:cNvSpPr>
            <a:spLocks noGrp="1"/>
          </p:cNvSpPr>
          <p:nvPr>
            <p:ph type="pic" sz="quarter" idx="10" hasCustomPrompt="1"/>
          </p:nvPr>
        </p:nvSpPr>
        <p:spPr>
          <a:xfrm>
            <a:off x="2743615" y="1367500"/>
            <a:ext cx="2397795" cy="2397795"/>
          </a:xfrm>
          <a:prstGeom prst="ellipse">
            <a:avLst/>
          </a:prstGeom>
          <a:solidFill>
            <a:schemeClr val="bg1"/>
          </a:solidFill>
        </p:spPr>
        <p:txBody>
          <a:bodyPr anchor="ctr"/>
          <a:lstStyle>
            <a:lvl1pPr marL="0" indent="0" algn="ctr">
              <a:buNone/>
              <a:defRPr i="1"/>
            </a:lvl1pPr>
          </a:lstStyle>
          <a:p>
            <a:r>
              <a:rPr lang="en-US" noProof="0"/>
              <a:t>Insert Portrait Photo</a:t>
            </a:r>
          </a:p>
        </p:txBody>
      </p:sp>
    </p:spTree>
    <p:extLst>
      <p:ext uri="{BB962C8B-B14F-4D97-AF65-F5344CB8AC3E}">
        <p14:creationId xmlns:p14="http://schemas.microsoft.com/office/powerpoint/2010/main" val="1827426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1/30/2020</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FBC751F3-ABD6-4995-8494-4932D12ACE1B}"/>
              </a:ext>
            </a:extLst>
          </p:cNvPr>
          <p:cNvSpPr>
            <a:spLocks noGrp="1"/>
          </p:cNvSpPr>
          <p:nvPr>
            <p:ph sz="quarter" idx="19"/>
          </p:nvPr>
        </p:nvSpPr>
        <p:spPr>
          <a:xfrm>
            <a:off x="5326063" y="559678"/>
            <a:ext cx="6103937" cy="519183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875451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1/30/2020</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1466EC8C-C8BE-4149-A684-18CFF4574C18}"/>
              </a:ext>
            </a:extLst>
          </p:cNvPr>
          <p:cNvSpPr>
            <a:spLocks noGrp="1"/>
          </p:cNvSpPr>
          <p:nvPr>
            <p:ph type="pic" sz="quarter" idx="19"/>
          </p:nvPr>
        </p:nvSpPr>
        <p:spPr>
          <a:xfrm>
            <a:off x="5297488" y="559678"/>
            <a:ext cx="6132512" cy="5191835"/>
          </a:xfrm>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368749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7"/>
            <a:ext cx="3833906" cy="5274923"/>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1/30/2020</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4889D34E-DF9E-41B7-A5EC-B9D63999B3D0}"/>
              </a:ext>
            </a:extLst>
          </p:cNvPr>
          <p:cNvSpPr>
            <a:spLocks noGrp="1"/>
          </p:cNvSpPr>
          <p:nvPr>
            <p:ph idx="1"/>
          </p:nvPr>
        </p:nvSpPr>
        <p:spPr>
          <a:xfrm>
            <a:off x="5181600" y="559678"/>
            <a:ext cx="6172200" cy="56172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22617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5181600" y="540628"/>
            <a:ext cx="6248400" cy="248894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5181600" y="3712467"/>
            <a:ext cx="6248400" cy="248222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F316E73E-FB98-2A42-974A-9CD83D46C100}" type="datetime1">
              <a:rPr lang="en-US" noProof="0" smtClean="0"/>
              <a:t>1/30/2020</a:t>
            </a:fld>
            <a:endParaRPr lang="en-US" noProof="0"/>
          </a:p>
        </p:txBody>
      </p:sp>
      <p:sp>
        <p:nvSpPr>
          <p:cNvPr id="6" name="Footer Placeholder 5"/>
          <p:cNvSpPr>
            <a:spLocks noGrp="1"/>
          </p:cNvSpPr>
          <p:nvPr>
            <p:ph type="ftr" sz="quarter" idx="11"/>
          </p:nvPr>
        </p:nvSpPr>
        <p:spPr/>
        <p:txBody>
          <a:bodyPr/>
          <a:lstStyle/>
          <a:p>
            <a:endParaRPr lang="en-US" noProof="0"/>
          </a:p>
        </p:txBody>
      </p:sp>
    </p:spTree>
    <p:extLst>
      <p:ext uri="{BB962C8B-B14F-4D97-AF65-F5344CB8AC3E}">
        <p14:creationId xmlns:p14="http://schemas.microsoft.com/office/powerpoint/2010/main" val="2454302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noProof="0"/>
              <a:t>Click to edit Master title style</a:t>
            </a:r>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98A115EF-7A83-9842-815E-554E5DEB63CD}" type="datetime1">
              <a:rPr lang="en-US" noProof="0" smtClean="0"/>
              <a:t>1/30/2020</a:t>
            </a:fld>
            <a:endParaRPr lang="en-US" noProof="0"/>
          </a:p>
        </p:txBody>
      </p:sp>
      <p:sp>
        <p:nvSpPr>
          <p:cNvPr id="8" name="Footer Placeholder 7"/>
          <p:cNvSpPr>
            <a:spLocks noGrp="1"/>
          </p:cNvSpPr>
          <p:nvPr>
            <p:ph type="ftr" sz="quarter" idx="11"/>
          </p:nvPr>
        </p:nvSpPr>
        <p:spPr/>
        <p:txBody>
          <a:bodyPr/>
          <a:lstStyle/>
          <a:p>
            <a:endParaRPr lang="en-US" noProof="0"/>
          </a:p>
        </p:txBody>
      </p:sp>
      <p:sp>
        <p:nvSpPr>
          <p:cNvPr id="9" name="Slide Number Placeholder 8"/>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4277019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4BE097A0-4000-B744-87D8-18F42A934248}" type="datetime1">
              <a:rPr lang="en-US" noProof="0" smtClean="0"/>
              <a:t>1/30/2020</a:t>
            </a:fld>
            <a:endParaRPr lang="en-US" noProof="0"/>
          </a:p>
        </p:txBody>
      </p:sp>
      <p:sp>
        <p:nvSpPr>
          <p:cNvPr id="4" name="Footer Placeholder 3"/>
          <p:cNvSpPr>
            <a:spLocks noGrp="1"/>
          </p:cNvSpPr>
          <p:nvPr>
            <p:ph type="ftr" sz="quarter" idx="11"/>
          </p:nvPr>
        </p:nvSpPr>
        <p:spPr/>
        <p:txBody>
          <a:bodyPr/>
          <a:lstStyle/>
          <a:p>
            <a:endParaRPr lang="en-US" noProof="0"/>
          </a:p>
        </p:txBody>
      </p:sp>
      <p:sp>
        <p:nvSpPr>
          <p:cNvPr id="5" name="Slide Number Placeholder 4"/>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2043447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74EA9-4639-9B48-9E98-70455404EF00}" type="datetime1">
              <a:rPr lang="en-US" noProof="0" smtClean="0"/>
              <a:t>1/30/2020</a:t>
            </a:fld>
            <a:endParaRPr lang="en-US" noProof="0"/>
          </a:p>
        </p:txBody>
      </p:sp>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82390238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59"/>
        <p:cNvGrpSpPr/>
        <p:nvPr/>
      </p:nvGrpSpPr>
      <p:grpSpPr>
        <a:xfrm>
          <a:off x="0" y="0"/>
          <a:ext cx="0" cy="0"/>
          <a:chOff x="0" y="0"/>
          <a:chExt cx="0" cy="0"/>
        </a:xfrm>
      </p:grpSpPr>
      <p:sp>
        <p:nvSpPr>
          <p:cNvPr id="60" name="Google Shape;60;p9"/>
          <p:cNvSpPr/>
          <p:nvPr/>
        </p:nvSpPr>
        <p:spPr>
          <a:xfrm>
            <a:off x="0" y="5955030"/>
            <a:ext cx="12192000" cy="902970"/>
          </a:xfrm>
          <a:prstGeom prst="rect">
            <a:avLst/>
          </a:prstGeom>
          <a:solidFill>
            <a:srgbClr val="A41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61" name="Google Shape;61;p9"/>
          <p:cNvSpPr txBox="1">
            <a:spLocks noGrp="1"/>
          </p:cNvSpPr>
          <p:nvPr>
            <p:ph type="body" idx="1"/>
          </p:nvPr>
        </p:nvSpPr>
        <p:spPr>
          <a:xfrm>
            <a:off x="329972" y="1825625"/>
            <a:ext cx="5625057" cy="3763645"/>
          </a:xfrm>
          <a:prstGeom prst="rect">
            <a:avLst/>
          </a:prstGeom>
          <a:noFill/>
          <a:ln>
            <a:noFill/>
          </a:ln>
        </p:spPr>
        <p:txBody>
          <a:bodyPr spcFirstLastPara="1" wrap="square" lIns="91425" tIns="45700" rIns="91425" bIns="45700" anchor="t" anchorCtr="0"/>
          <a:lstStyle>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2" name="Google Shape;62;p9"/>
          <p:cNvSpPr txBox="1">
            <a:spLocks noGrp="1"/>
          </p:cNvSpPr>
          <p:nvPr>
            <p:ph type="sldNum" idx="12"/>
          </p:nvPr>
        </p:nvSpPr>
        <p:spPr>
          <a:xfrm>
            <a:off x="9075419" y="6146674"/>
            <a:ext cx="27432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Arial Narrow"/>
                <a:ea typeface="Arial Narrow"/>
                <a:cs typeface="Arial Narrow"/>
                <a:sym typeface="Arial Narrow"/>
              </a:defRPr>
            </a:lvl1pPr>
            <a:lvl2pPr marL="0" marR="0" lvl="1" indent="0" algn="r" rtl="0">
              <a:spcBef>
                <a:spcPts val="0"/>
              </a:spcBef>
              <a:buNone/>
              <a:defRPr sz="1200" b="1" i="0" u="none" strike="noStrike" cap="none">
                <a:solidFill>
                  <a:schemeClr val="lt1"/>
                </a:solidFill>
                <a:latin typeface="Arial Narrow"/>
                <a:ea typeface="Arial Narrow"/>
                <a:cs typeface="Arial Narrow"/>
                <a:sym typeface="Arial Narrow"/>
              </a:defRPr>
            </a:lvl2pPr>
            <a:lvl3pPr marL="0" marR="0" lvl="2" indent="0" algn="r" rtl="0">
              <a:spcBef>
                <a:spcPts val="0"/>
              </a:spcBef>
              <a:buNone/>
              <a:defRPr sz="1200" b="1" i="0" u="none" strike="noStrike" cap="none">
                <a:solidFill>
                  <a:schemeClr val="lt1"/>
                </a:solidFill>
                <a:latin typeface="Arial Narrow"/>
                <a:ea typeface="Arial Narrow"/>
                <a:cs typeface="Arial Narrow"/>
                <a:sym typeface="Arial Narrow"/>
              </a:defRPr>
            </a:lvl3pPr>
            <a:lvl4pPr marL="0" marR="0" lvl="3" indent="0" algn="r" rtl="0">
              <a:spcBef>
                <a:spcPts val="0"/>
              </a:spcBef>
              <a:buNone/>
              <a:defRPr sz="1200" b="1" i="0" u="none" strike="noStrike" cap="none">
                <a:solidFill>
                  <a:schemeClr val="lt1"/>
                </a:solidFill>
                <a:latin typeface="Arial Narrow"/>
                <a:ea typeface="Arial Narrow"/>
                <a:cs typeface="Arial Narrow"/>
                <a:sym typeface="Arial Narrow"/>
              </a:defRPr>
            </a:lvl4pPr>
            <a:lvl5pPr marL="0" marR="0" lvl="4" indent="0" algn="r" rtl="0">
              <a:spcBef>
                <a:spcPts val="0"/>
              </a:spcBef>
              <a:buNone/>
              <a:defRPr sz="1200" b="1" i="0" u="none" strike="noStrike" cap="none">
                <a:solidFill>
                  <a:schemeClr val="lt1"/>
                </a:solidFill>
                <a:latin typeface="Arial Narrow"/>
                <a:ea typeface="Arial Narrow"/>
                <a:cs typeface="Arial Narrow"/>
                <a:sym typeface="Arial Narrow"/>
              </a:defRPr>
            </a:lvl5pPr>
            <a:lvl6pPr marL="0" marR="0" lvl="5" indent="0" algn="r" rtl="0">
              <a:spcBef>
                <a:spcPts val="0"/>
              </a:spcBef>
              <a:buNone/>
              <a:defRPr sz="1200" b="1" i="0" u="none" strike="noStrike" cap="none">
                <a:solidFill>
                  <a:schemeClr val="lt1"/>
                </a:solidFill>
                <a:latin typeface="Arial Narrow"/>
                <a:ea typeface="Arial Narrow"/>
                <a:cs typeface="Arial Narrow"/>
                <a:sym typeface="Arial Narrow"/>
              </a:defRPr>
            </a:lvl6pPr>
            <a:lvl7pPr marL="0" marR="0" lvl="6" indent="0" algn="r" rtl="0">
              <a:spcBef>
                <a:spcPts val="0"/>
              </a:spcBef>
              <a:buNone/>
              <a:defRPr sz="1200" b="1" i="0" u="none" strike="noStrike" cap="none">
                <a:solidFill>
                  <a:schemeClr val="lt1"/>
                </a:solidFill>
                <a:latin typeface="Arial Narrow"/>
                <a:ea typeface="Arial Narrow"/>
                <a:cs typeface="Arial Narrow"/>
                <a:sym typeface="Arial Narrow"/>
              </a:defRPr>
            </a:lvl7pPr>
            <a:lvl8pPr marL="0" marR="0" lvl="7" indent="0" algn="r" rtl="0">
              <a:spcBef>
                <a:spcPts val="0"/>
              </a:spcBef>
              <a:buNone/>
              <a:defRPr sz="1200" b="1" i="0" u="none" strike="noStrike" cap="none">
                <a:solidFill>
                  <a:schemeClr val="lt1"/>
                </a:solidFill>
                <a:latin typeface="Arial Narrow"/>
                <a:ea typeface="Arial Narrow"/>
                <a:cs typeface="Arial Narrow"/>
                <a:sym typeface="Arial Narrow"/>
              </a:defRPr>
            </a:lvl8pPr>
            <a:lvl9pPr marL="0" marR="0" lvl="8" indent="0" algn="r" rtl="0">
              <a:spcBef>
                <a:spcPts val="0"/>
              </a:spcBef>
              <a:buNone/>
              <a:defRPr sz="1200" b="1" i="0" u="none" strike="noStrike" cap="none">
                <a:solidFill>
                  <a:schemeClr val="lt1"/>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
        <p:nvSpPr>
          <p:cNvPr id="63" name="Google Shape;63;p9"/>
          <p:cNvSpPr txBox="1">
            <a:spLocks noGrp="1"/>
          </p:cNvSpPr>
          <p:nvPr>
            <p:ph type="title"/>
          </p:nvPr>
        </p:nvSpPr>
        <p:spPr>
          <a:xfrm>
            <a:off x="329972" y="556896"/>
            <a:ext cx="11488647" cy="1145222"/>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5" name="Google Shape;65;p9"/>
          <p:cNvPicPr preferRelativeResize="0"/>
          <p:nvPr/>
        </p:nvPicPr>
        <p:blipFill rotWithShape="1">
          <a:blip r:embed="rId2">
            <a:alphaModFix/>
          </a:blip>
          <a:srcRect/>
          <a:stretch/>
        </p:blipFill>
        <p:spPr>
          <a:xfrm>
            <a:off x="329973" y="6146673"/>
            <a:ext cx="2320018" cy="519684"/>
          </a:xfrm>
          <a:prstGeom prst="rect">
            <a:avLst/>
          </a:prstGeom>
          <a:noFill/>
          <a:ln>
            <a:noFill/>
          </a:ln>
        </p:spPr>
      </p:pic>
      <p:sp>
        <p:nvSpPr>
          <p:cNvPr id="66" name="Google Shape;66;p9"/>
          <p:cNvSpPr txBox="1">
            <a:spLocks noGrp="1"/>
          </p:cNvSpPr>
          <p:nvPr>
            <p:ph type="body" idx="2"/>
          </p:nvPr>
        </p:nvSpPr>
        <p:spPr>
          <a:xfrm>
            <a:off x="6193562" y="1825625"/>
            <a:ext cx="5625057" cy="3763645"/>
          </a:xfrm>
          <a:prstGeom prst="rect">
            <a:avLst/>
          </a:prstGeom>
          <a:noFill/>
          <a:ln>
            <a:noFill/>
          </a:ln>
        </p:spPr>
        <p:txBody>
          <a:bodyPr spcFirstLastPara="1" wrap="square" lIns="91425" tIns="45700" rIns="91425" bIns="45700" anchor="t" anchorCtr="0"/>
          <a:lstStyle>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8528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2565D1-06D8-4141-9B5F-95C29313C16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Text Placeholder 19">
            <a:extLst>
              <a:ext uri="{FF2B5EF4-FFF2-40B4-BE49-F238E27FC236}">
                <a16:creationId xmlns:a16="http://schemas.microsoft.com/office/drawing/2014/main" id="{04FBD4F5-432F-4C2D-A734-6CC48615FF21}"/>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sp>
        <p:nvSpPr>
          <p:cNvPr id="3" name="Content Placeholder 2"/>
          <p:cNvSpPr>
            <a:spLocks noGrp="1"/>
          </p:cNvSpPr>
          <p:nvPr>
            <p:ph idx="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C3BDDDD7-72ED-FC4E-8075-0107060235C5}" type="datetime1">
              <a:rPr lang="en-US" noProof="0" smtClean="0"/>
              <a:t>1/30/2020</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11" name="Title 1">
            <a:extLst>
              <a:ext uri="{FF2B5EF4-FFF2-40B4-BE49-F238E27FC236}">
                <a16:creationId xmlns:a16="http://schemas.microsoft.com/office/drawing/2014/main" id="{3837580B-9009-4524-B820-7ACB27BCBEB4}"/>
              </a:ext>
            </a:extLst>
          </p:cNvPr>
          <p:cNvSpPr>
            <a:spLocks noGrp="1"/>
          </p:cNvSpPr>
          <p:nvPr>
            <p:ph type="title"/>
          </p:nvPr>
        </p:nvSpPr>
        <p:spPr>
          <a:xfrm>
            <a:off x="762000" y="559678"/>
            <a:ext cx="3833906" cy="2221622"/>
          </a:xfrm>
        </p:spPr>
        <p:txBody>
          <a:bodyPr anchor="b"/>
          <a:lstStyle/>
          <a:p>
            <a:r>
              <a:rPr lang="en-US" noProof="0"/>
              <a:t>Click to edit Master title style</a:t>
            </a:r>
          </a:p>
        </p:txBody>
      </p:sp>
      <p:cxnSp>
        <p:nvCxnSpPr>
          <p:cNvPr id="12" name="Straight Connector 11" title="Horizontal Rule Line">
            <a:extLst>
              <a:ext uri="{FF2B5EF4-FFF2-40B4-BE49-F238E27FC236}">
                <a16:creationId xmlns:a16="http://schemas.microsoft.com/office/drawing/2014/main" id="{54F1A406-73A8-450C-B21C-AA9616F476C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95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 Image / Icon Bullets Ligh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p>
            <a:r>
              <a:rPr lang="en-US" noProof="0"/>
              <a:t>Click to edit Master title style</a:t>
            </a:r>
          </a:p>
        </p:txBody>
      </p:sp>
      <p:sp>
        <p:nvSpPr>
          <p:cNvPr id="4" name="Date Placeholder 3"/>
          <p:cNvSpPr>
            <a:spLocks noGrp="1"/>
          </p:cNvSpPr>
          <p:nvPr>
            <p:ph type="dt" sz="half" idx="10"/>
          </p:nvPr>
        </p:nvSpPr>
        <p:spPr/>
        <p:txBody>
          <a:bodyPr/>
          <a:lstStyle/>
          <a:p>
            <a:fld id="{26B3D9D9-8B30-6A45-929D-0A0366E2E953}" type="datetime1">
              <a:rPr lang="en-US" noProof="0" smtClean="0"/>
              <a:t>1/30/2020</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0CF91DE7-F23F-444D-B56E-B059EC98D983}"/>
              </a:ext>
            </a:extLst>
          </p:cNvPr>
          <p:cNvSpPr>
            <a:spLocks noGrp="1"/>
          </p:cNvSpPr>
          <p:nvPr>
            <p:ph idx="1" hasCustomPrompt="1"/>
          </p:nvPr>
        </p:nvSpPr>
        <p:spPr>
          <a:xfrm>
            <a:off x="5162550"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9" name="Text Placeholder 8">
            <a:extLst>
              <a:ext uri="{FF2B5EF4-FFF2-40B4-BE49-F238E27FC236}">
                <a16:creationId xmlns:a16="http://schemas.microsoft.com/office/drawing/2014/main" id="{DD8B7AFB-040F-4222-BF21-649EEB9B7663}"/>
              </a:ext>
            </a:extLst>
          </p:cNvPr>
          <p:cNvSpPr>
            <a:spLocks noGrp="1"/>
          </p:cNvSpPr>
          <p:nvPr>
            <p:ph type="body" sz="quarter" idx="13" hasCustomPrompt="1"/>
          </p:nvPr>
        </p:nvSpPr>
        <p:spPr>
          <a:xfrm>
            <a:off x="7295581"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2" name="Text Placeholder 10">
            <a:extLst>
              <a:ext uri="{FF2B5EF4-FFF2-40B4-BE49-F238E27FC236}">
                <a16:creationId xmlns:a16="http://schemas.microsoft.com/office/drawing/2014/main" id="{36C44B50-DCD8-4661-AE20-1744F5052F2B}"/>
              </a:ext>
            </a:extLst>
          </p:cNvPr>
          <p:cNvSpPr>
            <a:spLocks noGrp="1"/>
          </p:cNvSpPr>
          <p:nvPr>
            <p:ph type="body" sz="quarter" idx="14" hasCustomPrompt="1"/>
          </p:nvPr>
        </p:nvSpPr>
        <p:spPr>
          <a:xfrm>
            <a:off x="9428613"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Text Placeholder 6">
            <a:extLst>
              <a:ext uri="{FF2B5EF4-FFF2-40B4-BE49-F238E27FC236}">
                <a16:creationId xmlns:a16="http://schemas.microsoft.com/office/drawing/2014/main" id="{C0107EA4-5D36-4C90-97D0-F9F14116BDE7}"/>
              </a:ext>
            </a:extLst>
          </p:cNvPr>
          <p:cNvSpPr>
            <a:spLocks noGrp="1"/>
          </p:cNvSpPr>
          <p:nvPr>
            <p:ph type="body" sz="quarter" idx="19" hasCustomPrompt="1"/>
          </p:nvPr>
        </p:nvSpPr>
        <p:spPr>
          <a:xfrm>
            <a:off x="5162550" y="3429000"/>
            <a:ext cx="1944000" cy="2700000"/>
          </a:xfrm>
          <a:solidFill>
            <a:schemeClr val="bg1"/>
          </a:solidFill>
        </p:spPr>
        <p:txBody>
          <a:bodyPr lIns="0" tIns="1332000" rIns="0" bIns="0"/>
          <a:lstStyle>
            <a:lvl1pPr marL="0" indent="0" algn="ctr">
              <a:buNone/>
              <a:defRPr sz="1600">
                <a:solidFill>
                  <a:schemeClr val="tx1">
                    <a:lumMod val="85000"/>
                    <a:lumOff val="15000"/>
                  </a:schemeClr>
                </a:solidFill>
              </a:defRPr>
            </a:lvl1pPr>
          </a:lstStyle>
          <a:p>
            <a:pPr lvl="0"/>
            <a:r>
              <a:rPr lang="en-US" noProof="0"/>
              <a:t>Item Description</a:t>
            </a:r>
          </a:p>
        </p:txBody>
      </p:sp>
      <p:sp>
        <p:nvSpPr>
          <p:cNvPr id="24" name="Text Placeholder 15">
            <a:extLst>
              <a:ext uri="{FF2B5EF4-FFF2-40B4-BE49-F238E27FC236}">
                <a16:creationId xmlns:a16="http://schemas.microsoft.com/office/drawing/2014/main" id="{CB22D40E-097C-4007-9190-A37498065321}"/>
              </a:ext>
            </a:extLst>
          </p:cNvPr>
          <p:cNvSpPr>
            <a:spLocks noGrp="1"/>
          </p:cNvSpPr>
          <p:nvPr>
            <p:ph type="body" sz="quarter" idx="20" hasCustomPrompt="1"/>
          </p:nvPr>
        </p:nvSpPr>
        <p:spPr>
          <a:xfrm>
            <a:off x="7295356"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5" name="Text Placeholder 18">
            <a:extLst>
              <a:ext uri="{FF2B5EF4-FFF2-40B4-BE49-F238E27FC236}">
                <a16:creationId xmlns:a16="http://schemas.microsoft.com/office/drawing/2014/main" id="{D385A57E-D5E6-4E0A-BE4C-C1B40196AB2B}"/>
              </a:ext>
            </a:extLst>
          </p:cNvPr>
          <p:cNvSpPr>
            <a:spLocks noGrp="1"/>
          </p:cNvSpPr>
          <p:nvPr>
            <p:ph type="body" sz="quarter" idx="21" hasCustomPrompt="1"/>
          </p:nvPr>
        </p:nvSpPr>
        <p:spPr>
          <a:xfrm>
            <a:off x="9428163"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6" name="Picture Placeholder 22">
            <a:extLst>
              <a:ext uri="{FF2B5EF4-FFF2-40B4-BE49-F238E27FC236}">
                <a16:creationId xmlns:a16="http://schemas.microsoft.com/office/drawing/2014/main" id="{3D1BBD84-BA1A-4F7F-BD78-6D42162E33D5}"/>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7" name="Picture Placeholder 24">
            <a:extLst>
              <a:ext uri="{FF2B5EF4-FFF2-40B4-BE49-F238E27FC236}">
                <a16:creationId xmlns:a16="http://schemas.microsoft.com/office/drawing/2014/main" id="{75DDD589-ADD5-491E-B180-F1FCDF9ED6A1}"/>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8" name="Picture Placeholder 26">
            <a:extLst>
              <a:ext uri="{FF2B5EF4-FFF2-40B4-BE49-F238E27FC236}">
                <a16:creationId xmlns:a16="http://schemas.microsoft.com/office/drawing/2014/main" id="{BFFFDD99-5C1A-4C7C-8FA2-BEA3DB4BA884}"/>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9" name="Picture Placeholder 30">
            <a:extLst>
              <a:ext uri="{FF2B5EF4-FFF2-40B4-BE49-F238E27FC236}">
                <a16:creationId xmlns:a16="http://schemas.microsoft.com/office/drawing/2014/main" id="{23C5456C-A352-4CF6-8671-B2572BAD518D}"/>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0" name="Picture Placeholder 32">
            <a:extLst>
              <a:ext uri="{FF2B5EF4-FFF2-40B4-BE49-F238E27FC236}">
                <a16:creationId xmlns:a16="http://schemas.microsoft.com/office/drawing/2014/main" id="{C7C33AAD-B12F-4AA1-80BD-D7D3D1304B98}"/>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1" name="Picture Placeholder 34">
            <a:extLst>
              <a:ext uri="{FF2B5EF4-FFF2-40B4-BE49-F238E27FC236}">
                <a16:creationId xmlns:a16="http://schemas.microsoft.com/office/drawing/2014/main" id="{E2951AF1-2CE3-48B5-9CF3-7488DCDF3299}"/>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Tree>
    <p:extLst>
      <p:ext uri="{BB962C8B-B14F-4D97-AF65-F5344CB8AC3E}">
        <p14:creationId xmlns:p14="http://schemas.microsoft.com/office/powerpoint/2010/main" val="4187982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mbered Bullets in a row">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p>
            <a:r>
              <a:rPr lang="en-US" noProof="0"/>
              <a:t>Click to edit Master title style</a:t>
            </a:r>
          </a:p>
        </p:txBody>
      </p:sp>
      <p:sp>
        <p:nvSpPr>
          <p:cNvPr id="3" name="Content Placeholder 2"/>
          <p:cNvSpPr>
            <a:spLocks noGrp="1"/>
          </p:cNvSpPr>
          <p:nvPr>
            <p:ph idx="1" hasCustomPrompt="1"/>
          </p:nvPr>
        </p:nvSpPr>
        <p:spPr>
          <a:xfrm>
            <a:off x="5162550" y="2019300"/>
            <a:ext cx="1944000" cy="2700000"/>
          </a:xfrm>
          <a:gradFill>
            <a:gsLst>
              <a:gs pos="0">
                <a:schemeClr val="accent1">
                  <a:lumMod val="20000"/>
                  <a:lumOff val="80000"/>
                </a:schemeClr>
              </a:gs>
              <a:gs pos="99000">
                <a:schemeClr val="accent1">
                  <a:lumMod val="20000"/>
                  <a:lumOff val="80000"/>
                </a:schemeClr>
              </a:gs>
              <a:gs pos="100000">
                <a:schemeClr val="accent1"/>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4" name="Date Placeholder 3"/>
          <p:cNvSpPr>
            <a:spLocks noGrp="1"/>
          </p:cNvSpPr>
          <p:nvPr>
            <p:ph type="dt" sz="half" idx="10"/>
          </p:nvPr>
        </p:nvSpPr>
        <p:spPr/>
        <p:txBody>
          <a:bodyPr/>
          <a:lstStyle/>
          <a:p>
            <a:fld id="{54919B67-2563-3544-8019-B2D766585AE6}" type="datetime1">
              <a:rPr lang="en-US" noProof="0" smtClean="0"/>
              <a:t>1/30/2020</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9" name="Text Placeholder 8">
            <a:extLst>
              <a:ext uri="{FF2B5EF4-FFF2-40B4-BE49-F238E27FC236}">
                <a16:creationId xmlns:a16="http://schemas.microsoft.com/office/drawing/2014/main" id="{617748B7-E5B4-4481-8BBD-FA336F544D66}"/>
              </a:ext>
            </a:extLst>
          </p:cNvPr>
          <p:cNvSpPr>
            <a:spLocks noGrp="1"/>
          </p:cNvSpPr>
          <p:nvPr>
            <p:ph type="body" sz="quarter" idx="13" hasCustomPrompt="1"/>
          </p:nvPr>
        </p:nvSpPr>
        <p:spPr>
          <a:xfrm>
            <a:off x="7295806" y="2019300"/>
            <a:ext cx="1943100" cy="2700000"/>
          </a:xfrm>
          <a:gradFill>
            <a:gsLst>
              <a:gs pos="0">
                <a:schemeClr val="accent3">
                  <a:lumMod val="20000"/>
                  <a:lumOff val="80000"/>
                </a:schemeClr>
              </a:gs>
              <a:gs pos="99000">
                <a:schemeClr val="accent3">
                  <a:lumMod val="20000"/>
                  <a:lumOff val="80000"/>
                </a:schemeClr>
              </a:gs>
              <a:gs pos="100000">
                <a:schemeClr val="accent3"/>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11" name="Text Placeholder 10">
            <a:extLst>
              <a:ext uri="{FF2B5EF4-FFF2-40B4-BE49-F238E27FC236}">
                <a16:creationId xmlns:a16="http://schemas.microsoft.com/office/drawing/2014/main" id="{47DBBB1B-8761-455D-AD09-0A48C1ED27E0}"/>
              </a:ext>
            </a:extLst>
          </p:cNvPr>
          <p:cNvSpPr>
            <a:spLocks noGrp="1"/>
          </p:cNvSpPr>
          <p:nvPr>
            <p:ph type="body" sz="quarter" idx="14" hasCustomPrompt="1"/>
          </p:nvPr>
        </p:nvSpPr>
        <p:spPr>
          <a:xfrm>
            <a:off x="9428163" y="2019300"/>
            <a:ext cx="1943100" cy="2700000"/>
          </a:xfrm>
          <a:gradFill>
            <a:gsLst>
              <a:gs pos="0">
                <a:schemeClr val="accent5">
                  <a:lumMod val="20000"/>
                  <a:lumOff val="80000"/>
                </a:schemeClr>
              </a:gs>
              <a:gs pos="99000">
                <a:schemeClr val="accent5">
                  <a:lumMod val="20000"/>
                  <a:lumOff val="80000"/>
                </a:schemeClr>
              </a:gs>
              <a:gs pos="100000">
                <a:schemeClr val="accent5"/>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13" name="Text Placeholder 12">
            <a:extLst>
              <a:ext uri="{FF2B5EF4-FFF2-40B4-BE49-F238E27FC236}">
                <a16:creationId xmlns:a16="http://schemas.microsoft.com/office/drawing/2014/main" id="{701A7388-8628-470F-82E9-729C86AAFDC5}"/>
              </a:ext>
            </a:extLst>
          </p:cNvPr>
          <p:cNvSpPr>
            <a:spLocks noGrp="1"/>
          </p:cNvSpPr>
          <p:nvPr>
            <p:ph type="body" sz="quarter" idx="15" hasCustomPrompt="1"/>
          </p:nvPr>
        </p:nvSpPr>
        <p:spPr>
          <a:xfrm>
            <a:off x="5720550" y="2324100"/>
            <a:ext cx="828000" cy="828000"/>
          </a:xfrm>
          <a:prstGeom prst="ellipse">
            <a:avLst/>
          </a:prstGeom>
          <a:solidFill>
            <a:schemeClr val="tx1">
              <a:lumMod val="85000"/>
              <a:lumOff val="15000"/>
            </a:schemeClr>
          </a:solidFill>
        </p:spPr>
        <p:txBody>
          <a:bodyPr lIns="0" tIns="0" rIns="0" bIns="0" anchor="ctr">
            <a:noAutofit/>
          </a:bodyPr>
          <a:lstStyle>
            <a:lvl1pPr marL="0" indent="0" algn="ctr">
              <a:lnSpc>
                <a:spcPct val="100000"/>
              </a:lnSpc>
              <a:buNone/>
              <a:defRPr sz="2000" i="1">
                <a:solidFill>
                  <a:schemeClr val="bg1"/>
                </a:solidFill>
                <a:latin typeface="+mj-lt"/>
              </a:defRPr>
            </a:lvl1pPr>
          </a:lstStyle>
          <a:p>
            <a:pPr lvl="0"/>
            <a:r>
              <a:rPr lang="en-US" noProof="0"/>
              <a:t>1</a:t>
            </a:r>
          </a:p>
        </p:txBody>
      </p:sp>
      <p:sp>
        <p:nvSpPr>
          <p:cNvPr id="15" name="Text Placeholder 14">
            <a:extLst>
              <a:ext uri="{FF2B5EF4-FFF2-40B4-BE49-F238E27FC236}">
                <a16:creationId xmlns:a16="http://schemas.microsoft.com/office/drawing/2014/main" id="{CAE5D4FA-2556-4640-8793-063247AA272E}"/>
              </a:ext>
            </a:extLst>
          </p:cNvPr>
          <p:cNvSpPr>
            <a:spLocks noGrp="1"/>
          </p:cNvSpPr>
          <p:nvPr>
            <p:ph type="body" sz="quarter" idx="16" hasCustomPrompt="1"/>
          </p:nvPr>
        </p:nvSpPr>
        <p:spPr>
          <a:xfrm>
            <a:off x="7853356" y="2324100"/>
            <a:ext cx="828000" cy="828000"/>
          </a:xfrm>
          <a:prstGeom prst="ellipse">
            <a:avLst/>
          </a:prstGeom>
          <a:solidFill>
            <a:schemeClr val="tx1">
              <a:lumMod val="85000"/>
              <a:lumOff val="15000"/>
            </a:schemeClr>
          </a:solidFill>
        </p:spPr>
        <p:txBody>
          <a:bodyPr lIns="0" tIns="0" rIns="0" bIns="0" anchor="ctr"/>
          <a:lstStyle>
            <a:lvl1pPr marL="0" indent="0" algn="ctr">
              <a:buNone/>
              <a:defRPr i="1">
                <a:solidFill>
                  <a:schemeClr val="bg1"/>
                </a:solidFill>
                <a:latin typeface="+mj-lt"/>
              </a:defRPr>
            </a:lvl1pPr>
          </a:lstStyle>
          <a:p>
            <a:pPr lvl="0"/>
            <a:r>
              <a:rPr lang="en-US" noProof="0"/>
              <a:t>2</a:t>
            </a:r>
          </a:p>
        </p:txBody>
      </p:sp>
      <p:sp>
        <p:nvSpPr>
          <p:cNvPr id="17" name="Text Placeholder 16">
            <a:extLst>
              <a:ext uri="{FF2B5EF4-FFF2-40B4-BE49-F238E27FC236}">
                <a16:creationId xmlns:a16="http://schemas.microsoft.com/office/drawing/2014/main" id="{8379251E-EDF2-4AC5-AB5B-C1FD66A9D6F3}"/>
              </a:ext>
            </a:extLst>
          </p:cNvPr>
          <p:cNvSpPr>
            <a:spLocks noGrp="1"/>
          </p:cNvSpPr>
          <p:nvPr>
            <p:ph type="body" sz="quarter" idx="17" hasCustomPrompt="1"/>
          </p:nvPr>
        </p:nvSpPr>
        <p:spPr>
          <a:xfrm>
            <a:off x="9985713" y="2324100"/>
            <a:ext cx="828000" cy="828000"/>
          </a:xfrm>
          <a:prstGeom prst="ellipse">
            <a:avLst/>
          </a:prstGeom>
          <a:solidFill>
            <a:schemeClr val="tx1">
              <a:lumMod val="85000"/>
              <a:lumOff val="15000"/>
            </a:schemeClr>
          </a:solidFill>
        </p:spPr>
        <p:txBody>
          <a:bodyPr lIns="0" tIns="0" rIns="0" bIns="0" anchor="ctr"/>
          <a:lstStyle>
            <a:lvl1pPr marL="0" indent="0" algn="ctr">
              <a:buNone/>
              <a:defRPr i="1">
                <a:solidFill>
                  <a:schemeClr val="bg1"/>
                </a:solidFill>
                <a:latin typeface="+mj-lt"/>
              </a:defRPr>
            </a:lvl1pPr>
          </a:lstStyle>
          <a:p>
            <a:pPr lvl="0"/>
            <a:r>
              <a:rPr lang="en-US" noProof="0"/>
              <a:t>3</a:t>
            </a:r>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31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1/30/2020</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91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Image / Icon Bullets">
    <p:spTree>
      <p:nvGrpSpPr>
        <p:cNvPr id="1" name=""/>
        <p:cNvGrpSpPr/>
        <p:nvPr/>
      </p:nvGrpSpPr>
      <p:grpSpPr>
        <a:xfrm>
          <a:off x="0" y="0"/>
          <a:ext cx="0" cy="0"/>
          <a:chOff x="0" y="0"/>
          <a:chExt cx="0" cy="0"/>
        </a:xfrm>
      </p:grpSpPr>
      <p:sp>
        <p:nvSpPr>
          <p:cNvPr id="9" name="Freeform 6" title="Page Number Shape">
            <a:extLst>
              <a:ext uri="{FF2B5EF4-FFF2-40B4-BE49-F238E27FC236}">
                <a16:creationId xmlns:a16="http://schemas.microsoft.com/office/drawing/2014/main" id="{4C028BF1-8F7F-4E8E-9D47-05D46323E336}"/>
              </a:ext>
            </a:extLst>
          </p:cNvPr>
          <p:cNvSpPr/>
          <p:nvPr userDrawn="1"/>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solidFill>
          <a:ln w="0">
            <a:noFill/>
            <a:prstDash val="solid"/>
            <a:round/>
            <a:headEnd/>
            <a:tailEnd/>
          </a:ln>
        </p:spPr>
      </p:sp>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F8F1C92E-34EF-7443-98EE-55EB64C2F5FD}" type="datetime1">
              <a:rPr lang="en-US" noProof="0" smtClean="0"/>
              <a:t>1/30/2020</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5D7203A2-76F7-4D98-BFEB-C48DDC3E5C6C}"/>
              </a:ext>
            </a:extLst>
          </p:cNvPr>
          <p:cNvSpPr>
            <a:spLocks noGrp="1"/>
          </p:cNvSpPr>
          <p:nvPr>
            <p:ph idx="1" hasCustomPrompt="1"/>
          </p:nvPr>
        </p:nvSpPr>
        <p:spPr>
          <a:xfrm>
            <a:off x="5162550"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1" name="Text Placeholder 8">
            <a:extLst>
              <a:ext uri="{FF2B5EF4-FFF2-40B4-BE49-F238E27FC236}">
                <a16:creationId xmlns:a16="http://schemas.microsoft.com/office/drawing/2014/main" id="{333FF03C-99D8-472E-A74F-87D3B5A5696D}"/>
              </a:ext>
            </a:extLst>
          </p:cNvPr>
          <p:cNvSpPr>
            <a:spLocks noGrp="1"/>
          </p:cNvSpPr>
          <p:nvPr>
            <p:ph type="body" sz="quarter" idx="13" hasCustomPrompt="1"/>
          </p:nvPr>
        </p:nvSpPr>
        <p:spPr>
          <a:xfrm>
            <a:off x="7295581"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2" name="Text Placeholder 10">
            <a:extLst>
              <a:ext uri="{FF2B5EF4-FFF2-40B4-BE49-F238E27FC236}">
                <a16:creationId xmlns:a16="http://schemas.microsoft.com/office/drawing/2014/main" id="{982C482D-2EED-4942-A5D4-D8A794C2486A}"/>
              </a:ext>
            </a:extLst>
          </p:cNvPr>
          <p:cNvSpPr>
            <a:spLocks noGrp="1"/>
          </p:cNvSpPr>
          <p:nvPr>
            <p:ph type="body" sz="quarter" idx="14" hasCustomPrompt="1"/>
          </p:nvPr>
        </p:nvSpPr>
        <p:spPr>
          <a:xfrm>
            <a:off x="9428613"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7" name="Text Placeholder 6">
            <a:extLst>
              <a:ext uri="{FF2B5EF4-FFF2-40B4-BE49-F238E27FC236}">
                <a16:creationId xmlns:a16="http://schemas.microsoft.com/office/drawing/2014/main" id="{51D4C5CB-E26D-42D3-B242-792D37C5074D}"/>
              </a:ext>
            </a:extLst>
          </p:cNvPr>
          <p:cNvSpPr>
            <a:spLocks noGrp="1"/>
          </p:cNvSpPr>
          <p:nvPr>
            <p:ph type="body" sz="quarter" idx="19" hasCustomPrompt="1"/>
          </p:nvPr>
        </p:nvSpPr>
        <p:spPr>
          <a:xfrm>
            <a:off x="5162550" y="3429000"/>
            <a:ext cx="1944000" cy="2700000"/>
          </a:xfrm>
          <a:solidFill>
            <a:schemeClr val="bg1"/>
          </a:solidFill>
        </p:spPr>
        <p:txBody>
          <a:bodyPr lIns="0" tIns="1332000" rIns="0" bIns="0"/>
          <a:lstStyle>
            <a:lvl1pPr marL="0" indent="0" algn="ctr">
              <a:buNone/>
              <a:defRPr sz="1600">
                <a:solidFill>
                  <a:schemeClr val="tx1">
                    <a:lumMod val="85000"/>
                    <a:lumOff val="15000"/>
                  </a:schemeClr>
                </a:solidFill>
              </a:defRPr>
            </a:lvl1pPr>
          </a:lstStyle>
          <a:p>
            <a:pPr lvl="0"/>
            <a:r>
              <a:rPr lang="en-US" noProof="0"/>
              <a:t>Item Description</a:t>
            </a:r>
          </a:p>
        </p:txBody>
      </p:sp>
      <p:sp>
        <p:nvSpPr>
          <p:cNvPr id="16" name="Text Placeholder 15">
            <a:extLst>
              <a:ext uri="{FF2B5EF4-FFF2-40B4-BE49-F238E27FC236}">
                <a16:creationId xmlns:a16="http://schemas.microsoft.com/office/drawing/2014/main" id="{8F1F9D8C-5E2A-414E-9E1D-AB7DF4824DB3}"/>
              </a:ext>
            </a:extLst>
          </p:cNvPr>
          <p:cNvSpPr>
            <a:spLocks noGrp="1"/>
          </p:cNvSpPr>
          <p:nvPr>
            <p:ph type="body" sz="quarter" idx="20" hasCustomPrompt="1"/>
          </p:nvPr>
        </p:nvSpPr>
        <p:spPr>
          <a:xfrm>
            <a:off x="7295356"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9" name="Text Placeholder 18">
            <a:extLst>
              <a:ext uri="{FF2B5EF4-FFF2-40B4-BE49-F238E27FC236}">
                <a16:creationId xmlns:a16="http://schemas.microsoft.com/office/drawing/2014/main" id="{571AC612-4E8C-42E2-88EB-DB98E2791D0C}"/>
              </a:ext>
            </a:extLst>
          </p:cNvPr>
          <p:cNvSpPr>
            <a:spLocks noGrp="1"/>
          </p:cNvSpPr>
          <p:nvPr>
            <p:ph type="body" sz="quarter" idx="21" hasCustomPrompt="1"/>
          </p:nvPr>
        </p:nvSpPr>
        <p:spPr>
          <a:xfrm>
            <a:off x="9428163"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Picture Placeholder 22">
            <a:extLst>
              <a:ext uri="{FF2B5EF4-FFF2-40B4-BE49-F238E27FC236}">
                <a16:creationId xmlns:a16="http://schemas.microsoft.com/office/drawing/2014/main" id="{2AA95DF8-549D-4CA3-8E1A-D2DEB8CF4608}"/>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5" name="Picture Placeholder 24">
            <a:extLst>
              <a:ext uri="{FF2B5EF4-FFF2-40B4-BE49-F238E27FC236}">
                <a16:creationId xmlns:a16="http://schemas.microsoft.com/office/drawing/2014/main" id="{AA78BAAC-8764-4AFE-9AC1-DF47930B46EB}"/>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7" name="Picture Placeholder 26">
            <a:extLst>
              <a:ext uri="{FF2B5EF4-FFF2-40B4-BE49-F238E27FC236}">
                <a16:creationId xmlns:a16="http://schemas.microsoft.com/office/drawing/2014/main" id="{88491EA9-E431-4D48-BD30-3BA8FACC97F2}"/>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1" name="Picture Placeholder 30">
            <a:extLst>
              <a:ext uri="{FF2B5EF4-FFF2-40B4-BE49-F238E27FC236}">
                <a16:creationId xmlns:a16="http://schemas.microsoft.com/office/drawing/2014/main" id="{130F713C-752D-4C1A-89AB-638A7DAF60A8}"/>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3" name="Picture Placeholder 32">
            <a:extLst>
              <a:ext uri="{FF2B5EF4-FFF2-40B4-BE49-F238E27FC236}">
                <a16:creationId xmlns:a16="http://schemas.microsoft.com/office/drawing/2014/main" id="{EDF00299-5001-4927-B344-D4AE0D5F0393}"/>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5" name="Picture Placeholder 34">
            <a:extLst>
              <a:ext uri="{FF2B5EF4-FFF2-40B4-BE49-F238E27FC236}">
                <a16:creationId xmlns:a16="http://schemas.microsoft.com/office/drawing/2014/main" id="{4CBE51A8-3BCA-490E-93CB-B70BBCCD9671}"/>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Tree>
    <p:extLst>
      <p:ext uri="{BB962C8B-B14F-4D97-AF65-F5344CB8AC3E}">
        <p14:creationId xmlns:p14="http://schemas.microsoft.com/office/powerpoint/2010/main" val="123252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Medium Photos with Description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hasCustomPrompt="1"/>
          </p:nvPr>
        </p:nvSpPr>
        <p:spPr>
          <a:xfrm>
            <a:off x="762000" y="2831932"/>
            <a:ext cx="3833906" cy="1562638"/>
          </a:xfrm>
        </p:spPr>
        <p:txBody>
          <a:bodyPr anchor="b"/>
          <a:lstStyle>
            <a:lvl1pPr>
              <a:defRPr/>
            </a:lvl1pPr>
          </a:lstStyle>
          <a:p>
            <a:r>
              <a:rPr lang="en-US" noProof="0"/>
              <a:t>Click to edit your title</a:t>
            </a:r>
          </a:p>
        </p:txBody>
      </p:sp>
      <p:sp>
        <p:nvSpPr>
          <p:cNvPr id="4" name="Date Placeholder 3"/>
          <p:cNvSpPr>
            <a:spLocks noGrp="1"/>
          </p:cNvSpPr>
          <p:nvPr>
            <p:ph type="dt" sz="half" idx="10"/>
          </p:nvPr>
        </p:nvSpPr>
        <p:spPr/>
        <p:txBody>
          <a:bodyPr/>
          <a:lstStyle/>
          <a:p>
            <a:fld id="{4176DA4A-63D4-BC43-9B38-53D06F7CC9C4}" type="datetime1">
              <a:rPr lang="en-US" noProof="0" smtClean="0"/>
              <a:t>1/30/2020</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4573117"/>
            <a:ext cx="3842550" cy="1178396"/>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4EDDE9BC-8D20-403B-A5FE-C277A3515DE4}"/>
              </a:ext>
            </a:extLst>
          </p:cNvPr>
          <p:cNvSpPr>
            <a:spLocks noGrp="1"/>
          </p:cNvSpPr>
          <p:nvPr>
            <p:ph type="pic" sz="quarter" idx="19" hasCustomPrompt="1"/>
          </p:nvPr>
        </p:nvSpPr>
        <p:spPr>
          <a:xfrm>
            <a:off x="2424736" y="482857"/>
            <a:ext cx="2179814" cy="2179814"/>
          </a:xfrm>
          <a:prstGeom prst="ellipse">
            <a:avLst/>
          </a:prstGeom>
          <a:solidFill>
            <a:schemeClr val="bg1">
              <a:lumMod val="95000"/>
            </a:schemeClr>
          </a:solidFill>
        </p:spPr>
        <p:txBody>
          <a:bodyPr anchor="ctr"/>
          <a:lstStyle>
            <a:lvl1pPr marL="0" indent="0" algn="ctr">
              <a:buNone/>
              <a:defRPr i="1"/>
            </a:lvl1pPr>
          </a:lstStyle>
          <a:p>
            <a:r>
              <a:rPr lang="en-US" noProof="0"/>
              <a:t>Insert Portrait Photo</a:t>
            </a:r>
          </a:p>
        </p:txBody>
      </p:sp>
      <p:sp>
        <p:nvSpPr>
          <p:cNvPr id="19" name="Content Placeholder 2">
            <a:extLst>
              <a:ext uri="{FF2B5EF4-FFF2-40B4-BE49-F238E27FC236}">
                <a16:creationId xmlns:a16="http://schemas.microsoft.com/office/drawing/2014/main" id="{2BF5E186-AFA1-42AA-AE51-CF3AC059F0FB}"/>
              </a:ext>
            </a:extLst>
          </p:cNvPr>
          <p:cNvSpPr>
            <a:spLocks noGrp="1"/>
          </p:cNvSpPr>
          <p:nvPr>
            <p:ph idx="1" hasCustomPrompt="1"/>
          </p:nvPr>
        </p:nvSpPr>
        <p:spPr>
          <a:xfrm>
            <a:off x="5162550"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2" name="Text Placeholder 8">
            <a:extLst>
              <a:ext uri="{FF2B5EF4-FFF2-40B4-BE49-F238E27FC236}">
                <a16:creationId xmlns:a16="http://schemas.microsoft.com/office/drawing/2014/main" id="{C860CCD0-F268-4994-9434-F0E0132A4E53}"/>
              </a:ext>
            </a:extLst>
          </p:cNvPr>
          <p:cNvSpPr>
            <a:spLocks noGrp="1"/>
          </p:cNvSpPr>
          <p:nvPr>
            <p:ph type="body" sz="quarter" idx="13" hasCustomPrompt="1"/>
          </p:nvPr>
        </p:nvSpPr>
        <p:spPr>
          <a:xfrm>
            <a:off x="7295581"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Text Placeholder 10">
            <a:extLst>
              <a:ext uri="{FF2B5EF4-FFF2-40B4-BE49-F238E27FC236}">
                <a16:creationId xmlns:a16="http://schemas.microsoft.com/office/drawing/2014/main" id="{28D5E220-4F6C-4A47-9F47-4CA88EA230DF}"/>
              </a:ext>
            </a:extLst>
          </p:cNvPr>
          <p:cNvSpPr>
            <a:spLocks noGrp="1"/>
          </p:cNvSpPr>
          <p:nvPr>
            <p:ph type="body" sz="quarter" idx="14" hasCustomPrompt="1"/>
          </p:nvPr>
        </p:nvSpPr>
        <p:spPr>
          <a:xfrm>
            <a:off x="9428613"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4" name="Text Placeholder 6">
            <a:extLst>
              <a:ext uri="{FF2B5EF4-FFF2-40B4-BE49-F238E27FC236}">
                <a16:creationId xmlns:a16="http://schemas.microsoft.com/office/drawing/2014/main" id="{1DFEF73A-C0FC-4A4C-8342-991CEFF532E2}"/>
              </a:ext>
            </a:extLst>
          </p:cNvPr>
          <p:cNvSpPr>
            <a:spLocks noGrp="1"/>
          </p:cNvSpPr>
          <p:nvPr>
            <p:ph type="body" sz="quarter" idx="20" hasCustomPrompt="1"/>
          </p:nvPr>
        </p:nvSpPr>
        <p:spPr>
          <a:xfrm>
            <a:off x="5162550" y="3429000"/>
            <a:ext cx="1944000" cy="2700000"/>
          </a:xfrm>
          <a:solidFill>
            <a:schemeClr val="bg1"/>
          </a:solidFill>
        </p:spPr>
        <p:txBody>
          <a:bodyPr lIns="0" tIns="1944000" rIns="0" bIns="72000" anchor="ctr"/>
          <a:lstStyle>
            <a:lvl1pPr marL="0" indent="0" algn="ctr">
              <a:buNone/>
              <a:defRPr sz="1600">
                <a:solidFill>
                  <a:schemeClr val="tx1">
                    <a:lumMod val="85000"/>
                    <a:lumOff val="15000"/>
                  </a:schemeClr>
                </a:solidFill>
              </a:defRPr>
            </a:lvl1pPr>
          </a:lstStyle>
          <a:p>
            <a:pPr lvl="0"/>
            <a:r>
              <a:rPr lang="en-US" noProof="0"/>
              <a:t>Item Description</a:t>
            </a:r>
          </a:p>
        </p:txBody>
      </p:sp>
      <p:sp>
        <p:nvSpPr>
          <p:cNvPr id="25" name="Text Placeholder 15">
            <a:extLst>
              <a:ext uri="{FF2B5EF4-FFF2-40B4-BE49-F238E27FC236}">
                <a16:creationId xmlns:a16="http://schemas.microsoft.com/office/drawing/2014/main" id="{E60572FB-0574-4BE3-9637-7CA7B5ACA8DE}"/>
              </a:ext>
            </a:extLst>
          </p:cNvPr>
          <p:cNvSpPr>
            <a:spLocks noGrp="1"/>
          </p:cNvSpPr>
          <p:nvPr>
            <p:ph type="body" sz="quarter" idx="21" hasCustomPrompt="1"/>
          </p:nvPr>
        </p:nvSpPr>
        <p:spPr>
          <a:xfrm>
            <a:off x="7295356" y="3429000"/>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6" name="Text Placeholder 18">
            <a:extLst>
              <a:ext uri="{FF2B5EF4-FFF2-40B4-BE49-F238E27FC236}">
                <a16:creationId xmlns:a16="http://schemas.microsoft.com/office/drawing/2014/main" id="{155E2FBC-2458-49C4-B75C-CAEAC6D9F10F}"/>
              </a:ext>
            </a:extLst>
          </p:cNvPr>
          <p:cNvSpPr>
            <a:spLocks noGrp="1"/>
          </p:cNvSpPr>
          <p:nvPr>
            <p:ph type="body" sz="quarter" idx="22" hasCustomPrompt="1"/>
          </p:nvPr>
        </p:nvSpPr>
        <p:spPr>
          <a:xfrm>
            <a:off x="9428163" y="3429000"/>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7" name="Picture Placeholder 22">
            <a:extLst>
              <a:ext uri="{FF2B5EF4-FFF2-40B4-BE49-F238E27FC236}">
                <a16:creationId xmlns:a16="http://schemas.microsoft.com/office/drawing/2014/main" id="{844B1DAB-161E-44A0-9E15-DA816B46A48E}"/>
              </a:ext>
            </a:extLst>
          </p:cNvPr>
          <p:cNvSpPr>
            <a:spLocks noGrp="1"/>
          </p:cNvSpPr>
          <p:nvPr>
            <p:ph type="pic" sz="quarter" idx="23" hasCustomPrompt="1"/>
          </p:nvPr>
        </p:nvSpPr>
        <p:spPr>
          <a:xfrm>
            <a:off x="5234550"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8" name="Picture Placeholder 24">
            <a:extLst>
              <a:ext uri="{FF2B5EF4-FFF2-40B4-BE49-F238E27FC236}">
                <a16:creationId xmlns:a16="http://schemas.microsoft.com/office/drawing/2014/main" id="{8811849A-335B-47C0-980E-357EE8C4BCC2}"/>
              </a:ext>
            </a:extLst>
          </p:cNvPr>
          <p:cNvSpPr>
            <a:spLocks noGrp="1"/>
          </p:cNvSpPr>
          <p:nvPr>
            <p:ph type="pic" sz="quarter" idx="24" hasCustomPrompt="1"/>
          </p:nvPr>
        </p:nvSpPr>
        <p:spPr>
          <a:xfrm>
            <a:off x="7367581"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9" name="Picture Placeholder 26">
            <a:extLst>
              <a:ext uri="{FF2B5EF4-FFF2-40B4-BE49-F238E27FC236}">
                <a16:creationId xmlns:a16="http://schemas.microsoft.com/office/drawing/2014/main" id="{E1254A81-6A51-429E-91AC-6B4CADA71DC5}"/>
              </a:ext>
            </a:extLst>
          </p:cNvPr>
          <p:cNvSpPr>
            <a:spLocks noGrp="1"/>
          </p:cNvSpPr>
          <p:nvPr>
            <p:ph type="pic" sz="quarter" idx="25" hasCustomPrompt="1"/>
          </p:nvPr>
        </p:nvSpPr>
        <p:spPr>
          <a:xfrm>
            <a:off x="9500613"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0" name="Picture Placeholder 30">
            <a:extLst>
              <a:ext uri="{FF2B5EF4-FFF2-40B4-BE49-F238E27FC236}">
                <a16:creationId xmlns:a16="http://schemas.microsoft.com/office/drawing/2014/main" id="{64053090-461C-448F-9705-7FEE78A41337}"/>
              </a:ext>
            </a:extLst>
          </p:cNvPr>
          <p:cNvSpPr>
            <a:spLocks noGrp="1"/>
          </p:cNvSpPr>
          <p:nvPr>
            <p:ph type="pic" sz="quarter" idx="26" hasCustomPrompt="1"/>
          </p:nvPr>
        </p:nvSpPr>
        <p:spPr>
          <a:xfrm>
            <a:off x="5234550"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1" name="Picture Placeholder 32">
            <a:extLst>
              <a:ext uri="{FF2B5EF4-FFF2-40B4-BE49-F238E27FC236}">
                <a16:creationId xmlns:a16="http://schemas.microsoft.com/office/drawing/2014/main" id="{7AD2F7CB-CFE4-4C72-864A-D00C1CEAA23D}"/>
              </a:ext>
            </a:extLst>
          </p:cNvPr>
          <p:cNvSpPr>
            <a:spLocks noGrp="1"/>
          </p:cNvSpPr>
          <p:nvPr>
            <p:ph type="pic" sz="quarter" idx="27" hasCustomPrompt="1"/>
          </p:nvPr>
        </p:nvSpPr>
        <p:spPr>
          <a:xfrm>
            <a:off x="7367581"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2" name="Picture Placeholder 34">
            <a:extLst>
              <a:ext uri="{FF2B5EF4-FFF2-40B4-BE49-F238E27FC236}">
                <a16:creationId xmlns:a16="http://schemas.microsoft.com/office/drawing/2014/main" id="{CCA07CA3-C8D4-41EA-A0FB-74E1A4770398}"/>
              </a:ext>
            </a:extLst>
          </p:cNvPr>
          <p:cNvSpPr>
            <a:spLocks noGrp="1"/>
          </p:cNvSpPr>
          <p:nvPr>
            <p:ph type="pic" sz="quarter" idx="28" hasCustomPrompt="1"/>
          </p:nvPr>
        </p:nvSpPr>
        <p:spPr>
          <a:xfrm>
            <a:off x="9500163"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Tree>
    <p:extLst>
      <p:ext uri="{BB962C8B-B14F-4D97-AF65-F5344CB8AC3E}">
        <p14:creationId xmlns:p14="http://schemas.microsoft.com/office/powerpoint/2010/main" val="110807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anchor="ctr">
            <a:normAutofit/>
          </a:bodyPr>
          <a:lstStyle>
            <a:lvl1pPr algn="l">
              <a:lnSpc>
                <a:spcPct val="85000"/>
              </a:lnSpc>
              <a:defRPr sz="6000" cap="none"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667666" y="4151085"/>
            <a:ext cx="4633806" cy="1591181"/>
          </a:xfrm>
        </p:spPr>
        <p:txBody>
          <a:bodyPr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title="Verticle Rule Lin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0531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none" baseline="0">
                <a:solidFill>
                  <a:schemeClr val="tx1">
                    <a:lumMod val="85000"/>
                    <a:lumOff val="15000"/>
                  </a:schemeClr>
                </a:solidFill>
              </a:defRPr>
            </a:lvl1pPr>
          </a:lstStyle>
          <a:p>
            <a:r>
              <a:rPr lang="en-US" noProof="0"/>
              <a:t>Click to edit Master title style</a:t>
            </a:r>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529964A5-3468-3F49-AD7A-0CF5EB762F89}" type="datetime1">
              <a:rPr lang="en-US" noProof="0" smtClean="0"/>
              <a:t>1/30/2020</a:t>
            </a:fld>
            <a:endParaRPr lang="en-US" noProof="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noProof="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13D2E340-0663-474B-992C-9192B5C45E57}" type="slidenum">
              <a:rPr lang="en-US" noProof="0" smtClean="0"/>
              <a:t>‹#›</a:t>
            </a:fld>
            <a:endParaRPr lang="en-US" noProof="0"/>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453484"/>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noProof="0"/>
              <a:t>Click to edit Master title style</a:t>
            </a:r>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A90851AE-F437-A04B-ADE2-D5E346F2089C}" type="datetime1">
              <a:rPr lang="en-US" noProof="0" smtClean="0"/>
              <a:t>1/30/2020</a:t>
            </a:fld>
            <a:endParaRPr lang="en-US" noProof="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noProof="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13D2E340-0663-474B-992C-9192B5C45E57}" type="slidenum">
              <a:rPr lang="en-US" noProof="0" smtClean="0"/>
              <a:t>‹#›</a:t>
            </a:fld>
            <a:endParaRPr lang="en-US" noProof="0"/>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093967"/>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95" r:id="rId3"/>
    <p:sldLayoutId id="2147484490" r:id="rId4"/>
    <p:sldLayoutId id="2147484491" r:id="rId5"/>
    <p:sldLayoutId id="2147484492" r:id="rId6"/>
    <p:sldLayoutId id="2147484493" r:id="rId7"/>
    <p:sldLayoutId id="2147484496" r:id="rId8"/>
    <p:sldLayoutId id="2147484481" r:id="rId9"/>
    <p:sldLayoutId id="2147484498" r:id="rId10"/>
    <p:sldLayoutId id="2147484499" r:id="rId11"/>
    <p:sldLayoutId id="2147484500" r:id="rId12"/>
    <p:sldLayoutId id="2147484482" r:id="rId13"/>
    <p:sldLayoutId id="2147484483" r:id="rId14"/>
    <p:sldLayoutId id="2147484484" r:id="rId15"/>
    <p:sldLayoutId id="2147484485" r:id="rId16"/>
    <p:sldLayoutId id="2147484501" r:id="rId17"/>
  </p:sldLayoutIdLst>
  <p:hf hdr="0" ftr="0" dt="0"/>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hyperlink" Target="https://vault.temple.edu/video/data-analytics/" TargetMode="External"/><Relationship Id="rId3" Type="http://schemas.openxmlformats.org/officeDocument/2006/relationships/hyperlink" Target="https://www.cio.com/article/2439504/business-intelligence-definition-and-solutions.html" TargetMode="External"/><Relationship Id="rId7" Type="http://schemas.openxmlformats.org/officeDocument/2006/relationships/hyperlink" Target="https://hbr.org/2017/04/how-companies-say-theyre-using-big-data" TargetMode="External"/><Relationship Id="rId2" Type="http://schemas.openxmlformats.org/officeDocument/2006/relationships/hyperlink" Target="https://www.forbes.com/sites/evamurray/2019/03/29/what-is-the-difference-between-data-analysis-and-data-visualization/#308fc9436411" TargetMode="External"/><Relationship Id="rId1" Type="http://schemas.openxmlformats.org/officeDocument/2006/relationships/slideLayout" Target="../slideLayouts/slideLayout12.xml"/><Relationship Id="rId6" Type="http://schemas.openxmlformats.org/officeDocument/2006/relationships/hyperlink" Target="https://www.wired.com/story/mcdonalds-big-data-dynamic-yield-acquisition/?verso=true" TargetMode="External"/><Relationship Id="rId5" Type="http://schemas.openxmlformats.org/officeDocument/2006/relationships/hyperlink" Target="https://www.wired.com/2015/03/disney-magicband/" TargetMode="External"/><Relationship Id="rId10" Type="http://schemas.openxmlformats.org/officeDocument/2006/relationships/hyperlink" Target="https://vault.temple.edu/video/what-is-scm/" TargetMode="External"/><Relationship Id="rId4" Type="http://schemas.openxmlformats.org/officeDocument/2006/relationships/hyperlink" Target="https://hbr.org/2019/02/companies-are-failing-in-their-efforts-to-become-data-driven" TargetMode="External"/><Relationship Id="rId9" Type="http://schemas.openxmlformats.org/officeDocument/2006/relationships/hyperlink" Target="https://vault.temple.edu/video/managing-the-business-decision-making-big-dat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www.ruckuswireless.com/products/smart-wireless-services/analytic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s://www.isc.upenn.edu/data-analytics-penn"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aol.com/article/finance/2018/08/06/mcdonalds-refused-to-serve-a-woman-because-she-went-to-their-drive-thru-on-horseback/23496779/" TargetMode="External"/><Relationship Id="rId2" Type="http://schemas.openxmlformats.org/officeDocument/2006/relationships/image" Target="../media/image18.com"/><Relationship Id="rId1" Type="http://schemas.openxmlformats.org/officeDocument/2006/relationships/slideLayout" Target="../slideLayouts/slideLayout13.xml"/><Relationship Id="rId5" Type="http://schemas.openxmlformats.org/officeDocument/2006/relationships/hyperlink" Target="https://commons.wikimedia.org/wiki/File:McDonald's_Golden_Arches.svg" TargetMode="Externa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neilpatel.com/blog/google-analytics-loophol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https://www.swtc.edu/academics/programs/business/supply-chain-management-t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http://roguemedic.com/2012/02/a-better-way-to-locate-the-closest-aed/"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hyperlink" Target="https://www.fool.com/knowledge-center/what-is-the-network-effect.aspx" TargetMode="External"/><Relationship Id="rId13" Type="http://schemas.openxmlformats.org/officeDocument/2006/relationships/hyperlink" Target="https://vault.temple.edu/video/cloud-computing-models/" TargetMode="External"/><Relationship Id="rId3" Type="http://schemas.openxmlformats.org/officeDocument/2006/relationships/hyperlink" Target="https://deloitte.wsj.com/cio/2018/03/27/api-imperative-from-it-concern-to-business-mandate/" TargetMode="External"/><Relationship Id="rId7" Type="http://schemas.openxmlformats.org/officeDocument/2006/relationships/hyperlink" Target="https://www.computerworld.com/article/3427528/what-s-the-difference-between-iaas--saas-and-paas-.html" TargetMode="External"/><Relationship Id="rId12" Type="http://schemas.openxmlformats.org/officeDocument/2006/relationships/hyperlink" Target="https://www.fox.temple.edu/vault/video/what-is-a-platform/"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hyperlink" Target="https://www.mckinsey.com/industries/high-tech/our-insights/product-managers-for-the-digital-world" TargetMode="External"/><Relationship Id="rId11" Type="http://schemas.openxmlformats.org/officeDocument/2006/relationships/hyperlink" Target="https://vault.temple.edu/video/the-api-economy/" TargetMode="External"/><Relationship Id="rId5" Type="http://schemas.openxmlformats.org/officeDocument/2006/relationships/hyperlink" Target="http://www2.itif.org/2018-tech-explainer-digital-platforms.pdf?_ga=2.72868179.1386734813.1559250182-2124999491.1559250182" TargetMode="External"/><Relationship Id="rId10" Type="http://schemas.openxmlformats.org/officeDocument/2006/relationships/hyperlink" Target="https://medium.com/platform-hunt/the-8-types-of-software-platforms-473c74f4536a" TargetMode="External"/><Relationship Id="rId4" Type="http://schemas.openxmlformats.org/officeDocument/2006/relationships/hyperlink" Target="https://www.cio.com/article/3218155/how-the-api-economy-is-igniting-a-cultural-shift-in-businesses.html" TargetMode="External"/><Relationship Id="rId9" Type="http://schemas.openxmlformats.org/officeDocument/2006/relationships/hyperlink" Target="https://www.forbes.com/sites/joemckendrick/2019/01/23/once-they-were-companies-now-they-are-platform-businesses/#292c980d2773"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hyperlink" Target="https://wanillawan.wordpress.com/2013/04/17/seamless-synergy-digital-collaboratio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s://www.mckinsey.com/business-functions/mckinsey-digital/our-insights/making-data-analytics-work-for-you-instead-of-the-other-way-around" TargetMode="External"/><Relationship Id="rId2" Type="http://schemas.openxmlformats.org/officeDocument/2006/relationships/hyperlink" Target="https://www.mckinsey.com/industries/technology-media-and-telecommunications/our-insights/an-executives-guide-to-machine-learning"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hyperlink" Target="https://www.zdnet.com/article/what-is-ai-everything-you-need-to-know-about-artificial-intelligence/" TargetMode="External"/><Relationship Id="rId13" Type="http://schemas.openxmlformats.org/officeDocument/2006/relationships/hyperlink" Target="https://vault.temple.edu/video/cyber-security-vulnerability-protection/" TargetMode="External"/><Relationship Id="rId3" Type="http://schemas.openxmlformats.org/officeDocument/2006/relationships/hyperlink" Target="https://www.vice.com/en_us/article/a37p94/what-is-threat-modeling" TargetMode="External"/><Relationship Id="rId7" Type="http://schemas.openxmlformats.org/officeDocument/2006/relationships/hyperlink" Target="https://abcnews.go.com/Technology/marriotts-data-breach-large-largest-worst-corporate-hacks/story?id=59520391" TargetMode="External"/><Relationship Id="rId12" Type="http://schemas.openxmlformats.org/officeDocument/2006/relationships/hyperlink" Target="https://vault.temple.edu/video/cyber-security-basics/"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hyperlink" Target="https://www.bloomberg.com/graphics/corporate-hacks-cyber-attacks/" TargetMode="External"/><Relationship Id="rId11" Type="http://schemas.openxmlformats.org/officeDocument/2006/relationships/hyperlink" Target="https://vault.temple.edu/video/three-types-of-ai/" TargetMode="External"/><Relationship Id="rId5" Type="http://schemas.openxmlformats.org/officeDocument/2006/relationships/hyperlink" Target="https://www.vice.com/en_us/article/pajv5k/john-deere-promotional-usb-drive-hijacks-your-keyboard" TargetMode="External"/><Relationship Id="rId15" Type="http://schemas.openxmlformats.org/officeDocument/2006/relationships/hyperlink" Target="http://digg.com/video/future-cybersecurity-artificial-intelligence" TargetMode="External"/><Relationship Id="rId10" Type="http://schemas.openxmlformats.org/officeDocument/2006/relationships/hyperlink" Target="https://www.wired.com/2016/03/ransomware-why-hospitals-are-the-perfect-targets/" TargetMode="External"/><Relationship Id="rId4" Type="http://schemas.openxmlformats.org/officeDocument/2006/relationships/hyperlink" Target="https://www.zdnet.com/article/data-breaches-cyber-attacks-are-top-global-risks-alongside-natural-disasters-and-climate-change/" TargetMode="External"/><Relationship Id="rId9" Type="http://schemas.openxmlformats.org/officeDocument/2006/relationships/hyperlink" Target="https://www.wired.com/story/guide-artificial-intelligence/?verso=true" TargetMode="External"/><Relationship Id="rId14" Type="http://schemas.openxmlformats.org/officeDocument/2006/relationships/hyperlink" Target="https://vault.temple.edu/video/case-study-ransomware/"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hyperlink" Target="http://moodle.kentisd.net/"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hyperlink" Target="https://www.flickr.com/photos/mikemacmarketing/30212411048"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hyperlink" Target="http://in5d.com/ai-technology-and-brain-mappin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cio.com/article/3293047/3-crm-use-cases-which-is-right-for-you.html" TargetMode="External"/><Relationship Id="rId3" Type="http://schemas.openxmlformats.org/officeDocument/2006/relationships/hyperlink" Target="https://www.cio.com/article/2439502/what-is-erp-key-features-of-top-enterprise-resource-planning-systems.html" TargetMode="External"/><Relationship Id="rId7" Type="http://schemas.openxmlformats.org/officeDocument/2006/relationships/hyperlink" Target="https://www.cio.com/article/3253564/crm-vs-erp-whats-the-difference-and-which-do-you-need.html"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hbr.org/2016/08/too-many-executives-are-missing-the-most-important-part-of-crm" TargetMode="External"/><Relationship Id="rId5" Type="http://schemas.openxmlformats.org/officeDocument/2006/relationships/hyperlink" Target="https://www.cio.com/article/2439505/customer-relationship-management-crm-definition-and-solutions.html" TargetMode="External"/><Relationship Id="rId10" Type="http://schemas.openxmlformats.org/officeDocument/2006/relationships/hyperlink" Target="https://vault.temple.edu/video/enterprise-systems-erp/" TargetMode="External"/><Relationship Id="rId4" Type="http://schemas.openxmlformats.org/officeDocument/2006/relationships/hyperlink" Target="https://erpinnews.com/5-enterprise-resource-planning-erp-trends-to-watch-in-2019" TargetMode="External"/><Relationship Id="rId9" Type="http://schemas.openxmlformats.org/officeDocument/2006/relationships/hyperlink" Target="https://www.fox.temple.edu/vault/video/what-is-er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erpinnews.com/getting-cloud-erp-right-lessons-shifting-paper-records-software-servic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9374-8EAE-4873-9BB6-F6C630302DA2}"/>
              </a:ext>
            </a:extLst>
          </p:cNvPr>
          <p:cNvSpPr>
            <a:spLocks noGrp="1"/>
          </p:cNvSpPr>
          <p:nvPr>
            <p:ph type="ctrTitle"/>
          </p:nvPr>
        </p:nvSpPr>
        <p:spPr/>
        <p:txBody>
          <a:bodyPr/>
          <a:lstStyle/>
          <a:p>
            <a:r>
              <a:rPr lang="en-US" dirty="0"/>
              <a:t>MIS 2101 Exam 2 Review</a:t>
            </a:r>
          </a:p>
        </p:txBody>
      </p:sp>
      <p:pic>
        <p:nvPicPr>
          <p:cNvPr id="53" name="Picture Placeholder 52">
            <a:extLst>
              <a:ext uri="{FF2B5EF4-FFF2-40B4-BE49-F238E27FC236}">
                <a16:creationId xmlns:a16="http://schemas.microsoft.com/office/drawing/2014/main" id="{3A9FE351-A4C6-4292-8E5E-15D6D36A50E2}"/>
              </a:ext>
            </a:extLst>
          </p:cNvPr>
          <p:cNvPicPr>
            <a:picLocks noGrp="1" noChangeAspect="1"/>
          </p:cNvPicPr>
          <p:nvPr>
            <p:ph type="pic" sz="quarter" idx="10"/>
          </p:nvPr>
        </p:nvPicPr>
        <p:blipFill>
          <a:blip r:embed="rId2"/>
          <a:stretch>
            <a:fillRect/>
          </a:stretch>
        </p:blipFill>
        <p:spPr>
          <a:xfrm>
            <a:off x="2682069" y="2114846"/>
            <a:ext cx="2397795" cy="2397795"/>
          </a:xfrm>
        </p:spPr>
      </p:pic>
    </p:spTree>
    <p:extLst>
      <p:ext uri="{BB962C8B-B14F-4D97-AF65-F5344CB8AC3E}">
        <p14:creationId xmlns:p14="http://schemas.microsoft.com/office/powerpoint/2010/main" val="1193886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762000" y="559678"/>
            <a:ext cx="5702968" cy="4952492"/>
          </a:xfrm>
          <a:prstGeom prst="rect">
            <a:avLst/>
          </a:prstGeom>
        </p:spPr>
        <p:txBody>
          <a:bodyPr anchor="t">
            <a:normAutofit/>
          </a:bodyPr>
          <a:lstStyle/>
          <a:p>
            <a:pPr algn="l"/>
            <a:r>
              <a:rPr lang="en-US" sz="4000" i="0" dirty="0"/>
              <a:t>ERP &amp; CRM</a:t>
            </a:r>
          </a:p>
        </p:txBody>
      </p:sp>
      <p:sp>
        <p:nvSpPr>
          <p:cNvPr id="4" name="Content Placeholder 3">
            <a:extLst>
              <a:ext uri="{FF2B5EF4-FFF2-40B4-BE49-F238E27FC236}">
                <a16:creationId xmlns:a16="http://schemas.microsoft.com/office/drawing/2014/main" id="{6FD9DBF3-7303-47E2-A865-2DA7FC60BC43}"/>
              </a:ext>
            </a:extLst>
          </p:cNvPr>
          <p:cNvSpPr>
            <a:spLocks noGrp="1"/>
          </p:cNvSpPr>
          <p:nvPr>
            <p:ph sz="half" idx="1"/>
          </p:nvPr>
        </p:nvSpPr>
        <p:spPr>
          <a:xfrm>
            <a:off x="761999" y="1791451"/>
            <a:ext cx="3553327" cy="4181266"/>
          </a:xfrm>
        </p:spPr>
        <p:txBody>
          <a:bodyPr>
            <a:normAutofit/>
          </a:bodyPr>
          <a:lstStyle/>
          <a:p>
            <a:r>
              <a:rPr lang="en-US" dirty="0"/>
              <a:t>What’s the difference?</a:t>
            </a:r>
          </a:p>
          <a:p>
            <a:endParaRPr lang="en-US" dirty="0"/>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prstGeom prst="rect">
            <a:avLst/>
          </a:prstGeom>
        </p:spPr>
        <p:txBody>
          <a:bodyPr anchor="ctr">
            <a:normAutofit/>
          </a:bodyPr>
          <a:lstStyle/>
          <a:p>
            <a:pPr>
              <a:spcAft>
                <a:spcPts val="600"/>
              </a:spcAft>
            </a:pPr>
            <a:fld id="{13D2E340-0663-474B-992C-9192B5C45E57}" type="slidenum">
              <a:rPr lang="en-US" noProof="0" smtClean="0"/>
              <a:pPr>
                <a:spcAft>
                  <a:spcPts val="600"/>
                </a:spcAft>
              </a:pPr>
              <a:t>10</a:t>
            </a:fld>
            <a:endParaRPr lang="en-US" noProof="0" dirty="0"/>
          </a:p>
        </p:txBody>
      </p:sp>
      <p:pic>
        <p:nvPicPr>
          <p:cNvPr id="5" name="Picture 4">
            <a:extLst>
              <a:ext uri="{FF2B5EF4-FFF2-40B4-BE49-F238E27FC236}">
                <a16:creationId xmlns:a16="http://schemas.microsoft.com/office/drawing/2014/main" id="{B56A18EC-FA26-4369-B567-205AF504B068}"/>
              </a:ext>
            </a:extLst>
          </p:cNvPr>
          <p:cNvPicPr>
            <a:picLocks noChangeAspect="1"/>
          </p:cNvPicPr>
          <p:nvPr/>
        </p:nvPicPr>
        <p:blipFill rotWithShape="1">
          <a:blip r:embed="rId3"/>
          <a:srcRect l="5505"/>
          <a:stretch/>
        </p:blipFill>
        <p:spPr>
          <a:xfrm>
            <a:off x="4315326" y="996370"/>
            <a:ext cx="6802295" cy="4793784"/>
          </a:xfrm>
          <a:prstGeom prst="rect">
            <a:avLst/>
          </a:prstGeom>
        </p:spPr>
      </p:pic>
      <p:sp>
        <p:nvSpPr>
          <p:cNvPr id="6" name="TextBox 5">
            <a:extLst>
              <a:ext uri="{FF2B5EF4-FFF2-40B4-BE49-F238E27FC236}">
                <a16:creationId xmlns:a16="http://schemas.microsoft.com/office/drawing/2014/main" id="{265D0D27-029E-420C-9B24-E079108F2E39}"/>
              </a:ext>
            </a:extLst>
          </p:cNvPr>
          <p:cNvSpPr txBox="1"/>
          <p:nvPr/>
        </p:nvSpPr>
        <p:spPr>
          <a:xfrm>
            <a:off x="5061284" y="3373209"/>
            <a:ext cx="2069431" cy="369332"/>
          </a:xfrm>
          <a:prstGeom prst="rect">
            <a:avLst/>
          </a:prstGeom>
          <a:noFill/>
        </p:spPr>
        <p:txBody>
          <a:bodyPr wrap="square" rtlCol="0">
            <a:spAutoFit/>
          </a:bodyPr>
          <a:lstStyle/>
          <a:p>
            <a:r>
              <a:rPr lang="en-US" dirty="0"/>
              <a:t>&amp; PROCESS</a:t>
            </a:r>
          </a:p>
        </p:txBody>
      </p:sp>
    </p:spTree>
    <p:extLst>
      <p:ext uri="{BB962C8B-B14F-4D97-AF65-F5344CB8AC3E}">
        <p14:creationId xmlns:p14="http://schemas.microsoft.com/office/powerpoint/2010/main" val="2290797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B4713-6D2F-49BF-B05E-5BD7A0BECEBB}"/>
              </a:ext>
            </a:extLst>
          </p:cNvPr>
          <p:cNvSpPr>
            <a:spLocks noGrp="1"/>
          </p:cNvSpPr>
          <p:nvPr>
            <p:ph type="title"/>
          </p:nvPr>
        </p:nvSpPr>
        <p:spPr>
          <a:xfrm>
            <a:off x="357809" y="559677"/>
            <a:ext cx="4238097" cy="5274923"/>
          </a:xfrm>
        </p:spPr>
        <p:txBody>
          <a:bodyPr/>
          <a:lstStyle/>
          <a:p>
            <a:r>
              <a:rPr lang="en-US" dirty="0"/>
              <a:t>Information Systems – Part II</a:t>
            </a:r>
          </a:p>
        </p:txBody>
      </p:sp>
      <p:sp>
        <p:nvSpPr>
          <p:cNvPr id="3" name="Slide Number Placeholder 2">
            <a:extLst>
              <a:ext uri="{FF2B5EF4-FFF2-40B4-BE49-F238E27FC236}">
                <a16:creationId xmlns:a16="http://schemas.microsoft.com/office/drawing/2014/main" id="{0752ED2B-376A-425A-9799-1183AEED4AE6}"/>
              </a:ext>
            </a:extLst>
          </p:cNvPr>
          <p:cNvSpPr>
            <a:spLocks noGrp="1"/>
          </p:cNvSpPr>
          <p:nvPr>
            <p:ph type="sldNum" sz="quarter" idx="12"/>
          </p:nvPr>
        </p:nvSpPr>
        <p:spPr/>
        <p:txBody>
          <a:bodyPr/>
          <a:lstStyle/>
          <a:p>
            <a:fld id="{13D2E340-0663-474B-992C-9192B5C45E57}" type="slidenum">
              <a:rPr lang="en-US" noProof="0" smtClean="0"/>
              <a:t>11</a:t>
            </a:fld>
            <a:endParaRPr lang="en-US" noProof="0"/>
          </a:p>
        </p:txBody>
      </p:sp>
      <p:sp>
        <p:nvSpPr>
          <p:cNvPr id="4" name="Content Placeholder 3">
            <a:extLst>
              <a:ext uri="{FF2B5EF4-FFF2-40B4-BE49-F238E27FC236}">
                <a16:creationId xmlns:a16="http://schemas.microsoft.com/office/drawing/2014/main" id="{5DDD3ADF-852C-414C-B603-4B67FB4C9822}"/>
              </a:ext>
            </a:extLst>
          </p:cNvPr>
          <p:cNvSpPr>
            <a:spLocks noGrp="1"/>
          </p:cNvSpPr>
          <p:nvPr>
            <p:ph idx="1"/>
          </p:nvPr>
        </p:nvSpPr>
        <p:spPr>
          <a:xfrm>
            <a:off x="5181600" y="2109019"/>
            <a:ext cx="6172200" cy="4067943"/>
          </a:xfrm>
        </p:spPr>
        <p:txBody>
          <a:bodyPr>
            <a:normAutofit fontScale="85000" lnSpcReduction="20000"/>
          </a:bodyPr>
          <a:lstStyle/>
          <a:p>
            <a:pPr marL="0" indent="0">
              <a:buNone/>
            </a:pPr>
            <a:endParaRPr lang="en-US" dirty="0"/>
          </a:p>
          <a:p>
            <a:r>
              <a:rPr lang="en-US" b="1" dirty="0"/>
              <a:t>Topics and Required Reading</a:t>
            </a:r>
            <a:br>
              <a:rPr lang="en-US" dirty="0"/>
            </a:br>
            <a:r>
              <a:rPr lang="en-US" altLang="en-US" dirty="0">
                <a:solidFill>
                  <a:srgbClr val="000000"/>
                </a:solidFill>
                <a:hlinkClick r:id="rId2"/>
              </a:rPr>
              <a:t>What Is The Difference Between Data Analysis And Data Visualization?</a:t>
            </a:r>
            <a:br>
              <a:rPr lang="en-US" altLang="en-US" sz="1100" dirty="0">
                <a:solidFill>
                  <a:schemeClr val="tx1"/>
                </a:solidFill>
              </a:rPr>
            </a:br>
            <a:r>
              <a:rPr lang="en-US" altLang="en-US" dirty="0">
                <a:solidFill>
                  <a:srgbClr val="9E1B34"/>
                </a:solidFill>
                <a:hlinkClick r:id="rId3"/>
              </a:rPr>
              <a:t>What is BI?</a:t>
            </a:r>
            <a:br>
              <a:rPr lang="en-US" altLang="en-US" sz="1100" dirty="0">
                <a:solidFill>
                  <a:schemeClr val="tx1"/>
                </a:solidFill>
              </a:rPr>
            </a:br>
            <a:r>
              <a:rPr lang="en-US" altLang="en-US" dirty="0">
                <a:solidFill>
                  <a:srgbClr val="9E1B34"/>
                </a:solidFill>
                <a:hlinkClick r:id="rId4"/>
              </a:rPr>
              <a:t>Companies Are Failing in Their Efforts to Become Data-Driven</a:t>
            </a:r>
            <a:br>
              <a:rPr lang="en-US" altLang="en-US" sz="1100" dirty="0">
                <a:solidFill>
                  <a:schemeClr val="tx1"/>
                </a:solidFill>
              </a:rPr>
            </a:br>
            <a:r>
              <a:rPr lang="en-US" altLang="en-US" dirty="0">
                <a:solidFill>
                  <a:srgbClr val="9E1B34"/>
                </a:solidFill>
                <a:hlinkClick r:id="rId5"/>
              </a:rPr>
              <a:t>Disney’s $1 Billion Bet on a Magical Wristband</a:t>
            </a:r>
            <a:br>
              <a:rPr lang="en-US" altLang="en-US" sz="1100" dirty="0">
                <a:solidFill>
                  <a:schemeClr val="tx1"/>
                </a:solidFill>
              </a:rPr>
            </a:br>
            <a:r>
              <a:rPr lang="en-US" altLang="en-US" dirty="0">
                <a:solidFill>
                  <a:srgbClr val="9E1B34"/>
                </a:solidFill>
                <a:hlinkClick r:id="rId6"/>
              </a:rPr>
              <a:t>McDonald’s Bites on Big Data With $300 Million Acquisition</a:t>
            </a:r>
            <a:r>
              <a:rPr lang="en-US" altLang="en-US" dirty="0">
                <a:solidFill>
                  <a:srgbClr val="9E1B34"/>
                </a:solidFill>
              </a:rPr>
              <a:t>  </a:t>
            </a:r>
            <a:r>
              <a:rPr lang="en-US" dirty="0">
                <a:hlinkClick r:id="rId7"/>
              </a:rPr>
              <a:t>How Companies Say They’re Using Big Data</a:t>
            </a:r>
            <a:endParaRPr lang="en-US" altLang="en-US" dirty="0">
              <a:solidFill>
                <a:srgbClr val="9E1B34"/>
              </a:solidFill>
            </a:endParaRPr>
          </a:p>
          <a:p>
            <a:pPr marL="0" indent="0">
              <a:buNone/>
            </a:pPr>
            <a:br>
              <a:rPr lang="en-US" altLang="en-US" sz="1100" dirty="0">
                <a:solidFill>
                  <a:schemeClr val="tx1"/>
                </a:solidFill>
              </a:rPr>
            </a:br>
            <a:endParaRPr lang="en-US" dirty="0"/>
          </a:p>
          <a:p>
            <a:r>
              <a:rPr lang="en-US" b="1" dirty="0"/>
              <a:t>Required Viewing</a:t>
            </a:r>
            <a:br>
              <a:rPr lang="en-US" b="1" dirty="0"/>
            </a:br>
            <a:r>
              <a:rPr lang="en-US" dirty="0">
                <a:hlinkClick r:id="rId8"/>
              </a:rPr>
              <a:t>Data Analytics</a:t>
            </a:r>
            <a:br>
              <a:rPr lang="en-US" dirty="0"/>
            </a:br>
            <a:r>
              <a:rPr lang="en-US" dirty="0">
                <a:hlinkClick r:id="rId9"/>
              </a:rPr>
              <a:t>Big Data</a:t>
            </a:r>
            <a:br>
              <a:rPr lang="en-US" dirty="0"/>
            </a:br>
            <a:r>
              <a:rPr lang="en-US" dirty="0">
                <a:hlinkClick r:id="rId10"/>
              </a:rPr>
              <a:t>What is SCM?</a:t>
            </a:r>
            <a:endParaRPr lang="en-US" dirty="0"/>
          </a:p>
        </p:txBody>
      </p:sp>
      <p:sp>
        <p:nvSpPr>
          <p:cNvPr id="7" name="Rectangle 3">
            <a:extLst>
              <a:ext uri="{FF2B5EF4-FFF2-40B4-BE49-F238E27FC236}">
                <a16:creationId xmlns:a16="http://schemas.microsoft.com/office/drawing/2014/main" id="{7AABD3C0-1EFF-4079-8FF7-7707314B834F}"/>
              </a:ext>
            </a:extLst>
          </p:cNvPr>
          <p:cNvSpPr>
            <a:spLocks noChangeArrowheads="1"/>
          </p:cNvSpPr>
          <p:nvPr/>
        </p:nvSpPr>
        <p:spPr bwMode="auto">
          <a:xfrm>
            <a:off x="0" y="-184666"/>
            <a:ext cx="12192000" cy="369332"/>
          </a:xfrm>
          <a:prstGeom prst="rect">
            <a:avLst/>
          </a:prstGeom>
          <a:solidFill>
            <a:srgbClr val="F8F8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21394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7" y="479468"/>
            <a:ext cx="10278437" cy="835985"/>
          </a:xfrm>
          <a:prstGeom prst="rect">
            <a:avLst/>
          </a:prstGeom>
        </p:spPr>
        <p:txBody>
          <a:bodyPr anchor="t">
            <a:normAutofit/>
          </a:bodyPr>
          <a:lstStyle/>
          <a:p>
            <a:pPr algn="l"/>
            <a:r>
              <a:rPr lang="en-US" i="0" dirty="0"/>
              <a:t>What is Data Analytics?</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646237" y="1716505"/>
            <a:ext cx="7374816" cy="3721769"/>
          </a:xfrm>
          <a:prstGeom prst="rect">
            <a:avLst/>
          </a:prstGeom>
        </p:spPr>
        <p:txBody>
          <a:bodyPr>
            <a:normAutofit/>
          </a:bodyPr>
          <a:lstStyle/>
          <a:p>
            <a:pPr marL="0" indent="0">
              <a:buNone/>
            </a:pPr>
            <a:r>
              <a:rPr lang="en-US" sz="2400" dirty="0"/>
              <a:t>“The use of tools &amp; people to uncover hidden patterns in the data that might not be readily available to the naked eye”	</a:t>
            </a:r>
          </a:p>
          <a:p>
            <a:pPr marL="0" indent="0">
              <a:buNone/>
            </a:pPr>
            <a:r>
              <a:rPr lang="en-US" sz="2400" dirty="0"/>
              <a:t>– Professor Lavin</a:t>
            </a:r>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12</a:t>
            </a:fld>
            <a:endParaRPr lang="en-US" noProof="0"/>
          </a:p>
        </p:txBody>
      </p:sp>
      <p:pic>
        <p:nvPicPr>
          <p:cNvPr id="7" name="Picture 6">
            <a:extLst>
              <a:ext uri="{FF2B5EF4-FFF2-40B4-BE49-F238E27FC236}">
                <a16:creationId xmlns:a16="http://schemas.microsoft.com/office/drawing/2014/main" id="{ED3418EA-3253-4030-9788-8ADB7043B0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244036"/>
            <a:ext cx="4487236" cy="3236663"/>
          </a:xfrm>
          <a:prstGeom prst="rect">
            <a:avLst/>
          </a:prstGeom>
        </p:spPr>
      </p:pic>
    </p:spTree>
    <p:extLst>
      <p:ext uri="{BB962C8B-B14F-4D97-AF65-F5344CB8AC3E}">
        <p14:creationId xmlns:p14="http://schemas.microsoft.com/office/powerpoint/2010/main" val="3719157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A99B30A-1C81-4E5E-AA2C-51F54C5A22DE}"/>
              </a:ext>
            </a:extLst>
          </p:cNvPr>
          <p:cNvSpPr>
            <a:spLocks noGrp="1"/>
          </p:cNvSpPr>
          <p:nvPr>
            <p:ph type="title"/>
          </p:nvPr>
        </p:nvSpPr>
        <p:spPr>
          <a:xfrm>
            <a:off x="646237" y="479468"/>
            <a:ext cx="10278437" cy="835985"/>
          </a:xfrm>
          <a:prstGeom prst="rect">
            <a:avLst/>
          </a:prstGeom>
        </p:spPr>
        <p:txBody>
          <a:bodyPr anchor="t">
            <a:normAutofit/>
          </a:bodyPr>
          <a:lstStyle/>
          <a:p>
            <a:pPr algn="l"/>
            <a:r>
              <a:rPr lang="en-US" i="0" dirty="0"/>
              <a:t>3 types of analytics </a:t>
            </a:r>
          </a:p>
        </p:txBody>
      </p:sp>
      <p:sp>
        <p:nvSpPr>
          <p:cNvPr id="9" name="Content Placeholder 3">
            <a:extLst>
              <a:ext uri="{FF2B5EF4-FFF2-40B4-BE49-F238E27FC236}">
                <a16:creationId xmlns:a16="http://schemas.microsoft.com/office/drawing/2014/main" id="{2A56C2DD-2488-4BE4-B5F9-FB0AC87F925C}"/>
              </a:ext>
            </a:extLst>
          </p:cNvPr>
          <p:cNvSpPr>
            <a:spLocks noGrp="1"/>
          </p:cNvSpPr>
          <p:nvPr>
            <p:ph sz="half" idx="1"/>
          </p:nvPr>
        </p:nvSpPr>
        <p:spPr>
          <a:xfrm>
            <a:off x="1079374" y="1641397"/>
            <a:ext cx="5786647" cy="4149802"/>
          </a:xfrm>
        </p:spPr>
        <p:txBody>
          <a:bodyPr>
            <a:normAutofit/>
          </a:bodyPr>
          <a:lstStyle/>
          <a:p>
            <a:r>
              <a:rPr lang="en-US" sz="2400" dirty="0"/>
              <a:t>Descriptive – Dashboards (BI)</a:t>
            </a:r>
          </a:p>
          <a:p>
            <a:r>
              <a:rPr lang="en-US" sz="2400" dirty="0"/>
              <a:t>Predictive – use past data to model future </a:t>
            </a:r>
          </a:p>
          <a:p>
            <a:r>
              <a:rPr lang="en-US" sz="2400" dirty="0"/>
              <a:t>Prescriptive – Optimization – advise on how best to do your job. </a:t>
            </a:r>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13</a:t>
            </a:fld>
            <a:endParaRPr lang="en-US" noProof="0"/>
          </a:p>
        </p:txBody>
      </p:sp>
      <p:pic>
        <p:nvPicPr>
          <p:cNvPr id="12" name="Picture 11" descr="A picture containing clock, light, drawing&#10;&#10;Description automatically generated">
            <a:extLst>
              <a:ext uri="{FF2B5EF4-FFF2-40B4-BE49-F238E27FC236}">
                <a16:creationId xmlns:a16="http://schemas.microsoft.com/office/drawing/2014/main" id="{8F6BF75E-9DA9-4CAE-B9EC-6D5D50667AA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866021" y="657726"/>
            <a:ext cx="4149801" cy="4149801"/>
          </a:xfrm>
          <a:prstGeom prst="rect">
            <a:avLst/>
          </a:prstGeom>
        </p:spPr>
      </p:pic>
    </p:spTree>
    <p:extLst>
      <p:ext uri="{BB962C8B-B14F-4D97-AF65-F5344CB8AC3E}">
        <p14:creationId xmlns:p14="http://schemas.microsoft.com/office/powerpoint/2010/main" val="4162240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7" y="479468"/>
            <a:ext cx="10278437" cy="835985"/>
          </a:xfrm>
          <a:prstGeom prst="rect">
            <a:avLst/>
          </a:prstGeom>
        </p:spPr>
        <p:txBody>
          <a:bodyPr anchor="t">
            <a:normAutofit/>
          </a:bodyPr>
          <a:lstStyle/>
          <a:p>
            <a:pPr algn="l"/>
            <a:r>
              <a:rPr lang="en-US" i="0" dirty="0"/>
              <a:t>Data Investments… Why Care?</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646237" y="1532092"/>
            <a:ext cx="6460416" cy="3954308"/>
          </a:xfrm>
          <a:prstGeom prst="rect">
            <a:avLst/>
          </a:prstGeom>
        </p:spPr>
        <p:txBody>
          <a:bodyPr>
            <a:normAutofit/>
          </a:bodyPr>
          <a:lstStyle/>
          <a:p>
            <a:pPr marL="0" indent="0">
              <a:buNone/>
            </a:pPr>
            <a:r>
              <a:rPr lang="en-US" sz="2400" b="1" dirty="0"/>
              <a:t>Top Reasons Why:</a:t>
            </a:r>
          </a:p>
          <a:p>
            <a:r>
              <a:rPr lang="en-US" sz="2400" dirty="0"/>
              <a:t>Decrease Expenses</a:t>
            </a:r>
          </a:p>
          <a:p>
            <a:r>
              <a:rPr lang="en-US" sz="2400" dirty="0"/>
              <a:t>Find New Innovations</a:t>
            </a:r>
          </a:p>
          <a:p>
            <a:r>
              <a:rPr lang="en-US" sz="2400" dirty="0"/>
              <a:t>Launch New Products/Services</a:t>
            </a:r>
          </a:p>
          <a:p>
            <a:r>
              <a:rPr lang="en-US" sz="2400" dirty="0"/>
              <a:t>Increase Efficiency</a:t>
            </a:r>
          </a:p>
          <a:p>
            <a:r>
              <a:rPr lang="en-US" sz="2400" dirty="0"/>
              <a:t>Transform Business</a:t>
            </a:r>
          </a:p>
          <a:p>
            <a:r>
              <a:rPr lang="en-US" sz="2400" dirty="0"/>
              <a:t>Establish Data-Driven Culture</a:t>
            </a:r>
            <a:endParaRPr lang="en-US" dirty="0"/>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14</a:t>
            </a:fld>
            <a:endParaRPr lang="en-US" noProof="0"/>
          </a:p>
        </p:txBody>
      </p:sp>
      <p:pic>
        <p:nvPicPr>
          <p:cNvPr id="6" name="Picture 5" descr="A circuit board&#10;&#10;Description automatically generated">
            <a:extLst>
              <a:ext uri="{FF2B5EF4-FFF2-40B4-BE49-F238E27FC236}">
                <a16:creationId xmlns:a16="http://schemas.microsoft.com/office/drawing/2014/main" id="{BF6C7015-9ADB-42BC-9410-4763B573213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963478" y="1886484"/>
            <a:ext cx="5489228" cy="3085031"/>
          </a:xfrm>
          <a:prstGeom prst="rect">
            <a:avLst/>
          </a:prstGeom>
        </p:spPr>
      </p:pic>
    </p:spTree>
    <p:extLst>
      <p:ext uri="{BB962C8B-B14F-4D97-AF65-F5344CB8AC3E}">
        <p14:creationId xmlns:p14="http://schemas.microsoft.com/office/powerpoint/2010/main" val="2235299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8" y="479468"/>
            <a:ext cx="9781130" cy="835985"/>
          </a:xfrm>
          <a:prstGeom prst="rect">
            <a:avLst/>
          </a:prstGeom>
        </p:spPr>
        <p:txBody>
          <a:bodyPr anchor="t">
            <a:normAutofit/>
          </a:bodyPr>
          <a:lstStyle/>
          <a:p>
            <a:pPr algn="l"/>
            <a:r>
              <a:rPr lang="en-US" sz="4800" i="0" dirty="0"/>
              <a:t>McDonald’s &amp; Big Data</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646237" y="1532091"/>
            <a:ext cx="5449763" cy="4440626"/>
          </a:xfrm>
          <a:prstGeom prst="rect">
            <a:avLst/>
          </a:prstGeom>
        </p:spPr>
        <p:txBody>
          <a:bodyPr>
            <a:normAutofit/>
          </a:bodyPr>
          <a:lstStyle/>
          <a:p>
            <a:pPr marL="0" indent="0">
              <a:buNone/>
            </a:pPr>
            <a:r>
              <a:rPr lang="en-US" sz="2400" b="1" dirty="0"/>
              <a:t>300 Million Acquisition</a:t>
            </a:r>
          </a:p>
          <a:p>
            <a:r>
              <a:rPr lang="en-US" dirty="0"/>
              <a:t>Customer experience</a:t>
            </a:r>
          </a:p>
          <a:p>
            <a:pPr lvl="1"/>
            <a:r>
              <a:rPr lang="en-US" dirty="0"/>
              <a:t>Mass personalization</a:t>
            </a:r>
          </a:p>
          <a:p>
            <a:r>
              <a:rPr lang="en-US" dirty="0"/>
              <a:t>Infrastructure</a:t>
            </a:r>
          </a:p>
          <a:p>
            <a:r>
              <a:rPr lang="en-US" dirty="0"/>
              <a:t>Technology Transformation</a:t>
            </a:r>
          </a:p>
          <a:p>
            <a:pPr lvl="1"/>
            <a:r>
              <a:rPr lang="en-US" dirty="0"/>
              <a:t>Algorithms crunch data</a:t>
            </a:r>
          </a:p>
          <a:p>
            <a:pPr lvl="1"/>
            <a:r>
              <a:rPr lang="en-US" dirty="0"/>
              <a:t>Machine Learning</a:t>
            </a:r>
          </a:p>
          <a:p>
            <a:r>
              <a:rPr lang="en-US" dirty="0"/>
              <a:t>Replacing stagnant signs</a:t>
            </a:r>
          </a:p>
          <a:p>
            <a:pPr lvl="1"/>
            <a:r>
              <a:rPr lang="en-US" b="1" dirty="0">
                <a:solidFill>
                  <a:schemeClr val="tx1"/>
                </a:solidFill>
              </a:rPr>
              <a:t>Digital displays</a:t>
            </a:r>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15</a:t>
            </a:fld>
            <a:endParaRPr lang="en-US" noProof="0"/>
          </a:p>
        </p:txBody>
      </p:sp>
      <p:pic>
        <p:nvPicPr>
          <p:cNvPr id="6" name="Picture 5" descr="A picture containing food, pizza, box, sitting&#10;&#10;Description automatically generated">
            <a:extLst>
              <a:ext uri="{FF2B5EF4-FFF2-40B4-BE49-F238E27FC236}">
                <a16:creationId xmlns:a16="http://schemas.microsoft.com/office/drawing/2014/main" id="{D22525F8-B879-4653-A4CE-554E01E1743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292222" y="1636763"/>
            <a:ext cx="4491789" cy="2949375"/>
          </a:xfrm>
          <a:prstGeom prst="rect">
            <a:avLst/>
          </a:prstGeom>
        </p:spPr>
      </p:pic>
      <p:pic>
        <p:nvPicPr>
          <p:cNvPr id="8" name="Picture 7" descr="A picture containing plant, drawing&#10;&#10;Description automatically generated">
            <a:extLst>
              <a:ext uri="{FF2B5EF4-FFF2-40B4-BE49-F238E27FC236}">
                <a16:creationId xmlns:a16="http://schemas.microsoft.com/office/drawing/2014/main" id="{4C5A0E2B-0A64-4FFE-B0FB-EA61657A6A7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990641" y="3281546"/>
            <a:ext cx="2978818" cy="2609184"/>
          </a:xfrm>
          <a:prstGeom prst="rect">
            <a:avLst/>
          </a:prstGeom>
        </p:spPr>
      </p:pic>
    </p:spTree>
    <p:extLst>
      <p:ext uri="{BB962C8B-B14F-4D97-AF65-F5344CB8AC3E}">
        <p14:creationId xmlns:p14="http://schemas.microsoft.com/office/powerpoint/2010/main" val="2541474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761999" y="559678"/>
            <a:ext cx="11189369" cy="996406"/>
          </a:xfrm>
          <a:prstGeom prst="rect">
            <a:avLst/>
          </a:prstGeom>
        </p:spPr>
        <p:txBody>
          <a:bodyPr anchor="t">
            <a:normAutofit/>
          </a:bodyPr>
          <a:lstStyle/>
          <a:p>
            <a:pPr algn="l"/>
            <a:r>
              <a:rPr lang="en-US" sz="4800" i="0" dirty="0"/>
              <a:t>Data Analysis &amp; Data Visualization</a:t>
            </a:r>
          </a:p>
        </p:txBody>
      </p:sp>
      <p:sp>
        <p:nvSpPr>
          <p:cNvPr id="4" name="Content Placeholder 3">
            <a:extLst>
              <a:ext uri="{FF2B5EF4-FFF2-40B4-BE49-F238E27FC236}">
                <a16:creationId xmlns:a16="http://schemas.microsoft.com/office/drawing/2014/main" id="{22EA1F3B-7D95-4ADF-83A5-03302D125865}"/>
              </a:ext>
            </a:extLst>
          </p:cNvPr>
          <p:cNvSpPr>
            <a:spLocks noGrp="1"/>
          </p:cNvSpPr>
          <p:nvPr>
            <p:ph sz="half" idx="1"/>
          </p:nvPr>
        </p:nvSpPr>
        <p:spPr>
          <a:xfrm>
            <a:off x="5334000" y="2099889"/>
            <a:ext cx="6248400" cy="1329111"/>
          </a:xfrm>
        </p:spPr>
        <p:txBody>
          <a:bodyPr/>
          <a:lstStyle/>
          <a:p>
            <a:r>
              <a:rPr lang="en-US" dirty="0"/>
              <a:t>Data analysis is an exploratory process that often starts with specific questions.</a:t>
            </a:r>
          </a:p>
        </p:txBody>
      </p:sp>
      <p:sp>
        <p:nvSpPr>
          <p:cNvPr id="5" name="Content Placeholder 4">
            <a:extLst>
              <a:ext uri="{FF2B5EF4-FFF2-40B4-BE49-F238E27FC236}">
                <a16:creationId xmlns:a16="http://schemas.microsoft.com/office/drawing/2014/main" id="{4DAE6C07-3FF7-44EF-A0F5-371DEEA7A997}"/>
              </a:ext>
            </a:extLst>
          </p:cNvPr>
          <p:cNvSpPr>
            <a:spLocks noGrp="1"/>
          </p:cNvSpPr>
          <p:nvPr>
            <p:ph sz="half" idx="2"/>
          </p:nvPr>
        </p:nvSpPr>
        <p:spPr>
          <a:xfrm>
            <a:off x="5334000" y="3710162"/>
            <a:ext cx="6248400" cy="1895125"/>
          </a:xfrm>
        </p:spPr>
        <p:txBody>
          <a:bodyPr/>
          <a:lstStyle/>
          <a:p>
            <a:r>
              <a:rPr lang="en-US" dirty="0"/>
              <a:t>Data visualization involves the visual representation of data, ranging from single charts to comprehensive dashboards.</a:t>
            </a:r>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16</a:t>
            </a:fld>
            <a:endParaRPr lang="en-US" noProof="0"/>
          </a:p>
        </p:txBody>
      </p:sp>
      <p:pic>
        <p:nvPicPr>
          <p:cNvPr id="6" name="Picture 5">
            <a:extLst>
              <a:ext uri="{FF2B5EF4-FFF2-40B4-BE49-F238E27FC236}">
                <a16:creationId xmlns:a16="http://schemas.microsoft.com/office/drawing/2014/main" id="{5D737547-CF1B-45A6-927E-7DC5EFC7C0EF}"/>
              </a:ext>
            </a:extLst>
          </p:cNvPr>
          <p:cNvPicPr>
            <a:picLocks noChangeAspect="1"/>
          </p:cNvPicPr>
          <p:nvPr/>
        </p:nvPicPr>
        <p:blipFill>
          <a:blip r:embed="rId3"/>
          <a:stretch>
            <a:fillRect/>
          </a:stretch>
        </p:blipFill>
        <p:spPr>
          <a:xfrm>
            <a:off x="609600" y="2353113"/>
            <a:ext cx="4572000" cy="2457450"/>
          </a:xfrm>
          <a:prstGeom prst="rect">
            <a:avLst/>
          </a:prstGeom>
        </p:spPr>
      </p:pic>
    </p:spTree>
    <p:extLst>
      <p:ext uri="{BB962C8B-B14F-4D97-AF65-F5344CB8AC3E}">
        <p14:creationId xmlns:p14="http://schemas.microsoft.com/office/powerpoint/2010/main" val="2019027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2A56C2DD-2488-4BE4-B5F9-FB0AC87F925C}"/>
              </a:ext>
            </a:extLst>
          </p:cNvPr>
          <p:cNvSpPr>
            <a:spLocks noGrp="1"/>
          </p:cNvSpPr>
          <p:nvPr>
            <p:ph sz="half" idx="1"/>
          </p:nvPr>
        </p:nvSpPr>
        <p:spPr>
          <a:xfrm>
            <a:off x="996767" y="1292634"/>
            <a:ext cx="7327492" cy="4272731"/>
          </a:xfrm>
        </p:spPr>
        <p:txBody>
          <a:bodyPr>
            <a:normAutofit/>
          </a:bodyPr>
          <a:lstStyle/>
          <a:p>
            <a:r>
              <a:rPr lang="en-US" dirty="0"/>
              <a:t>BI Leverages Software &amp; Services to Transform Data into actional intelligence that informs the organization’s business decisions</a:t>
            </a:r>
          </a:p>
          <a:p>
            <a:r>
              <a:rPr lang="en-US" dirty="0"/>
              <a:t>BI is descriptive analytics: it describes a past or current sate</a:t>
            </a:r>
          </a:p>
          <a:p>
            <a:r>
              <a:rPr lang="en-US" dirty="0"/>
              <a:t>Analytical findings can be presented in:</a:t>
            </a:r>
          </a:p>
          <a:p>
            <a:pPr lvl="1"/>
            <a:r>
              <a:rPr lang="en-US" dirty="0"/>
              <a:t>Reports</a:t>
            </a:r>
          </a:p>
          <a:p>
            <a:pPr lvl="1"/>
            <a:r>
              <a:rPr lang="en-US" dirty="0"/>
              <a:t>Summaries</a:t>
            </a:r>
          </a:p>
          <a:p>
            <a:pPr lvl="1"/>
            <a:r>
              <a:rPr lang="en-US" dirty="0"/>
              <a:t>Dashboards</a:t>
            </a:r>
          </a:p>
          <a:p>
            <a:pPr lvl="1"/>
            <a:r>
              <a:rPr lang="en-US" dirty="0"/>
              <a:t>Graphs</a:t>
            </a:r>
          </a:p>
          <a:p>
            <a:pPr lvl="1"/>
            <a:r>
              <a:rPr lang="en-US" dirty="0"/>
              <a:t>Charts</a:t>
            </a:r>
          </a:p>
          <a:p>
            <a:pPr lvl="1"/>
            <a:r>
              <a:rPr lang="en-US" dirty="0"/>
              <a:t>Maps</a:t>
            </a:r>
          </a:p>
          <a:p>
            <a:pPr lvl="1"/>
            <a:endParaRPr lang="en-US" dirty="0"/>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17</a:t>
            </a:fld>
            <a:endParaRPr lang="en-US" noProof="0"/>
          </a:p>
        </p:txBody>
      </p:sp>
      <p:sp>
        <p:nvSpPr>
          <p:cNvPr id="7" name="Title 1">
            <a:extLst>
              <a:ext uri="{FF2B5EF4-FFF2-40B4-BE49-F238E27FC236}">
                <a16:creationId xmlns:a16="http://schemas.microsoft.com/office/drawing/2014/main" id="{D75D2551-83BE-4DCC-A14E-6E8C6DDA6EBC}"/>
              </a:ext>
            </a:extLst>
          </p:cNvPr>
          <p:cNvSpPr txBox="1">
            <a:spLocks/>
          </p:cNvSpPr>
          <p:nvPr/>
        </p:nvSpPr>
        <p:spPr>
          <a:xfrm>
            <a:off x="548478" y="204261"/>
            <a:ext cx="8263574" cy="926707"/>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l"/>
            <a:r>
              <a:rPr lang="en-US" sz="4800" i="0" dirty="0"/>
              <a:t>Business Intelligence (BI)</a:t>
            </a:r>
          </a:p>
        </p:txBody>
      </p:sp>
      <p:pic>
        <p:nvPicPr>
          <p:cNvPr id="2" name="Picture 1">
            <a:extLst>
              <a:ext uri="{FF2B5EF4-FFF2-40B4-BE49-F238E27FC236}">
                <a16:creationId xmlns:a16="http://schemas.microsoft.com/office/drawing/2014/main" id="{B4FCEFFB-B6E6-4D04-85CC-81A8F0D1CE71}"/>
              </a:ext>
            </a:extLst>
          </p:cNvPr>
          <p:cNvPicPr>
            <a:picLocks noChangeAspect="1"/>
          </p:cNvPicPr>
          <p:nvPr/>
        </p:nvPicPr>
        <p:blipFill>
          <a:blip r:embed="rId3"/>
          <a:stretch>
            <a:fillRect/>
          </a:stretch>
        </p:blipFill>
        <p:spPr>
          <a:xfrm>
            <a:off x="6640511" y="2547679"/>
            <a:ext cx="5143500" cy="3429000"/>
          </a:xfrm>
          <a:prstGeom prst="rect">
            <a:avLst/>
          </a:prstGeom>
        </p:spPr>
      </p:pic>
    </p:spTree>
    <p:extLst>
      <p:ext uri="{BB962C8B-B14F-4D97-AF65-F5344CB8AC3E}">
        <p14:creationId xmlns:p14="http://schemas.microsoft.com/office/powerpoint/2010/main" val="2491681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20225" y="2005830"/>
            <a:ext cx="10374688" cy="1052623"/>
          </a:xfrm>
          <a:prstGeom prst="rect">
            <a:avLst/>
          </a:prstGeom>
        </p:spPr>
        <p:txBody>
          <a:bodyPr anchor="t">
            <a:normAutofit/>
          </a:bodyPr>
          <a:lstStyle/>
          <a:p>
            <a:pPr algn="l"/>
            <a:r>
              <a:rPr lang="en-US" sz="5400" i="0" dirty="0"/>
              <a:t>Google Analytics</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7658156" y="1532091"/>
            <a:ext cx="3561347" cy="4440626"/>
          </a:xfrm>
          <a:prstGeom prst="rect">
            <a:avLst/>
          </a:prstGeom>
        </p:spPr>
        <p:txBody>
          <a:bodyPr>
            <a:normAutofit/>
          </a:bodyPr>
          <a:lstStyle/>
          <a:p>
            <a:pPr marL="0" indent="0">
              <a:buNone/>
            </a:pPr>
            <a:r>
              <a:rPr lang="en-US" sz="2400" b="1" dirty="0"/>
              <a:t>Track</a:t>
            </a:r>
          </a:p>
          <a:p>
            <a:r>
              <a:rPr lang="en-US" sz="2400" dirty="0"/>
              <a:t>Website engagement</a:t>
            </a:r>
          </a:p>
          <a:p>
            <a:r>
              <a:rPr lang="en-US" sz="2400" dirty="0"/>
              <a:t>Number of sessions</a:t>
            </a:r>
          </a:p>
          <a:p>
            <a:r>
              <a:rPr lang="en-US" sz="2400" dirty="0"/>
              <a:t>Number of pages visited</a:t>
            </a:r>
          </a:p>
          <a:p>
            <a:r>
              <a:rPr lang="en-US" sz="2400" dirty="0"/>
              <a:t>Bounce Rate</a:t>
            </a:r>
          </a:p>
          <a:p>
            <a:r>
              <a:rPr lang="en-US" sz="2400" dirty="0"/>
              <a:t>Conversion Rate</a:t>
            </a:r>
          </a:p>
          <a:p>
            <a:pPr marL="0" indent="0">
              <a:buNone/>
            </a:pPr>
            <a:endParaRPr lang="en-US" b="1" dirty="0"/>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18</a:t>
            </a:fld>
            <a:endParaRPr lang="en-US" noProof="0"/>
          </a:p>
        </p:txBody>
      </p:sp>
      <p:pic>
        <p:nvPicPr>
          <p:cNvPr id="8" name="Picture 7" descr="A close up of a logo&#10;&#10;Description automatically generated">
            <a:extLst>
              <a:ext uri="{FF2B5EF4-FFF2-40B4-BE49-F238E27FC236}">
                <a16:creationId xmlns:a16="http://schemas.microsoft.com/office/drawing/2014/main" id="{1C6CE141-6A24-4B43-BC9C-378D4CBF885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95635" y="1532091"/>
            <a:ext cx="6454342" cy="3765032"/>
          </a:xfrm>
          <a:prstGeom prst="rect">
            <a:avLst/>
          </a:prstGeom>
        </p:spPr>
      </p:pic>
    </p:spTree>
    <p:extLst>
      <p:ext uri="{BB962C8B-B14F-4D97-AF65-F5344CB8AC3E}">
        <p14:creationId xmlns:p14="http://schemas.microsoft.com/office/powerpoint/2010/main" val="2398827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8" y="479468"/>
            <a:ext cx="10374688" cy="1052623"/>
          </a:xfrm>
          <a:prstGeom prst="rect">
            <a:avLst/>
          </a:prstGeom>
        </p:spPr>
        <p:txBody>
          <a:bodyPr anchor="t">
            <a:normAutofit/>
          </a:bodyPr>
          <a:lstStyle/>
          <a:p>
            <a:pPr algn="l"/>
            <a:r>
              <a:rPr lang="en-US" sz="5400" i="0" dirty="0"/>
              <a:t>Supply Chain Management</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646237" y="1532091"/>
            <a:ext cx="10182184" cy="4440626"/>
          </a:xfrm>
          <a:prstGeom prst="rect">
            <a:avLst/>
          </a:prstGeom>
        </p:spPr>
        <p:txBody>
          <a:bodyPr>
            <a:normAutofit fontScale="92500" lnSpcReduction="10000"/>
          </a:bodyPr>
          <a:lstStyle/>
          <a:p>
            <a:pPr marL="0" indent="0">
              <a:buNone/>
            </a:pPr>
            <a:r>
              <a:rPr lang="en-US" sz="2400" dirty="0"/>
              <a:t>“Supply Chain includes many components…from Procurement to Manufacturing to Distribution. It’s about getting the right product on the right shelf at the right time!”	– Professor Doyle</a:t>
            </a:r>
          </a:p>
          <a:p>
            <a:pPr marL="0" indent="0">
              <a:buNone/>
            </a:pPr>
            <a:r>
              <a:rPr lang="en-US" sz="2600" b="1" dirty="0">
                <a:solidFill>
                  <a:srgbClr val="A41E35"/>
                </a:solidFill>
              </a:rPr>
              <a:t>Best approach: Planning backwards and project execution</a:t>
            </a:r>
          </a:p>
          <a:p>
            <a:pPr marL="0" indent="0">
              <a:buNone/>
            </a:pPr>
            <a:endParaRPr lang="en-US" b="1" dirty="0"/>
          </a:p>
          <a:p>
            <a:pPr marL="0" indent="0">
              <a:buNone/>
            </a:pPr>
            <a:endParaRPr lang="en-US" b="1" dirty="0"/>
          </a:p>
          <a:p>
            <a:pPr marL="0" indent="0">
              <a:buNone/>
            </a:pPr>
            <a:r>
              <a:rPr lang="en-US" sz="2800" b="1" dirty="0"/>
              <a:t>Cross Functional Approach:</a:t>
            </a:r>
          </a:p>
          <a:p>
            <a:r>
              <a:rPr lang="en-US" sz="2400" dirty="0"/>
              <a:t>Improves trust &amp; collaboration</a:t>
            </a:r>
          </a:p>
          <a:p>
            <a:r>
              <a:rPr lang="en-US" sz="2400" dirty="0"/>
              <a:t>Improves inventory visibility &amp; velocity</a:t>
            </a:r>
          </a:p>
          <a:p>
            <a:r>
              <a:rPr lang="en-US" sz="2400" dirty="0"/>
              <a:t>Improves company long-term performance</a:t>
            </a:r>
          </a:p>
          <a:p>
            <a:pPr marL="0" indent="0">
              <a:buNone/>
            </a:pPr>
            <a:endParaRPr lang="en-US" b="1" dirty="0"/>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19</a:t>
            </a:fld>
            <a:endParaRPr lang="en-US" noProof="0"/>
          </a:p>
        </p:txBody>
      </p:sp>
      <p:pic>
        <p:nvPicPr>
          <p:cNvPr id="6" name="Picture 5" descr="A picture containing screenshot, drawing&#10;&#10;Description automatically generated">
            <a:extLst>
              <a:ext uri="{FF2B5EF4-FFF2-40B4-BE49-F238E27FC236}">
                <a16:creationId xmlns:a16="http://schemas.microsoft.com/office/drawing/2014/main" id="{4159BA51-1863-4BE6-9288-6AB064AC84C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458085" y="3645709"/>
            <a:ext cx="5087678" cy="1052623"/>
          </a:xfrm>
          <a:prstGeom prst="rect">
            <a:avLst/>
          </a:prstGeom>
        </p:spPr>
      </p:pic>
    </p:spTree>
    <p:extLst>
      <p:ext uri="{BB962C8B-B14F-4D97-AF65-F5344CB8AC3E}">
        <p14:creationId xmlns:p14="http://schemas.microsoft.com/office/powerpoint/2010/main" val="908774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971" y="1643286"/>
            <a:ext cx="7034655" cy="4121163"/>
          </a:xfrm>
        </p:spPr>
        <p:txBody>
          <a:bodyPr>
            <a:normAutofit/>
          </a:bodyPr>
          <a:lstStyle/>
          <a:p>
            <a:r>
              <a:rPr lang="en-US" sz="2400" dirty="0"/>
              <a:t>Readings, Videos and Lectures (60%)</a:t>
            </a:r>
          </a:p>
          <a:p>
            <a:pPr lvl="1"/>
            <a:r>
              <a:rPr lang="en-US" sz="1800" dirty="0"/>
              <a:t>ERP &amp; CRM</a:t>
            </a:r>
          </a:p>
          <a:p>
            <a:pPr lvl="1"/>
            <a:r>
              <a:rPr lang="en-US" sz="1800" dirty="0"/>
              <a:t>Data Analytics &amp; SCM</a:t>
            </a:r>
          </a:p>
          <a:p>
            <a:pPr lvl="1"/>
            <a:r>
              <a:rPr lang="en-US" sz="1800" dirty="0"/>
              <a:t>Platform, Cloud computing &amp; API</a:t>
            </a:r>
          </a:p>
          <a:p>
            <a:pPr lvl="1"/>
            <a:r>
              <a:rPr lang="en-US" sz="1800" dirty="0"/>
              <a:t>Cybersecurity &amp; AI</a:t>
            </a:r>
          </a:p>
          <a:p>
            <a:r>
              <a:rPr lang="en-US" sz="2400" dirty="0"/>
              <a:t>Mini-Case – Demonstrate your ability to apply (40%)</a:t>
            </a:r>
            <a:endParaRPr lang="en-US" sz="1800" dirty="0"/>
          </a:p>
          <a:p>
            <a:pPr lvl="1"/>
            <a:r>
              <a:rPr lang="en-US" sz="1800" dirty="0"/>
              <a:t> Swim Lane Diagram</a:t>
            </a:r>
          </a:p>
          <a:p>
            <a:pPr lvl="1"/>
            <a:r>
              <a:rPr lang="en-US" sz="1800" dirty="0"/>
              <a:t>ERD</a:t>
            </a:r>
          </a:p>
        </p:txBody>
      </p:sp>
      <p:sp>
        <p:nvSpPr>
          <p:cNvPr id="3" name="Title 2"/>
          <p:cNvSpPr>
            <a:spLocks noGrp="1"/>
          </p:cNvSpPr>
          <p:nvPr>
            <p:ph type="title"/>
          </p:nvPr>
        </p:nvSpPr>
        <p:spPr>
          <a:xfrm>
            <a:off x="329971" y="238839"/>
            <a:ext cx="11862028" cy="1145222"/>
          </a:xfrm>
        </p:spPr>
        <p:txBody>
          <a:bodyPr>
            <a:normAutofit fontScale="90000"/>
          </a:bodyPr>
          <a:lstStyle/>
          <a:p>
            <a:r>
              <a:rPr lang="en-US" dirty="0"/>
              <a:t>Exam Will Cover Discussions: </a:t>
            </a:r>
            <a:r>
              <a:rPr lang="en-US" sz="3600" dirty="0"/>
              <a:t>week 3 &amp; 4</a:t>
            </a:r>
            <a:br>
              <a:rPr lang="en-US" sz="3600" dirty="0"/>
            </a:br>
            <a:endParaRPr lang="en-US" sz="3600" dirty="0"/>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F</a:t>
            </a:r>
            <a:r>
              <a:rPr kumimoji="0" lang="en-US" sz="1200" b="1" i="0" u="none" strike="noStrike" kern="0" cap="none" spc="0" normalizeH="0" baseline="0" noProof="0" dirty="0">
                <a:ln>
                  <a:noFill/>
                </a:ln>
                <a:solidFill>
                  <a:srgbClr val="C00000"/>
                </a:solidFill>
                <a:effectLst/>
                <a:uLnTx/>
                <a:uFillTx/>
                <a:latin typeface="Arial Black" panose="020B0A04020102020204" pitchFamily="34" charset="0"/>
                <a:ea typeface="+mn-ea"/>
                <a:cs typeface="+mn-cs"/>
                <a:sym typeface="Arial"/>
              </a:rPr>
              <a:t>O</a:t>
            </a: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X</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MIS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1643287"/>
            <a:ext cx="4724400" cy="3139101"/>
          </a:xfrm>
          <a:prstGeom prst="rect">
            <a:avLst/>
          </a:prstGeom>
        </p:spPr>
      </p:pic>
      <p:sp>
        <p:nvSpPr>
          <p:cNvPr id="7" name="Rectangle 6"/>
          <p:cNvSpPr/>
          <p:nvPr/>
        </p:nvSpPr>
        <p:spPr>
          <a:xfrm>
            <a:off x="7898026" y="5287381"/>
            <a:ext cx="4293974" cy="338554"/>
          </a:xfrm>
          <a:prstGeom prst="rect">
            <a:avLst/>
          </a:prstGeom>
        </p:spPr>
        <p:txBody>
          <a:bodyPr wrap="square">
            <a:spAutoFit/>
          </a:bodyPr>
          <a:lstStyle/>
          <a:p>
            <a:r>
              <a:rPr lang="en-US" sz="800" dirty="0"/>
              <a:t>Source: https://ccesnews.org/opinion/2018/04/23/10-tips-for-exam-preparation/#photo</a:t>
            </a:r>
          </a:p>
          <a:p>
            <a:endParaRPr lang="en-US" sz="800" dirty="0"/>
          </a:p>
        </p:txBody>
      </p:sp>
    </p:spTree>
    <p:extLst>
      <p:ext uri="{BB962C8B-B14F-4D97-AF65-F5344CB8AC3E}">
        <p14:creationId xmlns:p14="http://schemas.microsoft.com/office/powerpoint/2010/main" val="578265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8" y="479468"/>
            <a:ext cx="10374688" cy="1052623"/>
          </a:xfrm>
          <a:prstGeom prst="rect">
            <a:avLst/>
          </a:prstGeom>
        </p:spPr>
        <p:txBody>
          <a:bodyPr anchor="t">
            <a:normAutofit/>
          </a:bodyPr>
          <a:lstStyle/>
          <a:p>
            <a:pPr algn="l"/>
            <a:r>
              <a:rPr lang="en-US" sz="5400" i="0" dirty="0"/>
              <a:t>RFID</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646237" y="1532091"/>
            <a:ext cx="7535237" cy="4440626"/>
          </a:xfrm>
          <a:prstGeom prst="rect">
            <a:avLst/>
          </a:prstGeom>
        </p:spPr>
        <p:txBody>
          <a:bodyPr>
            <a:normAutofit lnSpcReduction="10000"/>
          </a:bodyPr>
          <a:lstStyle/>
          <a:p>
            <a:pPr marL="0" indent="0">
              <a:buNone/>
            </a:pPr>
            <a:r>
              <a:rPr lang="en-US" sz="2400" b="1" dirty="0"/>
              <a:t>What is RFID?</a:t>
            </a:r>
          </a:p>
          <a:p>
            <a:r>
              <a:rPr lang="en-US" sz="2400" dirty="0"/>
              <a:t>Radio Frequency Identification</a:t>
            </a:r>
          </a:p>
          <a:p>
            <a:r>
              <a:rPr lang="en-US" sz="2400" dirty="0"/>
              <a:t>Wireless technology that lets you identify objects that have been fitted with special RF identification tags</a:t>
            </a:r>
          </a:p>
          <a:p>
            <a:pPr marL="0" indent="0">
              <a:buNone/>
            </a:pPr>
            <a:r>
              <a:rPr lang="en-US" sz="2400" b="1" dirty="0"/>
              <a:t>What is RFID good for?</a:t>
            </a:r>
          </a:p>
          <a:p>
            <a:r>
              <a:rPr lang="en-US" sz="2400" dirty="0"/>
              <a:t>Inventory control, access control…</a:t>
            </a:r>
          </a:p>
          <a:p>
            <a:pPr marL="0" indent="0">
              <a:buNone/>
            </a:pPr>
            <a:r>
              <a:rPr lang="en-US" sz="2400" b="1" dirty="0"/>
              <a:t>How it works</a:t>
            </a:r>
          </a:p>
          <a:p>
            <a:r>
              <a:rPr lang="en-US" sz="2400" dirty="0"/>
              <a:t>Antenna reads electromagnetic energy</a:t>
            </a:r>
          </a:p>
          <a:p>
            <a:r>
              <a:rPr lang="en-US" sz="2400" dirty="0"/>
              <a:t>Can penetrate non-metallic solid objects</a:t>
            </a:r>
          </a:p>
          <a:p>
            <a:pPr marL="0" indent="0">
              <a:buNone/>
            </a:pPr>
            <a:endParaRPr lang="en-US" b="1" dirty="0"/>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20</a:t>
            </a:fld>
            <a:endParaRPr lang="en-US" noProof="0"/>
          </a:p>
        </p:txBody>
      </p:sp>
      <p:pic>
        <p:nvPicPr>
          <p:cNvPr id="6" name="Picture 5" descr="A picture containing plate&#10;&#10;Description automatically generated">
            <a:extLst>
              <a:ext uri="{FF2B5EF4-FFF2-40B4-BE49-F238E27FC236}">
                <a16:creationId xmlns:a16="http://schemas.microsoft.com/office/drawing/2014/main" id="{1821BA01-ADD3-4BA4-8631-DCE4B93FDF3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331755" y="976745"/>
            <a:ext cx="2452255" cy="2452255"/>
          </a:xfrm>
          <a:prstGeom prst="rect">
            <a:avLst/>
          </a:prstGeom>
        </p:spPr>
      </p:pic>
    </p:spTree>
    <p:extLst>
      <p:ext uri="{BB962C8B-B14F-4D97-AF65-F5344CB8AC3E}">
        <p14:creationId xmlns:p14="http://schemas.microsoft.com/office/powerpoint/2010/main" val="1385106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8" y="479468"/>
            <a:ext cx="10374688" cy="1052623"/>
          </a:xfrm>
          <a:prstGeom prst="rect">
            <a:avLst/>
          </a:prstGeom>
        </p:spPr>
        <p:txBody>
          <a:bodyPr anchor="t">
            <a:normAutofit/>
          </a:bodyPr>
          <a:lstStyle/>
          <a:p>
            <a:pPr algn="l"/>
            <a:r>
              <a:rPr lang="en-US" sz="5400" i="0" dirty="0"/>
              <a:t>Disney Magic Band	</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646237" y="1532091"/>
            <a:ext cx="10182184" cy="4440626"/>
          </a:xfrm>
          <a:prstGeom prst="rect">
            <a:avLst/>
          </a:prstGeom>
        </p:spPr>
        <p:txBody>
          <a:bodyPr>
            <a:normAutofit/>
          </a:bodyPr>
          <a:lstStyle/>
          <a:p>
            <a:pPr marL="0" indent="0">
              <a:buNone/>
            </a:pPr>
            <a:r>
              <a:rPr lang="en-US" sz="2400" b="1" dirty="0"/>
              <a:t>$1 Billion Investment</a:t>
            </a:r>
          </a:p>
          <a:p>
            <a:r>
              <a:rPr lang="en-US" b="1" dirty="0"/>
              <a:t>Design the Customer’s experience </a:t>
            </a:r>
          </a:p>
          <a:p>
            <a:r>
              <a:rPr lang="en-US" b="1" dirty="0"/>
              <a:t>Customer Tracking</a:t>
            </a:r>
          </a:p>
          <a:p>
            <a:pPr lvl="1"/>
            <a:r>
              <a:rPr lang="en-US" b="1" dirty="0"/>
              <a:t>Parks &amp; Hotels</a:t>
            </a:r>
          </a:p>
          <a:p>
            <a:r>
              <a:rPr lang="en-US" b="1" dirty="0"/>
              <a:t>Everything is linked together</a:t>
            </a:r>
          </a:p>
          <a:p>
            <a:pPr lvl="1"/>
            <a:r>
              <a:rPr lang="en-US" b="1" dirty="0"/>
              <a:t>Removes the customer’s need for:</a:t>
            </a:r>
          </a:p>
          <a:p>
            <a:pPr lvl="2"/>
            <a:r>
              <a:rPr lang="en-US" b="1" dirty="0"/>
              <a:t>Credit Cards</a:t>
            </a:r>
          </a:p>
          <a:p>
            <a:pPr lvl="2"/>
            <a:r>
              <a:rPr lang="en-US" b="1" dirty="0"/>
              <a:t>Tickets</a:t>
            </a:r>
          </a:p>
          <a:p>
            <a:pPr lvl="2"/>
            <a:r>
              <a:rPr lang="en-US" b="1" dirty="0"/>
              <a:t>Trip Itinerary</a:t>
            </a:r>
          </a:p>
          <a:p>
            <a:pPr lvl="1"/>
            <a:endParaRPr lang="en-US" b="1" dirty="0"/>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21</a:t>
            </a:fld>
            <a:endParaRPr lang="en-US" noProof="0"/>
          </a:p>
        </p:txBody>
      </p:sp>
      <p:pic>
        <p:nvPicPr>
          <p:cNvPr id="5" name="Picture 4">
            <a:extLst>
              <a:ext uri="{FF2B5EF4-FFF2-40B4-BE49-F238E27FC236}">
                <a16:creationId xmlns:a16="http://schemas.microsoft.com/office/drawing/2014/main" id="{BDEC02F8-07CF-4FB4-974E-5FB25E5B2A71}"/>
              </a:ext>
            </a:extLst>
          </p:cNvPr>
          <p:cNvPicPr>
            <a:picLocks noChangeAspect="1"/>
          </p:cNvPicPr>
          <p:nvPr/>
        </p:nvPicPr>
        <p:blipFill rotWithShape="1">
          <a:blip r:embed="rId3"/>
          <a:srcRect l="18363" r="16909"/>
          <a:stretch/>
        </p:blipFill>
        <p:spPr>
          <a:xfrm>
            <a:off x="6567053" y="1607092"/>
            <a:ext cx="3879273" cy="4000500"/>
          </a:xfrm>
          <a:prstGeom prst="rect">
            <a:avLst/>
          </a:prstGeom>
        </p:spPr>
      </p:pic>
    </p:spTree>
    <p:extLst>
      <p:ext uri="{BB962C8B-B14F-4D97-AF65-F5344CB8AC3E}">
        <p14:creationId xmlns:p14="http://schemas.microsoft.com/office/powerpoint/2010/main" val="3798240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B4713-6D2F-49BF-B05E-5BD7A0BECEBB}"/>
              </a:ext>
            </a:extLst>
          </p:cNvPr>
          <p:cNvSpPr>
            <a:spLocks noGrp="1"/>
          </p:cNvSpPr>
          <p:nvPr>
            <p:ph type="title"/>
          </p:nvPr>
        </p:nvSpPr>
        <p:spPr>
          <a:xfrm>
            <a:off x="357809" y="559677"/>
            <a:ext cx="4238097" cy="5274923"/>
          </a:xfrm>
        </p:spPr>
        <p:txBody>
          <a:bodyPr/>
          <a:lstStyle/>
          <a:p>
            <a:r>
              <a:rPr lang="en-US" dirty="0"/>
              <a:t>Platforms &amp; Digital Business Models</a:t>
            </a:r>
          </a:p>
        </p:txBody>
      </p:sp>
      <p:sp>
        <p:nvSpPr>
          <p:cNvPr id="3" name="Slide Number Placeholder 2">
            <a:extLst>
              <a:ext uri="{FF2B5EF4-FFF2-40B4-BE49-F238E27FC236}">
                <a16:creationId xmlns:a16="http://schemas.microsoft.com/office/drawing/2014/main" id="{0752ED2B-376A-425A-9799-1183AEED4AE6}"/>
              </a:ext>
            </a:extLst>
          </p:cNvPr>
          <p:cNvSpPr>
            <a:spLocks noGrp="1"/>
          </p:cNvSpPr>
          <p:nvPr>
            <p:ph type="sldNum" sz="quarter" idx="12"/>
          </p:nvPr>
        </p:nvSpPr>
        <p:spPr/>
        <p:txBody>
          <a:bodyPr/>
          <a:lstStyle/>
          <a:p>
            <a:fld id="{13D2E340-0663-474B-992C-9192B5C45E57}" type="slidenum">
              <a:rPr lang="en-US" noProof="0" smtClean="0"/>
              <a:t>22</a:t>
            </a:fld>
            <a:endParaRPr lang="en-US" noProof="0"/>
          </a:p>
        </p:txBody>
      </p:sp>
      <p:sp>
        <p:nvSpPr>
          <p:cNvPr id="4" name="Content Placeholder 3">
            <a:extLst>
              <a:ext uri="{FF2B5EF4-FFF2-40B4-BE49-F238E27FC236}">
                <a16:creationId xmlns:a16="http://schemas.microsoft.com/office/drawing/2014/main" id="{5DDD3ADF-852C-414C-B603-4B67FB4C9822}"/>
              </a:ext>
            </a:extLst>
          </p:cNvPr>
          <p:cNvSpPr>
            <a:spLocks noGrp="1"/>
          </p:cNvSpPr>
          <p:nvPr>
            <p:ph idx="1"/>
          </p:nvPr>
        </p:nvSpPr>
        <p:spPr>
          <a:xfrm>
            <a:off x="5229726" y="2245894"/>
            <a:ext cx="6172200" cy="4291263"/>
          </a:xfrm>
        </p:spPr>
        <p:txBody>
          <a:bodyPr>
            <a:normAutofit fontScale="92500" lnSpcReduction="20000"/>
          </a:bodyPr>
          <a:lstStyle/>
          <a:p>
            <a:r>
              <a:rPr lang="en-US" b="1" dirty="0"/>
              <a:t>Topics and Required Reading</a:t>
            </a:r>
            <a:br>
              <a:rPr lang="en-US" b="1" dirty="0"/>
            </a:br>
            <a:r>
              <a:rPr lang="en-US" dirty="0">
                <a:hlinkClick r:id="rId3"/>
              </a:rPr>
              <a:t>API Imperative</a:t>
            </a:r>
            <a:br>
              <a:rPr lang="en-US" dirty="0"/>
            </a:br>
            <a:r>
              <a:rPr lang="en-US" dirty="0">
                <a:hlinkClick r:id="rId4"/>
              </a:rPr>
              <a:t>How the API economy is igniting a cultural shift in businesses</a:t>
            </a:r>
            <a:br>
              <a:rPr lang="en-US" dirty="0"/>
            </a:br>
            <a:r>
              <a:rPr lang="en-US" dirty="0">
                <a:hlinkClick r:id="rId5"/>
              </a:rPr>
              <a:t>What are digital platforms?</a:t>
            </a:r>
            <a:br>
              <a:rPr lang="en-US" dirty="0"/>
            </a:br>
            <a:r>
              <a:rPr lang="en-US" dirty="0">
                <a:hlinkClick r:id="rId6"/>
              </a:rPr>
              <a:t>Product Managers for the Digital World</a:t>
            </a:r>
            <a:br>
              <a:rPr lang="en-US" dirty="0"/>
            </a:br>
            <a:r>
              <a:rPr lang="en-US" dirty="0">
                <a:hlinkClick r:id="rId7"/>
              </a:rPr>
              <a:t>What’s the difference between IaaS, </a:t>
            </a:r>
            <a:r>
              <a:rPr lang="en-US" dirty="0" err="1">
                <a:hlinkClick r:id="rId7"/>
              </a:rPr>
              <a:t>Saas</a:t>
            </a:r>
            <a:r>
              <a:rPr lang="en-US" dirty="0">
                <a:hlinkClick r:id="rId7"/>
              </a:rPr>
              <a:t> &amp; PaaS?</a:t>
            </a:r>
            <a:br>
              <a:rPr lang="en-US" dirty="0"/>
            </a:br>
            <a:r>
              <a:rPr lang="en-US" dirty="0">
                <a:hlinkClick r:id="rId8"/>
              </a:rPr>
              <a:t>What is the Network Effect?</a:t>
            </a:r>
            <a:br>
              <a:rPr lang="en-US" dirty="0"/>
            </a:br>
            <a:r>
              <a:rPr lang="en-US" dirty="0">
                <a:hlinkClick r:id="rId9"/>
              </a:rPr>
              <a:t>Platform Businesses</a:t>
            </a:r>
            <a:br>
              <a:rPr lang="en-US" dirty="0"/>
            </a:br>
            <a:r>
              <a:rPr lang="en-US" dirty="0">
                <a:hlinkClick r:id="rId10"/>
              </a:rPr>
              <a:t>9 types of software platforms</a:t>
            </a:r>
            <a:br>
              <a:rPr lang="en-US" b="1" dirty="0"/>
            </a:br>
            <a:endParaRPr lang="en-US" dirty="0"/>
          </a:p>
          <a:p>
            <a:r>
              <a:rPr lang="en-US" b="1" dirty="0"/>
              <a:t>Required Viewing</a:t>
            </a:r>
            <a:br>
              <a:rPr lang="en-US" b="1" dirty="0"/>
            </a:br>
            <a:r>
              <a:rPr lang="en-US" dirty="0">
                <a:hlinkClick r:id="rId11"/>
              </a:rPr>
              <a:t>The API Economy</a:t>
            </a:r>
            <a:br>
              <a:rPr lang="en-US" dirty="0"/>
            </a:br>
            <a:r>
              <a:rPr lang="en-US" dirty="0">
                <a:hlinkClick r:id="rId12"/>
              </a:rPr>
              <a:t>What is a Platform</a:t>
            </a:r>
            <a:br>
              <a:rPr lang="en-US" dirty="0"/>
            </a:br>
            <a:r>
              <a:rPr lang="en-US" dirty="0">
                <a:hlinkClick r:id="rId13"/>
              </a:rPr>
              <a:t>Cloud Computing Models</a:t>
            </a:r>
            <a:endParaRPr lang="en-US" dirty="0"/>
          </a:p>
          <a:p>
            <a:pPr marL="0" indent="0">
              <a:buNone/>
            </a:pPr>
            <a:endParaRPr lang="en-US" dirty="0"/>
          </a:p>
        </p:txBody>
      </p:sp>
    </p:spTree>
    <p:extLst>
      <p:ext uri="{BB962C8B-B14F-4D97-AF65-F5344CB8AC3E}">
        <p14:creationId xmlns:p14="http://schemas.microsoft.com/office/powerpoint/2010/main" val="3016729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8" y="479468"/>
            <a:ext cx="6420768" cy="835985"/>
          </a:xfrm>
          <a:prstGeom prst="rect">
            <a:avLst/>
          </a:prstGeom>
        </p:spPr>
        <p:txBody>
          <a:bodyPr anchor="t">
            <a:normAutofit/>
          </a:bodyPr>
          <a:lstStyle/>
          <a:p>
            <a:pPr algn="l"/>
            <a:r>
              <a:rPr lang="en-US" sz="4800" i="0" dirty="0"/>
              <a:t>Digital Platforms?</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646237" y="1532091"/>
            <a:ext cx="9139447" cy="3617425"/>
          </a:xfrm>
          <a:prstGeom prst="rect">
            <a:avLst/>
          </a:prstGeom>
        </p:spPr>
        <p:txBody>
          <a:bodyPr>
            <a:normAutofit/>
          </a:bodyPr>
          <a:lstStyle/>
          <a:p>
            <a:pPr marL="0" indent="0">
              <a:buNone/>
            </a:pPr>
            <a:r>
              <a:rPr lang="en-US" b="1" dirty="0"/>
              <a:t>“…facilitates commercial interactions between at least two different groups…”</a:t>
            </a:r>
          </a:p>
          <a:p>
            <a:pPr marL="0" indent="0">
              <a:buNone/>
            </a:pPr>
            <a:r>
              <a:rPr lang="en-US" dirty="0"/>
              <a:t>What are some core functions of a platform?</a:t>
            </a:r>
          </a:p>
          <a:p>
            <a:r>
              <a:rPr lang="en-US" dirty="0"/>
              <a:t>Audience Building</a:t>
            </a:r>
          </a:p>
          <a:p>
            <a:r>
              <a:rPr lang="en-US" dirty="0"/>
              <a:t>Matchmaking</a:t>
            </a:r>
          </a:p>
          <a:p>
            <a:r>
              <a:rPr lang="en-US" dirty="0"/>
              <a:t>Providing Core Tools &amp; Services</a:t>
            </a:r>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23</a:t>
            </a:fld>
            <a:endParaRPr lang="en-US" noProof="0"/>
          </a:p>
        </p:txBody>
      </p:sp>
      <p:pic>
        <p:nvPicPr>
          <p:cNvPr id="11" name="Picture 10" descr="A close up of a logo&#10;&#10;Description automatically generated">
            <a:extLst>
              <a:ext uri="{FF2B5EF4-FFF2-40B4-BE49-F238E27FC236}">
                <a16:creationId xmlns:a16="http://schemas.microsoft.com/office/drawing/2014/main" id="{FB87255A-B61D-40A8-94F2-75CCC3FC72D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539344" y="2804499"/>
            <a:ext cx="2985655" cy="2985655"/>
          </a:xfrm>
          <a:prstGeom prst="rect">
            <a:avLst/>
          </a:prstGeom>
        </p:spPr>
      </p:pic>
    </p:spTree>
    <p:extLst>
      <p:ext uri="{BB962C8B-B14F-4D97-AF65-F5344CB8AC3E}">
        <p14:creationId xmlns:p14="http://schemas.microsoft.com/office/powerpoint/2010/main" val="2895643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584452" y="2184526"/>
            <a:ext cx="4243137" cy="2488947"/>
          </a:xfrm>
          <a:prstGeom prst="rect">
            <a:avLst/>
          </a:prstGeom>
        </p:spPr>
        <p:txBody>
          <a:bodyPr anchor="t">
            <a:normAutofit/>
          </a:bodyPr>
          <a:lstStyle/>
          <a:p>
            <a:pPr algn="l"/>
            <a:r>
              <a:rPr lang="en-US" sz="5000" i="0" dirty="0">
                <a:solidFill>
                  <a:schemeClr val="tx1">
                    <a:lumMod val="85000"/>
                    <a:lumOff val="15000"/>
                  </a:schemeClr>
                </a:solidFill>
              </a:rPr>
              <a:t>Digital Platform </a:t>
            </a:r>
            <a:r>
              <a:rPr lang="en-US" sz="5000" b="1" i="0" dirty="0">
                <a:solidFill>
                  <a:srgbClr val="A41E35"/>
                </a:solidFill>
              </a:rPr>
              <a:t>Benefits</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5181600" y="3429000"/>
            <a:ext cx="6248400" cy="2765695"/>
          </a:xfrm>
          <a:prstGeom prst="rect">
            <a:avLst/>
          </a:prstGeom>
        </p:spPr>
        <p:txBody>
          <a:bodyPr>
            <a:normAutofit/>
          </a:bodyPr>
          <a:lstStyle/>
          <a:p>
            <a:r>
              <a:rPr lang="en-US" sz="2400" dirty="0">
                <a:solidFill>
                  <a:schemeClr val="tx1">
                    <a:lumMod val="85000"/>
                    <a:lumOff val="15000"/>
                  </a:schemeClr>
                </a:solidFill>
              </a:rPr>
              <a:t>Easier to find customers</a:t>
            </a:r>
          </a:p>
          <a:p>
            <a:r>
              <a:rPr lang="en-US" sz="2400" dirty="0">
                <a:solidFill>
                  <a:schemeClr val="tx1">
                    <a:lumMod val="85000"/>
                    <a:lumOff val="15000"/>
                  </a:schemeClr>
                </a:solidFill>
              </a:rPr>
              <a:t>Monetize underutilized assets</a:t>
            </a:r>
          </a:p>
          <a:p>
            <a:r>
              <a:rPr lang="en-US" sz="2400" dirty="0">
                <a:solidFill>
                  <a:schemeClr val="tx1">
                    <a:lumMod val="85000"/>
                    <a:lumOff val="15000"/>
                  </a:schemeClr>
                </a:solidFill>
              </a:rPr>
              <a:t>Reduce transaction costs</a:t>
            </a:r>
          </a:p>
          <a:p>
            <a:r>
              <a:rPr lang="en-US" sz="2400" dirty="0">
                <a:solidFill>
                  <a:schemeClr val="tx1">
                    <a:lumMod val="85000"/>
                    <a:lumOff val="15000"/>
                  </a:schemeClr>
                </a:solidFill>
              </a:rPr>
              <a:t>Reduce barriers to entry </a:t>
            </a:r>
          </a:p>
          <a:p>
            <a:r>
              <a:rPr lang="en-US" sz="2400" dirty="0">
                <a:solidFill>
                  <a:schemeClr val="tx1">
                    <a:lumMod val="85000"/>
                    <a:lumOff val="15000"/>
                  </a:schemeClr>
                </a:solidFill>
              </a:rPr>
              <a:t>Reduce Search costs</a:t>
            </a:r>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sz="1200" noProof="0" smtClean="0">
                <a:solidFill>
                  <a:schemeClr val="bg2"/>
                </a:solidFill>
              </a:rPr>
              <a:pPr>
                <a:spcAft>
                  <a:spcPts val="600"/>
                </a:spcAft>
              </a:pPr>
              <a:t>24</a:t>
            </a:fld>
            <a:endParaRPr lang="en-US" sz="1200" noProof="0">
              <a:solidFill>
                <a:schemeClr val="bg2"/>
              </a:solidFill>
            </a:endParaRPr>
          </a:p>
        </p:txBody>
      </p:sp>
      <p:pic>
        <p:nvPicPr>
          <p:cNvPr id="5" name="Picture 4" descr="A picture containing electronics, device&#10;&#10;Description automatically generated">
            <a:extLst>
              <a:ext uri="{FF2B5EF4-FFF2-40B4-BE49-F238E27FC236}">
                <a16:creationId xmlns:a16="http://schemas.microsoft.com/office/drawing/2014/main" id="{A95BA174-9A89-4724-A274-E632578E0C3F}"/>
              </a:ext>
            </a:extLst>
          </p:cNvPr>
          <p:cNvPicPr>
            <a:picLocks noChangeAspect="1"/>
          </p:cNvPicPr>
          <p:nvPr/>
        </p:nvPicPr>
        <p:blipFill rotWithShape="1">
          <a:blip r:embed="rId3">
            <a:extLst>
              <a:ext uri="{28A0092B-C50C-407E-A947-70E740481C1C}">
                <a14:useLocalDpi xmlns:a14="http://schemas.microsoft.com/office/drawing/2010/main" val="0"/>
              </a:ext>
            </a:extLst>
          </a:blip>
          <a:srcRect t="4016"/>
          <a:stretch/>
        </p:blipFill>
        <p:spPr>
          <a:xfrm>
            <a:off x="5181600" y="540628"/>
            <a:ext cx="6248400" cy="2488946"/>
          </a:xfrm>
          <a:prstGeom prst="rect">
            <a:avLst/>
          </a:prstGeom>
          <a:noFill/>
        </p:spPr>
      </p:pic>
    </p:spTree>
    <p:extLst>
      <p:ext uri="{BB962C8B-B14F-4D97-AF65-F5344CB8AC3E}">
        <p14:creationId xmlns:p14="http://schemas.microsoft.com/office/powerpoint/2010/main" val="1987533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589FE1D-4E21-427A-A7B2-713B7DE98A60}"/>
              </a:ext>
            </a:extLst>
          </p:cNvPr>
          <p:cNvSpPr>
            <a:spLocks noGrp="1"/>
          </p:cNvSpPr>
          <p:nvPr>
            <p:ph type="body" sz="quarter" idx="18"/>
          </p:nvPr>
        </p:nvSpPr>
        <p:spPr>
          <a:xfrm>
            <a:off x="320842" y="1684421"/>
            <a:ext cx="4283708" cy="4067093"/>
          </a:xfrm>
          <a:prstGeom prst="rect">
            <a:avLst/>
          </a:prstGeom>
        </p:spPr>
        <p:txBody>
          <a:bodyPr>
            <a:normAutofit/>
          </a:bodyPr>
          <a:lstStyle/>
          <a:p>
            <a:pPr marL="0" indent="0" algn="l">
              <a:lnSpc>
                <a:spcPct val="102000"/>
              </a:lnSpc>
              <a:buNone/>
            </a:pPr>
            <a:r>
              <a:rPr lang="en-US" dirty="0">
                <a:solidFill>
                  <a:schemeClr val="tx1">
                    <a:lumMod val="85000"/>
                    <a:lumOff val="15000"/>
                  </a:schemeClr>
                </a:solidFill>
              </a:rPr>
              <a:t>The indirect value goods and services gain as more people use them.</a:t>
            </a:r>
          </a:p>
          <a:p>
            <a:pPr marL="0" indent="0" algn="l">
              <a:lnSpc>
                <a:spcPct val="102000"/>
              </a:lnSpc>
              <a:buNone/>
            </a:pPr>
            <a:endParaRPr lang="en-US" dirty="0">
              <a:solidFill>
                <a:schemeClr val="tx1">
                  <a:lumMod val="85000"/>
                  <a:lumOff val="15000"/>
                </a:schemeClr>
              </a:solidFill>
            </a:endParaRPr>
          </a:p>
          <a:p>
            <a:pPr marL="0" indent="0" algn="l">
              <a:lnSpc>
                <a:spcPct val="102000"/>
              </a:lnSpc>
              <a:buNone/>
            </a:pPr>
            <a:endParaRPr lang="en-US" dirty="0">
              <a:solidFill>
                <a:schemeClr val="tx1">
                  <a:lumMod val="85000"/>
                  <a:lumOff val="15000"/>
                </a:schemeClr>
              </a:solidFill>
            </a:endParaRPr>
          </a:p>
          <a:p>
            <a:pPr marL="342900" indent="-342900" algn="l">
              <a:lnSpc>
                <a:spcPct val="102000"/>
              </a:lnSpc>
              <a:buFont typeface="Arial" panose="020B0604020202020204" pitchFamily="34" charset="0"/>
              <a:buChar char="•"/>
            </a:pPr>
            <a:r>
              <a:rPr lang="en-US" dirty="0">
                <a:solidFill>
                  <a:schemeClr val="tx1">
                    <a:lumMod val="85000"/>
                    <a:lumOff val="15000"/>
                  </a:schemeClr>
                </a:solidFill>
              </a:rPr>
              <a:t>ex. Uber, dating sites</a:t>
            </a:r>
          </a:p>
          <a:p>
            <a:pPr marL="0" indent="0">
              <a:lnSpc>
                <a:spcPct val="102000"/>
              </a:lnSpc>
              <a:buNone/>
            </a:pPr>
            <a:endParaRPr lang="en-US" sz="1700" b="1" dirty="0">
              <a:solidFill>
                <a:schemeClr val="tx1">
                  <a:lumMod val="85000"/>
                  <a:lumOff val="15000"/>
                </a:schemeClr>
              </a:solidFill>
            </a:endParaRPr>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12"/>
          </p:nvPr>
        </p:nvSpPr>
        <p:spPr>
          <a:prstGeom prst="rect">
            <a:avLst/>
          </a:prstGeom>
        </p:spPr>
        <p:txBody>
          <a:bodyPr anchor="ctr">
            <a:normAutofit/>
          </a:bodyPr>
          <a:lstStyle/>
          <a:p>
            <a:pPr>
              <a:spcAft>
                <a:spcPts val="600"/>
              </a:spcAft>
            </a:pPr>
            <a:fld id="{13D2E340-0663-474B-992C-9192B5C45E57}" type="slidenum">
              <a:rPr lang="en-US" sz="1200" noProof="0" smtClean="0">
                <a:solidFill>
                  <a:schemeClr val="bg2"/>
                </a:solidFill>
              </a:rPr>
              <a:pPr>
                <a:spcAft>
                  <a:spcPts val="600"/>
                </a:spcAft>
              </a:pPr>
              <a:t>25</a:t>
            </a:fld>
            <a:endParaRPr lang="en-US" sz="1200" noProof="0">
              <a:solidFill>
                <a:schemeClr val="bg2"/>
              </a:solidFill>
            </a:endParaRPr>
          </a:p>
        </p:txBody>
      </p:sp>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0" y="415299"/>
            <a:ext cx="5698725" cy="902890"/>
          </a:xfrm>
          <a:prstGeom prst="rect">
            <a:avLst/>
          </a:prstGeom>
        </p:spPr>
        <p:txBody>
          <a:bodyPr anchor="b">
            <a:normAutofit/>
          </a:bodyPr>
          <a:lstStyle/>
          <a:p>
            <a:pPr algn="l"/>
            <a:r>
              <a:rPr lang="en-US" sz="5000" i="0" dirty="0">
                <a:solidFill>
                  <a:schemeClr val="tx1">
                    <a:lumMod val="85000"/>
                    <a:lumOff val="15000"/>
                  </a:schemeClr>
                </a:solidFill>
              </a:rPr>
              <a:t>Network Effects</a:t>
            </a:r>
          </a:p>
        </p:txBody>
      </p:sp>
      <p:pic>
        <p:nvPicPr>
          <p:cNvPr id="5" name="Picture 4" descr="A picture containing table, skiing, man, air&#10;&#10;Description automatically generated">
            <a:extLst>
              <a:ext uri="{FF2B5EF4-FFF2-40B4-BE49-F238E27FC236}">
                <a16:creationId xmlns:a16="http://schemas.microsoft.com/office/drawing/2014/main" id="{C59C7799-41B1-4256-B3EA-933D8A7BF916}"/>
              </a:ext>
            </a:extLst>
          </p:cNvPr>
          <p:cNvPicPr>
            <a:picLocks noChangeAspect="1"/>
          </p:cNvPicPr>
          <p:nvPr/>
        </p:nvPicPr>
        <p:blipFill>
          <a:blip r:embed="rId3"/>
          <a:stretch>
            <a:fillRect/>
          </a:stretch>
        </p:blipFill>
        <p:spPr>
          <a:xfrm>
            <a:off x="5727032" y="1462568"/>
            <a:ext cx="5702966" cy="4277226"/>
          </a:xfrm>
          <a:prstGeom prst="rect">
            <a:avLst/>
          </a:prstGeom>
          <a:noFill/>
        </p:spPr>
      </p:pic>
    </p:spTree>
    <p:extLst>
      <p:ext uri="{BB962C8B-B14F-4D97-AF65-F5344CB8AC3E}">
        <p14:creationId xmlns:p14="http://schemas.microsoft.com/office/powerpoint/2010/main" val="144430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8" y="479468"/>
            <a:ext cx="6420768" cy="835985"/>
          </a:xfrm>
          <a:prstGeom prst="rect">
            <a:avLst/>
          </a:prstGeom>
        </p:spPr>
        <p:txBody>
          <a:bodyPr anchor="t">
            <a:normAutofit/>
          </a:bodyPr>
          <a:lstStyle/>
          <a:p>
            <a:pPr algn="l"/>
            <a:r>
              <a:rPr lang="en-US" sz="4800" i="0" dirty="0"/>
              <a:t>Cloud Computing</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646238" y="1620287"/>
            <a:ext cx="4567447" cy="3617425"/>
          </a:xfrm>
          <a:prstGeom prst="rect">
            <a:avLst/>
          </a:prstGeom>
        </p:spPr>
        <p:txBody>
          <a:bodyPr>
            <a:normAutofit/>
          </a:bodyPr>
          <a:lstStyle/>
          <a:p>
            <a:pPr marL="0" indent="0">
              <a:buNone/>
            </a:pPr>
            <a:r>
              <a:rPr lang="en-US" b="1" dirty="0"/>
              <a:t>Pros</a:t>
            </a:r>
          </a:p>
          <a:p>
            <a:r>
              <a:rPr lang="en-US" dirty="0"/>
              <a:t>Collaboration</a:t>
            </a:r>
          </a:p>
          <a:p>
            <a:r>
              <a:rPr lang="en-US" dirty="0"/>
              <a:t>Environment</a:t>
            </a:r>
          </a:p>
          <a:p>
            <a:r>
              <a:rPr lang="en-US" dirty="0"/>
              <a:t>Cost</a:t>
            </a:r>
          </a:p>
          <a:p>
            <a:r>
              <a:rPr lang="en-US" dirty="0"/>
              <a:t>Ease of use</a:t>
            </a:r>
          </a:p>
          <a:p>
            <a:pPr marL="0" indent="0">
              <a:buNone/>
            </a:pPr>
            <a:endParaRPr lang="en-US" dirty="0"/>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26</a:t>
            </a:fld>
            <a:endParaRPr lang="en-US" noProof="0"/>
          </a:p>
        </p:txBody>
      </p:sp>
      <p:sp>
        <p:nvSpPr>
          <p:cNvPr id="5" name="Content Placeholder 3">
            <a:extLst>
              <a:ext uri="{FF2B5EF4-FFF2-40B4-BE49-F238E27FC236}">
                <a16:creationId xmlns:a16="http://schemas.microsoft.com/office/drawing/2014/main" id="{9C6D26EB-2249-4E32-9FF4-7660CF020373}"/>
              </a:ext>
            </a:extLst>
          </p:cNvPr>
          <p:cNvSpPr txBox="1">
            <a:spLocks/>
          </p:cNvSpPr>
          <p:nvPr/>
        </p:nvSpPr>
        <p:spPr>
          <a:xfrm>
            <a:off x="4694593" y="1620286"/>
            <a:ext cx="4567447" cy="3617425"/>
          </a:xfrm>
          <a:prstGeom prst="rect">
            <a:avLst/>
          </a:prstGeom>
        </p:spPr>
        <p:txBody>
          <a:bodyPr vert="horz" lIns="91440" tIns="45720" rIns="91440" bIns="45720" rtlCol="0">
            <a:norm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50800" indent="0">
              <a:lnSpc>
                <a:spcPct val="100000"/>
              </a:lnSpc>
              <a:spcBef>
                <a:spcPts val="600"/>
              </a:spcBef>
              <a:spcAft>
                <a:spcPts val="600"/>
              </a:spcAft>
              <a:buNone/>
            </a:pPr>
            <a:r>
              <a:rPr lang="en-US" b="1" dirty="0"/>
              <a:t>Cons/Pitfall</a:t>
            </a:r>
          </a:p>
          <a:p>
            <a:pPr>
              <a:lnSpc>
                <a:spcPct val="100000"/>
              </a:lnSpc>
              <a:spcBef>
                <a:spcPts val="600"/>
              </a:spcBef>
              <a:spcAft>
                <a:spcPts val="600"/>
              </a:spcAft>
            </a:pPr>
            <a:r>
              <a:rPr lang="en-US" dirty="0"/>
              <a:t>Security</a:t>
            </a:r>
          </a:p>
          <a:p>
            <a:pPr>
              <a:lnSpc>
                <a:spcPct val="100000"/>
              </a:lnSpc>
              <a:spcBef>
                <a:spcPts val="600"/>
              </a:spcBef>
              <a:spcAft>
                <a:spcPts val="600"/>
              </a:spcAft>
            </a:pPr>
            <a:r>
              <a:rPr lang="en-US" dirty="0"/>
              <a:t>Data Integrity</a:t>
            </a:r>
          </a:p>
          <a:p>
            <a:pPr>
              <a:lnSpc>
                <a:spcPct val="100000"/>
              </a:lnSpc>
              <a:spcBef>
                <a:spcPts val="600"/>
              </a:spcBef>
              <a:spcAft>
                <a:spcPts val="600"/>
              </a:spcAft>
            </a:pPr>
            <a:r>
              <a:rPr lang="en-US" dirty="0"/>
              <a:t>Availability</a:t>
            </a:r>
          </a:p>
          <a:p>
            <a:pPr>
              <a:lnSpc>
                <a:spcPct val="100000"/>
              </a:lnSpc>
              <a:spcBef>
                <a:spcPts val="600"/>
              </a:spcBef>
              <a:spcAft>
                <a:spcPts val="600"/>
              </a:spcAft>
            </a:pPr>
            <a:r>
              <a:rPr lang="en-US" dirty="0"/>
              <a:t>Privacy</a:t>
            </a:r>
          </a:p>
          <a:p>
            <a:pPr marL="0" indent="0">
              <a:buFont typeface="Arial" panose="020B0604020202020204" pitchFamily="34" charset="0"/>
              <a:buNone/>
            </a:pPr>
            <a:endParaRPr lang="en-US" dirty="0"/>
          </a:p>
        </p:txBody>
      </p:sp>
      <p:pic>
        <p:nvPicPr>
          <p:cNvPr id="6" name="Picture 5">
            <a:extLst>
              <a:ext uri="{FF2B5EF4-FFF2-40B4-BE49-F238E27FC236}">
                <a16:creationId xmlns:a16="http://schemas.microsoft.com/office/drawing/2014/main" id="{A293ABA8-21C7-43FC-BE1F-F82EEB53DA1F}"/>
              </a:ext>
            </a:extLst>
          </p:cNvPr>
          <p:cNvPicPr>
            <a:picLocks noChangeAspect="1"/>
          </p:cNvPicPr>
          <p:nvPr/>
        </p:nvPicPr>
        <p:blipFill>
          <a:blip r:embed="rId3"/>
          <a:stretch>
            <a:fillRect/>
          </a:stretch>
        </p:blipFill>
        <p:spPr>
          <a:xfrm>
            <a:off x="7416200" y="1315453"/>
            <a:ext cx="3691679" cy="2461119"/>
          </a:xfrm>
          <a:prstGeom prst="rect">
            <a:avLst/>
          </a:prstGeom>
        </p:spPr>
      </p:pic>
    </p:spTree>
    <p:extLst>
      <p:ext uri="{BB962C8B-B14F-4D97-AF65-F5344CB8AC3E}">
        <p14:creationId xmlns:p14="http://schemas.microsoft.com/office/powerpoint/2010/main" val="4256762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7" y="479468"/>
            <a:ext cx="11137773" cy="835985"/>
          </a:xfrm>
          <a:prstGeom prst="rect">
            <a:avLst/>
          </a:prstGeom>
        </p:spPr>
        <p:txBody>
          <a:bodyPr anchor="t">
            <a:normAutofit fontScale="90000"/>
          </a:bodyPr>
          <a:lstStyle/>
          <a:p>
            <a:pPr algn="l"/>
            <a:r>
              <a:rPr lang="en-US" sz="4800" i="0" dirty="0"/>
              <a:t>API’s: Application Programming Interface</a:t>
            </a:r>
            <a:br>
              <a:rPr lang="en-US" sz="4800" i="0" dirty="0"/>
            </a:br>
            <a:endParaRPr lang="en-US" sz="4800" i="0" dirty="0"/>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646237" y="1315453"/>
            <a:ext cx="6192253" cy="4657264"/>
          </a:xfrm>
          <a:prstGeom prst="rect">
            <a:avLst/>
          </a:prstGeom>
        </p:spPr>
        <p:txBody>
          <a:bodyPr>
            <a:normAutofit/>
          </a:bodyPr>
          <a:lstStyle/>
          <a:p>
            <a:pPr marL="0" indent="0">
              <a:buNone/>
            </a:pPr>
            <a:r>
              <a:rPr lang="en-US" sz="2400" b="1" dirty="0"/>
              <a:t>What is an API?</a:t>
            </a:r>
          </a:p>
          <a:p>
            <a:r>
              <a:rPr lang="en-US" sz="2400" dirty="0"/>
              <a:t>Connect computer software components</a:t>
            </a:r>
          </a:p>
          <a:p>
            <a:pPr lvl="1"/>
            <a:r>
              <a:rPr lang="en-US" sz="2200" dirty="0"/>
              <a:t>API enable organization to open their back-end data for use</a:t>
            </a:r>
          </a:p>
          <a:p>
            <a:r>
              <a:rPr lang="en-US" sz="2400" dirty="0"/>
              <a:t>Contract for Data Interaction</a:t>
            </a:r>
          </a:p>
          <a:p>
            <a:pPr lvl="1"/>
            <a:r>
              <a:rPr lang="en-US" sz="2000" dirty="0"/>
              <a:t>Facilitates interactions between front &amp; backend IT systems (Web API’s)</a:t>
            </a:r>
          </a:p>
          <a:p>
            <a:r>
              <a:rPr lang="en-US" sz="2400" dirty="0"/>
              <a:t>Facilitate development of applications: </a:t>
            </a:r>
            <a:r>
              <a:rPr lang="en-US" sz="2000" dirty="0"/>
              <a:t>Web, Mobile, Cloud</a:t>
            </a:r>
          </a:p>
          <a:p>
            <a:r>
              <a:rPr lang="en-US" sz="2400" b="1" dirty="0">
                <a:solidFill>
                  <a:srgbClr val="A41E35"/>
                </a:solidFill>
              </a:rPr>
              <a:t>Re-usable asset…. It’s a product!</a:t>
            </a:r>
          </a:p>
          <a:p>
            <a:endParaRPr lang="en-US" sz="2000" dirty="0"/>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27</a:t>
            </a:fld>
            <a:endParaRPr lang="en-US" noProof="0"/>
          </a:p>
        </p:txBody>
      </p:sp>
      <p:pic>
        <p:nvPicPr>
          <p:cNvPr id="5" name="Picture 4">
            <a:extLst>
              <a:ext uri="{FF2B5EF4-FFF2-40B4-BE49-F238E27FC236}">
                <a16:creationId xmlns:a16="http://schemas.microsoft.com/office/drawing/2014/main" id="{C50DFD81-A97A-4789-B568-58955C39F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8490" y="2173353"/>
            <a:ext cx="5149515" cy="3158101"/>
          </a:xfrm>
          <a:prstGeom prst="rect">
            <a:avLst/>
          </a:prstGeom>
        </p:spPr>
      </p:pic>
    </p:spTree>
    <p:extLst>
      <p:ext uri="{BB962C8B-B14F-4D97-AF65-F5344CB8AC3E}">
        <p14:creationId xmlns:p14="http://schemas.microsoft.com/office/powerpoint/2010/main" val="2426011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8" y="479468"/>
            <a:ext cx="6420768" cy="835985"/>
          </a:xfrm>
          <a:prstGeom prst="rect">
            <a:avLst/>
          </a:prstGeom>
        </p:spPr>
        <p:txBody>
          <a:bodyPr anchor="t">
            <a:normAutofit/>
          </a:bodyPr>
          <a:lstStyle/>
          <a:p>
            <a:pPr algn="l"/>
            <a:r>
              <a:rPr lang="en-US" sz="4800" i="0" dirty="0"/>
              <a:t>Cloud Computing	</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774575" y="1608468"/>
            <a:ext cx="4567447" cy="4615869"/>
          </a:xfrm>
          <a:prstGeom prst="rect">
            <a:avLst/>
          </a:prstGeom>
        </p:spPr>
        <p:txBody>
          <a:bodyPr>
            <a:normAutofit/>
          </a:bodyPr>
          <a:lstStyle/>
          <a:p>
            <a:pPr marL="50800" indent="0">
              <a:lnSpc>
                <a:spcPct val="100000"/>
              </a:lnSpc>
              <a:spcBef>
                <a:spcPts val="600"/>
              </a:spcBef>
              <a:spcAft>
                <a:spcPts val="600"/>
              </a:spcAft>
              <a:buNone/>
            </a:pPr>
            <a:r>
              <a:rPr lang="en-US" b="1" dirty="0"/>
              <a:t>3 Basic Service types to Consider</a:t>
            </a:r>
          </a:p>
          <a:p>
            <a:pPr marL="565150" indent="-514350">
              <a:lnSpc>
                <a:spcPct val="100000"/>
              </a:lnSpc>
              <a:spcBef>
                <a:spcPts val="600"/>
              </a:spcBef>
              <a:spcAft>
                <a:spcPts val="600"/>
              </a:spcAft>
              <a:buFont typeface="+mj-lt"/>
              <a:buAutoNum type="arabicPeriod"/>
            </a:pPr>
            <a:r>
              <a:rPr lang="en-US" dirty="0"/>
              <a:t>Infrastructure as a Service (IaaS)</a:t>
            </a:r>
          </a:p>
          <a:p>
            <a:pPr lvl="1">
              <a:lnSpc>
                <a:spcPct val="100000"/>
              </a:lnSpc>
              <a:spcBef>
                <a:spcPts val="600"/>
              </a:spcBef>
              <a:spcAft>
                <a:spcPts val="600"/>
              </a:spcAft>
            </a:pPr>
            <a:r>
              <a:rPr lang="en-US" dirty="0"/>
              <a:t>Amazon Web Service</a:t>
            </a:r>
          </a:p>
          <a:p>
            <a:pPr marL="565150" indent="-514350">
              <a:lnSpc>
                <a:spcPct val="100000"/>
              </a:lnSpc>
              <a:spcBef>
                <a:spcPts val="600"/>
              </a:spcBef>
              <a:spcAft>
                <a:spcPts val="600"/>
              </a:spcAft>
              <a:buFont typeface="+mj-lt"/>
              <a:buAutoNum type="arabicPeriod"/>
            </a:pPr>
            <a:r>
              <a:rPr lang="en-US" dirty="0"/>
              <a:t>Platform as a Service (PaaS)</a:t>
            </a:r>
          </a:p>
          <a:p>
            <a:pPr lvl="1">
              <a:lnSpc>
                <a:spcPct val="100000"/>
              </a:lnSpc>
              <a:spcBef>
                <a:spcPts val="600"/>
              </a:spcBef>
              <a:spcAft>
                <a:spcPts val="600"/>
              </a:spcAft>
            </a:pPr>
            <a:r>
              <a:rPr lang="en-US" dirty="0"/>
              <a:t>Google App Engine</a:t>
            </a:r>
          </a:p>
          <a:p>
            <a:pPr lvl="1">
              <a:lnSpc>
                <a:spcPct val="100000"/>
              </a:lnSpc>
              <a:spcBef>
                <a:spcPts val="600"/>
              </a:spcBef>
              <a:spcAft>
                <a:spcPts val="600"/>
              </a:spcAft>
            </a:pPr>
            <a:r>
              <a:rPr lang="en-US" dirty="0"/>
              <a:t>Microsoft Azure</a:t>
            </a:r>
          </a:p>
          <a:p>
            <a:pPr marL="565150" indent="-514350">
              <a:lnSpc>
                <a:spcPct val="100000"/>
              </a:lnSpc>
              <a:spcBef>
                <a:spcPts val="600"/>
              </a:spcBef>
              <a:spcAft>
                <a:spcPts val="600"/>
              </a:spcAft>
              <a:buFont typeface="+mj-lt"/>
              <a:buAutoNum type="arabicPeriod"/>
            </a:pPr>
            <a:r>
              <a:rPr lang="en-US" dirty="0"/>
              <a:t>Software as a Service (SaaS)</a:t>
            </a:r>
          </a:p>
          <a:p>
            <a:pPr lvl="1">
              <a:lnSpc>
                <a:spcPct val="100000"/>
              </a:lnSpc>
              <a:spcBef>
                <a:spcPts val="600"/>
              </a:spcBef>
              <a:spcAft>
                <a:spcPts val="600"/>
              </a:spcAft>
            </a:pPr>
            <a:r>
              <a:rPr lang="en-US" dirty="0" err="1"/>
              <a:t>DropBox</a:t>
            </a:r>
            <a:endParaRPr lang="en-US" dirty="0"/>
          </a:p>
          <a:p>
            <a:pPr lvl="1">
              <a:lnSpc>
                <a:spcPct val="100000"/>
              </a:lnSpc>
              <a:spcBef>
                <a:spcPts val="600"/>
              </a:spcBef>
              <a:spcAft>
                <a:spcPts val="600"/>
              </a:spcAft>
            </a:pPr>
            <a:r>
              <a:rPr lang="en-US" dirty="0"/>
              <a:t>G-Suite (</a:t>
            </a:r>
            <a:r>
              <a:rPr lang="en-US" dirty="0" err="1"/>
              <a:t>gmail</a:t>
            </a:r>
            <a:r>
              <a:rPr lang="en-US" dirty="0"/>
              <a:t>, google doc…)</a:t>
            </a:r>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28</a:t>
            </a:fld>
            <a:endParaRPr lang="en-US" noProof="0"/>
          </a:p>
        </p:txBody>
      </p:sp>
      <p:pic>
        <p:nvPicPr>
          <p:cNvPr id="5" name="Picture 4">
            <a:extLst>
              <a:ext uri="{FF2B5EF4-FFF2-40B4-BE49-F238E27FC236}">
                <a16:creationId xmlns:a16="http://schemas.microsoft.com/office/drawing/2014/main" id="{59258276-DD78-41B4-BC1A-30F46709E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820955"/>
            <a:ext cx="5578099" cy="5192452"/>
          </a:xfrm>
          <a:prstGeom prst="rect">
            <a:avLst/>
          </a:prstGeom>
        </p:spPr>
      </p:pic>
    </p:spTree>
    <p:extLst>
      <p:ext uri="{BB962C8B-B14F-4D97-AF65-F5344CB8AC3E}">
        <p14:creationId xmlns:p14="http://schemas.microsoft.com/office/powerpoint/2010/main" val="3031660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7855DC1-86D7-4BDD-849B-FCA3D6D47243}"/>
              </a:ext>
            </a:extLst>
          </p:cNvPr>
          <p:cNvSpPr>
            <a:spLocks noGrp="1"/>
          </p:cNvSpPr>
          <p:nvPr>
            <p:ph type="title"/>
          </p:nvPr>
        </p:nvSpPr>
        <p:spPr>
          <a:xfrm>
            <a:off x="98986" y="540628"/>
            <a:ext cx="3833906" cy="4952492"/>
          </a:xfrm>
        </p:spPr>
        <p:txBody>
          <a:bodyPr/>
          <a:lstStyle/>
          <a:p>
            <a:r>
              <a:rPr lang="en-US" dirty="0"/>
              <a:t>Product Manager</a:t>
            </a:r>
          </a:p>
        </p:txBody>
      </p:sp>
      <p:sp>
        <p:nvSpPr>
          <p:cNvPr id="13" name="Content Placeholder 3">
            <a:extLst>
              <a:ext uri="{FF2B5EF4-FFF2-40B4-BE49-F238E27FC236}">
                <a16:creationId xmlns:a16="http://schemas.microsoft.com/office/drawing/2014/main" id="{C9F93F1D-5A03-4EBF-978F-3948443C33D7}"/>
              </a:ext>
            </a:extLst>
          </p:cNvPr>
          <p:cNvSpPr>
            <a:spLocks noGrp="1"/>
          </p:cNvSpPr>
          <p:nvPr>
            <p:ph sz="half" idx="2"/>
          </p:nvPr>
        </p:nvSpPr>
        <p:spPr>
          <a:xfrm>
            <a:off x="574546" y="2352851"/>
            <a:ext cx="4747731" cy="2482228"/>
          </a:xfrm>
        </p:spPr>
        <p:txBody>
          <a:bodyPr>
            <a:normAutofit fontScale="85000" lnSpcReduction="10000"/>
          </a:bodyPr>
          <a:lstStyle/>
          <a:p>
            <a:pPr marL="0" indent="0">
              <a:buNone/>
            </a:pPr>
            <a:r>
              <a:rPr lang="en-US" dirty="0"/>
              <a:t>Product managers of the future will be </a:t>
            </a:r>
            <a:r>
              <a:rPr lang="en-US" b="1" dirty="0">
                <a:solidFill>
                  <a:schemeClr val="tx1"/>
                </a:solidFill>
              </a:rPr>
              <a:t>analytics gurus </a:t>
            </a:r>
            <a:r>
              <a:rPr lang="en-US" dirty="0"/>
              <a:t>and less reliant on analysts for basic questions. They will be able to quickly spin up a Hadoop cluster on Amazon Web Services, pull usage data, analyze them, and draw insights. They will be adept at </a:t>
            </a:r>
            <a:r>
              <a:rPr lang="en-US" dirty="0">
                <a:hlinkClick r:id="rId2"/>
              </a:rPr>
              <a:t>applying machine-learning concepts</a:t>
            </a:r>
            <a:r>
              <a:rPr lang="en-US" dirty="0"/>
              <a:t> and tools that are specifically designed to </a:t>
            </a:r>
            <a:r>
              <a:rPr lang="en-US" dirty="0">
                <a:hlinkClick r:id="rId3"/>
              </a:rPr>
              <a:t>augment the product manager’s decision making</a:t>
            </a:r>
            <a:r>
              <a:rPr lang="en-US" dirty="0"/>
              <a:t>.</a:t>
            </a:r>
          </a:p>
        </p:txBody>
      </p:sp>
      <p:sp>
        <p:nvSpPr>
          <p:cNvPr id="7" name="TextBox 6">
            <a:extLst>
              <a:ext uri="{FF2B5EF4-FFF2-40B4-BE49-F238E27FC236}">
                <a16:creationId xmlns:a16="http://schemas.microsoft.com/office/drawing/2014/main" id="{1E5CA69B-C082-48A8-8E75-E51F5D6F8335}"/>
              </a:ext>
            </a:extLst>
          </p:cNvPr>
          <p:cNvSpPr txBox="1"/>
          <p:nvPr/>
        </p:nvSpPr>
        <p:spPr>
          <a:xfrm>
            <a:off x="5849815" y="5980569"/>
            <a:ext cx="5158154" cy="369332"/>
          </a:xfrm>
          <a:prstGeom prst="rect">
            <a:avLst/>
          </a:prstGeom>
          <a:noFill/>
        </p:spPr>
        <p:txBody>
          <a:bodyPr wrap="square" rtlCol="0">
            <a:spAutoFit/>
          </a:bodyPr>
          <a:lstStyle/>
          <a:p>
            <a:r>
              <a:rPr lang="en-US" dirty="0"/>
              <a:t>McKinsey, “Product managers for the digital world”</a:t>
            </a:r>
          </a:p>
        </p:txBody>
      </p:sp>
      <p:sp>
        <p:nvSpPr>
          <p:cNvPr id="9" name="Arrow: Striped Right 8">
            <a:extLst>
              <a:ext uri="{FF2B5EF4-FFF2-40B4-BE49-F238E27FC236}">
                <a16:creationId xmlns:a16="http://schemas.microsoft.com/office/drawing/2014/main" id="{0A52BFA2-1A74-444F-AD1E-3C2D524C2BDA}"/>
              </a:ext>
            </a:extLst>
          </p:cNvPr>
          <p:cNvSpPr/>
          <p:nvPr/>
        </p:nvSpPr>
        <p:spPr>
          <a:xfrm>
            <a:off x="5744308" y="926122"/>
            <a:ext cx="6447691" cy="456699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2B5CD41-12DE-4F83-8CC2-470597AED454}"/>
              </a:ext>
            </a:extLst>
          </p:cNvPr>
          <p:cNvSpPr txBox="1"/>
          <p:nvPr/>
        </p:nvSpPr>
        <p:spPr>
          <a:xfrm>
            <a:off x="6693877" y="2215662"/>
            <a:ext cx="4654061" cy="1938992"/>
          </a:xfrm>
          <a:prstGeom prst="rect">
            <a:avLst/>
          </a:prstGeom>
          <a:noFill/>
        </p:spPr>
        <p:txBody>
          <a:bodyPr wrap="square" rtlCol="0">
            <a:spAutoFit/>
          </a:bodyPr>
          <a:lstStyle/>
          <a:p>
            <a:pPr marL="342900" indent="-342900">
              <a:buFont typeface="+mj-lt"/>
              <a:buAutoNum type="arabicPeriod"/>
            </a:pPr>
            <a:r>
              <a:rPr lang="en-US" sz="2000" dirty="0"/>
              <a:t>Customer-experience grounding</a:t>
            </a:r>
          </a:p>
          <a:p>
            <a:pPr marL="342900" indent="-342900">
              <a:buFont typeface="+mj-lt"/>
              <a:buAutoNum type="arabicPeriod"/>
            </a:pPr>
            <a:r>
              <a:rPr lang="en-US" sz="2000" dirty="0"/>
              <a:t>Market Orientation</a:t>
            </a:r>
          </a:p>
          <a:p>
            <a:pPr marL="342900" indent="-342900">
              <a:buFont typeface="+mj-lt"/>
              <a:buAutoNum type="arabicPeriod"/>
            </a:pPr>
            <a:r>
              <a:rPr lang="en-US" sz="2000" dirty="0"/>
              <a:t>Business acumen</a:t>
            </a:r>
          </a:p>
          <a:p>
            <a:pPr marL="342900" indent="-342900">
              <a:buFont typeface="+mj-lt"/>
              <a:buAutoNum type="arabicPeriod"/>
            </a:pPr>
            <a:r>
              <a:rPr lang="en-US" sz="2000" dirty="0"/>
              <a:t>Technical skills</a:t>
            </a:r>
          </a:p>
          <a:p>
            <a:pPr marL="342900" indent="-342900">
              <a:buFont typeface="+mj-lt"/>
              <a:buAutoNum type="arabicPeriod"/>
            </a:pPr>
            <a:r>
              <a:rPr lang="en-US" sz="2000" dirty="0"/>
              <a:t>Soft skills</a:t>
            </a:r>
          </a:p>
          <a:p>
            <a:pPr marL="342900" indent="-342900">
              <a:buFont typeface="+mj-lt"/>
              <a:buAutoNum type="arabicPeriod"/>
            </a:pPr>
            <a:r>
              <a:rPr lang="en-US" sz="2000" dirty="0"/>
              <a:t>Enablers</a:t>
            </a:r>
          </a:p>
        </p:txBody>
      </p:sp>
      <p:sp>
        <p:nvSpPr>
          <p:cNvPr id="14" name="Title 1">
            <a:extLst>
              <a:ext uri="{FF2B5EF4-FFF2-40B4-BE49-F238E27FC236}">
                <a16:creationId xmlns:a16="http://schemas.microsoft.com/office/drawing/2014/main" id="{5FD172B9-B08B-4A95-884C-BAA205D5D85F}"/>
              </a:ext>
            </a:extLst>
          </p:cNvPr>
          <p:cNvSpPr txBox="1">
            <a:spLocks/>
          </p:cNvSpPr>
          <p:nvPr/>
        </p:nvSpPr>
        <p:spPr>
          <a:xfrm>
            <a:off x="5849815" y="926122"/>
            <a:ext cx="3833906" cy="4952492"/>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r>
              <a:rPr lang="en-US" sz="2400" dirty="0"/>
              <a:t>Product Manager’s maturity can be assessed in 6 areas</a:t>
            </a:r>
          </a:p>
        </p:txBody>
      </p:sp>
    </p:spTree>
    <p:extLst>
      <p:ext uri="{BB962C8B-B14F-4D97-AF65-F5344CB8AC3E}">
        <p14:creationId xmlns:p14="http://schemas.microsoft.com/office/powerpoint/2010/main" val="1863478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1F34B-93F5-46C0-9BEC-B1A8D55008B4}"/>
              </a:ext>
            </a:extLst>
          </p:cNvPr>
          <p:cNvSpPr>
            <a:spLocks noGrp="1"/>
          </p:cNvSpPr>
          <p:nvPr>
            <p:ph type="title"/>
          </p:nvPr>
        </p:nvSpPr>
        <p:spPr/>
        <p:txBody>
          <a:bodyPr/>
          <a:lstStyle/>
          <a:p>
            <a:r>
              <a:rPr lang="en-US" dirty="0"/>
              <a:t>Advice</a:t>
            </a:r>
          </a:p>
        </p:txBody>
      </p:sp>
      <p:sp>
        <p:nvSpPr>
          <p:cNvPr id="7" name="Slide Number Placeholder 6">
            <a:extLst>
              <a:ext uri="{FF2B5EF4-FFF2-40B4-BE49-F238E27FC236}">
                <a16:creationId xmlns:a16="http://schemas.microsoft.com/office/drawing/2014/main" id="{C7C944DD-F200-6B48-8A79-099A08992A35}"/>
              </a:ext>
            </a:extLst>
          </p:cNvPr>
          <p:cNvSpPr>
            <a:spLocks noGrp="1"/>
          </p:cNvSpPr>
          <p:nvPr>
            <p:ph type="sldNum" sz="quarter" idx="12"/>
          </p:nvPr>
        </p:nvSpPr>
        <p:spPr/>
        <p:txBody>
          <a:bodyPr/>
          <a:lstStyle/>
          <a:p>
            <a:fld id="{13D2E340-0663-474B-992C-9192B5C45E57}" type="slidenum">
              <a:rPr lang="en-US" smtClean="0"/>
              <a:t>3</a:t>
            </a:fld>
            <a:endParaRPr lang="en-US"/>
          </a:p>
        </p:txBody>
      </p:sp>
      <p:sp>
        <p:nvSpPr>
          <p:cNvPr id="3" name="Text Placeholder 2">
            <a:extLst>
              <a:ext uri="{FF2B5EF4-FFF2-40B4-BE49-F238E27FC236}">
                <a16:creationId xmlns:a16="http://schemas.microsoft.com/office/drawing/2014/main" id="{381FDC16-3D69-48AD-B08B-ED28A10640C1}"/>
              </a:ext>
            </a:extLst>
          </p:cNvPr>
          <p:cNvSpPr>
            <a:spLocks noGrp="1"/>
          </p:cNvSpPr>
          <p:nvPr>
            <p:ph type="body" sz="quarter" idx="18"/>
          </p:nvPr>
        </p:nvSpPr>
        <p:spPr>
          <a:xfrm>
            <a:off x="1959428" y="2895600"/>
            <a:ext cx="2645121" cy="2855913"/>
          </a:xfrm>
        </p:spPr>
        <p:txBody>
          <a:bodyPr/>
          <a:lstStyle/>
          <a:p>
            <a:r>
              <a:rPr lang="en-US" dirty="0"/>
              <a:t>How to prepare…	</a:t>
            </a:r>
          </a:p>
        </p:txBody>
      </p:sp>
      <p:sp>
        <p:nvSpPr>
          <p:cNvPr id="4" name="Content Placeholder 3">
            <a:extLst>
              <a:ext uri="{FF2B5EF4-FFF2-40B4-BE49-F238E27FC236}">
                <a16:creationId xmlns:a16="http://schemas.microsoft.com/office/drawing/2014/main" id="{E83DB0A1-C484-4D49-BAC3-ABEE82074C4C}"/>
              </a:ext>
            </a:extLst>
          </p:cNvPr>
          <p:cNvSpPr>
            <a:spLocks noGrp="1"/>
          </p:cNvSpPr>
          <p:nvPr>
            <p:ph idx="1"/>
          </p:nvPr>
        </p:nvSpPr>
        <p:spPr>
          <a:xfrm>
            <a:off x="5463065" y="2079000"/>
            <a:ext cx="1944000" cy="2700000"/>
          </a:xfrm>
          <a:noFill/>
          <a:ln>
            <a:noFill/>
          </a:ln>
        </p:spPr>
        <p:txBody>
          <a:bodyPr lIns="72000" rIns="72000"/>
          <a:lstStyle/>
          <a:p>
            <a:r>
              <a:rPr lang="en-US" dirty="0"/>
              <a:t>Review the slide decks</a:t>
            </a:r>
          </a:p>
        </p:txBody>
      </p:sp>
      <p:sp>
        <p:nvSpPr>
          <p:cNvPr id="5" name="Text Placeholder 4">
            <a:extLst>
              <a:ext uri="{FF2B5EF4-FFF2-40B4-BE49-F238E27FC236}">
                <a16:creationId xmlns:a16="http://schemas.microsoft.com/office/drawing/2014/main" id="{898F5FE2-B28A-4CCD-9910-126A9581F28F}"/>
              </a:ext>
            </a:extLst>
          </p:cNvPr>
          <p:cNvSpPr>
            <a:spLocks noGrp="1"/>
          </p:cNvSpPr>
          <p:nvPr>
            <p:ph type="body" sz="quarter" idx="13"/>
          </p:nvPr>
        </p:nvSpPr>
        <p:spPr>
          <a:xfrm>
            <a:off x="7596096" y="2079000"/>
            <a:ext cx="1944000" cy="2700000"/>
          </a:xfrm>
          <a:noFill/>
          <a:ln>
            <a:noFill/>
          </a:ln>
        </p:spPr>
        <p:txBody>
          <a:bodyPr lIns="72000" rIns="72000"/>
          <a:lstStyle/>
          <a:p>
            <a:r>
              <a:rPr lang="en-US" dirty="0"/>
              <a:t>Review assigned readings</a:t>
            </a:r>
          </a:p>
        </p:txBody>
      </p:sp>
      <p:pic>
        <p:nvPicPr>
          <p:cNvPr id="17" name="Picture Placeholder 16" descr="Presentation with checklist RTL">
            <a:extLst>
              <a:ext uri="{FF2B5EF4-FFF2-40B4-BE49-F238E27FC236}">
                <a16:creationId xmlns:a16="http://schemas.microsoft.com/office/drawing/2014/main" id="{AE7453D0-D40E-4463-83A5-ADE525B32ADC}"/>
              </a:ext>
            </a:extLst>
          </p:cNvPr>
          <p:cNvPicPr>
            <a:picLocks noGrp="1" noChangeAspect="1"/>
          </p:cNvPicPr>
          <p:nvPr>
            <p:ph type="pic" sz="quarter" idx="22"/>
          </p:nvPr>
        </p:nvPicPr>
        <p:blipFill>
          <a:blip r:embed="rId2">
            <a:extLst>
              <a:ext uri="{96DAC541-7B7A-43D3-8B79-37D633B846F1}">
                <asvg:svgBlip xmlns:asvg="http://schemas.microsoft.com/office/drawing/2016/SVG/main" r:embed="rId3"/>
              </a:ext>
            </a:extLst>
          </a:blip>
          <a:srcRect/>
          <a:stretch>
            <a:fillRect/>
          </a:stretch>
        </p:blipFill>
        <p:spPr>
          <a:xfrm>
            <a:off x="5875763" y="2186739"/>
            <a:ext cx="972000" cy="972000"/>
          </a:xfrm>
        </p:spPr>
      </p:pic>
      <p:pic>
        <p:nvPicPr>
          <p:cNvPr id="19" name="Picture Placeholder 18" descr="Books">
            <a:extLst>
              <a:ext uri="{FF2B5EF4-FFF2-40B4-BE49-F238E27FC236}">
                <a16:creationId xmlns:a16="http://schemas.microsoft.com/office/drawing/2014/main" id="{4B9CA223-D3A1-4970-848A-26CEBD622878}"/>
              </a:ext>
            </a:extLst>
          </p:cNvPr>
          <p:cNvPicPr>
            <a:picLocks noGrp="1" noChangeAspect="1"/>
          </p:cNvPicPr>
          <p:nvPr>
            <p:ph type="pic" sz="quarter" idx="23"/>
          </p:nvPr>
        </p:nvPicPr>
        <p:blipFill>
          <a:blip r:embed="rId4">
            <a:extLst>
              <a:ext uri="{96DAC541-7B7A-43D3-8B79-37D633B846F1}">
                <asvg:svgBlip xmlns:asvg="http://schemas.microsoft.com/office/drawing/2016/SVG/main" r:embed="rId5"/>
              </a:ext>
            </a:extLst>
          </a:blip>
          <a:srcRect/>
          <a:stretch>
            <a:fillRect/>
          </a:stretch>
        </p:blipFill>
        <p:spPr>
          <a:xfrm>
            <a:off x="8008794" y="2186739"/>
            <a:ext cx="972000" cy="972000"/>
          </a:xfrm>
        </p:spPr>
      </p:pic>
      <p:sp>
        <p:nvSpPr>
          <p:cNvPr id="22" name="Text Placeholder 4">
            <a:extLst>
              <a:ext uri="{FF2B5EF4-FFF2-40B4-BE49-F238E27FC236}">
                <a16:creationId xmlns:a16="http://schemas.microsoft.com/office/drawing/2014/main" id="{D81FE002-F812-495F-92C6-515119775617}"/>
              </a:ext>
            </a:extLst>
          </p:cNvPr>
          <p:cNvSpPr txBox="1">
            <a:spLocks/>
          </p:cNvSpPr>
          <p:nvPr/>
        </p:nvSpPr>
        <p:spPr>
          <a:xfrm>
            <a:off x="9729127" y="2079000"/>
            <a:ext cx="1944000" cy="2700000"/>
          </a:xfrm>
          <a:prstGeom prst="rect">
            <a:avLst/>
          </a:prstGeom>
          <a:noFill/>
          <a:ln>
            <a:noFill/>
          </a:ln>
        </p:spPr>
        <p:txBody>
          <a:bodyPr vert="horz" lIns="72000" tIns="1332000" rIns="72000" bIns="0" rtlCol="0">
            <a:normAutofit/>
          </a:bodyPr>
          <a:lstStyle>
            <a:lvl1pPr marL="0" indent="0" algn="ctr" defTabSz="914400" rtl="0" eaLnBrk="1" latinLnBrk="0" hangingPunct="1">
              <a:lnSpc>
                <a:spcPct val="112000"/>
              </a:lnSpc>
              <a:spcBef>
                <a:spcPts val="900"/>
              </a:spcBef>
              <a:buFont typeface="Arial" panose="020B0604020202020204" pitchFamily="34" charset="0"/>
              <a:buNone/>
              <a:defRPr sz="16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r>
              <a:rPr lang="en-US" dirty="0"/>
              <a:t>Review assigned videos	</a:t>
            </a:r>
          </a:p>
        </p:txBody>
      </p:sp>
      <p:pic>
        <p:nvPicPr>
          <p:cNvPr id="23" name="Picture Placeholder 18" descr="Video camera">
            <a:extLst>
              <a:ext uri="{FF2B5EF4-FFF2-40B4-BE49-F238E27FC236}">
                <a16:creationId xmlns:a16="http://schemas.microsoft.com/office/drawing/2014/main" id="{C2FE62F6-324B-46F9-A88D-C15C555A932A}"/>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0141825" y="2186739"/>
            <a:ext cx="972000" cy="972000"/>
          </a:xfrm>
          <a:prstGeom prst="ellipse">
            <a:avLst/>
          </a:prstGeom>
          <a:solidFill>
            <a:schemeClr val="bg1">
              <a:lumMod val="95000"/>
            </a:schemeClr>
          </a:solidFill>
        </p:spPr>
      </p:pic>
    </p:spTree>
    <p:extLst>
      <p:ext uri="{BB962C8B-B14F-4D97-AF65-F5344CB8AC3E}">
        <p14:creationId xmlns:p14="http://schemas.microsoft.com/office/powerpoint/2010/main" val="1707474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B4713-6D2F-49BF-B05E-5BD7A0BECEBB}"/>
              </a:ext>
            </a:extLst>
          </p:cNvPr>
          <p:cNvSpPr>
            <a:spLocks noGrp="1"/>
          </p:cNvSpPr>
          <p:nvPr>
            <p:ph type="title"/>
          </p:nvPr>
        </p:nvSpPr>
        <p:spPr>
          <a:xfrm>
            <a:off x="357809" y="559677"/>
            <a:ext cx="4238097" cy="5274923"/>
          </a:xfrm>
        </p:spPr>
        <p:txBody>
          <a:bodyPr/>
          <a:lstStyle/>
          <a:p>
            <a:r>
              <a:rPr lang="en-US" dirty="0"/>
              <a:t>Cybersecurity &amp; the Enterprise</a:t>
            </a:r>
          </a:p>
        </p:txBody>
      </p:sp>
      <p:sp>
        <p:nvSpPr>
          <p:cNvPr id="3" name="Slide Number Placeholder 2">
            <a:extLst>
              <a:ext uri="{FF2B5EF4-FFF2-40B4-BE49-F238E27FC236}">
                <a16:creationId xmlns:a16="http://schemas.microsoft.com/office/drawing/2014/main" id="{0752ED2B-376A-425A-9799-1183AEED4AE6}"/>
              </a:ext>
            </a:extLst>
          </p:cNvPr>
          <p:cNvSpPr>
            <a:spLocks noGrp="1"/>
          </p:cNvSpPr>
          <p:nvPr>
            <p:ph type="sldNum" sz="quarter" idx="12"/>
          </p:nvPr>
        </p:nvSpPr>
        <p:spPr/>
        <p:txBody>
          <a:bodyPr/>
          <a:lstStyle/>
          <a:p>
            <a:fld id="{13D2E340-0663-474B-992C-9192B5C45E57}" type="slidenum">
              <a:rPr lang="en-US" noProof="0" smtClean="0"/>
              <a:t>30</a:t>
            </a:fld>
            <a:endParaRPr lang="en-US" noProof="0"/>
          </a:p>
        </p:txBody>
      </p:sp>
      <p:sp>
        <p:nvSpPr>
          <p:cNvPr id="4" name="Content Placeholder 3">
            <a:extLst>
              <a:ext uri="{FF2B5EF4-FFF2-40B4-BE49-F238E27FC236}">
                <a16:creationId xmlns:a16="http://schemas.microsoft.com/office/drawing/2014/main" id="{5DDD3ADF-852C-414C-B603-4B67FB4C9822}"/>
              </a:ext>
            </a:extLst>
          </p:cNvPr>
          <p:cNvSpPr>
            <a:spLocks noGrp="1"/>
          </p:cNvSpPr>
          <p:nvPr>
            <p:ph idx="1"/>
          </p:nvPr>
        </p:nvSpPr>
        <p:spPr>
          <a:xfrm>
            <a:off x="5181599" y="2598821"/>
            <a:ext cx="6602411" cy="3914274"/>
          </a:xfrm>
        </p:spPr>
        <p:txBody>
          <a:bodyPr>
            <a:normAutofit fontScale="85000" lnSpcReduction="20000"/>
          </a:bodyPr>
          <a:lstStyle/>
          <a:p>
            <a:r>
              <a:rPr lang="en-US" b="1" dirty="0"/>
              <a:t>Topics and Required Reading</a:t>
            </a:r>
            <a:br>
              <a:rPr lang="en-US" b="1" dirty="0"/>
            </a:br>
            <a:r>
              <a:rPr lang="en-US" dirty="0">
                <a:hlinkClick r:id="rId3"/>
              </a:rPr>
              <a:t>What is threat modeling?</a:t>
            </a:r>
            <a:br>
              <a:rPr lang="en-US" dirty="0"/>
            </a:br>
            <a:r>
              <a:rPr lang="en-US" dirty="0">
                <a:hlinkClick r:id="rId4"/>
              </a:rPr>
              <a:t>Data Breaches</a:t>
            </a:r>
            <a:br>
              <a:rPr lang="en-US" dirty="0"/>
            </a:br>
            <a:r>
              <a:rPr lang="en-US" dirty="0">
                <a:hlinkClick r:id="rId5"/>
              </a:rPr>
              <a:t>John Deere’s Promotional USB Drive Hijacks Your Keyboard</a:t>
            </a:r>
            <a:br>
              <a:rPr lang="en-US" dirty="0"/>
            </a:br>
            <a:r>
              <a:rPr lang="en-US" dirty="0">
                <a:hlinkClick r:id="rId6"/>
              </a:rPr>
              <a:t>These are the worst corporate hackers of all time</a:t>
            </a:r>
            <a:br>
              <a:rPr lang="en-US" dirty="0"/>
            </a:br>
            <a:r>
              <a:rPr lang="en-US" dirty="0">
                <a:hlinkClick r:id="rId7"/>
              </a:rPr>
              <a:t>5 Worst Data Hacks</a:t>
            </a:r>
            <a:br>
              <a:rPr lang="en-US" dirty="0"/>
            </a:br>
            <a:r>
              <a:rPr lang="en-US" dirty="0">
                <a:hlinkClick r:id="rId8"/>
              </a:rPr>
              <a:t>What is AI</a:t>
            </a:r>
            <a:br>
              <a:rPr lang="en-US" dirty="0"/>
            </a:br>
            <a:r>
              <a:rPr lang="en-US" dirty="0">
                <a:hlinkClick r:id="rId9"/>
              </a:rPr>
              <a:t>The Wired Guide to Artificial Intelligence</a:t>
            </a:r>
            <a:br>
              <a:rPr lang="en-US" dirty="0"/>
            </a:br>
            <a:r>
              <a:rPr lang="en-US" dirty="0">
                <a:hlinkClick r:id="rId10"/>
              </a:rPr>
              <a:t>Why Hospitals Are The Perfect Target For Ransomware</a:t>
            </a:r>
            <a:endParaRPr lang="en-US" dirty="0"/>
          </a:p>
          <a:p>
            <a:r>
              <a:rPr lang="en-US" b="1" dirty="0"/>
              <a:t>Required Viewing</a:t>
            </a:r>
            <a:br>
              <a:rPr lang="en-US" b="1" dirty="0"/>
            </a:br>
            <a:r>
              <a:rPr lang="en-US" dirty="0">
                <a:hlinkClick r:id="rId11"/>
              </a:rPr>
              <a:t>3 Types of AI</a:t>
            </a:r>
            <a:br>
              <a:rPr lang="en-US" dirty="0"/>
            </a:br>
            <a:r>
              <a:rPr lang="en-US" dirty="0">
                <a:hlinkClick r:id="rId12"/>
              </a:rPr>
              <a:t>Cybersecurity Concepts</a:t>
            </a:r>
            <a:br>
              <a:rPr lang="en-US" dirty="0"/>
            </a:br>
            <a:r>
              <a:rPr lang="en-US" dirty="0">
                <a:hlinkClick r:id="rId13"/>
              </a:rPr>
              <a:t>Cybersecurity: Vulnerability &amp; Protection</a:t>
            </a:r>
            <a:br>
              <a:rPr lang="en-US" dirty="0"/>
            </a:br>
            <a:r>
              <a:rPr lang="en-US" dirty="0">
                <a:hlinkClick r:id="rId14"/>
              </a:rPr>
              <a:t>Case Study: Ransomware</a:t>
            </a:r>
            <a:br>
              <a:rPr lang="en-US" dirty="0"/>
            </a:br>
            <a:r>
              <a:rPr lang="en-US" dirty="0">
                <a:hlinkClick r:id="rId15"/>
              </a:rPr>
              <a:t>Cybersecurity Future &amp; AI</a:t>
            </a:r>
            <a:endParaRPr lang="en-US" dirty="0"/>
          </a:p>
          <a:p>
            <a:endParaRPr lang="en-US" dirty="0"/>
          </a:p>
          <a:p>
            <a:endParaRPr lang="en-US" dirty="0"/>
          </a:p>
        </p:txBody>
      </p:sp>
    </p:spTree>
    <p:extLst>
      <p:ext uri="{BB962C8B-B14F-4D97-AF65-F5344CB8AC3E}">
        <p14:creationId xmlns:p14="http://schemas.microsoft.com/office/powerpoint/2010/main" val="236288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7" y="479468"/>
            <a:ext cx="11137773" cy="835985"/>
          </a:xfrm>
          <a:prstGeom prst="rect">
            <a:avLst/>
          </a:prstGeom>
        </p:spPr>
        <p:txBody>
          <a:bodyPr anchor="t">
            <a:normAutofit/>
          </a:bodyPr>
          <a:lstStyle/>
          <a:p>
            <a:pPr algn="l"/>
            <a:r>
              <a:rPr lang="en-US" sz="4800" i="0" dirty="0"/>
              <a:t>Cybersecurity – Core Fundamentals</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646237" y="1716505"/>
            <a:ext cx="6909595" cy="4256212"/>
          </a:xfrm>
          <a:prstGeom prst="rect">
            <a:avLst/>
          </a:prstGeom>
        </p:spPr>
        <p:txBody>
          <a:bodyPr>
            <a:normAutofit/>
          </a:bodyPr>
          <a:lstStyle/>
          <a:p>
            <a:pPr marL="0" indent="0">
              <a:buNone/>
            </a:pPr>
            <a:r>
              <a:rPr lang="en-US" sz="2400" b="1" dirty="0">
                <a:solidFill>
                  <a:srgbClr val="A41E35"/>
                </a:solidFill>
              </a:rPr>
              <a:t>Five Questions for </a:t>
            </a:r>
            <a:r>
              <a:rPr lang="en-US" sz="2400" b="1" u="sng" dirty="0">
                <a:solidFill>
                  <a:srgbClr val="A41E35"/>
                </a:solidFill>
              </a:rPr>
              <a:t>treat modeling</a:t>
            </a:r>
            <a:r>
              <a:rPr lang="en-US" sz="2400" b="1" dirty="0">
                <a:solidFill>
                  <a:srgbClr val="A41E35"/>
                </a:solidFill>
              </a:rPr>
              <a:t>:</a:t>
            </a:r>
          </a:p>
          <a:p>
            <a:pPr marL="457200" indent="-457200">
              <a:buFont typeface="+mj-lt"/>
              <a:buAutoNum type="arabicPeriod"/>
            </a:pPr>
            <a:r>
              <a:rPr lang="en-US" dirty="0"/>
              <a:t>What do you want to protect?</a:t>
            </a:r>
          </a:p>
          <a:p>
            <a:pPr marL="457200" indent="-457200">
              <a:buFont typeface="+mj-lt"/>
              <a:buAutoNum type="arabicPeriod"/>
            </a:pPr>
            <a:r>
              <a:rPr lang="en-US" dirty="0"/>
              <a:t>Who do you want to protect it from?</a:t>
            </a:r>
          </a:p>
          <a:p>
            <a:pPr marL="457200" indent="-457200">
              <a:buFont typeface="+mj-lt"/>
              <a:buAutoNum type="arabicPeriod"/>
            </a:pPr>
            <a:r>
              <a:rPr lang="en-US" dirty="0"/>
              <a:t>How likely is it that you will need to protect it?</a:t>
            </a:r>
          </a:p>
          <a:p>
            <a:pPr marL="457200" indent="-457200">
              <a:buFont typeface="+mj-lt"/>
              <a:buAutoNum type="arabicPeriod"/>
            </a:pPr>
            <a:r>
              <a:rPr lang="en-US" dirty="0"/>
              <a:t>How bad are the consequences if you fail?</a:t>
            </a:r>
          </a:p>
          <a:p>
            <a:pPr marL="457200" indent="-457200">
              <a:buFont typeface="+mj-lt"/>
              <a:buAutoNum type="arabicPeriod"/>
            </a:pPr>
            <a:r>
              <a:rPr lang="en-US" dirty="0"/>
              <a:t>How much trouble are you willing to go through in order to try to prevent those consequences?</a:t>
            </a:r>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31</a:t>
            </a:fld>
            <a:endParaRPr lang="en-US" noProof="0"/>
          </a:p>
        </p:txBody>
      </p:sp>
    </p:spTree>
    <p:extLst>
      <p:ext uri="{BB962C8B-B14F-4D97-AF65-F5344CB8AC3E}">
        <p14:creationId xmlns:p14="http://schemas.microsoft.com/office/powerpoint/2010/main" val="1221676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8" y="479468"/>
            <a:ext cx="6420768" cy="835985"/>
          </a:xfrm>
          <a:prstGeom prst="rect">
            <a:avLst/>
          </a:prstGeom>
        </p:spPr>
        <p:txBody>
          <a:bodyPr anchor="t">
            <a:normAutofit/>
          </a:bodyPr>
          <a:lstStyle/>
          <a:p>
            <a:pPr algn="l"/>
            <a:r>
              <a:rPr lang="en-US" sz="4800" i="0" dirty="0"/>
              <a:t>Myths of Protection</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646237" y="1532091"/>
            <a:ext cx="4936416" cy="3617425"/>
          </a:xfrm>
          <a:prstGeom prst="rect">
            <a:avLst/>
          </a:prstGeom>
        </p:spPr>
        <p:txBody>
          <a:bodyPr>
            <a:normAutofit/>
          </a:bodyPr>
          <a:lstStyle/>
          <a:p>
            <a:pPr marL="50800" indent="0">
              <a:lnSpc>
                <a:spcPct val="100000"/>
              </a:lnSpc>
              <a:spcBef>
                <a:spcPts val="600"/>
              </a:spcBef>
              <a:spcAft>
                <a:spcPts val="600"/>
              </a:spcAft>
              <a:buNone/>
            </a:pPr>
            <a:r>
              <a:rPr lang="en-US" b="1" dirty="0"/>
              <a:t>Right fit for the Organization</a:t>
            </a:r>
          </a:p>
          <a:p>
            <a:pPr marL="50800" indent="0">
              <a:lnSpc>
                <a:spcPct val="100000"/>
              </a:lnSpc>
              <a:spcBef>
                <a:spcPts val="600"/>
              </a:spcBef>
              <a:spcAft>
                <a:spcPts val="600"/>
              </a:spcAft>
              <a:buNone/>
            </a:pPr>
            <a:r>
              <a:rPr lang="en-US" b="1" u="sng" dirty="0">
                <a:solidFill>
                  <a:srgbClr val="A41E35"/>
                </a:solidFill>
              </a:rPr>
              <a:t>Five key BUILD elements</a:t>
            </a:r>
            <a:r>
              <a:rPr lang="en-US" b="1" dirty="0"/>
              <a:t>:</a:t>
            </a:r>
          </a:p>
          <a:p>
            <a:pPr>
              <a:lnSpc>
                <a:spcPct val="100000"/>
              </a:lnSpc>
              <a:spcBef>
                <a:spcPts val="600"/>
              </a:spcBef>
              <a:spcAft>
                <a:spcPts val="600"/>
              </a:spcAft>
            </a:pPr>
            <a:r>
              <a:rPr lang="en-US" dirty="0"/>
              <a:t>Build 1:do/not do</a:t>
            </a:r>
          </a:p>
          <a:p>
            <a:pPr>
              <a:lnSpc>
                <a:spcPct val="100000"/>
              </a:lnSpc>
              <a:spcBef>
                <a:spcPts val="600"/>
              </a:spcBef>
              <a:spcAft>
                <a:spcPts val="600"/>
              </a:spcAft>
            </a:pPr>
            <a:r>
              <a:rPr lang="en-US" dirty="0"/>
              <a:t>Build 2: risk/cost ratios</a:t>
            </a:r>
          </a:p>
          <a:p>
            <a:pPr>
              <a:lnSpc>
                <a:spcPct val="100000"/>
              </a:lnSpc>
              <a:spcBef>
                <a:spcPts val="600"/>
              </a:spcBef>
              <a:spcAft>
                <a:spcPts val="600"/>
              </a:spcAft>
            </a:pPr>
            <a:r>
              <a:rPr lang="en-US" dirty="0"/>
              <a:t>Build 3: industry risk profile</a:t>
            </a:r>
          </a:p>
          <a:p>
            <a:pPr>
              <a:lnSpc>
                <a:spcPct val="100000"/>
              </a:lnSpc>
              <a:spcBef>
                <a:spcPts val="600"/>
              </a:spcBef>
              <a:spcAft>
                <a:spcPts val="600"/>
              </a:spcAft>
            </a:pPr>
            <a:r>
              <a:rPr lang="en-US" dirty="0"/>
              <a:t>Build 4: growth perspective</a:t>
            </a:r>
          </a:p>
          <a:p>
            <a:pPr>
              <a:lnSpc>
                <a:spcPct val="100000"/>
              </a:lnSpc>
              <a:spcBef>
                <a:spcPts val="600"/>
              </a:spcBef>
              <a:spcAft>
                <a:spcPts val="600"/>
              </a:spcAft>
            </a:pPr>
            <a:r>
              <a:rPr lang="en-US" dirty="0"/>
              <a:t>Build 5: sustainability</a:t>
            </a:r>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32</a:t>
            </a:fld>
            <a:endParaRPr lang="en-US" noProof="0"/>
          </a:p>
        </p:txBody>
      </p:sp>
      <p:pic>
        <p:nvPicPr>
          <p:cNvPr id="5" name="Picture 4">
            <a:extLst>
              <a:ext uri="{FF2B5EF4-FFF2-40B4-BE49-F238E27FC236}">
                <a16:creationId xmlns:a16="http://schemas.microsoft.com/office/drawing/2014/main" id="{236A30D9-95F7-4107-A31B-D69BBE9458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8871" y="1439064"/>
            <a:ext cx="6575140" cy="3710452"/>
          </a:xfrm>
          <a:prstGeom prst="rect">
            <a:avLst/>
          </a:prstGeom>
        </p:spPr>
      </p:pic>
    </p:spTree>
    <p:extLst>
      <p:ext uri="{BB962C8B-B14F-4D97-AF65-F5344CB8AC3E}">
        <p14:creationId xmlns:p14="http://schemas.microsoft.com/office/powerpoint/2010/main" val="1834324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393345" y="293923"/>
            <a:ext cx="6420768" cy="835985"/>
          </a:xfrm>
          <a:prstGeom prst="rect">
            <a:avLst/>
          </a:prstGeom>
        </p:spPr>
        <p:txBody>
          <a:bodyPr anchor="t">
            <a:normAutofit/>
          </a:bodyPr>
          <a:lstStyle/>
          <a:p>
            <a:pPr algn="l"/>
            <a:r>
              <a:rPr lang="en-US" sz="4800" i="0" dirty="0"/>
              <a:t>Regulations</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646237" y="1287466"/>
            <a:ext cx="5914984" cy="4440626"/>
          </a:xfrm>
          <a:prstGeom prst="rect">
            <a:avLst/>
          </a:prstGeom>
        </p:spPr>
        <p:txBody>
          <a:bodyPr>
            <a:normAutofit/>
          </a:bodyPr>
          <a:lstStyle/>
          <a:p>
            <a:pPr marL="0" indent="0">
              <a:buNone/>
            </a:pPr>
            <a:r>
              <a:rPr lang="en-US" b="1" dirty="0"/>
              <a:t>Privacy and Personal Data Protection</a:t>
            </a:r>
          </a:p>
          <a:p>
            <a:r>
              <a:rPr lang="en-US" dirty="0"/>
              <a:t>California Consumer Privacy Act (CCPA)</a:t>
            </a:r>
          </a:p>
          <a:p>
            <a:pPr marL="0" indent="0">
              <a:buNone/>
            </a:pPr>
            <a:r>
              <a:rPr lang="en-US" b="1" dirty="0"/>
              <a:t>Few Federal cybersecurity regulations</a:t>
            </a:r>
          </a:p>
          <a:p>
            <a:r>
              <a:rPr lang="en-US" dirty="0"/>
              <a:t>1996-Health Insurance Portability and Accountability Act (HIPAA)</a:t>
            </a:r>
          </a:p>
          <a:p>
            <a:r>
              <a:rPr lang="en-US" dirty="0"/>
              <a:t>1999-Gramm-Leach-Bliley Act</a:t>
            </a:r>
          </a:p>
          <a:p>
            <a:r>
              <a:rPr lang="en-US" dirty="0"/>
              <a:t>2002 Homeland Security Act, includes</a:t>
            </a:r>
          </a:p>
          <a:p>
            <a:r>
              <a:rPr lang="en-US" dirty="0"/>
              <a:t> Federal Information Security Management Act (FISMA)</a:t>
            </a:r>
          </a:p>
          <a:p>
            <a:pPr marL="0" indent="0">
              <a:buNone/>
            </a:pPr>
            <a:endParaRPr lang="en-US" dirty="0"/>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33</a:t>
            </a:fld>
            <a:endParaRPr lang="en-US" noProof="0"/>
          </a:p>
        </p:txBody>
      </p:sp>
      <p:pic>
        <p:nvPicPr>
          <p:cNvPr id="5" name="Picture 4">
            <a:extLst>
              <a:ext uri="{FF2B5EF4-FFF2-40B4-BE49-F238E27FC236}">
                <a16:creationId xmlns:a16="http://schemas.microsoft.com/office/drawing/2014/main" id="{1F355CEF-EFF4-4B80-9A5F-601D8B7301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221" y="885283"/>
            <a:ext cx="5425643" cy="4404147"/>
          </a:xfrm>
          <a:prstGeom prst="rect">
            <a:avLst/>
          </a:prstGeom>
        </p:spPr>
      </p:pic>
      <p:sp>
        <p:nvSpPr>
          <p:cNvPr id="6" name="TextBox 5">
            <a:extLst>
              <a:ext uri="{FF2B5EF4-FFF2-40B4-BE49-F238E27FC236}">
                <a16:creationId xmlns:a16="http://schemas.microsoft.com/office/drawing/2014/main" id="{D1540886-FFAD-4247-B4E0-B17B6E691688}"/>
              </a:ext>
            </a:extLst>
          </p:cNvPr>
          <p:cNvSpPr txBox="1"/>
          <p:nvPr/>
        </p:nvSpPr>
        <p:spPr>
          <a:xfrm>
            <a:off x="341694" y="5325909"/>
            <a:ext cx="5647919" cy="707886"/>
          </a:xfrm>
          <a:prstGeom prst="rect">
            <a:avLst/>
          </a:prstGeom>
          <a:noFill/>
        </p:spPr>
        <p:txBody>
          <a:bodyPr wrap="square" rtlCol="0">
            <a:spAutoFit/>
          </a:bodyPr>
          <a:lstStyle/>
          <a:p>
            <a:r>
              <a:rPr lang="en-US" sz="2000" b="1" i="1" dirty="0">
                <a:solidFill>
                  <a:srgbClr val="A41E35"/>
                </a:solidFill>
              </a:rPr>
              <a:t>IT Professional need to consider regulatory acts when developing systems (example: ERP)!</a:t>
            </a:r>
          </a:p>
        </p:txBody>
      </p:sp>
    </p:spTree>
    <p:extLst>
      <p:ext uri="{BB962C8B-B14F-4D97-AF65-F5344CB8AC3E}">
        <p14:creationId xmlns:p14="http://schemas.microsoft.com/office/powerpoint/2010/main" val="3795806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8" y="479468"/>
            <a:ext cx="6420768" cy="835985"/>
          </a:xfrm>
          <a:prstGeom prst="rect">
            <a:avLst/>
          </a:prstGeom>
        </p:spPr>
        <p:txBody>
          <a:bodyPr anchor="t">
            <a:normAutofit fontScale="90000"/>
          </a:bodyPr>
          <a:lstStyle/>
          <a:p>
            <a:pPr algn="l"/>
            <a:r>
              <a:rPr lang="en-US" sz="4800" i="0" dirty="0"/>
              <a:t>Password Management</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646237" y="1532091"/>
            <a:ext cx="5818731" cy="4259109"/>
          </a:xfrm>
          <a:prstGeom prst="rect">
            <a:avLst/>
          </a:prstGeom>
        </p:spPr>
        <p:txBody>
          <a:bodyPr>
            <a:normAutofit/>
          </a:bodyPr>
          <a:lstStyle/>
          <a:p>
            <a:pPr marL="50800" indent="0">
              <a:lnSpc>
                <a:spcPct val="100000"/>
              </a:lnSpc>
              <a:spcBef>
                <a:spcPts val="600"/>
              </a:spcBef>
              <a:spcAft>
                <a:spcPts val="600"/>
              </a:spcAft>
              <a:buNone/>
            </a:pPr>
            <a:r>
              <a:rPr lang="en-US" b="1" dirty="0"/>
              <a:t>Password Basics</a:t>
            </a:r>
          </a:p>
          <a:p>
            <a:pPr>
              <a:lnSpc>
                <a:spcPct val="100000"/>
              </a:lnSpc>
              <a:spcBef>
                <a:spcPts val="600"/>
              </a:spcBef>
              <a:spcAft>
                <a:spcPts val="600"/>
              </a:spcAft>
            </a:pPr>
            <a:r>
              <a:rPr lang="en-US" dirty="0"/>
              <a:t>Keep them in you head?</a:t>
            </a:r>
          </a:p>
          <a:p>
            <a:pPr>
              <a:lnSpc>
                <a:spcPct val="100000"/>
              </a:lnSpc>
              <a:spcBef>
                <a:spcPts val="600"/>
              </a:spcBef>
              <a:spcAft>
                <a:spcPts val="600"/>
              </a:spcAft>
            </a:pPr>
            <a:r>
              <a:rPr lang="en-US" dirty="0"/>
              <a:t>Don’t change them?</a:t>
            </a:r>
          </a:p>
          <a:p>
            <a:pPr>
              <a:lnSpc>
                <a:spcPct val="100000"/>
              </a:lnSpc>
              <a:spcBef>
                <a:spcPts val="600"/>
              </a:spcBef>
              <a:spcAft>
                <a:spcPts val="600"/>
              </a:spcAft>
            </a:pPr>
            <a:r>
              <a:rPr lang="en-US" dirty="0"/>
              <a:t>Reuse them?</a:t>
            </a:r>
          </a:p>
          <a:p>
            <a:pPr marL="50800" indent="0">
              <a:lnSpc>
                <a:spcPct val="100000"/>
              </a:lnSpc>
              <a:spcBef>
                <a:spcPts val="600"/>
              </a:spcBef>
              <a:spcAft>
                <a:spcPts val="600"/>
              </a:spcAft>
              <a:buNone/>
            </a:pPr>
            <a:r>
              <a:rPr lang="en-US" b="1" dirty="0"/>
              <a:t>Password Management</a:t>
            </a:r>
          </a:p>
          <a:p>
            <a:pPr>
              <a:lnSpc>
                <a:spcPct val="100000"/>
              </a:lnSpc>
              <a:spcBef>
                <a:spcPts val="600"/>
              </a:spcBef>
              <a:spcAft>
                <a:spcPts val="600"/>
              </a:spcAft>
            </a:pPr>
            <a:r>
              <a:rPr lang="en-US" dirty="0"/>
              <a:t>Consider a passphrase</a:t>
            </a:r>
          </a:p>
          <a:p>
            <a:pPr marL="852488" lvl="1">
              <a:lnSpc>
                <a:spcPct val="100000"/>
              </a:lnSpc>
              <a:spcBef>
                <a:spcPts val="600"/>
              </a:spcBef>
              <a:spcAft>
                <a:spcPts val="600"/>
              </a:spcAft>
            </a:pPr>
            <a:r>
              <a:rPr lang="en-US" dirty="0"/>
              <a:t>Access a vault of your passwords</a:t>
            </a:r>
          </a:p>
          <a:p>
            <a:pPr marL="395288">
              <a:lnSpc>
                <a:spcPct val="100000"/>
              </a:lnSpc>
              <a:spcBef>
                <a:spcPts val="600"/>
              </a:spcBef>
              <a:spcAft>
                <a:spcPts val="600"/>
              </a:spcAft>
            </a:pPr>
            <a:r>
              <a:rPr lang="en-US" dirty="0"/>
              <a:t>Two-Factor Authentication</a:t>
            </a:r>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34</a:t>
            </a:fld>
            <a:endParaRPr lang="en-US" noProof="0"/>
          </a:p>
        </p:txBody>
      </p:sp>
      <p:pic>
        <p:nvPicPr>
          <p:cNvPr id="6" name="Picture 5" descr="A close up of a logo&#10;&#10;Description automatically generated">
            <a:extLst>
              <a:ext uri="{FF2B5EF4-FFF2-40B4-BE49-F238E27FC236}">
                <a16:creationId xmlns:a16="http://schemas.microsoft.com/office/drawing/2014/main" id="{5A489FE7-850C-48FC-AD89-D75157EC306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656811" y="1696277"/>
            <a:ext cx="2935357" cy="2935357"/>
          </a:xfrm>
          <a:prstGeom prst="rect">
            <a:avLst/>
          </a:prstGeom>
        </p:spPr>
      </p:pic>
    </p:spTree>
    <p:extLst>
      <p:ext uri="{BB962C8B-B14F-4D97-AF65-F5344CB8AC3E}">
        <p14:creationId xmlns:p14="http://schemas.microsoft.com/office/powerpoint/2010/main" val="3128264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8" y="479468"/>
            <a:ext cx="6420768" cy="835985"/>
          </a:xfrm>
          <a:prstGeom prst="rect">
            <a:avLst/>
          </a:prstGeom>
        </p:spPr>
        <p:txBody>
          <a:bodyPr anchor="t">
            <a:normAutofit/>
          </a:bodyPr>
          <a:lstStyle/>
          <a:p>
            <a:pPr algn="l"/>
            <a:r>
              <a:rPr lang="en-US" sz="4800" i="0" dirty="0"/>
              <a:t>Artificial Intelligence</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646237" y="1532091"/>
            <a:ext cx="4567447" cy="3617425"/>
          </a:xfrm>
          <a:prstGeom prst="rect">
            <a:avLst/>
          </a:prstGeom>
        </p:spPr>
        <p:txBody>
          <a:bodyPr>
            <a:normAutofit/>
          </a:bodyPr>
          <a:lstStyle/>
          <a:p>
            <a:pPr marL="0" indent="0">
              <a:buNone/>
            </a:pPr>
            <a:r>
              <a:rPr lang="en-US" sz="2400" b="1" dirty="0"/>
              <a:t>Three Types</a:t>
            </a:r>
          </a:p>
          <a:p>
            <a:r>
              <a:rPr lang="en-US" sz="2400" dirty="0"/>
              <a:t>Narrow (ANI)</a:t>
            </a:r>
          </a:p>
          <a:p>
            <a:r>
              <a:rPr lang="en-US" sz="2400" dirty="0"/>
              <a:t>General (AGI)</a:t>
            </a:r>
          </a:p>
          <a:p>
            <a:r>
              <a:rPr lang="en-US" sz="2400" dirty="0"/>
              <a:t>Superintelligence (ASI)</a:t>
            </a:r>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35</a:t>
            </a:fld>
            <a:endParaRPr lang="en-US" noProof="0"/>
          </a:p>
        </p:txBody>
      </p:sp>
      <p:pic>
        <p:nvPicPr>
          <p:cNvPr id="6" name="Picture 5" descr="A picture containing woman&#10;&#10;Description automatically generated">
            <a:extLst>
              <a:ext uri="{FF2B5EF4-FFF2-40B4-BE49-F238E27FC236}">
                <a16:creationId xmlns:a16="http://schemas.microsoft.com/office/drawing/2014/main" id="{B73CA733-64FD-4736-95BD-3AEB1A422CB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096000" y="1398104"/>
            <a:ext cx="5078478" cy="4061791"/>
          </a:xfrm>
          <a:prstGeom prst="rect">
            <a:avLst/>
          </a:prstGeom>
        </p:spPr>
      </p:pic>
      <p:sp>
        <p:nvSpPr>
          <p:cNvPr id="5" name="Oval 4">
            <a:extLst>
              <a:ext uri="{FF2B5EF4-FFF2-40B4-BE49-F238E27FC236}">
                <a16:creationId xmlns:a16="http://schemas.microsoft.com/office/drawing/2014/main" id="{2E1A8183-C242-40C1-8287-34FCC98A842A}"/>
              </a:ext>
            </a:extLst>
          </p:cNvPr>
          <p:cNvSpPr/>
          <p:nvPr/>
        </p:nvSpPr>
        <p:spPr>
          <a:xfrm>
            <a:off x="281353" y="2016370"/>
            <a:ext cx="3106616" cy="515815"/>
          </a:xfrm>
          <a:prstGeom prst="ellipse">
            <a:avLst/>
          </a:prstGeom>
          <a:noFill/>
          <a:ln>
            <a:solidFill>
              <a:srgbClr val="A41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9463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8" y="479468"/>
            <a:ext cx="6420768" cy="835985"/>
          </a:xfrm>
          <a:prstGeom prst="rect">
            <a:avLst/>
          </a:prstGeom>
        </p:spPr>
        <p:txBody>
          <a:bodyPr anchor="t">
            <a:normAutofit/>
          </a:bodyPr>
          <a:lstStyle/>
          <a:p>
            <a:pPr algn="l"/>
            <a:r>
              <a:rPr lang="en-US" sz="4800" i="0" dirty="0"/>
              <a:t>AGI Tests</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646237" y="1532091"/>
            <a:ext cx="4567447" cy="3617425"/>
          </a:xfrm>
          <a:prstGeom prst="rect">
            <a:avLst/>
          </a:prstGeom>
        </p:spPr>
        <p:txBody>
          <a:bodyPr>
            <a:normAutofit/>
          </a:bodyPr>
          <a:lstStyle/>
          <a:p>
            <a:pPr>
              <a:lnSpc>
                <a:spcPct val="100000"/>
              </a:lnSpc>
              <a:spcBef>
                <a:spcPts val="600"/>
              </a:spcBef>
              <a:spcAft>
                <a:spcPts val="600"/>
              </a:spcAft>
            </a:pPr>
            <a:r>
              <a:rPr lang="en-US" dirty="0"/>
              <a:t>The Turing Test</a:t>
            </a:r>
          </a:p>
          <a:p>
            <a:pPr>
              <a:lnSpc>
                <a:spcPct val="100000"/>
              </a:lnSpc>
              <a:spcBef>
                <a:spcPts val="600"/>
              </a:spcBef>
              <a:spcAft>
                <a:spcPts val="600"/>
              </a:spcAft>
            </a:pPr>
            <a:r>
              <a:rPr lang="en-US" dirty="0"/>
              <a:t> The Coffee Test</a:t>
            </a:r>
          </a:p>
          <a:p>
            <a:pPr>
              <a:lnSpc>
                <a:spcPct val="100000"/>
              </a:lnSpc>
              <a:spcBef>
                <a:spcPts val="600"/>
              </a:spcBef>
              <a:spcAft>
                <a:spcPts val="600"/>
              </a:spcAft>
            </a:pPr>
            <a:r>
              <a:rPr lang="en-US" dirty="0"/>
              <a:t> The College Student Test</a:t>
            </a:r>
          </a:p>
          <a:p>
            <a:pPr>
              <a:lnSpc>
                <a:spcPct val="100000"/>
              </a:lnSpc>
              <a:spcBef>
                <a:spcPts val="600"/>
              </a:spcBef>
              <a:spcAft>
                <a:spcPts val="600"/>
              </a:spcAft>
            </a:pPr>
            <a:r>
              <a:rPr lang="en-US" dirty="0"/>
              <a:t> The Employment Test</a:t>
            </a:r>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36</a:t>
            </a:fld>
            <a:endParaRPr lang="en-US" noProof="0"/>
          </a:p>
        </p:txBody>
      </p:sp>
      <p:pic>
        <p:nvPicPr>
          <p:cNvPr id="6" name="Picture 5" descr="A circuit board&#10;&#10;Description automatically generated">
            <a:extLst>
              <a:ext uri="{FF2B5EF4-FFF2-40B4-BE49-F238E27FC236}">
                <a16:creationId xmlns:a16="http://schemas.microsoft.com/office/drawing/2014/main" id="{9D1013EF-592E-4D62-9F32-518B96B4642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910220" y="1477809"/>
            <a:ext cx="6413500" cy="3848100"/>
          </a:xfrm>
          <a:prstGeom prst="rect">
            <a:avLst/>
          </a:prstGeom>
        </p:spPr>
      </p:pic>
    </p:spTree>
    <p:extLst>
      <p:ext uri="{BB962C8B-B14F-4D97-AF65-F5344CB8AC3E}">
        <p14:creationId xmlns:p14="http://schemas.microsoft.com/office/powerpoint/2010/main" val="21650461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CD44D6-BBB3-4BDA-8211-D3906C1CB9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577055"/>
            <a:ext cx="6248398" cy="5639178"/>
          </a:xfrm>
          <a:prstGeom prst="rect">
            <a:avLst/>
          </a:prstGeom>
          <a:noFill/>
        </p:spPr>
      </p:pic>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12"/>
          </p:nvPr>
        </p:nvSpPr>
        <p:spPr>
          <a:prstGeom prst="rect">
            <a:avLst/>
          </a:prstGeom>
        </p:spPr>
        <p:txBody>
          <a:bodyPr anchor="ctr">
            <a:normAutofit/>
          </a:bodyPr>
          <a:lstStyle/>
          <a:p>
            <a:pPr>
              <a:spcAft>
                <a:spcPts val="600"/>
              </a:spcAft>
            </a:pPr>
            <a:fld id="{13D2E340-0663-474B-992C-9192B5C45E57}" type="slidenum">
              <a:rPr lang="en-US" sz="1200" noProof="0" smtClean="0">
                <a:solidFill>
                  <a:schemeClr val="bg2"/>
                </a:solidFill>
              </a:rPr>
              <a:pPr>
                <a:spcAft>
                  <a:spcPts val="600"/>
                </a:spcAft>
              </a:pPr>
              <a:t>37</a:t>
            </a:fld>
            <a:endParaRPr lang="en-US" sz="1200" noProof="0">
              <a:solidFill>
                <a:schemeClr val="bg2"/>
              </a:solidFill>
            </a:endParaRPr>
          </a:p>
        </p:txBody>
      </p:sp>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prstGeom prst="rect">
            <a:avLst/>
          </a:prstGeom>
        </p:spPr>
        <p:txBody>
          <a:bodyPr anchor="b">
            <a:normAutofit/>
          </a:bodyPr>
          <a:lstStyle/>
          <a:p>
            <a:r>
              <a:rPr lang="en-US" sz="5000" i="0">
                <a:solidFill>
                  <a:schemeClr val="tx1">
                    <a:lumMod val="85000"/>
                    <a:lumOff val="15000"/>
                  </a:schemeClr>
                </a:solidFill>
              </a:rPr>
              <a:t>Future of AI</a:t>
            </a:r>
          </a:p>
        </p:txBody>
      </p:sp>
    </p:spTree>
    <p:extLst>
      <p:ext uri="{BB962C8B-B14F-4D97-AF65-F5344CB8AC3E}">
        <p14:creationId xmlns:p14="http://schemas.microsoft.com/office/powerpoint/2010/main" val="143441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B4713-6D2F-49BF-B05E-5BD7A0BECEBB}"/>
              </a:ext>
            </a:extLst>
          </p:cNvPr>
          <p:cNvSpPr>
            <a:spLocks noGrp="1"/>
          </p:cNvSpPr>
          <p:nvPr>
            <p:ph type="title"/>
          </p:nvPr>
        </p:nvSpPr>
        <p:spPr>
          <a:xfrm>
            <a:off x="357809" y="559677"/>
            <a:ext cx="4238097" cy="5274923"/>
          </a:xfrm>
        </p:spPr>
        <p:txBody>
          <a:bodyPr/>
          <a:lstStyle/>
          <a:p>
            <a:r>
              <a:rPr lang="en-US" dirty="0"/>
              <a:t>Information Systems  - Part 1	</a:t>
            </a:r>
          </a:p>
        </p:txBody>
      </p:sp>
      <p:sp>
        <p:nvSpPr>
          <p:cNvPr id="3" name="Slide Number Placeholder 2">
            <a:extLst>
              <a:ext uri="{FF2B5EF4-FFF2-40B4-BE49-F238E27FC236}">
                <a16:creationId xmlns:a16="http://schemas.microsoft.com/office/drawing/2014/main" id="{0752ED2B-376A-425A-9799-1183AEED4AE6}"/>
              </a:ext>
            </a:extLst>
          </p:cNvPr>
          <p:cNvSpPr>
            <a:spLocks noGrp="1"/>
          </p:cNvSpPr>
          <p:nvPr>
            <p:ph type="sldNum" sz="quarter" idx="12"/>
          </p:nvPr>
        </p:nvSpPr>
        <p:spPr/>
        <p:txBody>
          <a:bodyPr/>
          <a:lstStyle/>
          <a:p>
            <a:fld id="{13D2E340-0663-474B-992C-9192B5C45E57}" type="slidenum">
              <a:rPr lang="en-US" noProof="0" smtClean="0"/>
              <a:t>4</a:t>
            </a:fld>
            <a:endParaRPr lang="en-US" noProof="0" dirty="0"/>
          </a:p>
        </p:txBody>
      </p:sp>
      <p:sp>
        <p:nvSpPr>
          <p:cNvPr id="4" name="Content Placeholder 3">
            <a:extLst>
              <a:ext uri="{FF2B5EF4-FFF2-40B4-BE49-F238E27FC236}">
                <a16:creationId xmlns:a16="http://schemas.microsoft.com/office/drawing/2014/main" id="{5DDD3ADF-852C-414C-B603-4B67FB4C9822}"/>
              </a:ext>
            </a:extLst>
          </p:cNvPr>
          <p:cNvSpPr>
            <a:spLocks noGrp="1"/>
          </p:cNvSpPr>
          <p:nvPr>
            <p:ph idx="1"/>
          </p:nvPr>
        </p:nvSpPr>
        <p:spPr>
          <a:xfrm>
            <a:off x="5181600" y="2005263"/>
            <a:ext cx="6172200" cy="4171700"/>
          </a:xfrm>
        </p:spPr>
        <p:txBody>
          <a:bodyPr/>
          <a:lstStyle/>
          <a:p>
            <a:pPr marL="0" indent="0">
              <a:buNone/>
            </a:pPr>
            <a:endParaRPr lang="en-US" dirty="0"/>
          </a:p>
          <a:p>
            <a:r>
              <a:rPr lang="en-US" b="1" dirty="0"/>
              <a:t>Topics and Required Reading</a:t>
            </a:r>
            <a:br>
              <a:rPr lang="en-US" b="1" dirty="0"/>
            </a:br>
            <a:r>
              <a:rPr lang="en-US" dirty="0">
                <a:hlinkClick r:id="rId3"/>
              </a:rPr>
              <a:t>What is ERP?</a:t>
            </a:r>
            <a:br>
              <a:rPr lang="en-US" b="1" dirty="0"/>
            </a:br>
            <a:r>
              <a:rPr lang="en-US" dirty="0">
                <a:hlinkClick r:id="rId4"/>
              </a:rPr>
              <a:t>5 ERP Trends</a:t>
            </a:r>
            <a:br>
              <a:rPr lang="en-US" dirty="0"/>
            </a:br>
            <a:r>
              <a:rPr lang="en-US" dirty="0">
                <a:hlinkClick r:id="rId5"/>
              </a:rPr>
              <a:t>What is CRM?</a:t>
            </a:r>
            <a:br>
              <a:rPr lang="en-US" dirty="0"/>
            </a:br>
            <a:r>
              <a:rPr lang="en-US" dirty="0">
                <a:hlinkClick r:id="rId6"/>
              </a:rPr>
              <a:t>Missing the Most Important Part of CRM</a:t>
            </a:r>
            <a:br>
              <a:rPr lang="en-US" dirty="0"/>
            </a:br>
            <a:r>
              <a:rPr lang="en-US" dirty="0">
                <a:hlinkClick r:id="rId7"/>
              </a:rPr>
              <a:t>CRM vs. ERP: What’s the Difference?</a:t>
            </a:r>
            <a:br>
              <a:rPr lang="en-US" dirty="0"/>
            </a:br>
            <a:r>
              <a:rPr lang="en-US" dirty="0">
                <a:hlinkClick r:id="rId8"/>
              </a:rPr>
              <a:t>3 CRM Use Cases</a:t>
            </a:r>
            <a:endParaRPr lang="en-US" dirty="0"/>
          </a:p>
          <a:p>
            <a:r>
              <a:rPr lang="en-US" b="1" dirty="0"/>
              <a:t>Required Viewing</a:t>
            </a:r>
            <a:br>
              <a:rPr lang="en-US" b="1" dirty="0"/>
            </a:br>
            <a:r>
              <a:rPr lang="en-US" dirty="0">
                <a:hlinkClick r:id="rId9"/>
              </a:rPr>
              <a:t>What is ERP</a:t>
            </a:r>
            <a:br>
              <a:rPr lang="en-US" dirty="0"/>
            </a:br>
            <a:r>
              <a:rPr lang="en-US" dirty="0">
                <a:hlinkClick r:id="rId10"/>
              </a:rPr>
              <a:t>ERP Challenges and Benefits</a:t>
            </a:r>
            <a:endParaRPr lang="en-US" dirty="0"/>
          </a:p>
          <a:p>
            <a:endParaRPr lang="en-US" dirty="0"/>
          </a:p>
        </p:txBody>
      </p:sp>
    </p:spTree>
    <p:extLst>
      <p:ext uri="{BB962C8B-B14F-4D97-AF65-F5344CB8AC3E}">
        <p14:creationId xmlns:p14="http://schemas.microsoft.com/office/powerpoint/2010/main" val="1553199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8" y="479468"/>
            <a:ext cx="5371934" cy="835985"/>
          </a:xfrm>
          <a:prstGeom prst="rect">
            <a:avLst/>
          </a:prstGeom>
        </p:spPr>
        <p:txBody>
          <a:bodyPr anchor="t">
            <a:normAutofit/>
          </a:bodyPr>
          <a:lstStyle/>
          <a:p>
            <a:pPr algn="l"/>
            <a:r>
              <a:rPr lang="en-US" sz="4000" i="0" dirty="0"/>
              <a:t>What is ERP?</a:t>
            </a:r>
          </a:p>
        </p:txBody>
      </p:sp>
      <p:sp>
        <p:nvSpPr>
          <p:cNvPr id="4" name="Content Placeholder 3">
            <a:extLst>
              <a:ext uri="{FF2B5EF4-FFF2-40B4-BE49-F238E27FC236}">
                <a16:creationId xmlns:a16="http://schemas.microsoft.com/office/drawing/2014/main" id="{6589FE1D-4E21-427A-A7B2-713B7DE98A60}"/>
              </a:ext>
            </a:extLst>
          </p:cNvPr>
          <p:cNvSpPr>
            <a:spLocks noGrp="1"/>
          </p:cNvSpPr>
          <p:nvPr>
            <p:ph sz="half" idx="1"/>
          </p:nvPr>
        </p:nvSpPr>
        <p:spPr>
          <a:xfrm>
            <a:off x="417095" y="1532091"/>
            <a:ext cx="7138737" cy="4440626"/>
          </a:xfrm>
          <a:prstGeom prst="rect">
            <a:avLst/>
          </a:prstGeom>
        </p:spPr>
        <p:txBody>
          <a:bodyPr>
            <a:normAutofit/>
          </a:bodyPr>
          <a:lstStyle/>
          <a:p>
            <a:pPr marL="0" indent="0">
              <a:buNone/>
            </a:pPr>
            <a:r>
              <a:rPr lang="en-US" b="1" dirty="0"/>
              <a:t>Enterprise Resource Planning	</a:t>
            </a:r>
          </a:p>
          <a:p>
            <a:r>
              <a:rPr lang="en-US" dirty="0"/>
              <a:t>Software or a System that</a:t>
            </a:r>
          </a:p>
          <a:p>
            <a:pPr lvl="1"/>
            <a:r>
              <a:rPr lang="en-US" dirty="0"/>
              <a:t>Integrates functions</a:t>
            </a:r>
          </a:p>
          <a:p>
            <a:pPr lvl="1"/>
            <a:r>
              <a:rPr lang="en-US" dirty="0"/>
              <a:t>Streamlines processes</a:t>
            </a:r>
          </a:p>
          <a:p>
            <a:pPr lvl="1"/>
            <a:r>
              <a:rPr lang="en-US" dirty="0"/>
              <a:t>Manage core business</a:t>
            </a:r>
          </a:p>
          <a:p>
            <a:pPr marL="0" indent="0">
              <a:buNone/>
            </a:pPr>
            <a:endParaRPr lang="en-US" dirty="0"/>
          </a:p>
          <a:p>
            <a:pPr lvl="2"/>
            <a:endParaRPr lang="en-US" dirty="0"/>
          </a:p>
          <a:p>
            <a:pPr lvl="1"/>
            <a:endParaRPr lang="en-US" dirty="0"/>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5</a:t>
            </a:fld>
            <a:endParaRPr lang="en-US" noProof="0" dirty="0"/>
          </a:p>
        </p:txBody>
      </p:sp>
      <p:pic>
        <p:nvPicPr>
          <p:cNvPr id="6" name="Picture 5">
            <a:extLst>
              <a:ext uri="{FF2B5EF4-FFF2-40B4-BE49-F238E27FC236}">
                <a16:creationId xmlns:a16="http://schemas.microsoft.com/office/drawing/2014/main" id="{1E80057B-F089-41F0-A1FF-B201F250EBD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096000" y="1284600"/>
            <a:ext cx="4961250" cy="4288800"/>
          </a:xfrm>
          <a:prstGeom prst="rect">
            <a:avLst/>
          </a:prstGeom>
        </p:spPr>
      </p:pic>
    </p:spTree>
    <p:extLst>
      <p:ext uri="{BB962C8B-B14F-4D97-AF65-F5344CB8AC3E}">
        <p14:creationId xmlns:p14="http://schemas.microsoft.com/office/powerpoint/2010/main" val="214890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646238" y="479468"/>
            <a:ext cx="5371934" cy="835985"/>
          </a:xfrm>
          <a:prstGeom prst="rect">
            <a:avLst/>
          </a:prstGeom>
        </p:spPr>
        <p:txBody>
          <a:bodyPr anchor="t">
            <a:normAutofit/>
          </a:bodyPr>
          <a:lstStyle/>
          <a:p>
            <a:pPr algn="l"/>
            <a:r>
              <a:rPr lang="en-US" sz="4000" i="0" dirty="0"/>
              <a:t>Legacy Systems</a:t>
            </a:r>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xfrm>
            <a:off x="11784011" y="5607592"/>
            <a:ext cx="407988" cy="365125"/>
          </a:xfrm>
          <a:prstGeom prst="rect">
            <a:avLst/>
          </a:prstGeom>
        </p:spPr>
        <p:txBody>
          <a:bodyPr anchor="ctr">
            <a:normAutofit/>
          </a:bodyPr>
          <a:lstStyle/>
          <a:p>
            <a:pPr>
              <a:spcAft>
                <a:spcPts val="600"/>
              </a:spcAft>
            </a:pPr>
            <a:fld id="{13D2E340-0663-474B-992C-9192B5C45E57}" type="slidenum">
              <a:rPr lang="en-US" noProof="0" smtClean="0"/>
              <a:pPr>
                <a:spcAft>
                  <a:spcPts val="600"/>
                </a:spcAft>
              </a:pPr>
              <a:t>6</a:t>
            </a:fld>
            <a:endParaRPr lang="en-US" noProof="0" dirty="0"/>
          </a:p>
        </p:txBody>
      </p:sp>
      <p:pic>
        <p:nvPicPr>
          <p:cNvPr id="8" name="Picture 7">
            <a:extLst>
              <a:ext uri="{FF2B5EF4-FFF2-40B4-BE49-F238E27FC236}">
                <a16:creationId xmlns:a16="http://schemas.microsoft.com/office/drawing/2014/main" id="{36EAC8DA-C09F-4AF5-B9F9-9F7790B1E66F}"/>
              </a:ext>
            </a:extLst>
          </p:cNvPr>
          <p:cNvPicPr>
            <a:picLocks noChangeAspect="1"/>
          </p:cNvPicPr>
          <p:nvPr/>
        </p:nvPicPr>
        <p:blipFill>
          <a:blip r:embed="rId3"/>
          <a:stretch>
            <a:fillRect/>
          </a:stretch>
        </p:blipFill>
        <p:spPr>
          <a:xfrm>
            <a:off x="856929" y="1485381"/>
            <a:ext cx="10633801" cy="3887237"/>
          </a:xfrm>
          <a:prstGeom prst="rect">
            <a:avLst/>
          </a:prstGeom>
        </p:spPr>
      </p:pic>
    </p:spTree>
    <p:extLst>
      <p:ext uri="{BB962C8B-B14F-4D97-AF65-F5344CB8AC3E}">
        <p14:creationId xmlns:p14="http://schemas.microsoft.com/office/powerpoint/2010/main" val="3930015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762000" y="559678"/>
            <a:ext cx="5702968" cy="4952492"/>
          </a:xfrm>
          <a:prstGeom prst="rect">
            <a:avLst/>
          </a:prstGeom>
        </p:spPr>
        <p:txBody>
          <a:bodyPr anchor="t">
            <a:normAutofit/>
          </a:bodyPr>
          <a:lstStyle/>
          <a:p>
            <a:pPr algn="l"/>
            <a:r>
              <a:rPr lang="en-US" sz="4000" i="0" dirty="0"/>
              <a:t>ERP – Key Takeaways	</a:t>
            </a:r>
          </a:p>
        </p:txBody>
      </p:sp>
      <p:sp>
        <p:nvSpPr>
          <p:cNvPr id="4" name="Content Placeholder 3">
            <a:extLst>
              <a:ext uri="{FF2B5EF4-FFF2-40B4-BE49-F238E27FC236}">
                <a16:creationId xmlns:a16="http://schemas.microsoft.com/office/drawing/2014/main" id="{6FD9DBF3-7303-47E2-A865-2DA7FC60BC43}"/>
              </a:ext>
            </a:extLst>
          </p:cNvPr>
          <p:cNvSpPr>
            <a:spLocks noGrp="1"/>
          </p:cNvSpPr>
          <p:nvPr>
            <p:ph sz="half" idx="1"/>
          </p:nvPr>
        </p:nvSpPr>
        <p:spPr>
          <a:xfrm>
            <a:off x="761999" y="1791451"/>
            <a:ext cx="8606590" cy="4181266"/>
          </a:xfrm>
        </p:spPr>
        <p:txBody>
          <a:bodyPr>
            <a:normAutofit/>
          </a:bodyPr>
          <a:lstStyle/>
          <a:p>
            <a:pPr marL="0" indent="0">
              <a:buNone/>
            </a:pPr>
            <a:r>
              <a:rPr lang="en-US" dirty="0"/>
              <a:t>How does ERP create value?	</a:t>
            </a:r>
          </a:p>
          <a:p>
            <a:r>
              <a:rPr lang="en-US" dirty="0"/>
              <a:t>Integrated Database</a:t>
            </a:r>
          </a:p>
          <a:p>
            <a:pPr lvl="1"/>
            <a:r>
              <a:rPr lang="en-US" b="1" dirty="0"/>
              <a:t>One copy of data	</a:t>
            </a:r>
          </a:p>
          <a:p>
            <a:r>
              <a:rPr lang="en-US" dirty="0"/>
              <a:t>Collaboration</a:t>
            </a:r>
          </a:p>
          <a:p>
            <a:pPr lvl="1"/>
            <a:r>
              <a:rPr lang="en-US" dirty="0"/>
              <a:t>Improves decision making</a:t>
            </a:r>
          </a:p>
          <a:p>
            <a:r>
              <a:rPr lang="en-US" dirty="0"/>
              <a:t>Flexibility &amp; Mobility</a:t>
            </a:r>
          </a:p>
          <a:p>
            <a:pPr lvl="1"/>
            <a:r>
              <a:rPr lang="en-US" dirty="0"/>
              <a:t>Access anywhere/anytime</a:t>
            </a:r>
          </a:p>
          <a:p>
            <a:r>
              <a:rPr lang="en-US" dirty="0"/>
              <a:t>Lower costs</a:t>
            </a:r>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prstGeom prst="rect">
            <a:avLst/>
          </a:prstGeom>
        </p:spPr>
        <p:txBody>
          <a:bodyPr anchor="ctr">
            <a:normAutofit/>
          </a:bodyPr>
          <a:lstStyle/>
          <a:p>
            <a:pPr>
              <a:spcAft>
                <a:spcPts val="600"/>
              </a:spcAft>
            </a:pPr>
            <a:fld id="{13D2E340-0663-474B-992C-9192B5C45E57}" type="slidenum">
              <a:rPr lang="en-US" noProof="0" smtClean="0"/>
              <a:pPr>
                <a:spcAft>
                  <a:spcPts val="600"/>
                </a:spcAft>
              </a:pPr>
              <a:t>7</a:t>
            </a:fld>
            <a:endParaRPr lang="en-US" noProof="0" dirty="0"/>
          </a:p>
        </p:txBody>
      </p:sp>
    </p:spTree>
    <p:extLst>
      <p:ext uri="{BB962C8B-B14F-4D97-AF65-F5344CB8AC3E}">
        <p14:creationId xmlns:p14="http://schemas.microsoft.com/office/powerpoint/2010/main" val="3068116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762000" y="559678"/>
            <a:ext cx="5702968" cy="4952492"/>
          </a:xfrm>
          <a:prstGeom prst="rect">
            <a:avLst/>
          </a:prstGeom>
        </p:spPr>
        <p:txBody>
          <a:bodyPr anchor="t">
            <a:normAutofit/>
          </a:bodyPr>
          <a:lstStyle/>
          <a:p>
            <a:pPr algn="l"/>
            <a:r>
              <a:rPr lang="en-US" sz="4000" i="0" dirty="0"/>
              <a:t>What is CRM?</a:t>
            </a:r>
          </a:p>
        </p:txBody>
      </p:sp>
      <p:sp>
        <p:nvSpPr>
          <p:cNvPr id="4" name="Content Placeholder 3">
            <a:extLst>
              <a:ext uri="{FF2B5EF4-FFF2-40B4-BE49-F238E27FC236}">
                <a16:creationId xmlns:a16="http://schemas.microsoft.com/office/drawing/2014/main" id="{6FD9DBF3-7303-47E2-A865-2DA7FC60BC43}"/>
              </a:ext>
            </a:extLst>
          </p:cNvPr>
          <p:cNvSpPr>
            <a:spLocks noGrp="1"/>
          </p:cNvSpPr>
          <p:nvPr>
            <p:ph sz="half" idx="1"/>
          </p:nvPr>
        </p:nvSpPr>
        <p:spPr>
          <a:xfrm>
            <a:off x="761999" y="1791451"/>
            <a:ext cx="8606590" cy="4181266"/>
          </a:xfrm>
        </p:spPr>
        <p:txBody>
          <a:bodyPr>
            <a:normAutofit/>
          </a:bodyPr>
          <a:lstStyle/>
          <a:p>
            <a:pPr marL="0" indent="0">
              <a:buNone/>
            </a:pPr>
            <a:r>
              <a:rPr lang="en-US" dirty="0"/>
              <a:t>Customer Relationship Management	</a:t>
            </a:r>
          </a:p>
          <a:p>
            <a:r>
              <a:rPr lang="en-US" dirty="0"/>
              <a:t>Who uses CRM?</a:t>
            </a:r>
          </a:p>
          <a:p>
            <a:pPr lvl="1"/>
            <a:r>
              <a:rPr lang="en-US" dirty="0"/>
              <a:t>Sales</a:t>
            </a:r>
          </a:p>
          <a:p>
            <a:pPr lvl="1"/>
            <a:r>
              <a:rPr lang="en-US" dirty="0"/>
              <a:t>Marketing</a:t>
            </a:r>
          </a:p>
          <a:p>
            <a:pPr lvl="1"/>
            <a:r>
              <a:rPr lang="en-US" dirty="0"/>
              <a:t>HR</a:t>
            </a:r>
          </a:p>
          <a:p>
            <a:pPr lvl="1"/>
            <a:r>
              <a:rPr lang="en-US" dirty="0"/>
              <a:t>Accounting</a:t>
            </a:r>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prstGeom prst="rect">
            <a:avLst/>
          </a:prstGeom>
        </p:spPr>
        <p:txBody>
          <a:bodyPr anchor="ctr">
            <a:normAutofit/>
          </a:bodyPr>
          <a:lstStyle/>
          <a:p>
            <a:pPr>
              <a:spcAft>
                <a:spcPts val="600"/>
              </a:spcAft>
            </a:pPr>
            <a:fld id="{13D2E340-0663-474B-992C-9192B5C45E57}" type="slidenum">
              <a:rPr lang="en-US" noProof="0" smtClean="0"/>
              <a:pPr>
                <a:spcAft>
                  <a:spcPts val="600"/>
                </a:spcAft>
              </a:pPr>
              <a:t>8</a:t>
            </a:fld>
            <a:endParaRPr lang="en-US" noProof="0" dirty="0"/>
          </a:p>
        </p:txBody>
      </p:sp>
      <p:pic>
        <p:nvPicPr>
          <p:cNvPr id="5" name="Picture 4">
            <a:extLst>
              <a:ext uri="{FF2B5EF4-FFF2-40B4-BE49-F238E27FC236}">
                <a16:creationId xmlns:a16="http://schemas.microsoft.com/office/drawing/2014/main" id="{E6DE1CC0-527B-44A7-81BE-1C59F83919FF}"/>
              </a:ext>
            </a:extLst>
          </p:cNvPr>
          <p:cNvPicPr>
            <a:picLocks noChangeAspect="1"/>
          </p:cNvPicPr>
          <p:nvPr/>
        </p:nvPicPr>
        <p:blipFill>
          <a:blip r:embed="rId3"/>
          <a:stretch>
            <a:fillRect/>
          </a:stretch>
        </p:blipFill>
        <p:spPr>
          <a:xfrm>
            <a:off x="6464968" y="1301318"/>
            <a:ext cx="4656222" cy="4441125"/>
          </a:xfrm>
          <a:prstGeom prst="rect">
            <a:avLst/>
          </a:prstGeom>
        </p:spPr>
      </p:pic>
    </p:spTree>
    <p:extLst>
      <p:ext uri="{BB962C8B-B14F-4D97-AF65-F5344CB8AC3E}">
        <p14:creationId xmlns:p14="http://schemas.microsoft.com/office/powerpoint/2010/main" val="2780528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185A-C7F1-453F-9811-4825BFDC2371}"/>
              </a:ext>
            </a:extLst>
          </p:cNvPr>
          <p:cNvSpPr>
            <a:spLocks noGrp="1"/>
          </p:cNvSpPr>
          <p:nvPr>
            <p:ph type="title"/>
          </p:nvPr>
        </p:nvSpPr>
        <p:spPr>
          <a:xfrm>
            <a:off x="762000" y="559678"/>
            <a:ext cx="5702968" cy="4952492"/>
          </a:xfrm>
          <a:prstGeom prst="rect">
            <a:avLst/>
          </a:prstGeom>
        </p:spPr>
        <p:txBody>
          <a:bodyPr anchor="t">
            <a:normAutofit/>
          </a:bodyPr>
          <a:lstStyle/>
          <a:p>
            <a:pPr algn="l"/>
            <a:r>
              <a:rPr lang="en-US" sz="4000" i="0" dirty="0"/>
              <a:t>CRM Benefits</a:t>
            </a:r>
          </a:p>
        </p:txBody>
      </p:sp>
      <p:sp>
        <p:nvSpPr>
          <p:cNvPr id="4" name="Content Placeholder 3">
            <a:extLst>
              <a:ext uri="{FF2B5EF4-FFF2-40B4-BE49-F238E27FC236}">
                <a16:creationId xmlns:a16="http://schemas.microsoft.com/office/drawing/2014/main" id="{6FD9DBF3-7303-47E2-A865-2DA7FC60BC43}"/>
              </a:ext>
            </a:extLst>
          </p:cNvPr>
          <p:cNvSpPr>
            <a:spLocks noGrp="1"/>
          </p:cNvSpPr>
          <p:nvPr>
            <p:ph sz="half" idx="1"/>
          </p:nvPr>
        </p:nvSpPr>
        <p:spPr>
          <a:xfrm>
            <a:off x="761999" y="1791451"/>
            <a:ext cx="8606590" cy="4181266"/>
          </a:xfrm>
        </p:spPr>
        <p:txBody>
          <a:bodyPr>
            <a:normAutofit/>
          </a:bodyPr>
          <a:lstStyle/>
          <a:p>
            <a:r>
              <a:rPr lang="en-US" dirty="0"/>
              <a:t>Maximize Profits</a:t>
            </a:r>
          </a:p>
          <a:p>
            <a:r>
              <a:rPr lang="en-US" dirty="0"/>
              <a:t>Understand Your Customer (data)</a:t>
            </a:r>
          </a:p>
          <a:p>
            <a:pPr lvl="1"/>
            <a:r>
              <a:rPr lang="en-US" dirty="0"/>
              <a:t>Analyze buying patterns</a:t>
            </a:r>
          </a:p>
          <a:p>
            <a:pPr lvl="1"/>
            <a:r>
              <a:rPr lang="en-US" dirty="0"/>
              <a:t>Problem solve</a:t>
            </a:r>
          </a:p>
          <a:p>
            <a:r>
              <a:rPr lang="en-US" dirty="0"/>
              <a:t>Accountability	</a:t>
            </a:r>
          </a:p>
          <a:p>
            <a:r>
              <a:rPr lang="en-US" dirty="0"/>
              <a:t>Customer Communication</a:t>
            </a:r>
          </a:p>
          <a:p>
            <a:endParaRPr lang="en-US" dirty="0"/>
          </a:p>
        </p:txBody>
      </p:sp>
      <p:sp>
        <p:nvSpPr>
          <p:cNvPr id="3" name="Slide Number Placeholder 2">
            <a:extLst>
              <a:ext uri="{FF2B5EF4-FFF2-40B4-BE49-F238E27FC236}">
                <a16:creationId xmlns:a16="http://schemas.microsoft.com/office/drawing/2014/main" id="{754ED24B-1B20-4AE3-B903-887CA0CBCB0B}"/>
              </a:ext>
            </a:extLst>
          </p:cNvPr>
          <p:cNvSpPr>
            <a:spLocks noGrp="1"/>
          </p:cNvSpPr>
          <p:nvPr>
            <p:ph type="sldNum" sz="quarter" idx="4294967295"/>
          </p:nvPr>
        </p:nvSpPr>
        <p:spPr>
          <a:prstGeom prst="rect">
            <a:avLst/>
          </a:prstGeom>
        </p:spPr>
        <p:txBody>
          <a:bodyPr anchor="ctr">
            <a:normAutofit/>
          </a:bodyPr>
          <a:lstStyle/>
          <a:p>
            <a:pPr>
              <a:spcAft>
                <a:spcPts val="600"/>
              </a:spcAft>
            </a:pPr>
            <a:fld id="{13D2E340-0663-474B-992C-9192B5C45E57}" type="slidenum">
              <a:rPr lang="en-US" noProof="0" smtClean="0"/>
              <a:pPr>
                <a:spcAft>
                  <a:spcPts val="600"/>
                </a:spcAft>
              </a:pPr>
              <a:t>9</a:t>
            </a:fld>
            <a:endParaRPr lang="en-US" noProof="0" dirty="0"/>
          </a:p>
        </p:txBody>
      </p:sp>
      <p:pic>
        <p:nvPicPr>
          <p:cNvPr id="6" name="Picture 5">
            <a:extLst>
              <a:ext uri="{FF2B5EF4-FFF2-40B4-BE49-F238E27FC236}">
                <a16:creationId xmlns:a16="http://schemas.microsoft.com/office/drawing/2014/main" id="{6CF6EE6A-F31D-4DA8-9324-4D06AE2E6725}"/>
              </a:ext>
            </a:extLst>
          </p:cNvPr>
          <p:cNvPicPr>
            <a:picLocks noChangeAspect="1"/>
          </p:cNvPicPr>
          <p:nvPr/>
        </p:nvPicPr>
        <p:blipFill>
          <a:blip r:embed="rId3"/>
          <a:stretch>
            <a:fillRect/>
          </a:stretch>
        </p:blipFill>
        <p:spPr>
          <a:xfrm>
            <a:off x="5741989" y="1096577"/>
            <a:ext cx="5688011" cy="4415593"/>
          </a:xfrm>
          <a:prstGeom prst="rect">
            <a:avLst/>
          </a:prstGeom>
        </p:spPr>
      </p:pic>
    </p:spTree>
    <p:extLst>
      <p:ext uri="{BB962C8B-B14F-4D97-AF65-F5344CB8AC3E}">
        <p14:creationId xmlns:p14="http://schemas.microsoft.com/office/powerpoint/2010/main" val="1162563735"/>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5175639_Biography_presentation_cr - v2" id="{A01E65BC-612A-475B-B592-779A440066C3}" vid="{453437E2-1A5B-4416-AE85-AE3C10623C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B4AFBF-E012-4607-B95C-D9E661912AC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B60E032F-2E55-4A86-BB2D-1A317C6429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7EC923-6023-4411-8330-A0042153EE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2658</Words>
  <Application>Microsoft Office PowerPoint</Application>
  <PresentationFormat>Widescreen</PresentationFormat>
  <Paragraphs>377</Paragraphs>
  <Slides>37</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Arial Black</vt:lpstr>
      <vt:lpstr>Arial Narrow</vt:lpstr>
      <vt:lpstr>Calibri</vt:lpstr>
      <vt:lpstr>Century Schoolbook</vt:lpstr>
      <vt:lpstr>Corbel</vt:lpstr>
      <vt:lpstr>Georgia</vt:lpstr>
      <vt:lpstr>Wingdings</vt:lpstr>
      <vt:lpstr>Headlines</vt:lpstr>
      <vt:lpstr>MIS 2101 Exam 2 Review</vt:lpstr>
      <vt:lpstr>Exam Will Cover Discussions: week 3 &amp; 4 </vt:lpstr>
      <vt:lpstr>Advice</vt:lpstr>
      <vt:lpstr>Information Systems  - Part 1 </vt:lpstr>
      <vt:lpstr>What is ERP?</vt:lpstr>
      <vt:lpstr>Legacy Systems</vt:lpstr>
      <vt:lpstr>ERP – Key Takeaways </vt:lpstr>
      <vt:lpstr>What is CRM?</vt:lpstr>
      <vt:lpstr>CRM Benefits</vt:lpstr>
      <vt:lpstr>ERP &amp; CRM</vt:lpstr>
      <vt:lpstr>Information Systems – Part II</vt:lpstr>
      <vt:lpstr>What is Data Analytics?</vt:lpstr>
      <vt:lpstr>3 types of analytics </vt:lpstr>
      <vt:lpstr>Data Investments… Why Care?</vt:lpstr>
      <vt:lpstr>McDonald’s &amp; Big Data</vt:lpstr>
      <vt:lpstr>Data Analysis &amp; Data Visualization</vt:lpstr>
      <vt:lpstr>PowerPoint Presentation</vt:lpstr>
      <vt:lpstr>Google Analytics</vt:lpstr>
      <vt:lpstr>Supply Chain Management</vt:lpstr>
      <vt:lpstr>RFID</vt:lpstr>
      <vt:lpstr>Disney Magic Band </vt:lpstr>
      <vt:lpstr>Platforms &amp; Digital Business Models</vt:lpstr>
      <vt:lpstr>Digital Platforms?</vt:lpstr>
      <vt:lpstr>Digital Platform Benefits</vt:lpstr>
      <vt:lpstr>Network Effects</vt:lpstr>
      <vt:lpstr>Cloud Computing</vt:lpstr>
      <vt:lpstr>API’s: Application Programming Interface </vt:lpstr>
      <vt:lpstr>Cloud Computing </vt:lpstr>
      <vt:lpstr>Product Manager</vt:lpstr>
      <vt:lpstr>Cybersecurity &amp; the Enterprise</vt:lpstr>
      <vt:lpstr>Cybersecurity – Core Fundamentals</vt:lpstr>
      <vt:lpstr>Myths of Protection</vt:lpstr>
      <vt:lpstr>Regulations</vt:lpstr>
      <vt:lpstr>Password Management</vt:lpstr>
      <vt:lpstr>Artificial Intelligence</vt:lpstr>
      <vt:lpstr>AGI Tests</vt:lpstr>
      <vt:lpstr>Future of 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2019-10-17T13:31:45Z</dcterms:created>
  <dcterms:modified xsi:type="dcterms:W3CDTF">2020-01-30T16:39:09Z</dcterms:modified>
</cp:coreProperties>
</file>