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9"/>
  </p:notesMasterIdLst>
  <p:handoutMasterIdLst>
    <p:handoutMasterId r:id="rId40"/>
  </p:handoutMasterIdLst>
  <p:sldIdLst>
    <p:sldId id="256" r:id="rId2"/>
    <p:sldId id="271" r:id="rId3"/>
    <p:sldId id="272" r:id="rId4"/>
    <p:sldId id="322" r:id="rId5"/>
    <p:sldId id="323" r:id="rId6"/>
    <p:sldId id="310" r:id="rId7"/>
    <p:sldId id="324" r:id="rId8"/>
    <p:sldId id="311" r:id="rId9"/>
    <p:sldId id="325" r:id="rId10"/>
    <p:sldId id="306" r:id="rId11"/>
    <p:sldId id="312" r:id="rId12"/>
    <p:sldId id="315" r:id="rId13"/>
    <p:sldId id="326" r:id="rId14"/>
    <p:sldId id="314" r:id="rId15"/>
    <p:sldId id="327" r:id="rId16"/>
    <p:sldId id="313" r:id="rId17"/>
    <p:sldId id="328" r:id="rId18"/>
    <p:sldId id="307" r:id="rId19"/>
    <p:sldId id="329" r:id="rId20"/>
    <p:sldId id="317" r:id="rId21"/>
    <p:sldId id="316" r:id="rId22"/>
    <p:sldId id="280" r:id="rId23"/>
    <p:sldId id="318" r:id="rId24"/>
    <p:sldId id="320" r:id="rId25"/>
    <p:sldId id="319" r:id="rId26"/>
    <p:sldId id="308" r:id="rId27"/>
    <p:sldId id="321" r:id="rId28"/>
    <p:sldId id="330" r:id="rId29"/>
    <p:sldId id="331" r:id="rId30"/>
    <p:sldId id="332" r:id="rId31"/>
    <p:sldId id="333" r:id="rId32"/>
    <p:sldId id="334" r:id="rId33"/>
    <p:sldId id="335" r:id="rId34"/>
    <p:sldId id="336" r:id="rId35"/>
    <p:sldId id="337" r:id="rId36"/>
    <p:sldId id="338" r:id="rId37"/>
    <p:sldId id="305" r:id="rId38"/>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80853" autoAdjust="0"/>
  </p:normalViewPr>
  <p:slideViewPr>
    <p:cSldViewPr>
      <p:cViewPr varScale="1">
        <p:scale>
          <a:sx n="74" d="100"/>
          <a:sy n="74" d="100"/>
        </p:scale>
        <p:origin x="-136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18.xml"/><Relationship Id="rId7" Type="http://schemas.openxmlformats.org/officeDocument/2006/relationships/image" Target="../media/image6.png"/><Relationship Id="rId2" Type="http://schemas.openxmlformats.org/officeDocument/2006/relationships/slide" Target="../slides/slide10.xml"/><Relationship Id="rId1" Type="http://schemas.openxmlformats.org/officeDocument/2006/relationships/slide" Target="../slides/slide3.xml"/><Relationship Id="rId6" Type="http://schemas.openxmlformats.org/officeDocument/2006/relationships/image" Target="../media/image5.png"/><Relationship Id="rId5" Type="http://schemas.openxmlformats.org/officeDocument/2006/relationships/slide" Target="../slides/slide22.xml"/><Relationship Id="rId10" Type="http://schemas.openxmlformats.org/officeDocument/2006/relationships/image" Target="../media/image9.png"/><Relationship Id="rId4" Type="http://schemas.openxmlformats.org/officeDocument/2006/relationships/slide" Target="../slides/slide26.xml"/><Relationship Id="rId9" Type="http://schemas.openxmlformats.org/officeDocument/2006/relationships/image" Target="../media/image8.png"/></Relationships>
</file>

<file path=ppt/diagrams/_rels/data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s/slide26.xml"/><Relationship Id="rId7" Type="http://schemas.openxmlformats.org/officeDocument/2006/relationships/image" Target="../media/image12.png"/><Relationship Id="rId2" Type="http://schemas.openxmlformats.org/officeDocument/2006/relationships/slide" Target="../slides/slide18.xml"/><Relationship Id="rId1" Type="http://schemas.openxmlformats.org/officeDocument/2006/relationships/slide" Target="../slides/slide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s/slide22.xml"/><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s/slide26.xml"/><Relationship Id="rId7" Type="http://schemas.openxmlformats.org/officeDocument/2006/relationships/image" Target="../media/image19.png"/><Relationship Id="rId2" Type="http://schemas.openxmlformats.org/officeDocument/2006/relationships/slide" Target="../slides/slide18.xml"/><Relationship Id="rId1" Type="http://schemas.openxmlformats.org/officeDocument/2006/relationships/slide" Target="../slides/slide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 Target="../slides/slide22.xml"/><Relationship Id="rId9" Type="http://schemas.openxmlformats.org/officeDocument/2006/relationships/image" Target="../media/image21.png"/></Relationships>
</file>

<file path=ppt/diagrams/_rels/data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s/slide26.xml"/><Relationship Id="rId7" Type="http://schemas.openxmlformats.org/officeDocument/2006/relationships/image" Target="../media/image28.png"/><Relationship Id="rId2" Type="http://schemas.openxmlformats.org/officeDocument/2006/relationships/slide" Target="../slides/slide10.xml"/><Relationship Id="rId1" Type="http://schemas.openxmlformats.org/officeDocument/2006/relationships/slide" Target="../slides/slide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 Target="../slides/slide22.xml"/><Relationship Id="rId9" Type="http://schemas.openxmlformats.org/officeDocument/2006/relationships/image" Target="../media/image30.png"/></Relationships>
</file>

<file path=ppt/diagrams/_rels/data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s/slide18.xml"/><Relationship Id="rId7" Type="http://schemas.openxmlformats.org/officeDocument/2006/relationships/image" Target="../media/image33.png"/><Relationship Id="rId2" Type="http://schemas.openxmlformats.org/officeDocument/2006/relationships/slide" Target="../slides/slide10.xml"/><Relationship Id="rId1" Type="http://schemas.openxmlformats.org/officeDocument/2006/relationships/slide" Target="../slides/slide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slide" Target="../slides/slide26.xml"/><Relationship Id="rId9" Type="http://schemas.openxmlformats.org/officeDocument/2006/relationships/image" Target="../media/image35.png"/></Relationships>
</file>

<file path=ppt/diagrams/_rels/data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 Target="../slides/slide18.xml"/><Relationship Id="rId7" Type="http://schemas.openxmlformats.org/officeDocument/2006/relationships/image" Target="../media/image38.png"/><Relationship Id="rId2" Type="http://schemas.openxmlformats.org/officeDocument/2006/relationships/slide" Target="../slides/slide10.xml"/><Relationship Id="rId1" Type="http://schemas.openxmlformats.org/officeDocument/2006/relationships/slide" Target="../slides/slide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slide" Target="../slides/slide22.xml"/><Relationship Id="rId9"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600" b="1" dirty="0" smtClean="0">
              <a:hlinkClick xmlns:r="http://schemas.openxmlformats.org/officeDocument/2006/relationships" r:id="rId1" action="ppaction://hlinksldjump"/>
            </a:rPr>
            <a:t>Electronic Commerce Defined</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lstStyle/>
        <a:p>
          <a:r>
            <a:rPr lang="en-US" sz="1400" dirty="0" smtClean="0"/>
            <a:t>Describe electronic commerce, how it has evolved, and the strategies that companies are adopting to  compete in cyberspace.</a:t>
          </a:r>
          <a:endParaRPr lang="en-US" sz="14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lstStyle/>
        <a:p>
          <a:r>
            <a:rPr lang="en-US" sz="1600" b="1" dirty="0" smtClean="0">
              <a:hlinkClick xmlns:r="http://schemas.openxmlformats.org/officeDocument/2006/relationships" r:id="rId2" action="ppaction://hlinksldjump"/>
            </a:rPr>
            <a:t>Business-to-Consumer E-Commerce and Internet Marketing</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lstStyle/>
        <a:p>
          <a:r>
            <a:rPr lang="en-US" sz="1200" dirty="0" smtClean="0"/>
            <a:t>Describe the stages of business-to-consumer electronic commerce, understand the keys to successful electronic commerce applications, and explain the different forms of Internet marketing.</a:t>
          </a:r>
          <a:endParaRPr lang="en-US" sz="12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Mobile Commerce, Consumer-to-Consumer EC, and Consumer-to-Business EC</a:t>
          </a:r>
          <a:endParaRPr lang="en-US" sz="1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lstStyle/>
        <a:p>
          <a:r>
            <a:rPr lang="en-US" sz="1400" dirty="0" smtClean="0"/>
            <a:t>Describe mobile commerce, consumer-to-consumer electronic commerce, and consumer-to-business electronic commerce.</a:t>
          </a:r>
          <a:endParaRPr lang="en-US" sz="14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lstStyle/>
        <a:p>
          <a:endParaRPr lang="en-US" sz="12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600" b="1" dirty="0" smtClean="0">
              <a:hlinkClick xmlns:r="http://schemas.openxmlformats.org/officeDocument/2006/relationships" r:id="rId4" action="ppaction://hlinksldjump"/>
            </a:rPr>
            <a:t>E-Government</a:t>
          </a:r>
          <a:endParaRPr lang="en-US" sz="16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lstStyle/>
        <a:p>
          <a:r>
            <a:rPr lang="en-US" sz="1400" dirty="0" smtClean="0"/>
            <a:t>Explain different forms of electronic government.</a:t>
          </a:r>
          <a:endParaRPr lang="en-US" sz="14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600" b="1" dirty="0" smtClean="0">
              <a:hlinkClick xmlns:r="http://schemas.openxmlformats.org/officeDocument/2006/relationships" r:id="rId5" action="ppaction://hlinksldjump"/>
            </a:rPr>
            <a:t>Managing Finances and Navigating Legal Issues in EC</a:t>
          </a:r>
          <a:endParaRPr lang="en-US" sz="16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lstStyle/>
        <a:p>
          <a:r>
            <a:rPr lang="en-US" sz="1400" dirty="0" smtClean="0"/>
            <a:t>Describe how to conduct financial transactions and navigate the legal issues of electronic commerce.</a:t>
          </a:r>
          <a:endParaRPr lang="en-US" sz="14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8365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8365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83650"/>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83650"/>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83650"/>
      <dgm:spPr>
        <a:blipFill rotWithShape="1">
          <a:blip xmlns:r="http://schemas.openxmlformats.org/officeDocument/2006/relationships" r:embed="rId10"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94FC978F-A2B8-46ED-81B4-5B0C5A60E259}" type="presOf" srcId="{34FB3FC8-FCB1-404C-AAE4-E98CF14CF5FB}" destId="{47C28FEA-814E-4A68-B726-08705D29C6AB}" srcOrd="0" destOrd="0" presId="urn:microsoft.com/office/officeart/2005/8/layout/vList4#1"/>
    <dgm:cxn modelId="{84CC1B9D-DB80-433F-828E-1349E31F1CF0}" type="presOf" srcId="{E158F942-9CA0-47CD-BF20-BAC49C8142F5}" destId="{5E310E1C-7377-4CBD-AD7A-3ED403513640}" srcOrd="1" destOrd="1" presId="urn:microsoft.com/office/officeart/2005/8/layout/vList4#1"/>
    <dgm:cxn modelId="{D7D120E4-0167-477E-960A-EF05D7A133C3}" type="presOf" srcId="{629933C8-186B-4311-BF2D-DC99990EFBF2}" destId="{A93B6B1D-06C6-4860-8EBA-32C502FF8641}" srcOrd="0" destOrd="0" presId="urn:microsoft.com/office/officeart/2005/8/layout/vList4#1"/>
    <dgm:cxn modelId="{7936DD08-464C-48B1-A042-92A0F79F9FFF}" type="presOf" srcId="{22E69BE8-653B-4CE1-975B-3C39DAE649D2}" destId="{CA3E3E8A-1393-43C6-A6A9-A1AF34CBCE71}" srcOrd="1" destOrd="0" presId="urn:microsoft.com/office/officeart/2005/8/layout/vList4#1"/>
    <dgm:cxn modelId="{1BABF215-56EA-424F-9F41-6D2D84AEB436}" type="presOf" srcId="{6D011581-C5DD-419A-AAED-AD05631CDF0A}" destId="{BA89CFF3-74C1-4F32-B093-38D94D4D20CF}" srcOrd="0" destOrd="1" presId="urn:microsoft.com/office/officeart/2005/8/layout/vList4#1"/>
    <dgm:cxn modelId="{7220127F-5DA2-4558-BD05-2D367A01FE4F}" type="presOf" srcId="{22E69BE8-653B-4CE1-975B-3C39DAE649D2}" destId="{9259372F-C70A-44BC-BCB4-E2D4392785FE}" srcOrd="0" destOrd="0" presId="urn:microsoft.com/office/officeart/2005/8/layout/vList4#1"/>
    <dgm:cxn modelId="{5EF40979-97FC-4938-9D34-9EF52BDE61C2}" type="presOf" srcId="{AECECD48-C5E4-4B1D-828F-DD9E0A90274D}" destId="{5E310E1C-7377-4CBD-AD7A-3ED403513640}" srcOrd="1" destOrd="0"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641411B0-5D8B-4E86-B9DA-326CC961AC9A}" type="presOf" srcId="{FDE1B2BF-4076-40E6-982F-93F0932EA27F}" destId="{CA3E3E8A-1393-43C6-A6A9-A1AF34CBCE71}" srcOrd="1" destOrd="1"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35F334EF-24B5-4239-A395-CB84CFA55B46}" type="presOf" srcId="{0CFC6EAA-DD42-49C0-A163-69A52F65D7DF}" destId="{47C28FEA-814E-4A68-B726-08705D29C6AB}" srcOrd="0" destOrd="1" presId="urn:microsoft.com/office/officeart/2005/8/layout/vList4#1"/>
    <dgm:cxn modelId="{7DD17957-3CF6-4F84-9B42-2D5B12D19F2A}" type="presOf" srcId="{A8E9C07B-48B2-4B9C-8EC7-0782825D816E}" destId="{49E2F980-7E69-446B-A4B0-923DF6DEFA98}" srcOrd="1" destOrd="0" presId="urn:microsoft.com/office/officeart/2005/8/layout/vList4#1"/>
    <dgm:cxn modelId="{D3B5C6B8-970A-4AE4-AF41-D9B6EC46DB45}" type="presOf" srcId="{629933C8-186B-4311-BF2D-DC99990EFBF2}" destId="{7B44DBCB-1EB0-418C-B751-858BAE4753CC}" srcOrd="1" destOrd="0" presId="urn:microsoft.com/office/officeart/2005/8/layout/vList4#1"/>
    <dgm:cxn modelId="{791DD5F5-4A05-45B6-BE4C-6BA2472DDC86}" type="presOf" srcId="{0CFC6EAA-DD42-49C0-A163-69A52F65D7DF}" destId="{799A5FF2-1A39-4675-818C-11261776BAE8}" srcOrd="1"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6110EF44-5760-46AD-88E0-A5EC417BA8A8}" type="presOf" srcId="{482F2C61-E41B-4642-B082-EF9C103085B5}" destId="{25E29AB1-DE1E-48E4-B66F-1D7048CC3527}" srcOrd="0" destOrd="0" presId="urn:microsoft.com/office/officeart/2005/8/layout/vList4#1"/>
    <dgm:cxn modelId="{64146DDE-645F-43AC-80A4-2116B49BEB8B}" srcId="{22E69BE8-653B-4CE1-975B-3C39DAE649D2}" destId="{FDE1B2BF-4076-40E6-982F-93F0932EA27F}" srcOrd="0" destOrd="0" parTransId="{F3F72B7C-59C8-4AB8-9789-C140956F291A}" sibTransId="{D6DE8BC5-2DFD-4054-B62B-11E207185A8A}"/>
    <dgm:cxn modelId="{27AF655E-BB1D-4732-8A07-03E7E00B3EC5}" srcId="{A8E9C07B-48B2-4B9C-8EC7-0782825D816E}" destId="{6D011581-C5DD-419A-AAED-AD05631CDF0A}" srcOrd="0" destOrd="0" parTransId="{9AD826C6-DA8A-4FF7-A064-27557BE243B8}" sibTransId="{C1639196-CA28-4BD6-A52D-AF603368A606}"/>
    <dgm:cxn modelId="{98D67BD8-8427-47B0-B5AA-EB45D304815F}" type="presOf" srcId="{6D011581-C5DD-419A-AAED-AD05631CDF0A}" destId="{49E2F980-7E69-446B-A4B0-923DF6DEFA98}" srcOrd="1" destOrd="1"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8B673F7C-BE2D-49A5-B6F2-D9DEE7E4E328}" type="presOf" srcId="{AECECD48-C5E4-4B1D-828F-DD9E0A90274D}" destId="{471ACDAA-8EBB-4B3F-89FD-E777335919BA}" srcOrd="0" destOrd="0" presId="urn:microsoft.com/office/officeart/2005/8/layout/vList4#1"/>
    <dgm:cxn modelId="{5787E137-0A5F-4F45-A330-BF65147102C9}" type="presOf" srcId="{E158F942-9CA0-47CD-BF20-BAC49C8142F5}" destId="{471ACDAA-8EBB-4B3F-89FD-E777335919BA}" srcOrd="0" destOrd="1" presId="urn:microsoft.com/office/officeart/2005/8/layout/vList4#1"/>
    <dgm:cxn modelId="{75BADD6D-3B09-41EB-BFCF-6D45064E94D0}" type="presOf" srcId="{A8E9C07B-48B2-4B9C-8EC7-0782825D816E}" destId="{BA89CFF3-74C1-4F32-B093-38D94D4D20CF}" srcOrd="0" destOrd="0" presId="urn:microsoft.com/office/officeart/2005/8/layout/vList4#1"/>
    <dgm:cxn modelId="{075AD2DD-DE62-402C-8690-1DC5614ABEB3}" srcId="{34FB3FC8-FCB1-404C-AAE4-E98CF14CF5FB}" destId="{677A52F5-4CAE-4309-A461-E811AF92EF26}" srcOrd="1" destOrd="0" parTransId="{1AD2DCFB-B719-41BF-BEBB-12150A457F78}" sibTransId="{409F2E99-5E6A-4297-B1B3-C7C7D1142951}"/>
    <dgm:cxn modelId="{2EB7E772-9B0F-41BF-9241-715218B72860}" srcId="{AECECD48-C5E4-4B1D-828F-DD9E0A90274D}" destId="{E158F942-9CA0-47CD-BF20-BAC49C8142F5}" srcOrd="0" destOrd="0" parTransId="{B7BDAF5C-E7FB-49F5-812D-654C2CD5A8EB}" sibTransId="{41774615-A6FB-4627-85F1-20FD324D9DA4}"/>
    <dgm:cxn modelId="{36C20AF6-670E-4425-A77F-AAED1778981B}" type="presOf" srcId="{363F0ED0-6985-439E-857A-EC47F8A3DAB0}" destId="{7B44DBCB-1EB0-418C-B751-858BAE4753CC}" srcOrd="1" destOrd="1" presId="urn:microsoft.com/office/officeart/2005/8/layout/vList4#1"/>
    <dgm:cxn modelId="{94F66066-1985-470E-96ED-DEDD0F052AC6}" type="presOf" srcId="{677A52F5-4CAE-4309-A461-E811AF92EF26}" destId="{799A5FF2-1A39-4675-818C-11261776BAE8}" srcOrd="1" destOrd="2" presId="urn:microsoft.com/office/officeart/2005/8/layout/vList4#1"/>
    <dgm:cxn modelId="{CFBF21C2-21BA-4949-AE7B-A1680EDBC722}" type="presOf" srcId="{363F0ED0-6985-439E-857A-EC47F8A3DAB0}" destId="{A93B6B1D-06C6-4860-8EBA-32C502FF8641}" srcOrd="0" destOrd="1" presId="urn:microsoft.com/office/officeart/2005/8/layout/vList4#1"/>
    <dgm:cxn modelId="{249DA96C-952E-42AC-8DB8-56C718E0C29A}" type="presOf" srcId="{34FB3FC8-FCB1-404C-AAE4-E98CF14CF5FB}" destId="{799A5FF2-1A39-4675-818C-11261776BAE8}" srcOrd="1" destOrd="0" presId="urn:microsoft.com/office/officeart/2005/8/layout/vList4#1"/>
    <dgm:cxn modelId="{145615E7-5162-4C7D-9541-A7C53483A2BF}" type="presOf" srcId="{677A52F5-4CAE-4309-A461-E811AF92EF26}" destId="{47C28FEA-814E-4A68-B726-08705D29C6AB}" srcOrd="0" destOrd="2" presId="urn:microsoft.com/office/officeart/2005/8/layout/vList4#1"/>
    <dgm:cxn modelId="{AAD18608-F8B2-4CE8-86FF-887828D70638}" srcId="{482F2C61-E41B-4642-B082-EF9C103085B5}" destId="{AECECD48-C5E4-4B1D-828F-DD9E0A90274D}" srcOrd="3" destOrd="0" parTransId="{83588EAC-9746-4704-81BA-BB10DA868C11}" sibTransId="{06826EBE-8D13-453B-B822-8C195E6947E1}"/>
    <dgm:cxn modelId="{6C3A87FC-6E0D-4587-9FA3-2ABC2A3DC3D9}" type="presOf" srcId="{FDE1B2BF-4076-40E6-982F-93F0932EA27F}" destId="{9259372F-C70A-44BC-BCB4-E2D4392785FE}" srcOrd="0" destOrd="1" presId="urn:microsoft.com/office/officeart/2005/8/layout/vList4#1"/>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 modelId="{E1B7920B-D939-468D-82B3-91A9D935E886}" type="presParOf" srcId="{25E29AB1-DE1E-48E4-B66F-1D7048CC3527}" destId="{9B636D59-4907-4E00-B740-911D24B9FF11}" srcOrd="5" destOrd="0" presId="urn:microsoft.com/office/officeart/2005/8/layout/vList4#1"/>
    <dgm:cxn modelId="{DCB4C042-4ED7-4BE1-B5FA-211A350980B1}" type="presParOf" srcId="{25E29AB1-DE1E-48E4-B66F-1D7048CC3527}" destId="{1ED16A2B-8516-4F79-8954-C053F3BC0B6B}" srcOrd="6" destOrd="0" presId="urn:microsoft.com/office/officeart/2005/8/layout/vList4#1"/>
    <dgm:cxn modelId="{3F728A9C-357D-44C1-BDEC-66BAF93D9BFA}" type="presParOf" srcId="{1ED16A2B-8516-4F79-8954-C053F3BC0B6B}" destId="{471ACDAA-8EBB-4B3F-89FD-E777335919BA}" srcOrd="0" destOrd="0" presId="urn:microsoft.com/office/officeart/2005/8/layout/vList4#1"/>
    <dgm:cxn modelId="{B873F13E-1E34-4FC3-9048-BBADB4163DCB}" type="presParOf" srcId="{1ED16A2B-8516-4F79-8954-C053F3BC0B6B}" destId="{0C6B9C41-271F-4061-9955-70DED635DAC1}" srcOrd="1" destOrd="0" presId="urn:microsoft.com/office/officeart/2005/8/layout/vList4#1"/>
    <dgm:cxn modelId="{044EB466-1802-4C25-B7DE-67C6D73F8CD5}" type="presParOf" srcId="{1ED16A2B-8516-4F79-8954-C053F3BC0B6B}" destId="{5E310E1C-7377-4CBD-AD7A-3ED403513640}" srcOrd="2" destOrd="0" presId="urn:microsoft.com/office/officeart/2005/8/layout/vList4#1"/>
    <dgm:cxn modelId="{A3CD609E-6847-4B9C-9AD1-7746F9B1F09F}" type="presParOf" srcId="{25E29AB1-DE1E-48E4-B66F-1D7048CC3527}" destId="{F89176E6-859D-4FD9-8DED-11CCE6D56F7C}" srcOrd="7" destOrd="0" presId="urn:microsoft.com/office/officeart/2005/8/layout/vList4#1"/>
    <dgm:cxn modelId="{20FB32AB-F21B-4F3E-8B30-95999D18F2A0}" type="presParOf" srcId="{25E29AB1-DE1E-48E4-B66F-1D7048CC3527}" destId="{B2BFB810-8CC4-47A7-8F53-5989733EAF0E}" srcOrd="8" destOrd="0" presId="urn:microsoft.com/office/officeart/2005/8/layout/vList4#1"/>
    <dgm:cxn modelId="{C8A92F4D-9C15-4D7F-B90C-4AC83ADAB405}" type="presParOf" srcId="{B2BFB810-8CC4-47A7-8F53-5989733EAF0E}" destId="{9259372F-C70A-44BC-BCB4-E2D4392785FE}" srcOrd="0" destOrd="0" presId="urn:microsoft.com/office/officeart/2005/8/layout/vList4#1"/>
    <dgm:cxn modelId="{3549A28D-2EA0-4A81-9A7D-20D43A6D39AF}" type="presParOf" srcId="{B2BFB810-8CC4-47A7-8F53-5989733EAF0E}" destId="{889131BE-3A6B-4B48-98CB-9C233DE61FE5}" srcOrd="1" destOrd="0" presId="urn:microsoft.com/office/officeart/2005/8/layout/vList4#1"/>
    <dgm:cxn modelId="{79AC9A58-A9AC-4283-9B80-386DCE79E23E}" type="presParOf" srcId="{B2BFB810-8CC4-47A7-8F53-5989733EAF0E}" destId="{CA3E3E8A-1393-43C6-A6A9-A1AF34CBCE71}"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Electronic Commerce Defined</a:t>
          </a:r>
          <a:endParaRPr lang="en-US" sz="2400" dirty="0" smtClean="0"/>
        </a:p>
        <a:p>
          <a:r>
            <a:rPr lang="en-US" sz="2000" dirty="0" smtClean="0"/>
            <a:t>Describe electronic commerce, how it has evolved, and the strategies that companies are adopting to  compete in cyberspace.</a:t>
          </a:r>
          <a:endParaRPr lang="en-US" sz="2000" b="1" dirty="0" smtClean="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1" action="ppaction://hlinksldjump"/>
            </a:rPr>
            <a:t>Business-to-Consumer E-Commerce and Internet Marketing</a:t>
          </a:r>
          <a:endParaRPr lang="en-US" sz="1400" dirty="0" smtClean="0"/>
        </a:p>
        <a:p>
          <a:r>
            <a:rPr lang="en-US" sz="1200" dirty="0" smtClean="0"/>
            <a:t>Describe the stages of business-to-consumer electronic commerce, understand the keys to successful electronic commerce applications, and explain the different forms of Internet marketing.</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Mobile Commerce, Consumer-to-Consumer EC, and Consumer-to-Business EC</a:t>
          </a:r>
          <a:endParaRPr lang="en-US" sz="1400" dirty="0" smtClean="0"/>
        </a:p>
        <a:p>
          <a:r>
            <a:rPr lang="en-US" sz="1200" dirty="0" smtClean="0"/>
            <a:t>Describe mobile commerce, consumer-to-consumer electronic commerce, and consumer-to-business electronic commerce.</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E-Government</a:t>
          </a:r>
          <a:endParaRPr lang="en-US" sz="1400" dirty="0" smtClean="0"/>
        </a:p>
        <a:p>
          <a:r>
            <a:rPr lang="en-US" sz="1400" dirty="0" smtClean="0"/>
            <a:t>Explain different forms of electronic government.</a:t>
          </a:r>
          <a:endParaRPr lang="en-US" sz="12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Managing Finances and Navigating Legal Issues in EC</a:t>
          </a:r>
          <a:endParaRPr lang="en-US" sz="1400" dirty="0" smtClean="0"/>
        </a:p>
        <a:p>
          <a:r>
            <a:rPr lang="en-US" sz="1200" dirty="0" smtClean="0"/>
            <a:t>Describe how to conduct financial transactions and navigate the legal issues of electronic commerce.</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ScaleY="277158"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95572" custScaleY="289516"/>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513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513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5131"/>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5131"/>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BB6D837D-C771-4B02-A339-6BF3CF61F084}" type="presOf" srcId="{482F2C61-E41B-4642-B082-EF9C103085B5}" destId="{25E29AB1-DE1E-48E4-B66F-1D7048CC3527}" srcOrd="0" destOrd="0" presId="urn:microsoft.com/office/officeart/2005/8/layout/vList4#2"/>
    <dgm:cxn modelId="{FFB8572B-7192-49CE-9F0D-B856D183EDFE}" srcId="{482F2C61-E41B-4642-B082-EF9C103085B5}" destId="{34FB3FC8-FCB1-404C-AAE4-E98CF14CF5FB}" srcOrd="2" destOrd="0" parTransId="{5D2B6F70-AC7D-4E44-959A-1F3278F0AFC3}" sibTransId="{62C71E71-0AFF-4481-BF1F-D339780ADFC0}"/>
    <dgm:cxn modelId="{8C7B64E0-006E-4C41-9E72-DD9DF84C862C}" type="presOf" srcId="{AECECD48-C5E4-4B1D-828F-DD9E0A90274D}" destId="{471ACDAA-8EBB-4B3F-89FD-E777335919BA}" srcOrd="0" destOrd="0" presId="urn:microsoft.com/office/officeart/2005/8/layout/vList4#2"/>
    <dgm:cxn modelId="{5310D578-AF81-4A20-999F-3456DF15C80E}" type="presOf" srcId="{629933C8-186B-4311-BF2D-DC99990EFBF2}" destId="{A93B6B1D-06C6-4860-8EBA-32C502FF8641}" srcOrd="0" destOrd="0" presId="urn:microsoft.com/office/officeart/2005/8/layout/vList4#2"/>
    <dgm:cxn modelId="{5BE62FF1-FE6A-4CEF-8A6D-ADCBF55B5C16}" type="presOf" srcId="{22E69BE8-653B-4CE1-975B-3C39DAE649D2}" destId="{9259372F-C70A-44BC-BCB4-E2D4392785FE}" srcOrd="0" destOrd="0" presId="urn:microsoft.com/office/officeart/2005/8/layout/vList4#2"/>
    <dgm:cxn modelId="{AAD18608-F8B2-4CE8-86FF-887828D70638}" srcId="{482F2C61-E41B-4642-B082-EF9C103085B5}" destId="{AECECD48-C5E4-4B1D-828F-DD9E0A90274D}" srcOrd="3" destOrd="0" parTransId="{83588EAC-9746-4704-81BA-BB10DA868C11}" sibTransId="{06826EBE-8D13-453B-B822-8C195E6947E1}"/>
    <dgm:cxn modelId="{9617FCF8-0802-436C-A7CD-E87B3B8C2893}" srcId="{482F2C61-E41B-4642-B082-EF9C103085B5}" destId="{A8E9C07B-48B2-4B9C-8EC7-0782825D816E}" srcOrd="0" destOrd="0" parTransId="{C7A73202-DE5A-4072-95A6-BFF1402B4BC2}" sibTransId="{631AC269-E33A-4752-92A6-6DC1380588AA}"/>
    <dgm:cxn modelId="{075AD2DD-DE62-402C-8690-1DC5614ABEB3}" srcId="{34FB3FC8-FCB1-404C-AAE4-E98CF14CF5FB}" destId="{677A52F5-4CAE-4309-A461-E811AF92EF26}" srcOrd="0" destOrd="0" parTransId="{1AD2DCFB-B719-41BF-BEBB-12150A457F78}" sibTransId="{409F2E99-5E6A-4297-B1B3-C7C7D1142951}"/>
    <dgm:cxn modelId="{15376526-AC74-4401-92A4-B5D03A9E65DE}" type="presOf" srcId="{A8E9C07B-48B2-4B9C-8EC7-0782825D816E}" destId="{BA89CFF3-74C1-4F32-B093-38D94D4D20CF}" srcOrd="0" destOrd="0"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656505DF-68BF-4857-A2AE-EFA2171403BB}" type="presOf" srcId="{677A52F5-4CAE-4309-A461-E811AF92EF26}" destId="{799A5FF2-1A39-4675-818C-11261776BAE8}" srcOrd="1" destOrd="1" presId="urn:microsoft.com/office/officeart/2005/8/layout/vList4#2"/>
    <dgm:cxn modelId="{C14686DD-D05F-4C50-B7B2-AC5915E0B3DC}" type="presOf" srcId="{AECECD48-C5E4-4B1D-828F-DD9E0A90274D}" destId="{5E310E1C-7377-4CBD-AD7A-3ED403513640}" srcOrd="1" destOrd="0" presId="urn:microsoft.com/office/officeart/2005/8/layout/vList4#2"/>
    <dgm:cxn modelId="{CD940617-5DF4-4842-932B-DEEB888241FF}" type="presOf" srcId="{34FB3FC8-FCB1-404C-AAE4-E98CF14CF5FB}" destId="{799A5FF2-1A39-4675-818C-11261776BAE8}" srcOrd="1" destOrd="0" presId="urn:microsoft.com/office/officeart/2005/8/layout/vList4#2"/>
    <dgm:cxn modelId="{ED893FCA-01C0-45AB-BA71-2E8A5F867E07}" type="presOf" srcId="{629933C8-186B-4311-BF2D-DC99990EFBF2}" destId="{7B44DBCB-1EB0-418C-B751-858BAE4753CC}" srcOrd="1" destOrd="0" presId="urn:microsoft.com/office/officeart/2005/8/layout/vList4#2"/>
    <dgm:cxn modelId="{9538D63E-0AFF-4869-8B74-5EAE693FBC93}" type="presOf" srcId="{34FB3FC8-FCB1-404C-AAE4-E98CF14CF5FB}" destId="{47C28FEA-814E-4A68-B726-08705D29C6AB}" srcOrd="0" destOrd="0" presId="urn:microsoft.com/office/officeart/2005/8/layout/vList4#2"/>
    <dgm:cxn modelId="{4A8A3890-20B6-488C-BA11-22B0E2B92BB6}" type="presOf" srcId="{22E69BE8-653B-4CE1-975B-3C39DAE649D2}" destId="{CA3E3E8A-1393-43C6-A6A9-A1AF34CBCE71}" srcOrd="1" destOrd="0" presId="urn:microsoft.com/office/officeart/2005/8/layout/vList4#2"/>
    <dgm:cxn modelId="{077460E6-1B0F-4A1E-AC74-5DC04E99FC61}" type="presOf" srcId="{A8E9C07B-48B2-4B9C-8EC7-0782825D816E}" destId="{49E2F980-7E69-446B-A4B0-923DF6DEFA98}" srcOrd="1" destOrd="0" presId="urn:microsoft.com/office/officeart/2005/8/layout/vList4#2"/>
    <dgm:cxn modelId="{18DDC36D-3496-47FC-A701-338E9B5DC0D1}" srcId="{482F2C61-E41B-4642-B082-EF9C103085B5}" destId="{22E69BE8-653B-4CE1-975B-3C39DAE649D2}" srcOrd="4" destOrd="0" parTransId="{893C5899-3276-4EA6-BD31-3139E062D004}" sibTransId="{26CB4EDE-8ED5-4533-B70F-3B0491BE510F}"/>
    <dgm:cxn modelId="{E40B7776-D2F8-4631-8E95-F6E956694182}" type="presOf" srcId="{677A52F5-4CAE-4309-A461-E811AF92EF26}" destId="{47C28FEA-814E-4A68-B726-08705D29C6AB}" srcOrd="0" destOrd="1" presId="urn:microsoft.com/office/officeart/2005/8/layout/vList4#2"/>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 modelId="{2F388FD0-CE7B-4BF9-9720-E31C8B49FAD4}" type="presParOf" srcId="{25E29AB1-DE1E-48E4-B66F-1D7048CC3527}" destId="{9B636D59-4907-4E00-B740-911D24B9FF11}" srcOrd="5" destOrd="0" presId="urn:microsoft.com/office/officeart/2005/8/layout/vList4#2"/>
    <dgm:cxn modelId="{8692CDF2-CEA7-424F-9B5B-9F2C81D415C4}" type="presParOf" srcId="{25E29AB1-DE1E-48E4-B66F-1D7048CC3527}" destId="{1ED16A2B-8516-4F79-8954-C053F3BC0B6B}" srcOrd="6" destOrd="0" presId="urn:microsoft.com/office/officeart/2005/8/layout/vList4#2"/>
    <dgm:cxn modelId="{65F43AA6-FB22-4793-91B9-B24F3EF2066E}" type="presParOf" srcId="{1ED16A2B-8516-4F79-8954-C053F3BC0B6B}" destId="{471ACDAA-8EBB-4B3F-89FD-E777335919BA}" srcOrd="0" destOrd="0" presId="urn:microsoft.com/office/officeart/2005/8/layout/vList4#2"/>
    <dgm:cxn modelId="{8A6AB50E-9CA1-4D15-89AE-2CF2CE43907F}" type="presParOf" srcId="{1ED16A2B-8516-4F79-8954-C053F3BC0B6B}" destId="{0C6B9C41-271F-4061-9955-70DED635DAC1}" srcOrd="1" destOrd="0" presId="urn:microsoft.com/office/officeart/2005/8/layout/vList4#2"/>
    <dgm:cxn modelId="{37DAFD01-5F13-4114-924E-F715C0E0A429}" type="presParOf" srcId="{1ED16A2B-8516-4F79-8954-C053F3BC0B6B}" destId="{5E310E1C-7377-4CBD-AD7A-3ED403513640}" srcOrd="2" destOrd="0" presId="urn:microsoft.com/office/officeart/2005/8/layout/vList4#2"/>
    <dgm:cxn modelId="{272204ED-704F-498A-9F56-1666536D1B2D}" type="presParOf" srcId="{25E29AB1-DE1E-48E4-B66F-1D7048CC3527}" destId="{F89176E6-859D-4FD9-8DED-11CCE6D56F7C}" srcOrd="7" destOrd="0" presId="urn:microsoft.com/office/officeart/2005/8/layout/vList4#2"/>
    <dgm:cxn modelId="{A789B5C3-4076-40DB-8675-ADE1C465D306}" type="presParOf" srcId="{25E29AB1-DE1E-48E4-B66F-1D7048CC3527}" destId="{B2BFB810-8CC4-47A7-8F53-5989733EAF0E}" srcOrd="8" destOrd="0" presId="urn:microsoft.com/office/officeart/2005/8/layout/vList4#2"/>
    <dgm:cxn modelId="{7A4B633D-DAAC-44F8-80A9-A3671B868F8A}" type="presParOf" srcId="{B2BFB810-8CC4-47A7-8F53-5989733EAF0E}" destId="{9259372F-C70A-44BC-BCB4-E2D4392785FE}" srcOrd="0" destOrd="0" presId="urn:microsoft.com/office/officeart/2005/8/layout/vList4#2"/>
    <dgm:cxn modelId="{35DF10EC-F009-4A1C-9CDE-55D7AF7E5604}" type="presParOf" srcId="{B2BFB810-8CC4-47A7-8F53-5989733EAF0E}" destId="{889131BE-3A6B-4B48-98CB-9C233DE61FE5}" srcOrd="1" destOrd="0" presId="urn:microsoft.com/office/officeart/2005/8/layout/vList4#2"/>
    <dgm:cxn modelId="{14D4D74F-63B2-484B-813E-81AB3944CA18}" type="presParOf" srcId="{B2BFB810-8CC4-47A7-8F53-5989733EAF0E}" destId="{CA3E3E8A-1393-43C6-A6A9-A1AF34CBCE71}"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Electronic Commerce Defined</a:t>
          </a:r>
          <a:endParaRPr lang="en-US" sz="1400" dirty="0" smtClean="0"/>
        </a:p>
        <a:p>
          <a:r>
            <a:rPr lang="en-US" sz="1200" dirty="0" smtClean="0"/>
            <a:t>Describe electronic commerce, how it has evolved, and the strategies that companies are adopting to   compete in cyberspace.</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000" b="1" dirty="0" smtClean="0"/>
            <a:t>Business-to-Consumer E-Commerce and Internet Marketing</a:t>
          </a:r>
          <a:endParaRPr lang="en-US" sz="2000" dirty="0" smtClean="0"/>
        </a:p>
        <a:p>
          <a:r>
            <a:rPr lang="en-US" sz="2000" dirty="0" smtClean="0"/>
            <a:t>D</a:t>
          </a:r>
          <a:r>
            <a:rPr lang="en-US" sz="1800" dirty="0" smtClean="0"/>
            <a:t>escribe the stages of business-to-consumer electronic commerce, understand the keys to successful electronic commerce applications, and explain the different forms of Internet marketing.</a:t>
          </a:r>
          <a:endParaRPr lang="en-US" sz="1800" b="1" dirty="0" smtClean="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Mobile Commerce, Consumer-to-Consumer EC, and Consumer-to-Business EC</a:t>
          </a:r>
          <a:endParaRPr lang="en-US" sz="1400" dirty="0" smtClean="0"/>
        </a:p>
        <a:p>
          <a:r>
            <a:rPr lang="en-US" sz="1200" dirty="0" smtClean="0"/>
            <a:t>Describe mobile commerce, consumer-to-consumer electronic commerce, and consumer-to-business electronic commerce.</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E-Government</a:t>
          </a:r>
          <a:endParaRPr lang="en-US" sz="1400" dirty="0" smtClean="0"/>
        </a:p>
        <a:p>
          <a:r>
            <a:rPr lang="en-US" sz="1400" dirty="0" smtClean="0"/>
            <a:t>Explain different forms of electronic government.</a:t>
          </a:r>
          <a:endParaRPr lang="en-US" sz="12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Managing Finances and Navigating Legal Issues in EC</a:t>
          </a:r>
          <a:endParaRPr lang="en-US" sz="1400" dirty="0" smtClean="0"/>
        </a:p>
        <a:p>
          <a:r>
            <a:rPr lang="en-US" sz="1200" dirty="0" smtClean="0"/>
            <a:t>Describe how to conduct financial transactions and navigate the legal issues of electronic commerce.</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452"/>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custScaleY="247959"/>
      <dgm:spPr/>
      <dgm:t>
        <a:bodyPr/>
        <a:lstStyle/>
        <a:p>
          <a:endParaRPr lang="en-US"/>
        </a:p>
      </dgm:t>
    </dgm:pt>
    <dgm:pt modelId="{7AEC1603-E11D-41B0-BE2A-F6201D5BEDCD}" type="pres">
      <dgm:prSet presAssocID="{629933C8-186B-4311-BF2D-DC99990EFBF2}" presName="img" presStyleLbl="fgImgPlace1" presStyleIdx="1" presStyleCnt="5" custScaleX="99214" custScaleY="257137"/>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452"/>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452"/>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452"/>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FFB8572B-7192-49CE-9F0D-B856D183EDFE}" srcId="{482F2C61-E41B-4642-B082-EF9C103085B5}" destId="{34FB3FC8-FCB1-404C-AAE4-E98CF14CF5FB}" srcOrd="2" destOrd="0" parTransId="{5D2B6F70-AC7D-4E44-959A-1F3278F0AFC3}" sibTransId="{62C71E71-0AFF-4481-BF1F-D339780ADFC0}"/>
    <dgm:cxn modelId="{AB954C14-3858-413A-8C7D-4B290FD71843}" type="presOf" srcId="{629933C8-186B-4311-BF2D-DC99990EFBF2}" destId="{A93B6B1D-06C6-4860-8EBA-32C502FF8641}" srcOrd="0" destOrd="0" presId="urn:microsoft.com/office/officeart/2005/8/layout/vList4#3"/>
    <dgm:cxn modelId="{3C249085-2DAB-4E26-850D-D8FFA4BE0950}" type="presOf" srcId="{22E69BE8-653B-4CE1-975B-3C39DAE649D2}" destId="{CA3E3E8A-1393-43C6-A6A9-A1AF34CBCE71}" srcOrd="1" destOrd="0" presId="urn:microsoft.com/office/officeart/2005/8/layout/vList4#3"/>
    <dgm:cxn modelId="{D13FD293-9D8D-4577-A5C5-A41791BDB010}" type="presOf" srcId="{482F2C61-E41B-4642-B082-EF9C103085B5}" destId="{25E29AB1-DE1E-48E4-B66F-1D7048CC3527}" srcOrd="0" destOrd="0" presId="urn:microsoft.com/office/officeart/2005/8/layout/vList4#3"/>
    <dgm:cxn modelId="{AAD18608-F8B2-4CE8-86FF-887828D70638}" srcId="{482F2C61-E41B-4642-B082-EF9C103085B5}" destId="{AECECD48-C5E4-4B1D-828F-DD9E0A90274D}" srcOrd="3" destOrd="0" parTransId="{83588EAC-9746-4704-81BA-BB10DA868C11}" sibTransId="{06826EBE-8D13-453B-B822-8C195E6947E1}"/>
    <dgm:cxn modelId="{9617FCF8-0802-436C-A7CD-E87B3B8C2893}" srcId="{482F2C61-E41B-4642-B082-EF9C103085B5}" destId="{A8E9C07B-48B2-4B9C-8EC7-0782825D816E}" srcOrd="0" destOrd="0" parTransId="{C7A73202-DE5A-4072-95A6-BFF1402B4BC2}" sibTransId="{631AC269-E33A-4752-92A6-6DC1380588AA}"/>
    <dgm:cxn modelId="{075AD2DD-DE62-402C-8690-1DC5614ABEB3}" srcId="{34FB3FC8-FCB1-404C-AAE4-E98CF14CF5FB}" destId="{677A52F5-4CAE-4309-A461-E811AF92EF26}" srcOrd="0" destOrd="0" parTransId="{1AD2DCFB-B719-41BF-BEBB-12150A457F78}" sibTransId="{409F2E99-5E6A-4297-B1B3-C7C7D1142951}"/>
    <dgm:cxn modelId="{169C0DB7-453D-4000-82AF-CBDE73FC492D}" type="presOf" srcId="{AECECD48-C5E4-4B1D-828F-DD9E0A90274D}" destId="{5E310E1C-7377-4CBD-AD7A-3ED403513640}" srcOrd="1"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99D7479F-4561-4EE2-855D-967CBC4F6A95}" type="presOf" srcId="{AECECD48-C5E4-4B1D-828F-DD9E0A90274D}" destId="{471ACDAA-8EBB-4B3F-89FD-E777335919BA}" srcOrd="0" destOrd="0" presId="urn:microsoft.com/office/officeart/2005/8/layout/vList4#3"/>
    <dgm:cxn modelId="{AF686861-D0AA-44C4-AEC2-9754B3068294}" type="presOf" srcId="{629933C8-186B-4311-BF2D-DC99990EFBF2}" destId="{7B44DBCB-1EB0-418C-B751-858BAE4753CC}" srcOrd="1" destOrd="0" presId="urn:microsoft.com/office/officeart/2005/8/layout/vList4#3"/>
    <dgm:cxn modelId="{4918AA9E-A0B4-4F30-8FC0-8609675D73C6}" type="presOf" srcId="{A8E9C07B-48B2-4B9C-8EC7-0782825D816E}" destId="{BA89CFF3-74C1-4F32-B093-38D94D4D20CF}" srcOrd="0" destOrd="0" presId="urn:microsoft.com/office/officeart/2005/8/layout/vList4#3"/>
    <dgm:cxn modelId="{A00757AA-14EC-46CB-BA60-0E8302B9A1E9}" type="presOf" srcId="{677A52F5-4CAE-4309-A461-E811AF92EF26}" destId="{47C28FEA-814E-4A68-B726-08705D29C6AB}" srcOrd="0" destOrd="1" presId="urn:microsoft.com/office/officeart/2005/8/layout/vList4#3"/>
    <dgm:cxn modelId="{803FCC73-4ACA-4F83-B430-DCFB804728C2}" type="presOf" srcId="{34FB3FC8-FCB1-404C-AAE4-E98CF14CF5FB}" destId="{47C28FEA-814E-4A68-B726-08705D29C6AB}" srcOrd="0" destOrd="0" presId="urn:microsoft.com/office/officeart/2005/8/layout/vList4#3"/>
    <dgm:cxn modelId="{5A0599A0-CBBF-442C-99A2-EAA450E48B3D}" type="presOf" srcId="{677A52F5-4CAE-4309-A461-E811AF92EF26}" destId="{799A5FF2-1A39-4675-818C-11261776BAE8}" srcOrd="1" destOrd="1" presId="urn:microsoft.com/office/officeart/2005/8/layout/vList4#3"/>
    <dgm:cxn modelId="{5CCA2871-A9C8-4B12-BD63-547DA708AA4E}" type="presOf" srcId="{34FB3FC8-FCB1-404C-AAE4-E98CF14CF5FB}" destId="{799A5FF2-1A39-4675-818C-11261776BAE8}" srcOrd="1" destOrd="0" presId="urn:microsoft.com/office/officeart/2005/8/layout/vList4#3"/>
    <dgm:cxn modelId="{B5944C68-6D34-43B6-AB05-A1857F6B2BA8}" type="presOf" srcId="{22E69BE8-653B-4CE1-975B-3C39DAE649D2}" destId="{9259372F-C70A-44BC-BCB4-E2D4392785FE}" srcOrd="0" destOrd="0" presId="urn:microsoft.com/office/officeart/2005/8/layout/vList4#3"/>
    <dgm:cxn modelId="{18DDC36D-3496-47FC-A701-338E9B5DC0D1}" srcId="{482F2C61-E41B-4642-B082-EF9C103085B5}" destId="{22E69BE8-653B-4CE1-975B-3C39DAE649D2}" srcOrd="4" destOrd="0" parTransId="{893C5899-3276-4EA6-BD31-3139E062D004}" sibTransId="{26CB4EDE-8ED5-4533-B70F-3B0491BE510F}"/>
    <dgm:cxn modelId="{3CCA1E67-8B0B-4B91-A010-F0ABFD0B96F7}" type="presOf" srcId="{A8E9C07B-48B2-4B9C-8EC7-0782825D816E}" destId="{49E2F980-7E69-446B-A4B0-923DF6DEFA98}" srcOrd="1" destOrd="0" presId="urn:microsoft.com/office/officeart/2005/8/layout/vList4#3"/>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 modelId="{91D6CC5F-6914-4763-A014-A35607BFA047}" type="presParOf" srcId="{25E29AB1-DE1E-48E4-B66F-1D7048CC3527}" destId="{9B636D59-4907-4E00-B740-911D24B9FF11}" srcOrd="5" destOrd="0" presId="urn:microsoft.com/office/officeart/2005/8/layout/vList4#3"/>
    <dgm:cxn modelId="{C0C39A38-3E44-41F2-9AA9-364C10D2D59A}" type="presParOf" srcId="{25E29AB1-DE1E-48E4-B66F-1D7048CC3527}" destId="{1ED16A2B-8516-4F79-8954-C053F3BC0B6B}" srcOrd="6" destOrd="0" presId="urn:microsoft.com/office/officeart/2005/8/layout/vList4#3"/>
    <dgm:cxn modelId="{D114C3BA-099F-4BD9-9A24-E906BFC99300}" type="presParOf" srcId="{1ED16A2B-8516-4F79-8954-C053F3BC0B6B}" destId="{471ACDAA-8EBB-4B3F-89FD-E777335919BA}" srcOrd="0" destOrd="0" presId="urn:microsoft.com/office/officeart/2005/8/layout/vList4#3"/>
    <dgm:cxn modelId="{218F9ADE-0984-4B3F-941D-AE18E63212DD}" type="presParOf" srcId="{1ED16A2B-8516-4F79-8954-C053F3BC0B6B}" destId="{0C6B9C41-271F-4061-9955-70DED635DAC1}" srcOrd="1" destOrd="0" presId="urn:microsoft.com/office/officeart/2005/8/layout/vList4#3"/>
    <dgm:cxn modelId="{4C9EECB7-276C-4012-A239-EFA7D769C023}" type="presParOf" srcId="{1ED16A2B-8516-4F79-8954-C053F3BC0B6B}" destId="{5E310E1C-7377-4CBD-AD7A-3ED403513640}" srcOrd="2" destOrd="0" presId="urn:microsoft.com/office/officeart/2005/8/layout/vList4#3"/>
    <dgm:cxn modelId="{CEB7E175-9A93-49A8-AABE-7A8BA514A76A}" type="presParOf" srcId="{25E29AB1-DE1E-48E4-B66F-1D7048CC3527}" destId="{F89176E6-859D-4FD9-8DED-11CCE6D56F7C}" srcOrd="7" destOrd="0" presId="urn:microsoft.com/office/officeart/2005/8/layout/vList4#3"/>
    <dgm:cxn modelId="{5032A89F-2C0C-484C-BBE8-81EB17676D97}" type="presParOf" srcId="{25E29AB1-DE1E-48E4-B66F-1D7048CC3527}" destId="{B2BFB810-8CC4-47A7-8F53-5989733EAF0E}" srcOrd="8" destOrd="0" presId="urn:microsoft.com/office/officeart/2005/8/layout/vList4#3"/>
    <dgm:cxn modelId="{A681F0A8-3AB1-4904-ADB9-B6F8C4D818AE}" type="presParOf" srcId="{B2BFB810-8CC4-47A7-8F53-5989733EAF0E}" destId="{9259372F-C70A-44BC-BCB4-E2D4392785FE}" srcOrd="0" destOrd="0" presId="urn:microsoft.com/office/officeart/2005/8/layout/vList4#3"/>
    <dgm:cxn modelId="{23A2765C-77EB-429E-9FCC-74C94C5A3789}" type="presParOf" srcId="{B2BFB810-8CC4-47A7-8F53-5989733EAF0E}" destId="{889131BE-3A6B-4B48-98CB-9C233DE61FE5}" srcOrd="1" destOrd="0" presId="urn:microsoft.com/office/officeart/2005/8/layout/vList4#3"/>
    <dgm:cxn modelId="{9ABC34EC-E432-434D-B284-5DD4522E3A09}" type="presParOf" srcId="{B2BFB810-8CC4-47A7-8F53-5989733EAF0E}" destId="{CA3E3E8A-1393-43C6-A6A9-A1AF34CBCE71}"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Electronic Commerce Defined</a:t>
          </a:r>
          <a:endParaRPr lang="en-US" sz="1400" dirty="0" smtClean="0"/>
        </a:p>
        <a:p>
          <a:r>
            <a:rPr lang="en-US" sz="1200" dirty="0" smtClean="0"/>
            <a:t>Describe electronic commerce, how it has evolved, and the strategies that companies are adopting to   compete in cyberspace.</a:t>
          </a:r>
          <a:endParaRPr lang="en-US" sz="12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Business-to-Consumer E-Commerce and Internet Marketing</a:t>
          </a:r>
          <a:endParaRPr lang="en-US" sz="1400" dirty="0" smtClean="0"/>
        </a:p>
        <a:p>
          <a:r>
            <a:rPr lang="en-US" sz="1200" dirty="0" smtClean="0"/>
            <a:t>Describe the stages of business-to-consumer electronic commerce, understand the keys to successful electronic commerce applications, and explain the different forms of Internet marketing.</a:t>
          </a:r>
          <a:endParaRPr lang="en-US" sz="12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Mobile Commerce, Consumer-to-Consumer EC, and Consumer-to-Business EC</a:t>
          </a:r>
          <a:endParaRPr lang="en-US" sz="2400" dirty="0" smtClean="0"/>
        </a:p>
        <a:p>
          <a:r>
            <a:rPr lang="en-US" sz="2000" dirty="0" smtClean="0"/>
            <a:t>Describe mobile commerce, consumer-to-consumer electronic commerce, and consumer-to-business electronic commerce.</a:t>
          </a:r>
          <a:endParaRPr lang="en-US" sz="20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tyle>
          <a:lnRef idx="2">
            <a:schemeClr val="accent3"/>
          </a:lnRef>
          <a:fillRef idx="1">
            <a:schemeClr val="lt1"/>
          </a:fillRef>
          <a:effectRef idx="0">
            <a:schemeClr val="accent3"/>
          </a:effectRef>
          <a:fontRef idx="minor">
            <a:schemeClr val="dk1"/>
          </a:fontRef>
        </dgm:style>
      </dgm:prSet>
      <dgm:spPr/>
      <dgm:t>
        <a:bodyPr/>
        <a:lstStyle/>
        <a:p>
          <a:endParaRPr lang="en-US" sz="18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E-Government</a:t>
          </a:r>
          <a:endParaRPr lang="en-US" sz="1400" dirty="0" smtClean="0"/>
        </a:p>
        <a:p>
          <a:r>
            <a:rPr lang="en-US" sz="1400" dirty="0" smtClean="0"/>
            <a:t>Explain different forms of electronic government.</a:t>
          </a:r>
          <a:endParaRPr lang="en-US" sz="12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Managing Finances and Navigating Legal Issues in EC</a:t>
          </a:r>
          <a:endParaRPr lang="en-US" sz="1400" dirty="0" smtClean="0"/>
        </a:p>
        <a:p>
          <a:r>
            <a:rPr lang="en-US" sz="1200" dirty="0" smtClean="0"/>
            <a:t>Describe how to conduct financial transactions and navigate the legal issues of electronic commerce.</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509"/>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509"/>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custScaleY="252549"/>
      <dgm:spPr/>
      <dgm:t>
        <a:bodyPr/>
        <a:lstStyle/>
        <a:p>
          <a:endParaRPr lang="en-US"/>
        </a:p>
      </dgm:t>
    </dgm:pt>
    <dgm:pt modelId="{6ED042DA-90EA-415F-9861-14F87D22BB00}" type="pres">
      <dgm:prSet presAssocID="{34FB3FC8-FCB1-404C-AAE4-E98CF14CF5FB}" presName="img" presStyleLbl="fgImgPlace1" presStyleIdx="2" presStyleCnt="5" custScaleX="95287" custScaleY="26063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509"/>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509"/>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49EF8EE9-37D9-4F91-9677-25470C12EBAA}" type="presOf" srcId="{629933C8-186B-4311-BF2D-DC99990EFBF2}" destId="{A93B6B1D-06C6-4860-8EBA-32C502FF8641}" srcOrd="0" destOrd="0" presId="urn:microsoft.com/office/officeart/2005/8/layout/vList4#4"/>
    <dgm:cxn modelId="{28DA0EC1-A856-4B99-9B51-115B0C013B20}" type="presOf" srcId="{22E69BE8-653B-4CE1-975B-3C39DAE649D2}" destId="{CA3E3E8A-1393-43C6-A6A9-A1AF34CBCE71}" srcOrd="1" destOrd="0" presId="urn:microsoft.com/office/officeart/2005/8/layout/vList4#4"/>
    <dgm:cxn modelId="{E4EDA5CE-730F-466B-AF06-8C86993072D2}" type="presOf" srcId="{629933C8-186B-4311-BF2D-DC99990EFBF2}" destId="{7B44DBCB-1EB0-418C-B751-858BAE4753CC}" srcOrd="1"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E15F0F1F-17C1-4AFC-B8A6-F1B1B358E39F}" type="presOf" srcId="{22E69BE8-653B-4CE1-975B-3C39DAE649D2}" destId="{9259372F-C70A-44BC-BCB4-E2D4392785FE}" srcOrd="0" destOrd="0" presId="urn:microsoft.com/office/officeart/2005/8/layout/vList4#4"/>
    <dgm:cxn modelId="{7FD23F70-06EA-428A-BF71-AD046646677F}" type="presOf" srcId="{677A52F5-4CAE-4309-A461-E811AF92EF26}" destId="{47C28FEA-814E-4A68-B726-08705D29C6AB}" srcOrd="0" destOrd="1" presId="urn:microsoft.com/office/officeart/2005/8/layout/vList4#4"/>
    <dgm:cxn modelId="{FFB8572B-7192-49CE-9F0D-B856D183EDFE}" srcId="{482F2C61-E41B-4642-B082-EF9C103085B5}" destId="{34FB3FC8-FCB1-404C-AAE4-E98CF14CF5FB}" srcOrd="2" destOrd="0" parTransId="{5D2B6F70-AC7D-4E44-959A-1F3278F0AFC3}" sibTransId="{62C71E71-0AFF-4481-BF1F-D339780ADFC0}"/>
    <dgm:cxn modelId="{5ED2E095-9691-4BE7-A4BD-871C27E2A4BE}" type="presOf" srcId="{34FB3FC8-FCB1-404C-AAE4-E98CF14CF5FB}" destId="{799A5FF2-1A39-4675-818C-11261776BAE8}" srcOrd="1" destOrd="0" presId="urn:microsoft.com/office/officeart/2005/8/layout/vList4#4"/>
    <dgm:cxn modelId="{6F973D68-AA8C-4F0C-A6C6-1A6D5049F6BB}" type="presOf" srcId="{AECECD48-C5E4-4B1D-828F-DD9E0A90274D}" destId="{471ACDAA-8EBB-4B3F-89FD-E777335919BA}" srcOrd="0" destOrd="0" presId="urn:microsoft.com/office/officeart/2005/8/layout/vList4#4"/>
    <dgm:cxn modelId="{308514BA-8780-41F3-B8AD-EB260DAF35E1}" srcId="{482F2C61-E41B-4642-B082-EF9C103085B5}" destId="{629933C8-186B-4311-BF2D-DC99990EFBF2}" srcOrd="1" destOrd="0" parTransId="{BD5F7455-41FD-4EDB-BB6D-E2107F429F6E}" sibTransId="{1801FD8D-8375-49FB-8B3F-210ACF517DEF}"/>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8D764E12-DA0B-474A-B439-48FDABA61FE6}" type="presOf" srcId="{A8E9C07B-48B2-4B9C-8EC7-0782825D816E}" destId="{49E2F980-7E69-446B-A4B0-923DF6DEFA98}" srcOrd="1" destOrd="0" presId="urn:microsoft.com/office/officeart/2005/8/layout/vList4#4"/>
    <dgm:cxn modelId="{515457F1-4B4D-4065-98C2-33E2AE2CB77A}" type="presOf" srcId="{A8E9C07B-48B2-4B9C-8EC7-0782825D816E}" destId="{BA89CFF3-74C1-4F32-B093-38D94D4D20CF}" srcOrd="0" destOrd="0" presId="urn:microsoft.com/office/officeart/2005/8/layout/vList4#4"/>
    <dgm:cxn modelId="{075AD2DD-DE62-402C-8690-1DC5614ABEB3}" srcId="{34FB3FC8-FCB1-404C-AAE4-E98CF14CF5FB}" destId="{677A52F5-4CAE-4309-A461-E811AF92EF26}" srcOrd="0" destOrd="0" parTransId="{1AD2DCFB-B719-41BF-BEBB-12150A457F78}" sibTransId="{409F2E99-5E6A-4297-B1B3-C7C7D1142951}"/>
    <dgm:cxn modelId="{72A08371-40A5-402F-AC15-A5C74B32812E}" type="presOf" srcId="{677A52F5-4CAE-4309-A461-E811AF92EF26}" destId="{799A5FF2-1A39-4675-818C-11261776BAE8}" srcOrd="1" destOrd="1" presId="urn:microsoft.com/office/officeart/2005/8/layout/vList4#4"/>
    <dgm:cxn modelId="{F8A20B7B-4B68-4285-96F3-FF81C8275C58}" type="presOf" srcId="{AECECD48-C5E4-4B1D-828F-DD9E0A90274D}" destId="{5E310E1C-7377-4CBD-AD7A-3ED403513640}" srcOrd="1" destOrd="0" presId="urn:microsoft.com/office/officeart/2005/8/layout/vList4#4"/>
    <dgm:cxn modelId="{DF7A7DCB-4F20-473A-AF18-6BCFFCD28262}" type="presOf" srcId="{482F2C61-E41B-4642-B082-EF9C103085B5}" destId="{25E29AB1-DE1E-48E4-B66F-1D7048CC3527}" srcOrd="0" destOrd="0" presId="urn:microsoft.com/office/officeart/2005/8/layout/vList4#4"/>
    <dgm:cxn modelId="{AAD18608-F8B2-4CE8-86FF-887828D70638}" srcId="{482F2C61-E41B-4642-B082-EF9C103085B5}" destId="{AECECD48-C5E4-4B1D-828F-DD9E0A90274D}" srcOrd="3" destOrd="0" parTransId="{83588EAC-9746-4704-81BA-BB10DA868C11}" sibTransId="{06826EBE-8D13-453B-B822-8C195E6947E1}"/>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 modelId="{44B5A2D4-4E2E-44C6-AEE4-EA4FA81C47BF}" type="presParOf" srcId="{25E29AB1-DE1E-48E4-B66F-1D7048CC3527}" destId="{9B636D59-4907-4E00-B740-911D24B9FF11}" srcOrd="5" destOrd="0" presId="urn:microsoft.com/office/officeart/2005/8/layout/vList4#4"/>
    <dgm:cxn modelId="{77300533-EAE2-4FE7-AC5B-E3165338860A}" type="presParOf" srcId="{25E29AB1-DE1E-48E4-B66F-1D7048CC3527}" destId="{1ED16A2B-8516-4F79-8954-C053F3BC0B6B}" srcOrd="6" destOrd="0" presId="urn:microsoft.com/office/officeart/2005/8/layout/vList4#4"/>
    <dgm:cxn modelId="{4E3AEA91-D28B-4073-AFE9-E5F2023323BF}" type="presParOf" srcId="{1ED16A2B-8516-4F79-8954-C053F3BC0B6B}" destId="{471ACDAA-8EBB-4B3F-89FD-E777335919BA}" srcOrd="0" destOrd="0" presId="urn:microsoft.com/office/officeart/2005/8/layout/vList4#4"/>
    <dgm:cxn modelId="{7DD6800A-4C90-4FE4-AB11-3DB67301EB9F}" type="presParOf" srcId="{1ED16A2B-8516-4F79-8954-C053F3BC0B6B}" destId="{0C6B9C41-271F-4061-9955-70DED635DAC1}" srcOrd="1" destOrd="0" presId="urn:microsoft.com/office/officeart/2005/8/layout/vList4#4"/>
    <dgm:cxn modelId="{C5E16007-26D3-41CB-B134-976BB9013AAD}" type="presParOf" srcId="{1ED16A2B-8516-4F79-8954-C053F3BC0B6B}" destId="{5E310E1C-7377-4CBD-AD7A-3ED403513640}" srcOrd="2" destOrd="0" presId="urn:microsoft.com/office/officeart/2005/8/layout/vList4#4"/>
    <dgm:cxn modelId="{C6CE5F19-D8E7-43F4-BE1B-FC0D43DB2791}" type="presParOf" srcId="{25E29AB1-DE1E-48E4-B66F-1D7048CC3527}" destId="{F89176E6-859D-4FD9-8DED-11CCE6D56F7C}" srcOrd="7" destOrd="0" presId="urn:microsoft.com/office/officeart/2005/8/layout/vList4#4"/>
    <dgm:cxn modelId="{AC45AFC5-93F8-49FC-B82A-10A7C8975EC7}" type="presParOf" srcId="{25E29AB1-DE1E-48E4-B66F-1D7048CC3527}" destId="{B2BFB810-8CC4-47A7-8F53-5989733EAF0E}" srcOrd="8" destOrd="0" presId="urn:microsoft.com/office/officeart/2005/8/layout/vList4#4"/>
    <dgm:cxn modelId="{117E54F2-FAC5-4811-A8B7-4A46A6CF7E06}" type="presParOf" srcId="{B2BFB810-8CC4-47A7-8F53-5989733EAF0E}" destId="{9259372F-C70A-44BC-BCB4-E2D4392785FE}" srcOrd="0" destOrd="0" presId="urn:microsoft.com/office/officeart/2005/8/layout/vList4#4"/>
    <dgm:cxn modelId="{4F4A8092-8F40-49C6-8069-F61A650EFF64}" type="presParOf" srcId="{B2BFB810-8CC4-47A7-8F53-5989733EAF0E}" destId="{889131BE-3A6B-4B48-98CB-9C233DE61FE5}" srcOrd="1" destOrd="0" presId="urn:microsoft.com/office/officeart/2005/8/layout/vList4#4"/>
    <dgm:cxn modelId="{011AF3F9-AA4A-415F-9E0B-AE99C43096FD}" type="presParOf" srcId="{B2BFB810-8CC4-47A7-8F53-5989733EAF0E}" destId="{CA3E3E8A-1393-43C6-A6A9-A1AF34CBCE71}"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F2C61-E41B-4642-B082-EF9C103085B5}" type="doc">
      <dgm:prSet loTypeId="urn:microsoft.com/office/officeart/2005/8/layout/vList4#5"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Electronic Commerce Defined</a:t>
          </a:r>
          <a:endParaRPr lang="en-US" sz="1400" dirty="0" smtClean="0"/>
        </a:p>
        <a:p>
          <a:r>
            <a:rPr lang="en-US" sz="1200" dirty="0" smtClean="0"/>
            <a:t>Describe electronic commerce, how it has evolved, and the strategies that companies are adopting to compete in cyberspace.</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Business-to-Consumer E-Commerce and Internet Marketing</a:t>
          </a:r>
          <a:endParaRPr lang="en-US" sz="1400" dirty="0" smtClean="0"/>
        </a:p>
        <a:p>
          <a:r>
            <a:rPr lang="en-US" sz="1200" dirty="0" smtClean="0"/>
            <a:t>Describe the stages of business-to-consumer electronic commerce, understand the keys to successful electronic commerce applications, and explain the different forms of Internet marketing.</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Mobile Commerce, Consumer-to-Consumer EC, and Consumer-to-Business EC</a:t>
          </a:r>
          <a:endParaRPr lang="en-US" sz="1400" dirty="0" smtClean="0"/>
        </a:p>
        <a:p>
          <a:r>
            <a:rPr lang="en-US" sz="1200" dirty="0" smtClean="0"/>
            <a:t>Describe mobile commerce, consumer-to-consumer electronic commerce, and consumer-to-business electronic commerce.</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4" action="ppaction://hlinksldjump"/>
            </a:rPr>
            <a:t>E-Government</a:t>
          </a:r>
          <a:endParaRPr lang="en-US" sz="1400" dirty="0" smtClean="0"/>
        </a:p>
        <a:p>
          <a:r>
            <a:rPr lang="en-US" sz="1400" dirty="0" smtClean="0"/>
            <a:t>Explain different forms of electronic government.</a:t>
          </a:r>
          <a:endParaRPr lang="en-US" sz="12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Managing Finances and Navigating Legal Issues in EC</a:t>
          </a:r>
          <a:endParaRPr lang="en-US" sz="2400" dirty="0" smtClean="0"/>
        </a:p>
        <a:p>
          <a:r>
            <a:rPr lang="en-US" sz="2400" dirty="0" smtClean="0"/>
            <a:t>Describe how to conduct financial transactions and navigate the legal issues of electronic commerce.</a:t>
          </a:r>
          <a:endParaRPr lang="en-US" sz="2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58592"/>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85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85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custScaleY="282149"/>
      <dgm:spPr/>
      <dgm:t>
        <a:bodyPr/>
        <a:lstStyle/>
        <a:p>
          <a:endParaRPr lang="en-US"/>
        </a:p>
      </dgm:t>
    </dgm:pt>
    <dgm:pt modelId="{0C6B9C41-271F-4061-9955-70DED635DAC1}" type="pres">
      <dgm:prSet presAssocID="{AECECD48-C5E4-4B1D-828F-DD9E0A90274D}" presName="img" presStyleLbl="fgImgPlace1" presStyleIdx="3" presStyleCnt="5" custScaleX="95629" custScaleY="317688"/>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851"/>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8DE28728-A28C-4D9E-A76A-3EF953AAC924}" type="presOf" srcId="{629933C8-186B-4311-BF2D-DC99990EFBF2}" destId="{7B44DBCB-1EB0-418C-B751-858BAE4753CC}" srcOrd="1" destOrd="0" presId="urn:microsoft.com/office/officeart/2005/8/layout/vList4#5"/>
    <dgm:cxn modelId="{B7974756-C884-41E8-9734-AF9374D937AF}" type="presOf" srcId="{34FB3FC8-FCB1-404C-AAE4-E98CF14CF5FB}" destId="{47C28FEA-814E-4A68-B726-08705D29C6AB}" srcOrd="0" destOrd="0" presId="urn:microsoft.com/office/officeart/2005/8/layout/vList4#5"/>
    <dgm:cxn modelId="{814D7108-E886-40A5-8C98-2027272898F5}" type="presOf" srcId="{629933C8-186B-4311-BF2D-DC99990EFBF2}" destId="{A93B6B1D-06C6-4860-8EBA-32C502FF8641}" srcOrd="0" destOrd="0" presId="urn:microsoft.com/office/officeart/2005/8/layout/vList4#5"/>
    <dgm:cxn modelId="{C4CB6C55-6AB6-46E0-95AC-7F3C6BF09E73}" type="presOf" srcId="{AECECD48-C5E4-4B1D-828F-DD9E0A90274D}" destId="{471ACDAA-8EBB-4B3F-89FD-E777335919BA}" srcOrd="0" destOrd="0" presId="urn:microsoft.com/office/officeart/2005/8/layout/vList4#5"/>
    <dgm:cxn modelId="{E4C9D8C7-16D2-4D36-9697-9A80C02744A2}" type="presOf" srcId="{A8E9C07B-48B2-4B9C-8EC7-0782825D816E}" destId="{49E2F980-7E69-446B-A4B0-923DF6DEFA98}" srcOrd="1" destOrd="0" presId="urn:microsoft.com/office/officeart/2005/8/layout/vList4#5"/>
    <dgm:cxn modelId="{FFB8572B-7192-49CE-9F0D-B856D183EDFE}" srcId="{482F2C61-E41B-4642-B082-EF9C103085B5}" destId="{34FB3FC8-FCB1-404C-AAE4-E98CF14CF5FB}" srcOrd="2" destOrd="0" parTransId="{5D2B6F70-AC7D-4E44-959A-1F3278F0AFC3}" sibTransId="{62C71E71-0AFF-4481-BF1F-D339780ADFC0}"/>
    <dgm:cxn modelId="{B83F7571-5ECA-440E-A77E-0591742D28F7}" type="presOf" srcId="{482F2C61-E41B-4642-B082-EF9C103085B5}" destId="{25E29AB1-DE1E-48E4-B66F-1D7048CC3527}" srcOrd="0" destOrd="0" presId="urn:microsoft.com/office/officeart/2005/8/layout/vList4#5"/>
    <dgm:cxn modelId="{7994D3B8-2E12-4F77-A926-EDE60684F84C}" type="presOf" srcId="{AECECD48-C5E4-4B1D-828F-DD9E0A90274D}" destId="{5E310E1C-7377-4CBD-AD7A-3ED403513640}" srcOrd="1" destOrd="0" presId="urn:microsoft.com/office/officeart/2005/8/layout/vList4#5"/>
    <dgm:cxn modelId="{4520A8D8-DF47-40B8-B839-61366253FAC6}" type="presOf" srcId="{677A52F5-4CAE-4309-A461-E811AF92EF26}" destId="{47C28FEA-814E-4A68-B726-08705D29C6AB}" srcOrd="0" destOrd="1" presId="urn:microsoft.com/office/officeart/2005/8/layout/vList4#5"/>
    <dgm:cxn modelId="{AEFD7801-CE85-414E-82F3-5A248CCDF5E8}" type="presOf" srcId="{22E69BE8-653B-4CE1-975B-3C39DAE649D2}" destId="{CA3E3E8A-1393-43C6-A6A9-A1AF34CBCE71}" srcOrd="1" destOrd="0" presId="urn:microsoft.com/office/officeart/2005/8/layout/vList4#5"/>
    <dgm:cxn modelId="{308514BA-8780-41F3-B8AD-EB260DAF35E1}" srcId="{482F2C61-E41B-4642-B082-EF9C103085B5}" destId="{629933C8-186B-4311-BF2D-DC99990EFBF2}" srcOrd="1" destOrd="0" parTransId="{BD5F7455-41FD-4EDB-BB6D-E2107F429F6E}" sibTransId="{1801FD8D-8375-49FB-8B3F-210ACF517DEF}"/>
    <dgm:cxn modelId="{18DDC36D-3496-47FC-A701-338E9B5DC0D1}" srcId="{482F2C61-E41B-4642-B082-EF9C103085B5}" destId="{22E69BE8-653B-4CE1-975B-3C39DAE649D2}" srcOrd="4" destOrd="0" parTransId="{893C5899-3276-4EA6-BD31-3139E062D004}" sibTransId="{26CB4EDE-8ED5-4533-B70F-3B0491BE510F}"/>
    <dgm:cxn modelId="{561C2EEB-B0BB-4691-91F2-F4AB67C354E0}" type="presOf" srcId="{34FB3FC8-FCB1-404C-AAE4-E98CF14CF5FB}" destId="{799A5FF2-1A39-4675-818C-11261776BAE8}" srcOrd="1" destOrd="0" presId="urn:microsoft.com/office/officeart/2005/8/layout/vList4#5"/>
    <dgm:cxn modelId="{9617FCF8-0802-436C-A7CD-E87B3B8C2893}" srcId="{482F2C61-E41B-4642-B082-EF9C103085B5}" destId="{A8E9C07B-48B2-4B9C-8EC7-0782825D816E}" srcOrd="0" destOrd="0" parTransId="{C7A73202-DE5A-4072-95A6-BFF1402B4BC2}" sibTransId="{631AC269-E33A-4752-92A6-6DC1380588AA}"/>
    <dgm:cxn modelId="{0B3AC96E-7BFE-43C4-BF20-0E68E3A2E854}" type="presOf" srcId="{A8E9C07B-48B2-4B9C-8EC7-0782825D816E}" destId="{BA89CFF3-74C1-4F32-B093-38D94D4D20CF}" srcOrd="0" destOrd="0" presId="urn:microsoft.com/office/officeart/2005/8/layout/vList4#5"/>
    <dgm:cxn modelId="{6A10BD49-B045-4EB3-BB19-6D3830509A3F}" type="presOf" srcId="{677A52F5-4CAE-4309-A461-E811AF92EF26}" destId="{799A5FF2-1A39-4675-818C-11261776BAE8}" srcOrd="1" destOrd="1" presId="urn:microsoft.com/office/officeart/2005/8/layout/vList4#5"/>
    <dgm:cxn modelId="{075AD2DD-DE62-402C-8690-1DC5614ABEB3}" srcId="{34FB3FC8-FCB1-404C-AAE4-E98CF14CF5FB}" destId="{677A52F5-4CAE-4309-A461-E811AF92EF26}" srcOrd="0" destOrd="0" parTransId="{1AD2DCFB-B719-41BF-BEBB-12150A457F78}" sibTransId="{409F2E99-5E6A-4297-B1B3-C7C7D1142951}"/>
    <dgm:cxn modelId="{BBFDE2B8-AABA-4EEE-84FE-62B848CEC49C}" type="presOf" srcId="{22E69BE8-653B-4CE1-975B-3C39DAE649D2}" destId="{9259372F-C70A-44BC-BCB4-E2D4392785FE}" srcOrd="0" destOrd="0" presId="urn:microsoft.com/office/officeart/2005/8/layout/vList4#5"/>
    <dgm:cxn modelId="{AAD18608-F8B2-4CE8-86FF-887828D70638}" srcId="{482F2C61-E41B-4642-B082-EF9C103085B5}" destId="{AECECD48-C5E4-4B1D-828F-DD9E0A90274D}" srcOrd="3" destOrd="0" parTransId="{83588EAC-9746-4704-81BA-BB10DA868C11}" sibTransId="{06826EBE-8D13-453B-B822-8C195E6947E1}"/>
    <dgm:cxn modelId="{C5DC3441-D082-45B2-9952-CF7E8A39FF79}" type="presParOf" srcId="{25E29AB1-DE1E-48E4-B66F-1D7048CC3527}" destId="{056847C0-F8DB-4977-A3FD-5A95306D8B69}" srcOrd="0" destOrd="0" presId="urn:microsoft.com/office/officeart/2005/8/layout/vList4#5"/>
    <dgm:cxn modelId="{C3C654B7-4975-45BE-9F90-8CE75B8DA3F5}" type="presParOf" srcId="{056847C0-F8DB-4977-A3FD-5A95306D8B69}" destId="{BA89CFF3-74C1-4F32-B093-38D94D4D20CF}" srcOrd="0" destOrd="0" presId="urn:microsoft.com/office/officeart/2005/8/layout/vList4#5"/>
    <dgm:cxn modelId="{3CF494EF-E15E-4906-B649-4DDDCA16C5FE}" type="presParOf" srcId="{056847C0-F8DB-4977-A3FD-5A95306D8B69}" destId="{7D7D61F9-D1AA-4F6A-8715-FD6AC3E01198}" srcOrd="1" destOrd="0" presId="urn:microsoft.com/office/officeart/2005/8/layout/vList4#5"/>
    <dgm:cxn modelId="{6A49FBFB-FEDD-4EF2-A44F-1B45970013E1}" type="presParOf" srcId="{056847C0-F8DB-4977-A3FD-5A95306D8B69}" destId="{49E2F980-7E69-446B-A4B0-923DF6DEFA98}" srcOrd="2" destOrd="0" presId="urn:microsoft.com/office/officeart/2005/8/layout/vList4#5"/>
    <dgm:cxn modelId="{2CA4BB6B-FF66-4DF9-8AB1-A3CC3D3849B1}" type="presParOf" srcId="{25E29AB1-DE1E-48E4-B66F-1D7048CC3527}" destId="{02C83B37-0F1D-4FEA-B7E7-FF6719B27A33}" srcOrd="1" destOrd="0" presId="urn:microsoft.com/office/officeart/2005/8/layout/vList4#5"/>
    <dgm:cxn modelId="{AA53095D-5093-4A2D-B064-410C57924F42}" type="presParOf" srcId="{25E29AB1-DE1E-48E4-B66F-1D7048CC3527}" destId="{129D03A9-9EE6-42F0-9D54-DE111F5C82E8}" srcOrd="2" destOrd="0" presId="urn:microsoft.com/office/officeart/2005/8/layout/vList4#5"/>
    <dgm:cxn modelId="{5BBA3B08-A67C-4481-ADEB-075BE32835F3}" type="presParOf" srcId="{129D03A9-9EE6-42F0-9D54-DE111F5C82E8}" destId="{A93B6B1D-06C6-4860-8EBA-32C502FF8641}" srcOrd="0" destOrd="0" presId="urn:microsoft.com/office/officeart/2005/8/layout/vList4#5"/>
    <dgm:cxn modelId="{9DF69F0A-8FC8-467F-980C-FBFDD603C53E}" type="presParOf" srcId="{129D03A9-9EE6-42F0-9D54-DE111F5C82E8}" destId="{7AEC1603-E11D-41B0-BE2A-F6201D5BEDCD}" srcOrd="1" destOrd="0" presId="urn:microsoft.com/office/officeart/2005/8/layout/vList4#5"/>
    <dgm:cxn modelId="{8A6D96E9-6328-4BF6-96B7-26CD8143DE30}" type="presParOf" srcId="{129D03A9-9EE6-42F0-9D54-DE111F5C82E8}" destId="{7B44DBCB-1EB0-418C-B751-858BAE4753CC}" srcOrd="2" destOrd="0" presId="urn:microsoft.com/office/officeart/2005/8/layout/vList4#5"/>
    <dgm:cxn modelId="{B2FF3A95-1996-4098-87C6-BF3BF9F93C75}" type="presParOf" srcId="{25E29AB1-DE1E-48E4-B66F-1D7048CC3527}" destId="{2A6A015C-E28C-44A4-9412-971012033AAE}" srcOrd="3" destOrd="0" presId="urn:microsoft.com/office/officeart/2005/8/layout/vList4#5"/>
    <dgm:cxn modelId="{1A59A486-054F-45F5-97DE-84B26217BD27}" type="presParOf" srcId="{25E29AB1-DE1E-48E4-B66F-1D7048CC3527}" destId="{BC272B12-7FD0-415F-81DF-F02239D32429}" srcOrd="4" destOrd="0" presId="urn:microsoft.com/office/officeart/2005/8/layout/vList4#5"/>
    <dgm:cxn modelId="{23DB3458-FB06-4FA1-98F7-FAF4664F982D}" type="presParOf" srcId="{BC272B12-7FD0-415F-81DF-F02239D32429}" destId="{47C28FEA-814E-4A68-B726-08705D29C6AB}" srcOrd="0" destOrd="0" presId="urn:microsoft.com/office/officeart/2005/8/layout/vList4#5"/>
    <dgm:cxn modelId="{ED721FE0-C4A6-4EFD-B6FD-6A5E7B002267}" type="presParOf" srcId="{BC272B12-7FD0-415F-81DF-F02239D32429}" destId="{6ED042DA-90EA-415F-9861-14F87D22BB00}" srcOrd="1" destOrd="0" presId="urn:microsoft.com/office/officeart/2005/8/layout/vList4#5"/>
    <dgm:cxn modelId="{51597E8D-F8C5-408C-BAA7-16A53E50ABA6}" type="presParOf" srcId="{BC272B12-7FD0-415F-81DF-F02239D32429}" destId="{799A5FF2-1A39-4675-818C-11261776BAE8}" srcOrd="2" destOrd="0" presId="urn:microsoft.com/office/officeart/2005/8/layout/vList4#5"/>
    <dgm:cxn modelId="{7E708827-052E-4347-BFFD-51B7FB1FE914}" type="presParOf" srcId="{25E29AB1-DE1E-48E4-B66F-1D7048CC3527}" destId="{9B636D59-4907-4E00-B740-911D24B9FF11}" srcOrd="5" destOrd="0" presId="urn:microsoft.com/office/officeart/2005/8/layout/vList4#5"/>
    <dgm:cxn modelId="{A4D99209-57A5-4B05-93FE-86423B24006F}" type="presParOf" srcId="{25E29AB1-DE1E-48E4-B66F-1D7048CC3527}" destId="{1ED16A2B-8516-4F79-8954-C053F3BC0B6B}" srcOrd="6" destOrd="0" presId="urn:microsoft.com/office/officeart/2005/8/layout/vList4#5"/>
    <dgm:cxn modelId="{1AE3D0CF-C1C7-4A3F-92B0-1893CC5DD443}" type="presParOf" srcId="{1ED16A2B-8516-4F79-8954-C053F3BC0B6B}" destId="{471ACDAA-8EBB-4B3F-89FD-E777335919BA}" srcOrd="0" destOrd="0" presId="urn:microsoft.com/office/officeart/2005/8/layout/vList4#5"/>
    <dgm:cxn modelId="{F5CC37F5-3622-4D44-AC5B-537F503B7067}" type="presParOf" srcId="{1ED16A2B-8516-4F79-8954-C053F3BC0B6B}" destId="{0C6B9C41-271F-4061-9955-70DED635DAC1}" srcOrd="1" destOrd="0" presId="urn:microsoft.com/office/officeart/2005/8/layout/vList4#5"/>
    <dgm:cxn modelId="{E8E98F3D-ACC3-400E-9046-4A475FFFFEA1}" type="presParOf" srcId="{1ED16A2B-8516-4F79-8954-C053F3BC0B6B}" destId="{5E310E1C-7377-4CBD-AD7A-3ED403513640}" srcOrd="2" destOrd="0" presId="urn:microsoft.com/office/officeart/2005/8/layout/vList4#5"/>
    <dgm:cxn modelId="{CDC93A28-44BF-4392-9829-0CB3E1AB7162}" type="presParOf" srcId="{25E29AB1-DE1E-48E4-B66F-1D7048CC3527}" destId="{F89176E6-859D-4FD9-8DED-11CCE6D56F7C}" srcOrd="7" destOrd="0" presId="urn:microsoft.com/office/officeart/2005/8/layout/vList4#5"/>
    <dgm:cxn modelId="{AA4EECD0-A4AE-4CA2-BB14-02903D1AC18B}" type="presParOf" srcId="{25E29AB1-DE1E-48E4-B66F-1D7048CC3527}" destId="{B2BFB810-8CC4-47A7-8F53-5989733EAF0E}" srcOrd="8" destOrd="0" presId="urn:microsoft.com/office/officeart/2005/8/layout/vList4#5"/>
    <dgm:cxn modelId="{184ED472-BF13-4BB1-ACE5-1325F6328B53}" type="presParOf" srcId="{B2BFB810-8CC4-47A7-8F53-5989733EAF0E}" destId="{9259372F-C70A-44BC-BCB4-E2D4392785FE}" srcOrd="0" destOrd="0" presId="urn:microsoft.com/office/officeart/2005/8/layout/vList4#5"/>
    <dgm:cxn modelId="{2FAD342F-47D3-4520-9FE7-1B5DA9389F2B}" type="presParOf" srcId="{B2BFB810-8CC4-47A7-8F53-5989733EAF0E}" destId="{889131BE-3A6B-4B48-98CB-9C233DE61FE5}" srcOrd="1" destOrd="0" presId="urn:microsoft.com/office/officeart/2005/8/layout/vList4#5"/>
    <dgm:cxn modelId="{712D3916-D34B-4458-A68F-2A6636C69948}" type="presParOf" srcId="{B2BFB810-8CC4-47A7-8F53-5989733EAF0E}" destId="{CA3E3E8A-1393-43C6-A6A9-A1AF34CBCE71}"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2F2C61-E41B-4642-B082-EF9C103085B5}" type="doc">
      <dgm:prSet loTypeId="urn:microsoft.com/office/officeart/2005/8/layout/vList4#6"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Electronic Commerce Defined</a:t>
          </a:r>
          <a:endParaRPr lang="en-US" sz="1400" dirty="0" smtClean="0"/>
        </a:p>
        <a:p>
          <a:r>
            <a:rPr lang="en-US" sz="1200" dirty="0" smtClean="0"/>
            <a:t>Describe electronic commerce, how it has evolved, and the strategies that companies are adopting to compete in cyberspace.</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Business-to-Consumer E-Commerce and Internet Marketing</a:t>
          </a:r>
          <a:endParaRPr lang="en-US" sz="1400" dirty="0" smtClean="0"/>
        </a:p>
        <a:p>
          <a:r>
            <a:rPr lang="en-US" sz="1200" dirty="0" smtClean="0"/>
            <a:t>Describe the stages of business-to-consumer electronic commerce, understand the keys to successful electronic commerce applications, and explain the different forms of Internet marketing.</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Mobile Commerce, Consumer-to-Consumer EC, and Consumer-to-Business EC</a:t>
          </a:r>
          <a:endParaRPr lang="en-US" sz="1400" dirty="0" smtClean="0"/>
        </a:p>
        <a:p>
          <a:r>
            <a:rPr lang="en-US" sz="1200" dirty="0" smtClean="0"/>
            <a:t>Describe mobile commerce, consumer-to-consumer electronic commerce, and consumer-to-business electronic commerce.</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E-Government</a:t>
          </a:r>
          <a:endParaRPr lang="en-US" sz="2400" dirty="0" smtClean="0"/>
        </a:p>
        <a:p>
          <a:r>
            <a:rPr lang="en-US" sz="2400" dirty="0" smtClean="0"/>
            <a:t>Explain different forms of electronic government.</a:t>
          </a:r>
          <a:endParaRPr lang="en-US" sz="2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Managing Finances and Navigating Legal Issues in EC</a:t>
          </a:r>
          <a:endParaRPr lang="en-US" sz="1400" dirty="0" smtClean="0"/>
        </a:p>
        <a:p>
          <a:r>
            <a:rPr lang="en-US" sz="1200" dirty="0" smtClean="0"/>
            <a:t>Describe how to conduct financial transactions and navigate the legal issues of electronic commerce.</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780"/>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78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78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780"/>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custScaleY="275694"/>
      <dgm:spPr/>
      <dgm:t>
        <a:bodyPr/>
        <a:lstStyle/>
        <a:p>
          <a:endParaRPr lang="en-US"/>
        </a:p>
      </dgm:t>
    </dgm:pt>
    <dgm:pt modelId="{889131BE-3A6B-4B48-98CB-9C233DE61FE5}" type="pres">
      <dgm:prSet presAssocID="{22E69BE8-653B-4CE1-975B-3C39DAE649D2}" presName="img" presStyleLbl="fgImgPlace1" presStyleIdx="4" presStyleCnt="5" custScaleX="98887" custScaleY="279560"/>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C418B879-0DCB-4FE9-BE31-549946367EB3}" type="presOf" srcId="{629933C8-186B-4311-BF2D-DC99990EFBF2}" destId="{7B44DBCB-1EB0-418C-B751-858BAE4753CC}" srcOrd="1" destOrd="0" presId="urn:microsoft.com/office/officeart/2005/8/layout/vList4#6"/>
    <dgm:cxn modelId="{1CF0BAF4-0DA2-49A1-A979-29399C293FB9}" type="presOf" srcId="{677A52F5-4CAE-4309-A461-E811AF92EF26}" destId="{799A5FF2-1A39-4675-818C-11261776BAE8}" srcOrd="1" destOrd="1" presId="urn:microsoft.com/office/officeart/2005/8/layout/vList4#6"/>
    <dgm:cxn modelId="{9D37E4D2-F8F4-458D-ADFD-3AF3257C3E21}" type="presOf" srcId="{34FB3FC8-FCB1-404C-AAE4-E98CF14CF5FB}" destId="{799A5FF2-1A39-4675-818C-11261776BAE8}" srcOrd="1" destOrd="0" presId="urn:microsoft.com/office/officeart/2005/8/layout/vList4#6"/>
    <dgm:cxn modelId="{07734832-E0C4-40F6-950A-6FA33E7B1FE9}" type="presOf" srcId="{482F2C61-E41B-4642-B082-EF9C103085B5}" destId="{25E29AB1-DE1E-48E4-B66F-1D7048CC3527}" srcOrd="0" destOrd="0" presId="urn:microsoft.com/office/officeart/2005/8/layout/vList4#6"/>
    <dgm:cxn modelId="{A0DCA763-E809-4D24-BE5D-0B368F335A2D}" type="presOf" srcId="{22E69BE8-653B-4CE1-975B-3C39DAE649D2}" destId="{CA3E3E8A-1393-43C6-A6A9-A1AF34CBCE71}" srcOrd="1" destOrd="0" presId="urn:microsoft.com/office/officeart/2005/8/layout/vList4#6"/>
    <dgm:cxn modelId="{1593C9A6-E880-45FD-BDC8-A7CAA6360B6E}" type="presOf" srcId="{677A52F5-4CAE-4309-A461-E811AF92EF26}" destId="{47C28FEA-814E-4A68-B726-08705D29C6AB}" srcOrd="0" destOrd="1" presId="urn:microsoft.com/office/officeart/2005/8/layout/vList4#6"/>
    <dgm:cxn modelId="{9617FCF8-0802-436C-A7CD-E87B3B8C2893}" srcId="{482F2C61-E41B-4642-B082-EF9C103085B5}" destId="{A8E9C07B-48B2-4B9C-8EC7-0782825D816E}" srcOrd="0" destOrd="0" parTransId="{C7A73202-DE5A-4072-95A6-BFF1402B4BC2}" sibTransId="{631AC269-E33A-4752-92A6-6DC1380588AA}"/>
    <dgm:cxn modelId="{ACDDF45C-272A-4A8D-B75D-5EB0F456AE05}" type="presOf" srcId="{34FB3FC8-FCB1-404C-AAE4-E98CF14CF5FB}" destId="{47C28FEA-814E-4A68-B726-08705D29C6AB}" srcOrd="0" destOrd="0" presId="urn:microsoft.com/office/officeart/2005/8/layout/vList4#6"/>
    <dgm:cxn modelId="{075AD2DD-DE62-402C-8690-1DC5614ABEB3}" srcId="{34FB3FC8-FCB1-404C-AAE4-E98CF14CF5FB}" destId="{677A52F5-4CAE-4309-A461-E811AF92EF26}" srcOrd="0" destOrd="0" parTransId="{1AD2DCFB-B719-41BF-BEBB-12150A457F78}" sibTransId="{409F2E99-5E6A-4297-B1B3-C7C7D1142951}"/>
    <dgm:cxn modelId="{3C4140C6-59DE-4767-B023-4226FD4E2F50}" type="presOf" srcId="{AECECD48-C5E4-4B1D-828F-DD9E0A90274D}" destId="{5E310E1C-7377-4CBD-AD7A-3ED403513640}" srcOrd="1" destOrd="0" presId="urn:microsoft.com/office/officeart/2005/8/layout/vList4#6"/>
    <dgm:cxn modelId="{8010C8B2-E857-423E-9E47-3DEC0999224F}" type="presOf" srcId="{629933C8-186B-4311-BF2D-DC99990EFBF2}" destId="{A93B6B1D-06C6-4860-8EBA-32C502FF8641}" srcOrd="0" destOrd="0" presId="urn:microsoft.com/office/officeart/2005/8/layout/vList4#6"/>
    <dgm:cxn modelId="{18DDC36D-3496-47FC-A701-338E9B5DC0D1}" srcId="{482F2C61-E41B-4642-B082-EF9C103085B5}" destId="{22E69BE8-653B-4CE1-975B-3C39DAE649D2}" srcOrd="4" destOrd="0" parTransId="{893C5899-3276-4EA6-BD31-3139E062D004}" sibTransId="{26CB4EDE-8ED5-4533-B70F-3B0491BE510F}"/>
    <dgm:cxn modelId="{E55267E7-667D-4FBE-9B2A-1E2A3A688E10}" type="presOf" srcId="{A8E9C07B-48B2-4B9C-8EC7-0782825D816E}" destId="{BA89CFF3-74C1-4F32-B093-38D94D4D20CF}" srcOrd="0" destOrd="0" presId="urn:microsoft.com/office/officeart/2005/8/layout/vList4#6"/>
    <dgm:cxn modelId="{FFB8572B-7192-49CE-9F0D-B856D183EDFE}" srcId="{482F2C61-E41B-4642-B082-EF9C103085B5}" destId="{34FB3FC8-FCB1-404C-AAE4-E98CF14CF5FB}" srcOrd="2" destOrd="0" parTransId="{5D2B6F70-AC7D-4E44-959A-1F3278F0AFC3}" sibTransId="{62C71E71-0AFF-4481-BF1F-D339780ADFC0}"/>
    <dgm:cxn modelId="{DFEDA3F4-5050-4B94-9194-B88B46E4B301}" type="presOf" srcId="{AECECD48-C5E4-4B1D-828F-DD9E0A90274D}" destId="{471ACDAA-8EBB-4B3F-89FD-E777335919BA}" srcOrd="0" destOrd="0" presId="urn:microsoft.com/office/officeart/2005/8/layout/vList4#6"/>
    <dgm:cxn modelId="{41AE5519-C4DC-4D2D-8813-4237B4EAB1FA}" type="presOf" srcId="{A8E9C07B-48B2-4B9C-8EC7-0782825D816E}" destId="{49E2F980-7E69-446B-A4B0-923DF6DEFA98}" srcOrd="1" destOrd="0" presId="urn:microsoft.com/office/officeart/2005/8/layout/vList4#6"/>
    <dgm:cxn modelId="{AAD18608-F8B2-4CE8-86FF-887828D70638}" srcId="{482F2C61-E41B-4642-B082-EF9C103085B5}" destId="{AECECD48-C5E4-4B1D-828F-DD9E0A90274D}" srcOrd="3" destOrd="0" parTransId="{83588EAC-9746-4704-81BA-BB10DA868C11}" sibTransId="{06826EBE-8D13-453B-B822-8C195E6947E1}"/>
    <dgm:cxn modelId="{308514BA-8780-41F3-B8AD-EB260DAF35E1}" srcId="{482F2C61-E41B-4642-B082-EF9C103085B5}" destId="{629933C8-186B-4311-BF2D-DC99990EFBF2}" srcOrd="1" destOrd="0" parTransId="{BD5F7455-41FD-4EDB-BB6D-E2107F429F6E}" sibTransId="{1801FD8D-8375-49FB-8B3F-210ACF517DEF}"/>
    <dgm:cxn modelId="{BF641F45-A6E1-49FF-8D54-F448E88EC821}" type="presOf" srcId="{22E69BE8-653B-4CE1-975B-3C39DAE649D2}" destId="{9259372F-C70A-44BC-BCB4-E2D4392785FE}" srcOrd="0" destOrd="0" presId="urn:microsoft.com/office/officeart/2005/8/layout/vList4#6"/>
    <dgm:cxn modelId="{1A5595CA-C30A-4E05-821D-0AF38F8ACD74}" type="presParOf" srcId="{25E29AB1-DE1E-48E4-B66F-1D7048CC3527}" destId="{056847C0-F8DB-4977-A3FD-5A95306D8B69}" srcOrd="0" destOrd="0" presId="urn:microsoft.com/office/officeart/2005/8/layout/vList4#6"/>
    <dgm:cxn modelId="{E44C07E2-1790-4DB0-A748-092D2FCE609C}" type="presParOf" srcId="{056847C0-F8DB-4977-A3FD-5A95306D8B69}" destId="{BA89CFF3-74C1-4F32-B093-38D94D4D20CF}" srcOrd="0" destOrd="0" presId="urn:microsoft.com/office/officeart/2005/8/layout/vList4#6"/>
    <dgm:cxn modelId="{FDA3F08E-FD29-4EB7-9F2B-A35DCA13294A}" type="presParOf" srcId="{056847C0-F8DB-4977-A3FD-5A95306D8B69}" destId="{7D7D61F9-D1AA-4F6A-8715-FD6AC3E01198}" srcOrd="1" destOrd="0" presId="urn:microsoft.com/office/officeart/2005/8/layout/vList4#6"/>
    <dgm:cxn modelId="{B391B52A-9496-4563-BA2F-60C68D8C4325}" type="presParOf" srcId="{056847C0-F8DB-4977-A3FD-5A95306D8B69}" destId="{49E2F980-7E69-446B-A4B0-923DF6DEFA98}" srcOrd="2" destOrd="0" presId="urn:microsoft.com/office/officeart/2005/8/layout/vList4#6"/>
    <dgm:cxn modelId="{EEC185A0-C7B1-4395-B57D-B8E047ECD34F}" type="presParOf" srcId="{25E29AB1-DE1E-48E4-B66F-1D7048CC3527}" destId="{02C83B37-0F1D-4FEA-B7E7-FF6719B27A33}" srcOrd="1" destOrd="0" presId="urn:microsoft.com/office/officeart/2005/8/layout/vList4#6"/>
    <dgm:cxn modelId="{36DD4670-BA59-410D-8B2E-AE9BC59E2B25}" type="presParOf" srcId="{25E29AB1-DE1E-48E4-B66F-1D7048CC3527}" destId="{129D03A9-9EE6-42F0-9D54-DE111F5C82E8}" srcOrd="2" destOrd="0" presId="urn:microsoft.com/office/officeart/2005/8/layout/vList4#6"/>
    <dgm:cxn modelId="{D0F9DB20-A2E5-4207-8148-D76C9CC3D25B}" type="presParOf" srcId="{129D03A9-9EE6-42F0-9D54-DE111F5C82E8}" destId="{A93B6B1D-06C6-4860-8EBA-32C502FF8641}" srcOrd="0" destOrd="0" presId="urn:microsoft.com/office/officeart/2005/8/layout/vList4#6"/>
    <dgm:cxn modelId="{86872154-EF19-4C17-A745-CF98AE64A0AD}" type="presParOf" srcId="{129D03A9-9EE6-42F0-9D54-DE111F5C82E8}" destId="{7AEC1603-E11D-41B0-BE2A-F6201D5BEDCD}" srcOrd="1" destOrd="0" presId="urn:microsoft.com/office/officeart/2005/8/layout/vList4#6"/>
    <dgm:cxn modelId="{6CD4FFA0-B494-4F05-84D8-D96CA03DDC96}" type="presParOf" srcId="{129D03A9-9EE6-42F0-9D54-DE111F5C82E8}" destId="{7B44DBCB-1EB0-418C-B751-858BAE4753CC}" srcOrd="2" destOrd="0" presId="urn:microsoft.com/office/officeart/2005/8/layout/vList4#6"/>
    <dgm:cxn modelId="{62510D21-24A3-4402-A51A-8981E153E885}" type="presParOf" srcId="{25E29AB1-DE1E-48E4-B66F-1D7048CC3527}" destId="{2A6A015C-E28C-44A4-9412-971012033AAE}" srcOrd="3" destOrd="0" presId="urn:microsoft.com/office/officeart/2005/8/layout/vList4#6"/>
    <dgm:cxn modelId="{CF8E6BBB-AF02-4556-A34A-B96AE6EBF91F}" type="presParOf" srcId="{25E29AB1-DE1E-48E4-B66F-1D7048CC3527}" destId="{BC272B12-7FD0-415F-81DF-F02239D32429}" srcOrd="4" destOrd="0" presId="urn:microsoft.com/office/officeart/2005/8/layout/vList4#6"/>
    <dgm:cxn modelId="{3AACCEF6-ADB8-4F39-B8AE-79CF2DC54D16}" type="presParOf" srcId="{BC272B12-7FD0-415F-81DF-F02239D32429}" destId="{47C28FEA-814E-4A68-B726-08705D29C6AB}" srcOrd="0" destOrd="0" presId="urn:microsoft.com/office/officeart/2005/8/layout/vList4#6"/>
    <dgm:cxn modelId="{5EEFDFF2-ACD6-40D4-87E6-944BEA86B901}" type="presParOf" srcId="{BC272B12-7FD0-415F-81DF-F02239D32429}" destId="{6ED042DA-90EA-415F-9861-14F87D22BB00}" srcOrd="1" destOrd="0" presId="urn:microsoft.com/office/officeart/2005/8/layout/vList4#6"/>
    <dgm:cxn modelId="{B17B6EE1-B9B6-48EB-88EA-632D2B523010}" type="presParOf" srcId="{BC272B12-7FD0-415F-81DF-F02239D32429}" destId="{799A5FF2-1A39-4675-818C-11261776BAE8}" srcOrd="2" destOrd="0" presId="urn:microsoft.com/office/officeart/2005/8/layout/vList4#6"/>
    <dgm:cxn modelId="{1D31BFF5-C287-47FA-B255-AE920B124F89}" type="presParOf" srcId="{25E29AB1-DE1E-48E4-B66F-1D7048CC3527}" destId="{9B636D59-4907-4E00-B740-911D24B9FF11}" srcOrd="5" destOrd="0" presId="urn:microsoft.com/office/officeart/2005/8/layout/vList4#6"/>
    <dgm:cxn modelId="{513C742D-C144-4245-A675-16E04887D3E5}" type="presParOf" srcId="{25E29AB1-DE1E-48E4-B66F-1D7048CC3527}" destId="{1ED16A2B-8516-4F79-8954-C053F3BC0B6B}" srcOrd="6" destOrd="0" presId="urn:microsoft.com/office/officeart/2005/8/layout/vList4#6"/>
    <dgm:cxn modelId="{0DD447F6-C2AA-429A-9366-1E35ADC80C87}" type="presParOf" srcId="{1ED16A2B-8516-4F79-8954-C053F3BC0B6B}" destId="{471ACDAA-8EBB-4B3F-89FD-E777335919BA}" srcOrd="0" destOrd="0" presId="urn:microsoft.com/office/officeart/2005/8/layout/vList4#6"/>
    <dgm:cxn modelId="{A0CC5FCA-05EB-46B0-B49E-6A63D6CBC36F}" type="presParOf" srcId="{1ED16A2B-8516-4F79-8954-C053F3BC0B6B}" destId="{0C6B9C41-271F-4061-9955-70DED635DAC1}" srcOrd="1" destOrd="0" presId="urn:microsoft.com/office/officeart/2005/8/layout/vList4#6"/>
    <dgm:cxn modelId="{E2CD65C0-466E-4B19-BD4D-E9B3481EA8DA}" type="presParOf" srcId="{1ED16A2B-8516-4F79-8954-C053F3BC0B6B}" destId="{5E310E1C-7377-4CBD-AD7A-3ED403513640}" srcOrd="2" destOrd="0" presId="urn:microsoft.com/office/officeart/2005/8/layout/vList4#6"/>
    <dgm:cxn modelId="{5D2935CF-293D-45C2-BD3B-2505B2B9823C}" type="presParOf" srcId="{25E29AB1-DE1E-48E4-B66F-1D7048CC3527}" destId="{F89176E6-859D-4FD9-8DED-11CCE6D56F7C}" srcOrd="7" destOrd="0" presId="urn:microsoft.com/office/officeart/2005/8/layout/vList4#6"/>
    <dgm:cxn modelId="{5EB470AB-F2BB-4C22-BB53-A1E89E59D9F6}" type="presParOf" srcId="{25E29AB1-DE1E-48E4-B66F-1D7048CC3527}" destId="{B2BFB810-8CC4-47A7-8F53-5989733EAF0E}" srcOrd="8" destOrd="0" presId="urn:microsoft.com/office/officeart/2005/8/layout/vList4#6"/>
    <dgm:cxn modelId="{69C32A49-29D9-43C9-8282-AB9143137BCD}" type="presParOf" srcId="{B2BFB810-8CC4-47A7-8F53-5989733EAF0E}" destId="{9259372F-C70A-44BC-BCB4-E2D4392785FE}" srcOrd="0" destOrd="0" presId="urn:microsoft.com/office/officeart/2005/8/layout/vList4#6"/>
    <dgm:cxn modelId="{69622D9B-5903-4B0D-A45D-52DACDFF2F6B}" type="presParOf" srcId="{B2BFB810-8CC4-47A7-8F53-5989733EAF0E}" destId="{889131BE-3A6B-4B48-98CB-9C233DE61FE5}" srcOrd="1" destOrd="0" presId="urn:microsoft.com/office/officeart/2005/8/layout/vList4#6"/>
    <dgm:cxn modelId="{610BEE5F-0513-42A6-AFB2-579546E96BEE}" type="presParOf" srcId="{B2BFB810-8CC4-47A7-8F53-5989733EAF0E}" destId="{CA3E3E8A-1393-43C6-A6A9-A1AF34CBCE71}" srcOrd="2" destOrd="0" presId="urn:microsoft.com/office/officeart/2005/8/layout/vList4#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Electronic Commerce Defined</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electronic commerce, how it has evolved, and the strategies that companies are adopting to  compete in cyberspace.</a:t>
          </a:r>
          <a:endParaRPr lang="en-US" sz="1400" kern="1200" dirty="0"/>
        </a:p>
      </dsp:txBody>
      <dsp:txXfrm>
        <a:off x="1734759" y="0"/>
        <a:ext cx="6494840" cy="888392"/>
      </dsp:txXfrm>
    </dsp:sp>
    <dsp:sp modelId="{7D7D61F9-D1AA-4F6A-8715-FD6AC3E01198}">
      <dsp:nvSpPr>
        <dsp:cNvPr id="0" name=""/>
        <dsp:cNvSpPr/>
      </dsp:nvSpPr>
      <dsp:spPr>
        <a:xfrm>
          <a:off x="223393" y="88839"/>
          <a:ext cx="1376812" cy="710713"/>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977231"/>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Business-to-Consumer E-Commerce and Internet Marketing</a:t>
          </a:r>
          <a:endParaRPr lang="en-US" sz="1600" kern="1200" dirty="0"/>
        </a:p>
        <a:p>
          <a:pPr marL="114300" lvl="1" indent="-114300" algn="l" defTabSz="533400">
            <a:lnSpc>
              <a:spcPct val="90000"/>
            </a:lnSpc>
            <a:spcBef>
              <a:spcPct val="0"/>
            </a:spcBef>
            <a:spcAft>
              <a:spcPct val="15000"/>
            </a:spcAft>
            <a:buChar char="••"/>
          </a:pPr>
          <a:r>
            <a:rPr lang="en-US" sz="1200" kern="1200" dirty="0" smtClean="0"/>
            <a:t>Describe the stages of business-to-consumer electronic commerce, understand the keys to successful electronic commerce applications, and explain the different forms of Internet marketing.</a:t>
          </a:r>
          <a:endParaRPr lang="en-US" sz="1200" kern="1200" dirty="0"/>
        </a:p>
      </dsp:txBody>
      <dsp:txXfrm>
        <a:off x="1734759" y="977231"/>
        <a:ext cx="6494840" cy="888392"/>
      </dsp:txXfrm>
    </dsp:sp>
    <dsp:sp modelId="{7AEC1603-E11D-41B0-BE2A-F6201D5BEDCD}">
      <dsp:nvSpPr>
        <dsp:cNvPr id="0" name=""/>
        <dsp:cNvSpPr/>
      </dsp:nvSpPr>
      <dsp:spPr>
        <a:xfrm>
          <a:off x="223393" y="1066070"/>
          <a:ext cx="1376812" cy="710713"/>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954463"/>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Mobile Commerce, Consumer-to-Consumer EC, and Consumer-to-Business EC</a:t>
          </a:r>
          <a:endParaRPr lang="en-US" sz="1400" kern="1200" dirty="0"/>
        </a:p>
        <a:p>
          <a:pPr marL="114300" lvl="1" indent="-114300" algn="l" defTabSz="622300">
            <a:lnSpc>
              <a:spcPct val="90000"/>
            </a:lnSpc>
            <a:spcBef>
              <a:spcPct val="0"/>
            </a:spcBef>
            <a:spcAft>
              <a:spcPct val="15000"/>
            </a:spcAft>
            <a:buChar char="••"/>
          </a:pPr>
          <a:r>
            <a:rPr lang="en-US" sz="1400" kern="1200" dirty="0" smtClean="0"/>
            <a:t>Describe mobile commerce, consumer-to-consumer electronic commerce, and consumer-to-business electronic commerce.</a:t>
          </a:r>
          <a:endParaRPr lang="en-US" sz="1400" kern="1200" dirty="0"/>
        </a:p>
        <a:p>
          <a:pPr marL="114300" lvl="1" indent="-114300" algn="l" defTabSz="533400">
            <a:lnSpc>
              <a:spcPct val="90000"/>
            </a:lnSpc>
            <a:spcBef>
              <a:spcPct val="0"/>
            </a:spcBef>
            <a:spcAft>
              <a:spcPct val="15000"/>
            </a:spcAft>
            <a:buChar char="••"/>
          </a:pPr>
          <a:endParaRPr lang="en-US" sz="1200" kern="1200" dirty="0"/>
        </a:p>
      </dsp:txBody>
      <dsp:txXfrm>
        <a:off x="1734759" y="1954463"/>
        <a:ext cx="6494840" cy="888392"/>
      </dsp:txXfrm>
    </dsp:sp>
    <dsp:sp modelId="{6ED042DA-90EA-415F-9861-14F87D22BB00}">
      <dsp:nvSpPr>
        <dsp:cNvPr id="0" name=""/>
        <dsp:cNvSpPr/>
      </dsp:nvSpPr>
      <dsp:spPr>
        <a:xfrm>
          <a:off x="223393" y="2043302"/>
          <a:ext cx="1376812" cy="710713"/>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931694"/>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Managing Finances and Navigating Legal Issues in EC</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how to conduct financial transactions and navigate the legal issues of electronic commerce.</a:t>
          </a:r>
          <a:endParaRPr lang="en-US" sz="1400" kern="1200" dirty="0"/>
        </a:p>
      </dsp:txBody>
      <dsp:txXfrm>
        <a:off x="1734759" y="2931694"/>
        <a:ext cx="6494840" cy="888392"/>
      </dsp:txXfrm>
    </dsp:sp>
    <dsp:sp modelId="{0C6B9C41-271F-4061-9955-70DED635DAC1}">
      <dsp:nvSpPr>
        <dsp:cNvPr id="0" name=""/>
        <dsp:cNvSpPr/>
      </dsp:nvSpPr>
      <dsp:spPr>
        <a:xfrm>
          <a:off x="223393" y="3020533"/>
          <a:ext cx="1376812" cy="710713"/>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3908926"/>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E-Government</a:t>
          </a:r>
          <a:endParaRPr lang="en-US" sz="1600" kern="1200" dirty="0"/>
        </a:p>
        <a:p>
          <a:pPr marL="114300" lvl="1" indent="-114300" algn="l" defTabSz="622300">
            <a:lnSpc>
              <a:spcPct val="90000"/>
            </a:lnSpc>
            <a:spcBef>
              <a:spcPct val="0"/>
            </a:spcBef>
            <a:spcAft>
              <a:spcPct val="15000"/>
            </a:spcAft>
            <a:buChar char="••"/>
          </a:pPr>
          <a:r>
            <a:rPr lang="en-US" sz="1400" kern="1200" dirty="0" smtClean="0"/>
            <a:t>Explain different forms of electronic government.</a:t>
          </a:r>
          <a:endParaRPr lang="en-US" sz="1400" kern="1200" dirty="0"/>
        </a:p>
      </dsp:txBody>
      <dsp:txXfrm>
        <a:off x="1734759" y="3908926"/>
        <a:ext cx="6494840" cy="888392"/>
      </dsp:txXfrm>
    </dsp:sp>
    <dsp:sp modelId="{889131BE-3A6B-4B48-98CB-9C233DE61FE5}">
      <dsp:nvSpPr>
        <dsp:cNvPr id="0" name=""/>
        <dsp:cNvSpPr/>
      </dsp:nvSpPr>
      <dsp:spPr>
        <a:xfrm>
          <a:off x="223393" y="3997765"/>
          <a:ext cx="1376812" cy="710713"/>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185480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Electronic Commerce Defined</a:t>
          </a:r>
          <a:endParaRPr lang="en-US" sz="2400" kern="1200" dirty="0" smtClean="0"/>
        </a:p>
        <a:p>
          <a:pPr lvl="0" algn="l" defTabSz="1066800">
            <a:lnSpc>
              <a:spcPct val="90000"/>
            </a:lnSpc>
            <a:spcBef>
              <a:spcPct val="0"/>
            </a:spcBef>
            <a:spcAft>
              <a:spcPct val="35000"/>
            </a:spcAft>
          </a:pPr>
          <a:r>
            <a:rPr lang="en-US" sz="2000" kern="1200" dirty="0" smtClean="0"/>
            <a:t>Describe electronic commerce, how it has evolved, and the strategies that companies are adopting to  compete in cyberspace.</a:t>
          </a:r>
          <a:endParaRPr lang="en-US" sz="2000" b="1" kern="1200" dirty="0" smtClean="0"/>
        </a:p>
      </dsp:txBody>
      <dsp:txXfrm>
        <a:off x="1712842" y="0"/>
        <a:ext cx="6516757" cy="1854808"/>
      </dsp:txXfrm>
    </dsp:sp>
    <dsp:sp modelId="{7D7D61F9-D1AA-4F6A-8715-FD6AC3E01198}">
      <dsp:nvSpPr>
        <dsp:cNvPr id="0" name=""/>
        <dsp:cNvSpPr/>
      </dsp:nvSpPr>
      <dsp:spPr>
        <a:xfrm>
          <a:off x="103363" y="152399"/>
          <a:ext cx="1573038" cy="1550009"/>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921731"/>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Business-to-Consumer E-Commerce and Internet Marketing</a:t>
          </a:r>
          <a:endParaRPr lang="en-US" sz="1400" kern="1200" dirty="0" smtClean="0"/>
        </a:p>
        <a:p>
          <a:pPr lvl="0" algn="l" defTabSz="622300">
            <a:lnSpc>
              <a:spcPct val="90000"/>
            </a:lnSpc>
            <a:spcBef>
              <a:spcPct val="0"/>
            </a:spcBef>
            <a:spcAft>
              <a:spcPct val="35000"/>
            </a:spcAft>
          </a:pPr>
          <a:r>
            <a:rPr lang="en-US" sz="1200" kern="1200" dirty="0" smtClean="0"/>
            <a:t>Describe the stages of business-to-consumer electronic commerce, understand the keys to successful electronic commerce applications, and explain the different forms of Internet marketing.</a:t>
          </a:r>
          <a:endParaRPr lang="en-US" sz="1100" kern="1200" dirty="0"/>
        </a:p>
      </dsp:txBody>
      <dsp:txXfrm>
        <a:off x="1712842" y="1921731"/>
        <a:ext cx="6516757" cy="669224"/>
      </dsp:txXfrm>
    </dsp:sp>
    <dsp:sp modelId="{7AEC1603-E11D-41B0-BE2A-F6201D5BEDCD}">
      <dsp:nvSpPr>
        <dsp:cNvPr id="0" name=""/>
        <dsp:cNvSpPr/>
      </dsp:nvSpPr>
      <dsp:spPr>
        <a:xfrm>
          <a:off x="353880" y="1988653"/>
          <a:ext cx="1072004" cy="535379"/>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657877"/>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Mobile Commerce, Consumer-to-Consumer EC, and Consumer-to-Business EC</a:t>
          </a:r>
          <a:endParaRPr lang="en-US" sz="1400" kern="1200" dirty="0" smtClean="0"/>
        </a:p>
        <a:p>
          <a:pPr lvl="0" algn="l" defTabSz="622300">
            <a:lnSpc>
              <a:spcPct val="90000"/>
            </a:lnSpc>
            <a:spcBef>
              <a:spcPct val="0"/>
            </a:spcBef>
            <a:spcAft>
              <a:spcPct val="35000"/>
            </a:spcAft>
          </a:pPr>
          <a:r>
            <a:rPr lang="en-US" sz="1200" kern="1200" dirty="0" smtClean="0"/>
            <a:t>Describe mobile commerce, consumer-to-consumer electronic commerce, and consumer-to-business electronic commerce.</a:t>
          </a: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1712842" y="2657877"/>
        <a:ext cx="6516757" cy="669224"/>
      </dsp:txXfrm>
    </dsp:sp>
    <dsp:sp modelId="{6ED042DA-90EA-415F-9861-14F87D22BB00}">
      <dsp:nvSpPr>
        <dsp:cNvPr id="0" name=""/>
        <dsp:cNvSpPr/>
      </dsp:nvSpPr>
      <dsp:spPr>
        <a:xfrm>
          <a:off x="353880" y="2724800"/>
          <a:ext cx="1072004" cy="535379"/>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94024"/>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Managing Finances and Navigating Legal Issues in EC</a:t>
          </a:r>
          <a:endParaRPr lang="en-US" sz="1400" kern="1200" dirty="0" smtClean="0"/>
        </a:p>
        <a:p>
          <a:pPr lvl="0" algn="l" defTabSz="622300">
            <a:lnSpc>
              <a:spcPct val="90000"/>
            </a:lnSpc>
            <a:spcBef>
              <a:spcPct val="0"/>
            </a:spcBef>
            <a:spcAft>
              <a:spcPct val="35000"/>
            </a:spcAft>
          </a:pPr>
          <a:r>
            <a:rPr lang="en-US" sz="1200" kern="1200" dirty="0" smtClean="0"/>
            <a:t>Describe how to conduct financial transactions and navigate the legal issues of electronic commerce.</a:t>
          </a:r>
          <a:endParaRPr lang="en-US" sz="1100" kern="1200" dirty="0"/>
        </a:p>
      </dsp:txBody>
      <dsp:txXfrm>
        <a:off x="1712842" y="3394024"/>
        <a:ext cx="6516757" cy="669224"/>
      </dsp:txXfrm>
    </dsp:sp>
    <dsp:sp modelId="{0C6B9C41-271F-4061-9955-70DED635DAC1}">
      <dsp:nvSpPr>
        <dsp:cNvPr id="0" name=""/>
        <dsp:cNvSpPr/>
      </dsp:nvSpPr>
      <dsp:spPr>
        <a:xfrm>
          <a:off x="353880" y="3460946"/>
          <a:ext cx="1072004" cy="535379"/>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30171"/>
          <a:ext cx="8229600" cy="6692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E-Government</a:t>
          </a:r>
          <a:endParaRPr lang="en-US" sz="1400" kern="1200" dirty="0" smtClean="0"/>
        </a:p>
        <a:p>
          <a:pPr lvl="0" algn="l" defTabSz="622300">
            <a:lnSpc>
              <a:spcPct val="90000"/>
            </a:lnSpc>
            <a:spcBef>
              <a:spcPct val="0"/>
            </a:spcBef>
            <a:spcAft>
              <a:spcPct val="35000"/>
            </a:spcAft>
          </a:pPr>
          <a:r>
            <a:rPr lang="en-US" sz="1400" kern="1200" dirty="0" smtClean="0"/>
            <a:t>Explain different forms of electronic government.</a:t>
          </a:r>
          <a:endParaRPr lang="en-US" sz="1200" kern="1200" dirty="0"/>
        </a:p>
      </dsp:txBody>
      <dsp:txXfrm>
        <a:off x="1712842" y="4130171"/>
        <a:ext cx="6516757" cy="669224"/>
      </dsp:txXfrm>
    </dsp:sp>
    <dsp:sp modelId="{889131BE-3A6B-4B48-98CB-9C233DE61FE5}">
      <dsp:nvSpPr>
        <dsp:cNvPr id="0" name=""/>
        <dsp:cNvSpPr/>
      </dsp:nvSpPr>
      <dsp:spPr>
        <a:xfrm>
          <a:off x="353880" y="4197093"/>
          <a:ext cx="1072004" cy="535379"/>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Electronic Commerce Defined</a:t>
          </a:r>
          <a:endParaRPr lang="en-US" sz="1400" kern="1200" dirty="0" smtClean="0"/>
        </a:p>
        <a:p>
          <a:pPr lvl="0" algn="l" defTabSz="622300">
            <a:lnSpc>
              <a:spcPct val="90000"/>
            </a:lnSpc>
            <a:spcBef>
              <a:spcPct val="0"/>
            </a:spcBef>
            <a:spcAft>
              <a:spcPct val="35000"/>
            </a:spcAft>
          </a:pPr>
          <a:r>
            <a:rPr lang="en-US" sz="1200" kern="1200" dirty="0" smtClean="0"/>
            <a:t>Describe electronic commerce, how it has evolved, and the strategies that companies are adopting to compete in cyberspace.</a:t>
          </a:r>
          <a:endParaRPr lang="en-US" sz="1100" kern="1200" dirty="0"/>
        </a:p>
      </dsp:txBody>
      <dsp:txXfrm>
        <a:off x="1712959" y="0"/>
        <a:ext cx="6516640" cy="670396"/>
      </dsp:txXfrm>
    </dsp:sp>
    <dsp:sp modelId="{7D7D61F9-D1AA-4F6A-8715-FD6AC3E01198}">
      <dsp:nvSpPr>
        <dsp:cNvPr id="0" name=""/>
        <dsp:cNvSpPr/>
      </dsp:nvSpPr>
      <dsp:spPr>
        <a:xfrm>
          <a:off x="332197" y="67039"/>
          <a:ext cx="1115604" cy="536317"/>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37435"/>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Business-to-Consumer E-Commerce and Internet Marketing</a:t>
          </a:r>
          <a:endParaRPr lang="en-US" sz="1400" kern="1200" dirty="0" smtClean="0"/>
        </a:p>
        <a:p>
          <a:pPr lvl="0" algn="l" defTabSz="622300">
            <a:lnSpc>
              <a:spcPct val="90000"/>
            </a:lnSpc>
            <a:spcBef>
              <a:spcPct val="0"/>
            </a:spcBef>
            <a:spcAft>
              <a:spcPct val="35000"/>
            </a:spcAft>
          </a:pPr>
          <a:r>
            <a:rPr lang="en-US" sz="1200" kern="1200" dirty="0" smtClean="0"/>
            <a:t>Describe the stages of business-to-consumer electronic commerce, understand the keys to successful electronic commerce applications, and explain the different forms of Internet marketing.</a:t>
          </a:r>
          <a:endParaRPr lang="en-US" sz="1100" kern="1200" dirty="0"/>
        </a:p>
      </dsp:txBody>
      <dsp:txXfrm>
        <a:off x="1712959" y="737435"/>
        <a:ext cx="6516640" cy="670396"/>
      </dsp:txXfrm>
    </dsp:sp>
    <dsp:sp modelId="{7AEC1603-E11D-41B0-BE2A-F6201D5BEDCD}">
      <dsp:nvSpPr>
        <dsp:cNvPr id="0" name=""/>
        <dsp:cNvSpPr/>
      </dsp:nvSpPr>
      <dsp:spPr>
        <a:xfrm>
          <a:off x="332197" y="804475"/>
          <a:ext cx="1115604" cy="536317"/>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474871"/>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Mobile Commerce, Consumer-to-Consumer EC, and Consumer-to-Business EC</a:t>
          </a:r>
          <a:endParaRPr lang="en-US" sz="1400" kern="1200" dirty="0" smtClean="0"/>
        </a:p>
        <a:p>
          <a:pPr lvl="0" algn="l" defTabSz="622300">
            <a:lnSpc>
              <a:spcPct val="90000"/>
            </a:lnSpc>
            <a:spcBef>
              <a:spcPct val="0"/>
            </a:spcBef>
            <a:spcAft>
              <a:spcPct val="35000"/>
            </a:spcAft>
          </a:pPr>
          <a:r>
            <a:rPr lang="en-US" sz="1200" kern="1200" dirty="0" smtClean="0"/>
            <a:t>Describe mobile commerce, consumer-to-consumer electronic commerce, and consumer-to-business electronic commerce.</a:t>
          </a: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1712959" y="1474871"/>
        <a:ext cx="6516640" cy="670396"/>
      </dsp:txXfrm>
    </dsp:sp>
    <dsp:sp modelId="{6ED042DA-90EA-415F-9861-14F87D22BB00}">
      <dsp:nvSpPr>
        <dsp:cNvPr id="0" name=""/>
        <dsp:cNvSpPr/>
      </dsp:nvSpPr>
      <dsp:spPr>
        <a:xfrm>
          <a:off x="332197" y="1541911"/>
          <a:ext cx="1115604" cy="536317"/>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212307"/>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Managing Finances and Navigating Legal Issues in EC</a:t>
          </a:r>
          <a:endParaRPr lang="en-US" sz="1400" kern="1200" dirty="0" smtClean="0"/>
        </a:p>
        <a:p>
          <a:pPr lvl="0" algn="l" defTabSz="622300">
            <a:lnSpc>
              <a:spcPct val="90000"/>
            </a:lnSpc>
            <a:spcBef>
              <a:spcPct val="0"/>
            </a:spcBef>
            <a:spcAft>
              <a:spcPct val="35000"/>
            </a:spcAft>
          </a:pPr>
          <a:r>
            <a:rPr lang="en-US" sz="1200" kern="1200" dirty="0" smtClean="0"/>
            <a:t>Describe how to conduct financial transactions and navigate the legal issues of electronic commerce.</a:t>
          </a:r>
          <a:endParaRPr lang="en-US" sz="1100" kern="1200" dirty="0"/>
        </a:p>
      </dsp:txBody>
      <dsp:txXfrm>
        <a:off x="1712959" y="2212307"/>
        <a:ext cx="6516640" cy="670396"/>
      </dsp:txXfrm>
    </dsp:sp>
    <dsp:sp modelId="{0C6B9C41-271F-4061-9955-70DED635DAC1}">
      <dsp:nvSpPr>
        <dsp:cNvPr id="0" name=""/>
        <dsp:cNvSpPr/>
      </dsp:nvSpPr>
      <dsp:spPr>
        <a:xfrm>
          <a:off x="332197" y="2279347"/>
          <a:ext cx="1115604" cy="536317"/>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2949743"/>
          <a:ext cx="8229600" cy="184824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E-Government</a:t>
          </a:r>
          <a:endParaRPr lang="en-US" sz="2400" kern="1200" dirty="0" smtClean="0"/>
        </a:p>
        <a:p>
          <a:pPr lvl="0" algn="l" defTabSz="1066800">
            <a:lnSpc>
              <a:spcPct val="90000"/>
            </a:lnSpc>
            <a:spcBef>
              <a:spcPct val="0"/>
            </a:spcBef>
            <a:spcAft>
              <a:spcPct val="35000"/>
            </a:spcAft>
          </a:pPr>
          <a:r>
            <a:rPr lang="en-US" sz="2400" kern="1200" dirty="0" smtClean="0"/>
            <a:t>Explain different forms of electronic government.</a:t>
          </a:r>
          <a:endParaRPr lang="en-US" sz="2400" kern="1200" dirty="0"/>
        </a:p>
      </dsp:txBody>
      <dsp:txXfrm>
        <a:off x="1712959" y="2949743"/>
        <a:ext cx="6516640" cy="1848242"/>
      </dsp:txXfrm>
    </dsp:sp>
    <dsp:sp modelId="{889131BE-3A6B-4B48-98CB-9C233DE61FE5}">
      <dsp:nvSpPr>
        <dsp:cNvPr id="0" name=""/>
        <dsp:cNvSpPr/>
      </dsp:nvSpPr>
      <dsp:spPr>
        <a:xfrm>
          <a:off x="76199" y="3124200"/>
          <a:ext cx="1627600" cy="1499327"/>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2/4/2013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a:p>
        </p:txBody>
      </p:sp>
    </p:spTree>
    <p:extLst>
      <p:ext uri="{BB962C8B-B14F-4D97-AF65-F5344CB8AC3E}">
        <p14:creationId xmlns:p14="http://schemas.microsoft.com/office/powerpoint/2010/main"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a:p>
        </p:txBody>
      </p:sp>
    </p:spTree>
    <p:extLst>
      <p:ext uri="{BB962C8B-B14F-4D97-AF65-F5344CB8AC3E}">
        <p14:creationId xmlns:p14="http://schemas.microsoft.com/office/powerpoint/2010/main"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a:p>
        </p:txBody>
      </p:sp>
    </p:spTree>
    <p:extLst>
      <p:ext uri="{BB962C8B-B14F-4D97-AF65-F5344CB8AC3E}">
        <p14:creationId xmlns:p14="http://schemas.microsoft.com/office/powerpoint/2010/main"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a:p>
        </p:txBody>
      </p:sp>
    </p:spTree>
    <p:extLst>
      <p:ext uri="{BB962C8B-B14F-4D97-AF65-F5344CB8AC3E}">
        <p14:creationId xmlns:p14="http://schemas.microsoft.com/office/powerpoint/2010/main" val="3580941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businesses become more comfortable</a:t>
            </a:r>
            <a:r>
              <a:rPr lang="en-US" baseline="0" dirty="0" smtClean="0"/>
              <a:t> with and versed in Electronic Commerce they progress from simple, static informational Web sites to more sophisticated sites that can support customized information retrieval and/or perform transaction processing.</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companies are</a:t>
            </a:r>
            <a:r>
              <a:rPr lang="en-US" baseline="0" dirty="0" smtClean="0"/>
              <a:t> selling online, they can take advantage of the elimination of the Retail Market space, selling a much wider variety of products, targeting unique market segments on a global basis, and undercutting competitors pricing.</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Online retailers can cater to “The Long Tail”, or niche markets in addition to (or instead of) purely selling mainstream products. </a:t>
            </a:r>
          </a:p>
          <a:p>
            <a:r>
              <a:rPr lang="en-US" sz="1200" b="0" i="0" u="none" strike="noStrike" kern="1200" baseline="0" dirty="0" smtClean="0">
                <a:solidFill>
                  <a:schemeClr val="tx1"/>
                </a:solidFill>
                <a:latin typeface="+mn-lt"/>
                <a:ea typeface="+mn-ea"/>
                <a:cs typeface="+mn-cs"/>
              </a:rPr>
              <a:t>While customers with unusual wants or needs may not be able to support a local storefront, there are often enough individuals in larger geographic regions to support an online merchant.</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Online customers have many choices, but if you can provide customers with something they can find nowhere else, then they will have to come to you to get that benefit.</a:t>
            </a:r>
          </a:p>
          <a:p>
            <a:pPr marL="228600" indent="-228600">
              <a:buFont typeface="+mj-lt"/>
              <a:buAutoNum type="arabicPeriod"/>
            </a:pPr>
            <a:r>
              <a:rPr lang="en-US" dirty="0" smtClean="0"/>
              <a:t>You can compete for customers on price, but if you also offer them service, support, community, or other benefits you can build a relationship to draw customers to you instead.</a:t>
            </a:r>
          </a:p>
          <a:p>
            <a:pPr marL="228600" indent="-228600">
              <a:buFont typeface="+mj-lt"/>
              <a:buAutoNum type="arabicPeriod"/>
            </a:pPr>
            <a:r>
              <a:rPr lang="en-US" dirty="0" smtClean="0"/>
              <a:t>Customers have to find you to buy from you.</a:t>
            </a:r>
          </a:p>
          <a:p>
            <a:pPr marL="228600" indent="-228600">
              <a:buFont typeface="+mj-lt"/>
              <a:buAutoNum type="arabicPeriod"/>
            </a:pPr>
            <a:r>
              <a:rPr lang="en-US" dirty="0" smtClean="0"/>
              <a:t>If you have features on your Web site that are prompting customers</a:t>
            </a:r>
            <a:r>
              <a:rPr lang="en-US" baseline="0" dirty="0" smtClean="0"/>
              <a:t> to buy, or to leave, you should know what they are. By tracking how customers navigate through your site you can learn what is working and what isn’t, and make adjustments accordingly.</a:t>
            </a:r>
            <a:endParaRPr lang="en-US"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Consumers need Web sites to meet their basic needs, which vary depending on why they are using the site. </a:t>
            </a:r>
          </a:p>
          <a:p>
            <a:pPr marL="0" indent="0">
              <a:buFont typeface="+mj-lt"/>
              <a:buNone/>
            </a:pPr>
            <a:r>
              <a:rPr lang="en-US" dirty="0" smtClean="0"/>
              <a:t>If a site can’t reliably process transactions, is difficult to use, and is off-putting in it’s design, consumers are unlikely to use it.</a:t>
            </a:r>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Advertisers continually look for ways to deliver targeted information at the time and place where it will be most likely to stimulate a purchase or build</a:t>
            </a:r>
            <a:r>
              <a:rPr lang="en-US" baseline="0" dirty="0" smtClean="0"/>
              <a:t> a relationship increasing the lifetime value of the customer base</a:t>
            </a:r>
            <a:r>
              <a:rPr lang="en-US" dirty="0" smtClean="0"/>
              <a:t>. Internet</a:t>
            </a:r>
            <a:r>
              <a:rPr lang="en-US" baseline="0" dirty="0" smtClean="0"/>
              <a:t> marketing is no exception, and these approaches all seek to address these needs.</a:t>
            </a:r>
          </a:p>
          <a:p>
            <a:pPr marL="171450" indent="-171450">
              <a:buFont typeface="Arial" pitchFamily="34" charset="0"/>
              <a:buChar char="•"/>
            </a:pPr>
            <a:r>
              <a:rPr lang="en-US" baseline="0" dirty="0" smtClean="0"/>
              <a:t>As with many aspects of business, there is a potential for fraud in advertising if aspects of the transaction can’t be monitored, and click fraud by the ad seller trying to drive up revenue or a competitor (or disgruntled employee) trying to drive up business costs can readily occur.</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a:p>
        </p:txBody>
      </p:sp>
    </p:spTree>
    <p:extLst>
      <p:ext uri="{BB962C8B-B14F-4D97-AF65-F5344CB8AC3E}">
        <p14:creationId xmlns:p14="http://schemas.microsoft.com/office/powerpoint/2010/main" val="2937241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a:p>
        </p:txBody>
      </p:sp>
    </p:spTree>
    <p:extLst>
      <p:ext uri="{BB962C8B-B14F-4D97-AF65-F5344CB8AC3E}">
        <p14:creationId xmlns:p14="http://schemas.microsoft.com/office/powerpoint/2010/main" val="204399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E-Commerce is an emerging field that is still finding it’s place.</a:t>
            </a:r>
          </a:p>
          <a:p>
            <a:r>
              <a:rPr lang="en-US" dirty="0" smtClean="0"/>
              <a:t>The promise of Mobile E-Commerce includes location-based services.</a:t>
            </a:r>
          </a:p>
          <a:p>
            <a:r>
              <a:rPr lang="en-US" dirty="0" smtClean="0"/>
              <a:t>Customers can also look up additional information in a store about it’s products, but this sometimes leads to comparison shopping with online retailers.</a:t>
            </a:r>
          </a:p>
          <a:p>
            <a:r>
              <a:rPr lang="en-US" dirty="0" smtClean="0"/>
              <a:t>Finally, mobile apps now allow consumers to make purchases wherever they are.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a:p>
        </p:txBody>
      </p:sp>
    </p:spTree>
    <p:extLst>
      <p:ext uri="{BB962C8B-B14F-4D97-AF65-F5344CB8AC3E}">
        <p14:creationId xmlns:p14="http://schemas.microsoft.com/office/powerpoint/2010/main"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Consumer-to-Consumer</a:t>
            </a:r>
            <a:r>
              <a:rPr lang="en-US" baseline="0" dirty="0" smtClean="0"/>
              <a:t> E-Commerce allows consumers to achieve a fair price for goods which they otherwise might not be able to achieve.</a:t>
            </a:r>
          </a:p>
          <a:p>
            <a:r>
              <a:rPr lang="en-US" baseline="0" dirty="0" smtClean="0"/>
              <a:t>E-Auctions allow consumers to sell rare and unusual items to a world market.</a:t>
            </a:r>
          </a:p>
          <a:p>
            <a:r>
              <a:rPr lang="en-US" baseline="0" dirty="0" smtClean="0"/>
              <a:t>Online Classifieds allow consumers to sell and search for products locally, reaching a wider audience but still facilitating what is often a local face-to-face transaction.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relatively new phenomenon is C2B E-Commerce. This involves consumers selling what is typically small slices of work to businesses. </a:t>
            </a:r>
          </a:p>
          <a:p>
            <a:r>
              <a:rPr lang="en-US" dirty="0" smtClean="0"/>
              <a:t>A good example might be businesses that</a:t>
            </a:r>
            <a:r>
              <a:rPr lang="en-US" baseline="0" dirty="0" smtClean="0"/>
              <a:t> buy photos from Amateur photographers to sell online to interested parties. Each photo is a small piece of work, but when they sell the photographer gets a small commission.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21</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22</a:t>
            </a:fld>
            <a:endParaRPr lang="en-US"/>
          </a:p>
        </p:txBody>
      </p:sp>
    </p:spTree>
    <p:extLst>
      <p:ext uri="{BB962C8B-B14F-4D97-AF65-F5344CB8AC3E}">
        <p14:creationId xmlns:p14="http://schemas.microsoft.com/office/powerpoint/2010/main" val="2508630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banking has become widely accepted, although many people are still worried about the</a:t>
            </a:r>
            <a:r>
              <a:rPr lang="en-US" baseline="0" dirty="0" smtClean="0"/>
              <a:t> security aspect. </a:t>
            </a:r>
          </a:p>
          <a:p>
            <a:r>
              <a:rPr lang="en-US" baseline="0" dirty="0" smtClean="0"/>
              <a:t>An emerging trend is mobile banking apps allowing anytime, anywhere banking.</a:t>
            </a:r>
          </a:p>
          <a:p>
            <a:r>
              <a:rPr lang="en-US" baseline="0" dirty="0" smtClean="0"/>
              <a:t>Online investing has also taken off, with a variety of sites offering financial information, investment advice, and online brokerage accounts.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23</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a:t>
            </a:r>
            <a:r>
              <a:rPr lang="en-US" baseline="0" dirty="0" smtClean="0"/>
              <a:t> payments are readily made using credit cards, which offer consumers some protection against fraud by the seller, who typically still requires a significant amount of personal information to complete the sale. </a:t>
            </a:r>
          </a:p>
          <a:p>
            <a:r>
              <a:rPr lang="en-US" baseline="0" dirty="0" smtClean="0"/>
              <a:t>At the same time, the merchant is at significant risk of fraud from buyers, and unlike “card-present” sales in traditional stores, when a sale is made online the merchant is financially liable if the sale is fraudulent. </a:t>
            </a:r>
          </a:p>
          <a:p>
            <a:r>
              <a:rPr lang="en-US" baseline="0" dirty="0" smtClean="0"/>
              <a:t>Merchants now employ additional safeguards to flag and reject sales that have warning signs indicating they may not be legitimate.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Sales taxes have historically not been levied on companies selling to consumers in different states. </a:t>
            </a:r>
          </a:p>
          <a:p>
            <a:r>
              <a:rPr lang="en-US" dirty="0" smtClean="0"/>
              <a:t>EC </a:t>
            </a:r>
            <a:r>
              <a:rPr lang="en-US" baseline="0" dirty="0" smtClean="0"/>
              <a:t>both reduces state sales tax revenues and makes local business less competitive as compared to out-of-state online retailers. </a:t>
            </a:r>
          </a:p>
          <a:p>
            <a:r>
              <a:rPr lang="en-US" baseline="0" dirty="0" smtClean="0"/>
              <a:t>Digital Rights Management, or DRM, includes practices to limit the copying and distribution of digital goods to paying customers.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26</a:t>
            </a:fld>
            <a:endParaRPr lang="en-US"/>
          </a:p>
        </p:txBody>
      </p:sp>
    </p:spTree>
    <p:extLst>
      <p:ext uri="{BB962C8B-B14F-4D97-AF65-F5344CB8AC3E}">
        <p14:creationId xmlns:p14="http://schemas.microsoft.com/office/powerpoint/2010/main" val="3688448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Governments</a:t>
            </a:r>
            <a:r>
              <a:rPr lang="en-US" baseline="0" dirty="0" smtClean="0"/>
              <a:t> use e-Government to increase efficiency and effectiveness much like businesses do. </a:t>
            </a:r>
          </a:p>
          <a:p>
            <a:r>
              <a:rPr lang="en-US" baseline="0" dirty="0" smtClean="0"/>
              <a:t>By reducing paperwork and allowing for the electronic dissemination of information and the automated processing of transactions, governments can significantly reduce operating costs while increasing services. </a:t>
            </a:r>
          </a:p>
          <a:p>
            <a:r>
              <a:rPr lang="en-US" baseline="0" dirty="0" smtClean="0"/>
              <a:t>Examples of this might include the electronic filing of income tax returns, the online filing of business license applications, or the ability to share data electronically between different law enforcement agencies.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27</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29</a:t>
            </a:fld>
            <a:endParaRPr lang="en-US"/>
          </a:p>
        </p:txBody>
      </p:sp>
    </p:spTree>
    <p:extLst>
      <p:ext uri="{BB962C8B-B14F-4D97-AF65-F5344CB8AC3E}">
        <p14:creationId xmlns:p14="http://schemas.microsoft.com/office/powerpoint/2010/main" val="1949526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30</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a:p>
        </p:txBody>
      </p:sp>
    </p:spTree>
    <p:extLst>
      <p:ext uri="{BB962C8B-B14F-4D97-AF65-F5344CB8AC3E}">
        <p14:creationId xmlns:p14="http://schemas.microsoft.com/office/powerpoint/2010/main" val="3755611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31</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32</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33</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t>36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Electronic Commerce occurs</a:t>
            </a:r>
            <a:r>
              <a:rPr lang="en-US" baseline="0" dirty="0" smtClean="0"/>
              <a:t> when any aspect of the transaction is facilitated by Electronic Communication Technologies. </a:t>
            </a:r>
          </a:p>
          <a:p>
            <a:r>
              <a:rPr lang="en-US" baseline="0" dirty="0" smtClean="0"/>
              <a:t>We typically think of the Internet, which is where the vast majority of Electronic Commerce takes place. </a:t>
            </a:r>
          </a:p>
          <a:p>
            <a:r>
              <a:rPr lang="en-US" baseline="0" dirty="0" smtClean="0"/>
              <a:t>Exchanges can involve consumer, businesses, and the government where any of these can be the buyer, the seller, or both.</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types of Electronic Commerce, based</a:t>
            </a:r>
            <a:r>
              <a:rPr lang="en-US" baseline="0" dirty="0" smtClean="0"/>
              <a:t> on who is interacting or selling to whom.</a:t>
            </a:r>
          </a:p>
          <a:p>
            <a:r>
              <a:rPr lang="en-US" baseline="0" dirty="0" smtClean="0"/>
              <a:t>Business to Consumer is Businesses selling to Consumers; Consumer to Business is Consumers selling to Businesses.</a:t>
            </a:r>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World Wide</a:t>
            </a:r>
            <a:r>
              <a:rPr lang="en-US" baseline="0" dirty="0" smtClean="0"/>
              <a:t> Web allows for information to be readily disseminated to anyone visiting a Web site, which allows products to be marketed on a global basis.</a:t>
            </a:r>
          </a:p>
          <a:p>
            <a:r>
              <a:rPr lang="en-US" baseline="0" dirty="0" smtClean="0"/>
              <a:t>As companies become more sophisticated, they may link databases containing information such as product specifications to their Web site, allowing customers and potential customers to call up details at the click of a mouse.</a:t>
            </a:r>
          </a:p>
          <a:p>
            <a:r>
              <a:rPr lang="en-US" baseline="0" dirty="0" smtClean="0"/>
              <a:t>Companies can even set up Web sites that allow customers to not only order products, but also specify individual customizations to them.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World Wide Web also supports interactive communication, transactions, and bypassing the middleman. Companies can do online chat sessions with customers who need more information, and then the customer can complete the order online.</a:t>
            </a:r>
          </a:p>
          <a:p>
            <a:r>
              <a:rPr lang="en-US" baseline="0" dirty="0" smtClean="0"/>
              <a:t>Disintermediation is where companies who have typically sold through distributors and or retailers now sell direct to end users, eliminating some of the expenses that the distributors and retailers have and impose on the distribution channel.</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can ignore E-Commerce and just sell through physical outlets,</a:t>
            </a:r>
            <a:r>
              <a:rPr lang="en-US" baseline="0" dirty="0" smtClean="0"/>
              <a:t> can be virtual companies that only sell through online store fronts, or can combine them using a “Click and Mortar” approach that allows both online transactions and physical store sales.</a:t>
            </a:r>
          </a:p>
          <a:p>
            <a:r>
              <a:rPr lang="en-US" baseline="0" dirty="0" smtClean="0"/>
              <a:t>The physical, store-only company has a limited product reach as well as limited sales and support hours.</a:t>
            </a:r>
          </a:p>
          <a:p>
            <a:r>
              <a:rPr lang="en-US" baseline="0" dirty="0" smtClean="0"/>
              <a:t>The online company can sell anywhere in the world 24/7, but customers must wait for their product to be shipped and some products require physical inspection and testing to verify suitability.</a:t>
            </a:r>
          </a:p>
          <a:p>
            <a:r>
              <a:rPr lang="en-US" baseline="0" dirty="0" smtClean="0"/>
              <a:t>Click-and-Mortar stores often combine the best of both worlds, but retailers must overcome the pricing differences inherent between online and physical locations as well as the complexity of two sales channels.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E-Commerce can</a:t>
            </a:r>
            <a:r>
              <a:rPr lang="en-US" baseline="0" dirty="0" smtClean="0"/>
              <a:t> be monetized outside of simple sales transactions. Some companies work strictly as referrals companies, receiving affiliate marketing fees. </a:t>
            </a:r>
          </a:p>
          <a:p>
            <a:r>
              <a:rPr lang="en-US" baseline="0" dirty="0" smtClean="0"/>
              <a:t>Subscription fees allow access or use for a limited time period. </a:t>
            </a:r>
          </a:p>
          <a:p>
            <a:r>
              <a:rPr lang="en-US" baseline="0" dirty="0" smtClean="0"/>
              <a:t>Licensing transfers the right to use, but not ownership.</a:t>
            </a:r>
          </a:p>
          <a:p>
            <a:r>
              <a:rPr lang="en-US" baseline="0" dirty="0" smtClean="0"/>
              <a:t>Transaction fees are based on aiding a transaction between two parties.</a:t>
            </a:r>
          </a:p>
          <a:p>
            <a:r>
              <a:rPr lang="en-US" baseline="0" dirty="0" smtClean="0"/>
              <a:t>Web advertising leverages the users visiting a site to derive advertising revenue.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a:p>
        </p:txBody>
      </p:sp>
    </p:spTree>
    <p:extLst>
      <p:ext uri="{BB962C8B-B14F-4D97-AF65-F5344CB8AC3E}">
        <p14:creationId xmlns:p14="http://schemas.microsoft.com/office/powerpoint/2010/main" val="210103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extLst>
      <p:ext uri="{BB962C8B-B14F-4D97-AF65-F5344CB8AC3E}">
        <p14:creationId xmlns:p14="http://schemas.microsoft.com/office/powerpoint/2010/main"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0656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34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smtClean="0"/>
              <a:t>Click to edit Master title style</a:t>
            </a:r>
            <a:endParaRPr lang="en-US" dirty="0"/>
          </a:p>
        </p:txBody>
      </p:sp>
    </p:spTree>
    <p:extLst>
      <p:ext uri="{BB962C8B-B14F-4D97-AF65-F5344CB8AC3E}">
        <p14:creationId xmlns:p14="http://schemas.microsoft.com/office/powerpoint/2010/main" val="9344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304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73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034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6701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4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772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414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smtClean="0"/>
              <a:t>Copyright © 2014 Pearson Education, Inc. 	</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smtClean="0"/>
          </a:p>
        </p:txBody>
      </p:sp>
    </p:spTree>
    <p:extLst>
      <p:ext uri="{BB962C8B-B14F-4D97-AF65-F5344CB8AC3E}">
        <p14:creationId xmlns:p14="http://schemas.microsoft.com/office/powerpoint/2010/main"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a:bodyPr>
          <a:lstStyle/>
          <a:p>
            <a:r>
              <a:rPr lang="en-US" dirty="0"/>
              <a:t>The Internet and World </a:t>
            </a:r>
            <a:r>
              <a:rPr lang="en-US" dirty="0" smtClean="0"/>
              <a:t>Wide Web </a:t>
            </a:r>
            <a:r>
              <a:rPr lang="en-US" dirty="0"/>
              <a:t>are extremely well suited for conducting business electronically on a </a:t>
            </a:r>
            <a:r>
              <a:rPr lang="en-US"/>
              <a:t>global </a:t>
            </a:r>
            <a:r>
              <a:rPr lang="en-US" smtClean="0"/>
              <a:t>basis</a:t>
            </a:r>
            <a:endParaRPr lang="en-US" dirty="0"/>
          </a:p>
        </p:txBody>
      </p:sp>
      <p:sp>
        <p:nvSpPr>
          <p:cNvPr id="4" name="Title 3"/>
          <p:cNvSpPr>
            <a:spLocks noGrp="1"/>
          </p:cNvSpPr>
          <p:nvPr>
            <p:ph type="ctrTitle"/>
          </p:nvPr>
        </p:nvSpPr>
        <p:spPr/>
        <p:txBody>
          <a:bodyPr/>
          <a:lstStyle/>
          <a:p>
            <a:r>
              <a:rPr lang="en-US" dirty="0" smtClean="0"/>
              <a:t>Chapter 4 </a:t>
            </a:r>
            <a:r>
              <a:rPr lang="en-US" dirty="0"/>
              <a:t>- </a:t>
            </a:r>
            <a:r>
              <a:rPr lang="en-US" dirty="0" smtClean="0"/>
              <a:t>Enabling </a:t>
            </a:r>
            <a:r>
              <a:rPr lang="en-US" dirty="0"/>
              <a:t>Business-to-Consumer Electronic </a:t>
            </a:r>
            <a:r>
              <a:rPr lang="en-US" dirty="0" smtClean="0"/>
              <a:t>Commerce</a:t>
            </a: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72"/>
            <a:ext cx="1301948" cy="20574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1948" y="0"/>
            <a:ext cx="2578299" cy="2059172"/>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80247" y="0"/>
            <a:ext cx="2749153" cy="2059172"/>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29400" y="1772"/>
            <a:ext cx="2514600" cy="2057400"/>
          </a:xfrm>
          <a:prstGeom prst="rect">
            <a:avLst/>
          </a:prstGeom>
        </p:spPr>
      </p:pic>
    </p:spTree>
    <p:extLst>
      <p:ext uri="{BB962C8B-B14F-4D97-AF65-F5344CB8AC3E}">
        <p14:creationId xmlns:p14="http://schemas.microsoft.com/office/powerpoint/2010/main" val="2492296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Business-to-Consumer E-Commerce and Internet Marketing</a:t>
            </a:r>
          </a:p>
        </p:txBody>
      </p:sp>
      <p:graphicFrame>
        <p:nvGraphicFramePr>
          <p:cNvPr id="3" name="Diagram 2"/>
          <p:cNvGraphicFramePr/>
          <p:nvPr>
            <p:extLst>
              <p:ext uri="{D42A27DB-BD31-4B8C-83A1-F6EECF244321}">
                <p14:modId xmlns:p14="http://schemas.microsoft.com/office/powerpoint/2010/main" val="1262643246"/>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396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B2C EC</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828800"/>
            <a:ext cx="8229600" cy="4171057"/>
          </a:xfrm>
          <a:prstGeom prst="rect">
            <a:avLst/>
          </a:prstGeom>
        </p:spPr>
      </p:pic>
    </p:spTree>
    <p:extLst>
      <p:ext uri="{BB962C8B-B14F-4D97-AF65-F5344CB8AC3E}">
        <p14:creationId xmlns:p14="http://schemas.microsoft.com/office/powerpoint/2010/main" val="167165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E-Tailing: Selling Goods and Services in the Digital </a:t>
            </a:r>
            <a:r>
              <a:rPr lang="en-US" dirty="0" smtClean="0"/>
              <a:t>World</a:t>
            </a:r>
            <a:endParaRPr lang="en-US" dirty="0"/>
          </a:p>
        </p:txBody>
      </p:sp>
      <p:sp>
        <p:nvSpPr>
          <p:cNvPr id="3" name="Content Placeholder 2"/>
          <p:cNvSpPr>
            <a:spLocks noGrp="1"/>
          </p:cNvSpPr>
          <p:nvPr>
            <p:ph idx="1"/>
          </p:nvPr>
        </p:nvSpPr>
        <p:spPr/>
        <p:txBody>
          <a:bodyPr>
            <a:normAutofit fontScale="92500"/>
          </a:bodyPr>
          <a:lstStyle/>
          <a:p>
            <a:r>
              <a:rPr lang="en-US" dirty="0" smtClean="0"/>
              <a:t>Companies utilizing E-Tailing have unique benefits</a:t>
            </a:r>
          </a:p>
          <a:p>
            <a:pPr lvl="1"/>
            <a:r>
              <a:rPr lang="en-US" dirty="0"/>
              <a:t>Product </a:t>
            </a:r>
            <a:r>
              <a:rPr lang="en-US" dirty="0" smtClean="0"/>
              <a:t>Benefits: With no store size and shelf space restrictions, companies can sell a far wider variety of goods.</a:t>
            </a:r>
          </a:p>
          <a:p>
            <a:pPr lvl="1"/>
            <a:r>
              <a:rPr lang="en-US" dirty="0"/>
              <a:t>Place </a:t>
            </a:r>
            <a:r>
              <a:rPr lang="en-US" dirty="0" smtClean="0"/>
              <a:t>Benefits: Internet storefronts are available on almost every computer connected to the Internet.</a:t>
            </a:r>
          </a:p>
          <a:p>
            <a:pPr lvl="1"/>
            <a:r>
              <a:rPr lang="en-US" dirty="0"/>
              <a:t>Price </a:t>
            </a:r>
            <a:r>
              <a:rPr lang="en-US" dirty="0" smtClean="0"/>
              <a:t>Benefits: The efficiency of online retailers, with high volumes and low overhead allow for very competitive pricing. </a:t>
            </a:r>
            <a:endParaRPr lang="en-US" dirty="0"/>
          </a:p>
        </p:txBody>
      </p:sp>
    </p:spTree>
    <p:extLst>
      <p:ext uri="{BB962C8B-B14F-4D97-AF65-F5344CB8AC3E}">
        <p14:creationId xmlns:p14="http://schemas.microsoft.com/office/powerpoint/2010/main" val="1671650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E-Tailing: Selling Goods and Services in the Digital </a:t>
            </a:r>
            <a:r>
              <a:rPr lang="en-US" dirty="0" smtClean="0"/>
              <a:t>World: The Long Tail</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4672013"/>
          </a:xfrm>
          <a:prstGeom prst="rect">
            <a:avLst/>
          </a:prstGeom>
        </p:spPr>
      </p:pic>
    </p:spTree>
    <p:extLst>
      <p:ext uri="{BB962C8B-B14F-4D97-AF65-F5344CB8AC3E}">
        <p14:creationId xmlns:p14="http://schemas.microsoft.com/office/powerpoint/2010/main" val="1757729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 Web Sites: Attracting and Retaining Online </a:t>
            </a:r>
            <a:r>
              <a:rPr lang="en-US" dirty="0" smtClean="0"/>
              <a:t>Customers – 4 Key Recommendations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The </a:t>
            </a:r>
            <a:r>
              <a:rPr lang="en-US" dirty="0"/>
              <a:t>Web </a:t>
            </a:r>
            <a:r>
              <a:rPr lang="en-US" dirty="0" smtClean="0"/>
              <a:t>site </a:t>
            </a:r>
            <a:r>
              <a:rPr lang="en-US" dirty="0"/>
              <a:t>should offer something </a:t>
            </a:r>
            <a:r>
              <a:rPr lang="en-US" dirty="0" smtClean="0"/>
              <a:t>unique</a:t>
            </a:r>
            <a:endParaRPr lang="en-US" dirty="0"/>
          </a:p>
          <a:p>
            <a:pPr marL="514350" indent="-514350">
              <a:buFont typeface="+mj-lt"/>
              <a:buAutoNum type="arabicPeriod"/>
            </a:pPr>
            <a:r>
              <a:rPr lang="en-US" dirty="0" smtClean="0"/>
              <a:t>The Web site must motivate people to visit, to stay, and to return</a:t>
            </a:r>
          </a:p>
          <a:p>
            <a:pPr marL="514350" indent="-514350">
              <a:buFont typeface="+mj-lt"/>
              <a:buAutoNum type="arabicPeriod"/>
            </a:pPr>
            <a:r>
              <a:rPr lang="en-US" dirty="0" smtClean="0"/>
              <a:t>You </a:t>
            </a:r>
            <a:r>
              <a:rPr lang="en-US" dirty="0"/>
              <a:t>m</a:t>
            </a:r>
            <a:r>
              <a:rPr lang="en-US" dirty="0" smtClean="0"/>
              <a:t>ust </a:t>
            </a:r>
            <a:r>
              <a:rPr lang="en-US" dirty="0"/>
              <a:t>a</a:t>
            </a:r>
            <a:r>
              <a:rPr lang="en-US" dirty="0" smtClean="0"/>
              <a:t>dvertise your presence on the Web</a:t>
            </a:r>
          </a:p>
          <a:p>
            <a:pPr marL="514350" indent="-514350">
              <a:buFont typeface="+mj-lt"/>
              <a:buAutoNum type="arabicPeriod"/>
            </a:pPr>
            <a:r>
              <a:rPr lang="en-US" dirty="0" smtClean="0"/>
              <a:t>You should learn from your Web site</a:t>
            </a:r>
            <a:endParaRPr lang="en-US" dirty="0"/>
          </a:p>
        </p:txBody>
      </p:sp>
    </p:spTree>
    <p:extLst>
      <p:ext uri="{BB962C8B-B14F-4D97-AF65-F5344CB8AC3E}">
        <p14:creationId xmlns:p14="http://schemas.microsoft.com/office/powerpoint/2010/main" val="1671650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 Web Sites: Attracting and Retaining Online </a:t>
            </a:r>
            <a:r>
              <a:rPr lang="en-US" dirty="0" smtClean="0"/>
              <a:t>Customers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828800"/>
            <a:ext cx="8229600" cy="4516637"/>
          </a:xfrm>
          <a:prstGeom prst="rect">
            <a:avLst/>
          </a:prstGeom>
        </p:spPr>
      </p:pic>
    </p:spTree>
    <p:extLst>
      <p:ext uri="{BB962C8B-B14F-4D97-AF65-F5344CB8AC3E}">
        <p14:creationId xmlns:p14="http://schemas.microsoft.com/office/powerpoint/2010/main" val="3895280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t>
            </a:r>
            <a:r>
              <a:rPr lang="en-US" dirty="0" smtClean="0"/>
              <a:t>Marketing</a:t>
            </a:r>
            <a:endParaRPr lang="en-US" dirty="0"/>
          </a:p>
        </p:txBody>
      </p:sp>
      <p:sp>
        <p:nvSpPr>
          <p:cNvPr id="5" name="Content Placeholder 4"/>
          <p:cNvSpPr>
            <a:spLocks noGrp="1"/>
          </p:cNvSpPr>
          <p:nvPr>
            <p:ph sz="half" idx="2"/>
          </p:nvPr>
        </p:nvSpPr>
        <p:spPr>
          <a:xfrm>
            <a:off x="5562600" y="1828800"/>
            <a:ext cx="3124200" cy="4572000"/>
          </a:xfrm>
        </p:spPr>
        <p:txBody>
          <a:bodyPr/>
          <a:lstStyle/>
          <a:p>
            <a:r>
              <a:rPr lang="en-US" dirty="0" smtClean="0"/>
              <a:t>If you build it, they won’t come unless you market it</a:t>
            </a:r>
          </a:p>
          <a:p>
            <a:r>
              <a:rPr lang="en-US" dirty="0" smtClean="0"/>
              <a:t>Search Engine Optimization (SEO) can be critical to your Web site’s success</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135" y="2209800"/>
            <a:ext cx="5027065" cy="3505200"/>
          </a:xfrm>
          <a:prstGeom prst="rect">
            <a:avLst/>
          </a:prstGeom>
        </p:spPr>
      </p:pic>
    </p:spTree>
    <p:extLst>
      <p:ext uri="{BB962C8B-B14F-4D97-AF65-F5344CB8AC3E}">
        <p14:creationId xmlns:p14="http://schemas.microsoft.com/office/powerpoint/2010/main" val="1671650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t>
            </a:r>
            <a:r>
              <a:rPr lang="en-US" dirty="0" smtClean="0"/>
              <a:t>Marketing Methods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012801"/>
              </p:ext>
            </p:extLst>
          </p:nvPr>
        </p:nvGraphicFramePr>
        <p:xfrm>
          <a:off x="457200" y="1828800"/>
          <a:ext cx="8229600" cy="4485640"/>
        </p:xfrm>
        <a:graphic>
          <a:graphicData uri="http://schemas.openxmlformats.org/drawingml/2006/table">
            <a:tbl>
              <a:tblPr firstRow="1" bandRow="1">
                <a:tableStyleId>{F5AB1C69-6EDB-4FF4-983F-18BD219EF322}</a:tableStyleId>
              </a:tblPr>
              <a:tblGrid>
                <a:gridCol w="2133600"/>
                <a:gridCol w="6096000"/>
              </a:tblGrid>
              <a:tr h="370840">
                <a:tc>
                  <a:txBody>
                    <a:bodyPr/>
                    <a:lstStyle/>
                    <a:p>
                      <a:endParaRPr lang="en-US" dirty="0"/>
                    </a:p>
                  </a:txBody>
                  <a:tcPr/>
                </a:tc>
                <a:tc>
                  <a:txBody>
                    <a:bodyPr/>
                    <a:lstStyle/>
                    <a:p>
                      <a:endParaRPr lang="en-US"/>
                    </a:p>
                  </a:txBody>
                  <a:tcPr/>
                </a:tc>
              </a:tr>
              <a:tr h="370840">
                <a:tc>
                  <a:txBody>
                    <a:bodyPr/>
                    <a:lstStyle/>
                    <a:p>
                      <a:r>
                        <a:rPr lang="en-US" dirty="0" smtClean="0"/>
                        <a:t>Search Marketing</a:t>
                      </a:r>
                    </a:p>
                    <a:p>
                      <a:endParaRPr lang="en-US" dirty="0"/>
                    </a:p>
                  </a:txBody>
                  <a:tcPr/>
                </a:tc>
                <a:tc>
                  <a:txBody>
                    <a:bodyPr/>
                    <a:lstStyle/>
                    <a:p>
                      <a:r>
                        <a:rPr lang="en-US" dirty="0" smtClean="0"/>
                        <a:t>Includes Paid Search, Placing Ads</a:t>
                      </a:r>
                      <a:r>
                        <a:rPr lang="en-US" baseline="0" dirty="0" smtClean="0"/>
                        <a:t> on search Web sites based on Search Terms, </a:t>
                      </a:r>
                      <a:r>
                        <a:rPr lang="en-US" dirty="0" smtClean="0"/>
                        <a:t>and Search Engine Optimization (SEO), </a:t>
                      </a:r>
                      <a:r>
                        <a:rPr lang="en-US" baseline="0" dirty="0" smtClean="0"/>
                        <a:t>optimizing your Web site and it’s relative search engine ranking</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Display Ads</a:t>
                      </a:r>
                    </a:p>
                    <a:p>
                      <a:endParaRPr lang="en-US" dirty="0"/>
                    </a:p>
                  </a:txBody>
                  <a:tcPr/>
                </a:tc>
                <a:tc>
                  <a:txBody>
                    <a:bodyPr/>
                    <a:lstStyle/>
                    <a:p>
                      <a:r>
                        <a:rPr lang="en-US" dirty="0" smtClean="0"/>
                        <a:t>Simple banner ads, but now often contextualized to what the person is viewing</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E-mail Marketing</a:t>
                      </a:r>
                    </a:p>
                    <a:p>
                      <a:endParaRPr lang="en-US" dirty="0"/>
                    </a:p>
                  </a:txBody>
                  <a:tcPr/>
                </a:tc>
                <a:tc>
                  <a:txBody>
                    <a:bodyPr/>
                    <a:lstStyle/>
                    <a:p>
                      <a:r>
                        <a:rPr lang="en-US" dirty="0" smtClean="0"/>
                        <a:t>Extremely low cost, less</a:t>
                      </a:r>
                      <a:r>
                        <a:rPr lang="en-US" baseline="0" dirty="0" smtClean="0"/>
                        <a:t> than a penny an email, and hence very popular; Effectiveness also easy to track</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Social Media</a:t>
                      </a:r>
                    </a:p>
                    <a:p>
                      <a:endParaRPr lang="en-US" dirty="0"/>
                    </a:p>
                  </a:txBody>
                  <a:tcPr/>
                </a:tc>
                <a:tc>
                  <a:txBody>
                    <a:bodyPr/>
                    <a:lstStyle/>
                    <a:p>
                      <a:r>
                        <a:rPr lang="en-US" dirty="0" smtClean="0"/>
                        <a:t>Increasingly used for interactive communication and relationship building with customers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Mobile Marketing</a:t>
                      </a:r>
                    </a:p>
                    <a:p>
                      <a:endParaRPr lang="en-US" dirty="0"/>
                    </a:p>
                  </a:txBody>
                  <a:tcPr/>
                </a:tc>
                <a:tc>
                  <a:txBody>
                    <a:bodyPr/>
                    <a:lstStyle/>
                    <a:p>
                      <a:r>
                        <a:rPr lang="en-US" dirty="0" smtClean="0"/>
                        <a:t>If ads</a:t>
                      </a:r>
                      <a:r>
                        <a:rPr lang="en-US" baseline="0" dirty="0" smtClean="0"/>
                        <a:t> can be tailored to a users location then highly targeted marketing opportunities open up</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Pricing Models</a:t>
                      </a:r>
                      <a:r>
                        <a:rPr lang="en-US" baseline="0" dirty="0" smtClean="0"/>
                        <a:t> &amp; Click Fraud</a:t>
                      </a:r>
                      <a:endParaRPr lang="en-US" dirty="0" smtClean="0"/>
                    </a:p>
                  </a:txBody>
                  <a:tcPr/>
                </a:tc>
                <a:tc>
                  <a:txBody>
                    <a:bodyPr/>
                    <a:lstStyle/>
                    <a:p>
                      <a:r>
                        <a:rPr lang="en-US" dirty="0" smtClean="0"/>
                        <a:t>Impression,</a:t>
                      </a:r>
                      <a:r>
                        <a:rPr lang="en-US" baseline="0" dirty="0" smtClean="0"/>
                        <a:t> Pay-per-Click/Click Through, and Conversion models</a:t>
                      </a:r>
                      <a:endParaRPr lang="en-US" dirty="0"/>
                    </a:p>
                  </a:txBody>
                  <a:tcPr/>
                </a:tc>
              </a:tr>
            </a:tbl>
          </a:graphicData>
        </a:graphic>
      </p:graphicFrame>
    </p:spTree>
    <p:extLst>
      <p:ext uri="{BB962C8B-B14F-4D97-AF65-F5344CB8AC3E}">
        <p14:creationId xmlns:p14="http://schemas.microsoft.com/office/powerpoint/2010/main" val="2156169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Mobile Commerce, Consumer-to-Consumer EC, and Consumer-to-Business EC</a:t>
            </a:r>
          </a:p>
        </p:txBody>
      </p:sp>
      <p:graphicFrame>
        <p:nvGraphicFramePr>
          <p:cNvPr id="4" name="Diagram 3"/>
          <p:cNvGraphicFramePr/>
          <p:nvPr>
            <p:extLst>
              <p:ext uri="{D42A27DB-BD31-4B8C-83A1-F6EECF244321}">
                <p14:modId xmlns:p14="http://schemas.microsoft.com/office/powerpoint/2010/main" val="2593863567"/>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481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t>
            </a:r>
            <a:r>
              <a:rPr lang="en-US" dirty="0"/>
              <a:t>EC</a:t>
            </a:r>
          </a:p>
        </p:txBody>
      </p:sp>
      <p:sp>
        <p:nvSpPr>
          <p:cNvPr id="3" name="Content Placeholder 2"/>
          <p:cNvSpPr>
            <a:spLocks noGrp="1"/>
          </p:cNvSpPr>
          <p:nvPr>
            <p:ph idx="1"/>
          </p:nvPr>
        </p:nvSpPr>
        <p:spPr/>
        <p:txBody>
          <a:bodyPr>
            <a:normAutofit lnSpcReduction="10000"/>
          </a:bodyPr>
          <a:lstStyle/>
          <a:p>
            <a:r>
              <a:rPr lang="en-US" dirty="0"/>
              <a:t>Location-Based </a:t>
            </a:r>
            <a:r>
              <a:rPr lang="en-US" dirty="0" smtClean="0"/>
              <a:t>M-Commerce</a:t>
            </a:r>
          </a:p>
          <a:p>
            <a:pPr lvl="1"/>
            <a:r>
              <a:rPr lang="en-US" dirty="0" smtClean="0"/>
              <a:t>Services can be offered tailored to a person’s needs based on their current location</a:t>
            </a:r>
            <a:endParaRPr lang="en-US" dirty="0"/>
          </a:p>
          <a:p>
            <a:r>
              <a:rPr lang="en-US" dirty="0"/>
              <a:t>Information on the </a:t>
            </a:r>
            <a:r>
              <a:rPr lang="en-US" dirty="0" smtClean="0"/>
              <a:t>Go</a:t>
            </a:r>
          </a:p>
          <a:p>
            <a:pPr lvl="1"/>
            <a:r>
              <a:rPr lang="en-US" dirty="0" smtClean="0"/>
              <a:t>Customers can get further information about a product wherever they are, including in the store, but this can lead to “</a:t>
            </a:r>
            <a:r>
              <a:rPr lang="en-US" dirty="0" err="1"/>
              <a:t>s</a:t>
            </a:r>
            <a:r>
              <a:rPr lang="en-US" dirty="0" err="1" smtClean="0"/>
              <a:t>howrooming</a:t>
            </a:r>
            <a:r>
              <a:rPr lang="en-US" dirty="0" smtClean="0"/>
              <a:t>”</a:t>
            </a:r>
            <a:endParaRPr lang="en-US" dirty="0"/>
          </a:p>
          <a:p>
            <a:r>
              <a:rPr lang="en-US" dirty="0"/>
              <a:t>Product and Content </a:t>
            </a:r>
            <a:r>
              <a:rPr lang="en-US" dirty="0" smtClean="0"/>
              <a:t>Sales</a:t>
            </a:r>
          </a:p>
          <a:p>
            <a:pPr lvl="1"/>
            <a:r>
              <a:rPr lang="en-US" dirty="0" smtClean="0"/>
              <a:t>Consumers use mobile apps to make purchases while on-the-go</a:t>
            </a:r>
            <a:endParaRPr lang="en-US" dirty="0"/>
          </a:p>
        </p:txBody>
      </p:sp>
    </p:spTree>
    <p:extLst>
      <p:ext uri="{BB962C8B-B14F-4D97-AF65-F5344CB8AC3E}">
        <p14:creationId xmlns:p14="http://schemas.microsoft.com/office/powerpoint/2010/main" val="50470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4 Learning Objectives</a:t>
            </a:r>
            <a:br>
              <a:rPr lang="en-US" dirty="0" smtClean="0"/>
            </a:br>
            <a:r>
              <a:rPr lang="en-US" dirty="0"/>
              <a:t>After </a:t>
            </a:r>
            <a:r>
              <a:rPr lang="en-US" dirty="0" smtClean="0"/>
              <a:t>this chapter</a:t>
            </a:r>
            <a:r>
              <a:rPr lang="en-US" dirty="0"/>
              <a:t>, you will be </a:t>
            </a:r>
            <a:r>
              <a:rPr lang="en-US" dirty="0" smtClean="0"/>
              <a:t>able to:</a:t>
            </a:r>
            <a:endParaRPr lang="en-US" dirty="0"/>
          </a:p>
        </p:txBody>
      </p:sp>
      <p:graphicFrame>
        <p:nvGraphicFramePr>
          <p:cNvPr id="4" name="Diagram 3"/>
          <p:cNvGraphicFramePr/>
          <p:nvPr>
            <p:extLst>
              <p:ext uri="{D42A27DB-BD31-4B8C-83A1-F6EECF244321}">
                <p14:modId xmlns:p14="http://schemas.microsoft.com/office/powerpoint/2010/main" val="2439929298"/>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9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C2C EC</a:t>
            </a:r>
          </a:p>
        </p:txBody>
      </p:sp>
      <p:sp>
        <p:nvSpPr>
          <p:cNvPr id="3" name="Content Placeholder 2"/>
          <p:cNvSpPr>
            <a:spLocks noGrp="1"/>
          </p:cNvSpPr>
          <p:nvPr>
            <p:ph idx="1"/>
          </p:nvPr>
        </p:nvSpPr>
        <p:spPr/>
        <p:txBody>
          <a:bodyPr>
            <a:normAutofit lnSpcReduction="10000"/>
          </a:bodyPr>
          <a:lstStyle/>
          <a:p>
            <a:r>
              <a:rPr lang="en-US" dirty="0" smtClean="0"/>
              <a:t>E-Auctions</a:t>
            </a:r>
          </a:p>
          <a:p>
            <a:pPr lvl="1"/>
            <a:r>
              <a:rPr lang="en-US" dirty="0" smtClean="0"/>
              <a:t>Consumers can sell items, including rare and unusual items, at online auctions where competition can result in a fair price even if the seller isn’t sure what a fair price is</a:t>
            </a:r>
          </a:p>
          <a:p>
            <a:pPr lvl="1"/>
            <a:r>
              <a:rPr lang="en-US" dirty="0" smtClean="0"/>
              <a:t>Businesses participate in reverse auctions to compete for the right to make a sale</a:t>
            </a:r>
            <a:endParaRPr lang="en-US" dirty="0"/>
          </a:p>
          <a:p>
            <a:r>
              <a:rPr lang="en-US" dirty="0"/>
              <a:t>Online </a:t>
            </a:r>
            <a:r>
              <a:rPr lang="en-US" dirty="0" smtClean="0"/>
              <a:t>Classifieds</a:t>
            </a:r>
          </a:p>
          <a:p>
            <a:pPr lvl="1"/>
            <a:r>
              <a:rPr lang="en-US" dirty="0" smtClean="0"/>
              <a:t>Typically local in nature, these have flourished in recent years</a:t>
            </a:r>
            <a:endParaRPr lang="en-US" dirty="0"/>
          </a:p>
        </p:txBody>
      </p:sp>
    </p:spTree>
    <p:extLst>
      <p:ext uri="{BB962C8B-B14F-4D97-AF65-F5344CB8AC3E}">
        <p14:creationId xmlns:p14="http://schemas.microsoft.com/office/powerpoint/2010/main" val="167165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C2B </a:t>
            </a:r>
            <a:r>
              <a:rPr lang="en-US" dirty="0" smtClean="0"/>
              <a:t>EC</a:t>
            </a:r>
            <a:endParaRPr lang="en-US" dirty="0"/>
          </a:p>
        </p:txBody>
      </p:sp>
      <p:sp>
        <p:nvSpPr>
          <p:cNvPr id="3" name="Content Placeholder 2"/>
          <p:cNvSpPr>
            <a:spLocks noGrp="1"/>
          </p:cNvSpPr>
          <p:nvPr>
            <p:ph idx="1"/>
          </p:nvPr>
        </p:nvSpPr>
        <p:spPr/>
        <p:txBody>
          <a:bodyPr/>
          <a:lstStyle/>
          <a:p>
            <a:r>
              <a:rPr lang="en-US" dirty="0" smtClean="0"/>
              <a:t>Relatively new, this is where consumers can sell relatively small pieces of work (e.g.: photos) or services to businesses</a:t>
            </a:r>
          </a:p>
          <a:p>
            <a:r>
              <a:rPr lang="en-US" dirty="0" smtClean="0"/>
              <a:t>It might be argued that anyone who made a living doing this is actually in business for themselves, and technically isn’t a consumer anymore</a:t>
            </a:r>
          </a:p>
          <a:p>
            <a:endParaRPr lang="en-US" dirty="0" smtClean="0"/>
          </a:p>
        </p:txBody>
      </p:sp>
    </p:spTree>
    <p:extLst>
      <p:ext uri="{BB962C8B-B14F-4D97-AF65-F5344CB8AC3E}">
        <p14:creationId xmlns:p14="http://schemas.microsoft.com/office/powerpoint/2010/main" val="1671650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Managing Finances and Navigating Legal Issues in EC</a:t>
            </a:r>
          </a:p>
        </p:txBody>
      </p:sp>
      <p:graphicFrame>
        <p:nvGraphicFramePr>
          <p:cNvPr id="3" name="Diagram 2"/>
          <p:cNvGraphicFramePr/>
          <p:nvPr>
            <p:extLst>
              <p:ext uri="{D42A27DB-BD31-4B8C-83A1-F6EECF244321}">
                <p14:modId xmlns:p14="http://schemas.microsoft.com/office/powerpoint/2010/main" val="2266161923"/>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761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E-Banking</a:t>
            </a:r>
          </a:p>
        </p:txBody>
      </p:sp>
      <p:sp>
        <p:nvSpPr>
          <p:cNvPr id="3" name="Content Placeholder 2"/>
          <p:cNvSpPr>
            <a:spLocks noGrp="1"/>
          </p:cNvSpPr>
          <p:nvPr>
            <p:ph idx="1"/>
          </p:nvPr>
        </p:nvSpPr>
        <p:spPr/>
        <p:txBody>
          <a:bodyPr>
            <a:normAutofit lnSpcReduction="10000"/>
          </a:bodyPr>
          <a:lstStyle/>
          <a:p>
            <a:r>
              <a:rPr lang="en-US" dirty="0" smtClean="0"/>
              <a:t>Online Banking</a:t>
            </a:r>
          </a:p>
          <a:p>
            <a:pPr lvl="1"/>
            <a:r>
              <a:rPr lang="en-US" dirty="0" smtClean="0"/>
              <a:t>Convenience</a:t>
            </a:r>
          </a:p>
          <a:p>
            <a:pPr lvl="1"/>
            <a:r>
              <a:rPr lang="en-US" dirty="0" smtClean="0"/>
              <a:t>Security Concerns</a:t>
            </a:r>
          </a:p>
          <a:p>
            <a:pPr lvl="1"/>
            <a:r>
              <a:rPr lang="en-US" dirty="0" smtClean="0"/>
              <a:t>Mobile banking</a:t>
            </a:r>
          </a:p>
          <a:p>
            <a:r>
              <a:rPr lang="en-US" dirty="0" smtClean="0"/>
              <a:t>Online Investing</a:t>
            </a:r>
          </a:p>
          <a:p>
            <a:pPr lvl="1"/>
            <a:r>
              <a:rPr lang="en-US" dirty="0" smtClean="0"/>
              <a:t>Increased access to financial information and analytical tools</a:t>
            </a:r>
          </a:p>
          <a:p>
            <a:pPr lvl="1"/>
            <a:r>
              <a:rPr lang="en-US" dirty="0" smtClean="0"/>
              <a:t>Online investing</a:t>
            </a:r>
          </a:p>
          <a:p>
            <a:pPr lvl="1"/>
            <a:r>
              <a:rPr lang="en-US" dirty="0" smtClean="0"/>
              <a:t>Mobile investing</a:t>
            </a:r>
            <a:endParaRPr lang="en-US" dirty="0"/>
          </a:p>
        </p:txBody>
      </p:sp>
    </p:spTree>
    <p:extLst>
      <p:ext uri="{BB962C8B-B14F-4D97-AF65-F5344CB8AC3E}">
        <p14:creationId xmlns:p14="http://schemas.microsoft.com/office/powerpoint/2010/main" val="167165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Securing Payments in the Digital World</a:t>
            </a:r>
          </a:p>
        </p:txBody>
      </p:sp>
      <p:sp>
        <p:nvSpPr>
          <p:cNvPr id="3" name="Content Placeholder 2"/>
          <p:cNvSpPr>
            <a:spLocks noGrp="1"/>
          </p:cNvSpPr>
          <p:nvPr>
            <p:ph idx="1"/>
          </p:nvPr>
        </p:nvSpPr>
        <p:spPr/>
        <p:txBody>
          <a:bodyPr/>
          <a:lstStyle/>
          <a:p>
            <a:r>
              <a:rPr lang="en-US" dirty="0" smtClean="0"/>
              <a:t>Credit and Debit Cards</a:t>
            </a:r>
          </a:p>
          <a:p>
            <a:pPr lvl="1"/>
            <a:r>
              <a:rPr lang="en-US" dirty="0" smtClean="0"/>
              <a:t>Credit Cards are a simple mechanism</a:t>
            </a:r>
          </a:p>
          <a:p>
            <a:pPr lvl="1"/>
            <a:r>
              <a:rPr lang="en-US" dirty="0" smtClean="0"/>
              <a:t>Consumers have to transfer a lot of personal information to the seller</a:t>
            </a:r>
          </a:p>
          <a:p>
            <a:r>
              <a:rPr lang="en-US" dirty="0" smtClean="0"/>
              <a:t>Managing Risk</a:t>
            </a:r>
          </a:p>
          <a:p>
            <a:pPr lvl="1"/>
            <a:r>
              <a:rPr lang="en-US" dirty="0" smtClean="0"/>
              <a:t>Businesses are financially liable for fraudulent transactions</a:t>
            </a:r>
          </a:p>
          <a:p>
            <a:pPr lvl="1"/>
            <a:r>
              <a:rPr lang="en-US" dirty="0" smtClean="0"/>
              <a:t>Businesses have to look for fraud indicators and sometimes reject risky transactions </a:t>
            </a:r>
            <a:endParaRPr lang="en-US" dirty="0"/>
          </a:p>
        </p:txBody>
      </p:sp>
    </p:spTree>
    <p:extLst>
      <p:ext uri="{BB962C8B-B14F-4D97-AF65-F5344CB8AC3E}">
        <p14:creationId xmlns:p14="http://schemas.microsoft.com/office/powerpoint/2010/main" val="1671650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Issues in EC</a:t>
            </a:r>
          </a:p>
        </p:txBody>
      </p:sp>
      <p:sp>
        <p:nvSpPr>
          <p:cNvPr id="3" name="Content Placeholder 2"/>
          <p:cNvSpPr>
            <a:spLocks noGrp="1"/>
          </p:cNvSpPr>
          <p:nvPr>
            <p:ph idx="1"/>
          </p:nvPr>
        </p:nvSpPr>
        <p:spPr/>
        <p:txBody>
          <a:bodyPr/>
          <a:lstStyle/>
          <a:p>
            <a:r>
              <a:rPr lang="en-US" dirty="0" smtClean="0"/>
              <a:t>Taxation</a:t>
            </a:r>
          </a:p>
          <a:p>
            <a:pPr lvl="1"/>
            <a:r>
              <a:rPr lang="en-US" dirty="0" smtClean="0"/>
              <a:t>Sales Taxes</a:t>
            </a:r>
          </a:p>
          <a:p>
            <a:r>
              <a:rPr lang="en-US" dirty="0" smtClean="0"/>
              <a:t>Digital Rights Management</a:t>
            </a:r>
          </a:p>
          <a:p>
            <a:pPr lvl="1"/>
            <a:r>
              <a:rPr lang="en-US" dirty="0" smtClean="0"/>
              <a:t>Preventing unauthorized duplication</a:t>
            </a:r>
          </a:p>
          <a:p>
            <a:pPr lvl="1"/>
            <a:r>
              <a:rPr lang="en-US" dirty="0" smtClean="0"/>
              <a:t>Restrict which devices can play media</a:t>
            </a:r>
          </a:p>
          <a:p>
            <a:pPr lvl="1"/>
            <a:r>
              <a:rPr lang="en-US" dirty="0" smtClean="0"/>
              <a:t>Limit number of times media can be played</a:t>
            </a:r>
            <a:endParaRPr lang="en-US" dirty="0"/>
          </a:p>
        </p:txBody>
      </p:sp>
    </p:spTree>
    <p:extLst>
      <p:ext uri="{BB962C8B-B14F-4D97-AF65-F5344CB8AC3E}">
        <p14:creationId xmlns:p14="http://schemas.microsoft.com/office/powerpoint/2010/main" val="1671650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E-Government</a:t>
            </a:r>
          </a:p>
        </p:txBody>
      </p:sp>
      <p:graphicFrame>
        <p:nvGraphicFramePr>
          <p:cNvPr id="4" name="Diagram 3"/>
          <p:cNvGraphicFramePr/>
          <p:nvPr>
            <p:extLst>
              <p:ext uri="{D42A27DB-BD31-4B8C-83A1-F6EECF244321}">
                <p14:modId xmlns:p14="http://schemas.microsoft.com/office/powerpoint/2010/main" val="3113496312"/>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422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1400" y="1828800"/>
            <a:ext cx="4953000" cy="4377334"/>
          </a:xfrm>
          <a:prstGeom prst="rect">
            <a:avLst/>
          </a:prstGeom>
        </p:spPr>
      </p:pic>
      <p:sp>
        <p:nvSpPr>
          <p:cNvPr id="2" name="Title 1"/>
          <p:cNvSpPr>
            <a:spLocks noGrp="1"/>
          </p:cNvSpPr>
          <p:nvPr>
            <p:ph type="title"/>
          </p:nvPr>
        </p:nvSpPr>
        <p:spPr/>
        <p:txBody>
          <a:bodyPr/>
          <a:lstStyle/>
          <a:p>
            <a:r>
              <a:rPr lang="en-US" dirty="0"/>
              <a:t>E-Government</a:t>
            </a:r>
          </a:p>
        </p:txBody>
      </p:sp>
      <p:sp>
        <p:nvSpPr>
          <p:cNvPr id="4" name="Content Placeholder 3"/>
          <p:cNvSpPr>
            <a:spLocks noGrp="1"/>
          </p:cNvSpPr>
          <p:nvPr>
            <p:ph sz="half" idx="1"/>
          </p:nvPr>
        </p:nvSpPr>
        <p:spPr>
          <a:xfrm>
            <a:off x="457200" y="2209800"/>
            <a:ext cx="4267200" cy="2590800"/>
          </a:xfrm>
        </p:spPr>
        <p:txBody>
          <a:bodyPr>
            <a:normAutofit/>
          </a:bodyPr>
          <a:lstStyle/>
          <a:p>
            <a:r>
              <a:rPr lang="en-US" sz="2400" dirty="0" smtClean="0"/>
              <a:t>Government-to-Citizens</a:t>
            </a:r>
            <a:endParaRPr lang="en-US" sz="2400" dirty="0"/>
          </a:p>
          <a:p>
            <a:r>
              <a:rPr lang="en-US" sz="2400" dirty="0" smtClean="0"/>
              <a:t>Government-to-Business</a:t>
            </a:r>
            <a:endParaRPr lang="en-US" sz="2400" dirty="0"/>
          </a:p>
          <a:p>
            <a:r>
              <a:rPr lang="en-US" sz="2400" dirty="0" smtClean="0"/>
              <a:t>Government-to-Government</a:t>
            </a:r>
            <a:endParaRPr lang="en-US" sz="2400" dirty="0"/>
          </a:p>
        </p:txBody>
      </p:sp>
    </p:spTree>
    <p:extLst>
      <p:ext uri="{BB962C8B-B14F-4D97-AF65-F5344CB8AC3E}">
        <p14:creationId xmlns:p14="http://schemas.microsoft.com/office/powerpoint/2010/main" val="1671650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End of Chapter Content</a:t>
            </a:r>
            <a:endParaRPr lang="en-US" dirty="0"/>
          </a:p>
        </p:txBody>
      </p:sp>
    </p:spTree>
    <p:extLst>
      <p:ext uri="{BB962C8B-B14F-4D97-AF65-F5344CB8AC3E}">
        <p14:creationId xmlns:p14="http://schemas.microsoft.com/office/powerpoint/2010/main" val="302104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in the Digital World: </a:t>
            </a:r>
            <a:r>
              <a:rPr lang="en-US" dirty="0"/>
              <a:t/>
            </a:r>
            <a:br>
              <a:rPr lang="en-US" dirty="0"/>
            </a:br>
            <a:r>
              <a:rPr lang="en-US" dirty="0" err="1"/>
              <a:t>Taobao</a:t>
            </a:r>
            <a:r>
              <a:rPr lang="en-US" dirty="0"/>
              <a:t> and the World of e-Commerce</a:t>
            </a:r>
            <a:endParaRPr lang="en-US" dirty="0" smtClean="0"/>
          </a:p>
        </p:txBody>
      </p:sp>
      <p:sp>
        <p:nvSpPr>
          <p:cNvPr id="3" name="Content Placeholder 2"/>
          <p:cNvSpPr>
            <a:spLocks noGrp="1"/>
          </p:cNvSpPr>
          <p:nvPr>
            <p:ph idx="1"/>
          </p:nvPr>
        </p:nvSpPr>
        <p:spPr/>
        <p:txBody>
          <a:bodyPr>
            <a:normAutofit fontScale="92500" lnSpcReduction="20000"/>
          </a:bodyPr>
          <a:lstStyle/>
          <a:p>
            <a:r>
              <a:rPr lang="en-US" dirty="0" err="1" smtClean="0"/>
              <a:t>Taobao</a:t>
            </a:r>
            <a:r>
              <a:rPr lang="en-US" dirty="0" smtClean="0"/>
              <a:t> is the largest digital marketplace in China</a:t>
            </a:r>
          </a:p>
          <a:p>
            <a:pPr lvl="1"/>
            <a:r>
              <a:rPr lang="en-US" dirty="0" smtClean="0"/>
              <a:t>By 2011 more registered users (370 million) than the population of the United States</a:t>
            </a:r>
          </a:p>
          <a:p>
            <a:pPr lvl="1"/>
            <a:r>
              <a:rPr lang="en-US" dirty="0" smtClean="0"/>
              <a:t>Online marketplace for multiple companies</a:t>
            </a:r>
          </a:p>
          <a:p>
            <a:pPr lvl="1"/>
            <a:r>
              <a:rPr lang="en-US" dirty="0" smtClean="0"/>
              <a:t>Online consumer-to-consumer sales, much like eBay</a:t>
            </a:r>
          </a:p>
          <a:p>
            <a:pPr lvl="1"/>
            <a:r>
              <a:rPr lang="en-US" dirty="0" smtClean="0"/>
              <a:t>Notorious for piracy and counterfeit goods</a:t>
            </a:r>
          </a:p>
          <a:p>
            <a:r>
              <a:rPr lang="en-US" dirty="0" smtClean="0"/>
              <a:t>360buy new fast growing competitor</a:t>
            </a:r>
          </a:p>
          <a:p>
            <a:pPr lvl="1"/>
            <a:r>
              <a:rPr lang="en-US" dirty="0" smtClean="0"/>
              <a:t>Not on the list of notorious markets</a:t>
            </a:r>
          </a:p>
          <a:p>
            <a:r>
              <a:rPr lang="en-US" dirty="0" smtClean="0"/>
              <a:t>Sales in China pose </a:t>
            </a:r>
            <a:r>
              <a:rPr lang="en-US" dirty="0" smtClean="0"/>
              <a:t>huge logistics headaches</a:t>
            </a:r>
          </a:p>
          <a:p>
            <a:pPr lvl="1"/>
            <a:r>
              <a:rPr lang="en-US" dirty="0" smtClean="0"/>
              <a:t>Widely varying population densities</a:t>
            </a:r>
          </a:p>
          <a:p>
            <a:pPr lvl="1"/>
            <a:r>
              <a:rPr lang="en-US" dirty="0" smtClean="0"/>
              <a:t>No ‘overnight shipping’ infrastructure</a:t>
            </a:r>
          </a:p>
        </p:txBody>
      </p:sp>
    </p:spTree>
    <p:extLst>
      <p:ext uri="{BB962C8B-B14F-4D97-AF65-F5344CB8AC3E}">
        <p14:creationId xmlns:p14="http://schemas.microsoft.com/office/powerpoint/2010/main" val="2206992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Electronic Commerce Defined</a:t>
            </a:r>
          </a:p>
        </p:txBody>
      </p:sp>
      <p:graphicFrame>
        <p:nvGraphicFramePr>
          <p:cNvPr id="3" name="Diagram 2"/>
          <p:cNvGraphicFramePr/>
          <p:nvPr>
            <p:extLst>
              <p:ext uri="{D42A27DB-BD31-4B8C-83A1-F6EECF244321}">
                <p14:modId xmlns:p14="http://schemas.microsoft.com/office/powerpoint/2010/main" val="3715953697"/>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776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a:t>
            </a:r>
            <a:r>
              <a:rPr lang="en-US" dirty="0" smtClean="0"/>
              <a:t>Case: </a:t>
            </a:r>
            <a:r>
              <a:rPr lang="en-US" dirty="0" err="1"/>
              <a:t>Catchafire</a:t>
            </a:r>
            <a:r>
              <a:rPr lang="en-US" dirty="0"/>
              <a:t>—Fueling “Volunteer-to-Charity” e-Commerce</a:t>
            </a:r>
          </a:p>
        </p:txBody>
      </p:sp>
      <p:sp>
        <p:nvSpPr>
          <p:cNvPr id="3" name="Content Placeholder 2"/>
          <p:cNvSpPr>
            <a:spLocks noGrp="1"/>
          </p:cNvSpPr>
          <p:nvPr>
            <p:ph idx="1"/>
          </p:nvPr>
        </p:nvSpPr>
        <p:spPr/>
        <p:txBody>
          <a:bodyPr/>
          <a:lstStyle/>
          <a:p>
            <a:r>
              <a:rPr lang="en-US" dirty="0" smtClean="0"/>
              <a:t>Many people want to donate time / </a:t>
            </a:r>
            <a:r>
              <a:rPr lang="en-US" dirty="0" smtClean="0"/>
              <a:t>service as well as or instead of money</a:t>
            </a:r>
            <a:endParaRPr lang="en-US" dirty="0" smtClean="0"/>
          </a:p>
          <a:p>
            <a:r>
              <a:rPr lang="en-US" dirty="0" smtClean="0"/>
              <a:t>Matching people and charities is difficult</a:t>
            </a:r>
          </a:p>
          <a:p>
            <a:r>
              <a:rPr lang="en-US" dirty="0" err="1" smtClean="0"/>
              <a:t>Catchafire</a:t>
            </a:r>
            <a:r>
              <a:rPr lang="en-US" dirty="0" smtClean="0"/>
              <a:t> is an online platform to bridge this gap</a:t>
            </a:r>
          </a:p>
          <a:p>
            <a:r>
              <a:rPr lang="en-US" dirty="0" smtClean="0"/>
              <a:t>Potential volunteers can “shop” for a good fit</a:t>
            </a:r>
            <a:endParaRPr lang="en-US" dirty="0"/>
          </a:p>
        </p:txBody>
      </p:sp>
    </p:spTree>
    <p:extLst>
      <p:ext uri="{BB962C8B-B14F-4D97-AF65-F5344CB8AC3E}">
        <p14:creationId xmlns:p14="http://schemas.microsoft.com/office/powerpoint/2010/main" val="6240233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a:t>
            </a:r>
            <a:r>
              <a:rPr lang="en-US" dirty="0" smtClean="0"/>
              <a:t>Dilemma:</a:t>
            </a:r>
            <a:r>
              <a:rPr lang="en-US" dirty="0"/>
              <a:t/>
            </a:r>
            <a:br>
              <a:rPr lang="en-US" dirty="0"/>
            </a:br>
            <a:r>
              <a:rPr lang="en-US" dirty="0"/>
              <a:t>The Ethics of Reputation Management</a:t>
            </a:r>
          </a:p>
        </p:txBody>
      </p:sp>
      <p:sp>
        <p:nvSpPr>
          <p:cNvPr id="3" name="Content Placeholder 2"/>
          <p:cNvSpPr>
            <a:spLocks noGrp="1"/>
          </p:cNvSpPr>
          <p:nvPr>
            <p:ph idx="1"/>
          </p:nvPr>
        </p:nvSpPr>
        <p:spPr/>
        <p:txBody>
          <a:bodyPr>
            <a:normAutofit fontScale="92500"/>
          </a:bodyPr>
          <a:lstStyle/>
          <a:p>
            <a:r>
              <a:rPr lang="en-US" dirty="0" smtClean="0"/>
              <a:t>Online reviews can be critical to a customers buying decision</a:t>
            </a:r>
          </a:p>
          <a:p>
            <a:r>
              <a:rPr lang="en-US" dirty="0" smtClean="0"/>
              <a:t>Biased and fake reviews can affect a businesses profitability, or even survival</a:t>
            </a:r>
          </a:p>
          <a:p>
            <a:r>
              <a:rPr lang="en-US" dirty="0" smtClean="0"/>
              <a:t>Owners are tempted to post fake positive reviews</a:t>
            </a:r>
          </a:p>
          <a:p>
            <a:r>
              <a:rPr lang="en-US" dirty="0" smtClean="0"/>
              <a:t>Competitors are tempted to post fake negative reviews</a:t>
            </a:r>
          </a:p>
          <a:p>
            <a:r>
              <a:rPr lang="en-US" dirty="0" smtClean="0"/>
              <a:t>Reputation Management can help offset negative biased reviews, but poses ethical dilemmas</a:t>
            </a:r>
            <a:endParaRPr lang="en-US" dirty="0"/>
          </a:p>
        </p:txBody>
      </p:sp>
    </p:spTree>
    <p:extLst>
      <p:ext uri="{BB962C8B-B14F-4D97-AF65-F5344CB8AC3E}">
        <p14:creationId xmlns:p14="http://schemas.microsoft.com/office/powerpoint/2010/main" val="1518358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Key </a:t>
            </a:r>
            <a:r>
              <a:rPr lang="en-US" sz="3200" dirty="0" smtClean="0"/>
              <a:t>Players: </a:t>
            </a:r>
            <a:r>
              <a:rPr lang="en-US" sz="3200" dirty="0"/>
              <a:t>Behind the Online Storefront: How e-Commerce Giants </a:t>
            </a:r>
            <a:r>
              <a:rPr lang="en-US" sz="3200" dirty="0" smtClean="0"/>
              <a:t>Help Small </a:t>
            </a:r>
            <a:r>
              <a:rPr lang="en-US" sz="3200" dirty="0"/>
              <a:t>Businesses Flourish</a:t>
            </a:r>
          </a:p>
        </p:txBody>
      </p:sp>
      <p:sp>
        <p:nvSpPr>
          <p:cNvPr id="3" name="Content Placeholder 2"/>
          <p:cNvSpPr>
            <a:spLocks noGrp="1"/>
          </p:cNvSpPr>
          <p:nvPr>
            <p:ph idx="1"/>
          </p:nvPr>
        </p:nvSpPr>
        <p:spPr/>
        <p:txBody>
          <a:bodyPr>
            <a:normAutofit fontScale="92500" lnSpcReduction="10000"/>
          </a:bodyPr>
          <a:lstStyle/>
          <a:p>
            <a:r>
              <a:rPr lang="en-US" dirty="0" smtClean="0"/>
              <a:t>Starting an online business can be complex</a:t>
            </a:r>
          </a:p>
          <a:p>
            <a:pPr lvl="1"/>
            <a:r>
              <a:rPr lang="en-US" dirty="0" smtClean="0"/>
              <a:t>Commercial giants such as eBay and Amazon allow small retailers to sell through their sites</a:t>
            </a:r>
          </a:p>
          <a:p>
            <a:pPr lvl="1"/>
            <a:r>
              <a:rPr lang="en-US" dirty="0" smtClean="0"/>
              <a:t>Large hosting companies such as </a:t>
            </a:r>
            <a:r>
              <a:rPr lang="en-US" dirty="0" err="1" smtClean="0"/>
              <a:t>GoDaddy</a:t>
            </a:r>
            <a:r>
              <a:rPr lang="en-US" dirty="0" smtClean="0"/>
              <a:t> provide hosting and online shopping carts</a:t>
            </a:r>
          </a:p>
          <a:p>
            <a:pPr lvl="1"/>
            <a:r>
              <a:rPr lang="en-US" dirty="0" smtClean="0"/>
              <a:t>Payment services such as Intuit and PayPal offer credit card services</a:t>
            </a:r>
          </a:p>
          <a:p>
            <a:pPr lvl="1"/>
            <a:r>
              <a:rPr lang="en-US" dirty="0" smtClean="0"/>
              <a:t>Fulfillment centers, such as Amazon, handle packaging and shipping individual </a:t>
            </a:r>
            <a:r>
              <a:rPr lang="en-US" dirty="0" smtClean="0"/>
              <a:t>orders</a:t>
            </a:r>
          </a:p>
          <a:p>
            <a:r>
              <a:rPr lang="en-US" dirty="0" smtClean="0"/>
              <a:t>These simplify small business implementations</a:t>
            </a:r>
            <a:endParaRPr lang="en-US" dirty="0"/>
          </a:p>
        </p:txBody>
      </p:sp>
    </p:spTree>
    <p:extLst>
      <p:ext uri="{BB962C8B-B14F-4D97-AF65-F5344CB8AC3E}">
        <p14:creationId xmlns:p14="http://schemas.microsoft.com/office/powerpoint/2010/main" val="1977185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t>
            </a:r>
            <a:r>
              <a:rPr lang="en-US" dirty="0" smtClean="0"/>
              <a:t>Things Go Wrong:</a:t>
            </a:r>
            <a:r>
              <a:rPr lang="en-US" dirty="0"/>
              <a:t/>
            </a:r>
            <a:br>
              <a:rPr lang="en-US" dirty="0"/>
            </a:br>
            <a:r>
              <a:rPr lang="en-US" dirty="0"/>
              <a:t>Rigging Search Results</a:t>
            </a:r>
          </a:p>
        </p:txBody>
      </p:sp>
      <p:sp>
        <p:nvSpPr>
          <p:cNvPr id="3" name="Content Placeholder 2"/>
          <p:cNvSpPr>
            <a:spLocks noGrp="1"/>
          </p:cNvSpPr>
          <p:nvPr>
            <p:ph idx="1"/>
          </p:nvPr>
        </p:nvSpPr>
        <p:spPr/>
        <p:txBody>
          <a:bodyPr>
            <a:normAutofit lnSpcReduction="10000"/>
          </a:bodyPr>
          <a:lstStyle/>
          <a:p>
            <a:r>
              <a:rPr lang="en-US" dirty="0" smtClean="0"/>
              <a:t>Sites often try to raise their search profile</a:t>
            </a:r>
          </a:p>
          <a:p>
            <a:r>
              <a:rPr lang="en-US" dirty="0" smtClean="0"/>
              <a:t>Many </a:t>
            </a:r>
            <a:r>
              <a:rPr lang="en-US" dirty="0" smtClean="0"/>
              <a:t>sites use </a:t>
            </a:r>
            <a:r>
              <a:rPr lang="en-US" dirty="0" smtClean="0"/>
              <a:t>techniques Google considers ‘cheating’</a:t>
            </a:r>
          </a:p>
          <a:p>
            <a:r>
              <a:rPr lang="en-US" dirty="0" smtClean="0"/>
              <a:t>When Google discovers a site cheating, they demote them or remove them from the search results altogether</a:t>
            </a:r>
          </a:p>
          <a:p>
            <a:r>
              <a:rPr lang="en-US" dirty="0" smtClean="0"/>
              <a:t>There is a constant struggle between search engines trying to provide accurate results and sites seeking to skew results in their favor</a:t>
            </a:r>
            <a:endParaRPr lang="en-US" dirty="0"/>
          </a:p>
        </p:txBody>
      </p:sp>
    </p:spTree>
    <p:extLst>
      <p:ext uri="{BB962C8B-B14F-4D97-AF65-F5344CB8AC3E}">
        <p14:creationId xmlns:p14="http://schemas.microsoft.com/office/powerpoint/2010/main" val="2197381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a:t>
            </a:r>
            <a:r>
              <a:rPr lang="en-US" dirty="0" smtClean="0"/>
              <a:t>Attractions:</a:t>
            </a:r>
            <a:r>
              <a:rPr lang="en-US" dirty="0"/>
              <a:t/>
            </a:r>
            <a:br>
              <a:rPr lang="en-US" dirty="0"/>
            </a:br>
            <a:r>
              <a:rPr lang="en-US" dirty="0"/>
              <a:t>Smartphones of the Future</a:t>
            </a:r>
          </a:p>
        </p:txBody>
      </p:sp>
      <p:sp>
        <p:nvSpPr>
          <p:cNvPr id="3" name="Content Placeholder 2"/>
          <p:cNvSpPr>
            <a:spLocks noGrp="1"/>
          </p:cNvSpPr>
          <p:nvPr>
            <p:ph idx="1"/>
          </p:nvPr>
        </p:nvSpPr>
        <p:spPr/>
        <p:txBody>
          <a:bodyPr>
            <a:normAutofit/>
          </a:bodyPr>
          <a:lstStyle/>
          <a:p>
            <a:r>
              <a:rPr lang="en-US" dirty="0" smtClean="0"/>
              <a:t>Upcoming smartphone technologies are a closely guarded secret</a:t>
            </a:r>
          </a:p>
          <a:p>
            <a:r>
              <a:rPr lang="en-US" dirty="0" smtClean="0"/>
              <a:t>However, some </a:t>
            </a:r>
            <a:r>
              <a:rPr lang="en-US" dirty="0" smtClean="0"/>
              <a:t>suppliers have announced new developments</a:t>
            </a:r>
          </a:p>
          <a:p>
            <a:pPr lvl="1"/>
            <a:r>
              <a:rPr lang="en-US" dirty="0" err="1" smtClean="0"/>
              <a:t>Tactus</a:t>
            </a:r>
            <a:r>
              <a:rPr lang="en-US" dirty="0" smtClean="0"/>
              <a:t> Technology has developed a layer for a screen that can make shapes rise, so a virtual keyboard would have bumps with the keys</a:t>
            </a:r>
          </a:p>
          <a:p>
            <a:pPr lvl="1"/>
            <a:r>
              <a:rPr lang="en-US" dirty="0" smtClean="0"/>
              <a:t>Near-field communication allows devices to exchange information with a tap</a:t>
            </a:r>
            <a:endParaRPr lang="en-US" dirty="0"/>
          </a:p>
        </p:txBody>
      </p:sp>
    </p:spTree>
    <p:extLst>
      <p:ext uri="{BB962C8B-B14F-4D97-AF65-F5344CB8AC3E}">
        <p14:creationId xmlns:p14="http://schemas.microsoft.com/office/powerpoint/2010/main" val="195525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a:t>
            </a:r>
            <a:r>
              <a:rPr lang="en-US" dirty="0" smtClean="0"/>
              <a:t>Going Mobile:</a:t>
            </a:r>
            <a:br>
              <a:rPr lang="en-US" dirty="0" smtClean="0"/>
            </a:br>
            <a:r>
              <a:rPr lang="en-US" dirty="0" smtClean="0"/>
              <a:t>Mobile </a:t>
            </a:r>
            <a:r>
              <a:rPr lang="en-US" dirty="0"/>
              <a:t>Payments</a:t>
            </a:r>
          </a:p>
        </p:txBody>
      </p:sp>
      <p:sp>
        <p:nvSpPr>
          <p:cNvPr id="3" name="Content Placeholder 2"/>
          <p:cNvSpPr>
            <a:spLocks noGrp="1"/>
          </p:cNvSpPr>
          <p:nvPr>
            <p:ph idx="1"/>
          </p:nvPr>
        </p:nvSpPr>
        <p:spPr/>
        <p:txBody>
          <a:bodyPr>
            <a:normAutofit lnSpcReduction="10000"/>
          </a:bodyPr>
          <a:lstStyle/>
          <a:p>
            <a:r>
              <a:rPr lang="en-US" dirty="0" smtClean="0"/>
              <a:t>Electronic payment technologies can now eliminate the need for cash and checks</a:t>
            </a:r>
          </a:p>
          <a:p>
            <a:r>
              <a:rPr lang="en-US" dirty="0" smtClean="0"/>
              <a:t>Emerging technologies use near field communication or on-screen barcodes to allow payment by phone</a:t>
            </a:r>
          </a:p>
          <a:p>
            <a:r>
              <a:rPr lang="en-US" dirty="0" smtClean="0"/>
              <a:t>In Kenya subscribers can use M-</a:t>
            </a:r>
            <a:r>
              <a:rPr lang="en-US" dirty="0" err="1" smtClean="0"/>
              <a:t>Pesa</a:t>
            </a:r>
            <a:r>
              <a:rPr lang="en-US" dirty="0" smtClean="0"/>
              <a:t> to pay via text message</a:t>
            </a:r>
          </a:p>
          <a:p>
            <a:r>
              <a:rPr lang="en-US" dirty="0" smtClean="0"/>
              <a:t>Security concerns remain, as there is a record of every transaction</a:t>
            </a:r>
            <a:endParaRPr lang="en-US" dirty="0"/>
          </a:p>
        </p:txBody>
      </p:sp>
    </p:spTree>
    <p:extLst>
      <p:ext uri="{BB962C8B-B14F-4D97-AF65-F5344CB8AC3E}">
        <p14:creationId xmlns:p14="http://schemas.microsoft.com/office/powerpoint/2010/main" val="18696732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t>
            </a:r>
            <a:r>
              <a:rPr lang="en-US" dirty="0" smtClean="0"/>
              <a:t>Analysis:</a:t>
            </a:r>
            <a:r>
              <a:rPr lang="en-US" dirty="0"/>
              <a:t/>
            </a:r>
            <a:br>
              <a:rPr lang="en-US" dirty="0"/>
            </a:br>
            <a:r>
              <a:rPr lang="en-US" dirty="0"/>
              <a:t>Retailing</a:t>
            </a:r>
          </a:p>
        </p:txBody>
      </p:sp>
      <p:sp>
        <p:nvSpPr>
          <p:cNvPr id="3" name="Content Placeholder 2"/>
          <p:cNvSpPr>
            <a:spLocks noGrp="1"/>
          </p:cNvSpPr>
          <p:nvPr>
            <p:ph idx="1"/>
          </p:nvPr>
        </p:nvSpPr>
        <p:spPr/>
        <p:txBody>
          <a:bodyPr/>
          <a:lstStyle/>
          <a:p>
            <a:r>
              <a:rPr lang="en-US" dirty="0" smtClean="0"/>
              <a:t>Retailing has embraced new technologies</a:t>
            </a:r>
          </a:p>
          <a:p>
            <a:pPr lvl="1"/>
            <a:r>
              <a:rPr lang="en-US" dirty="0" smtClean="0"/>
              <a:t>Bar code scanning for price, inventory management, self-checkout</a:t>
            </a:r>
          </a:p>
          <a:p>
            <a:pPr lvl="1"/>
            <a:r>
              <a:rPr lang="en-US" dirty="0" smtClean="0"/>
              <a:t>RFID functions like a barcode but </a:t>
            </a:r>
            <a:r>
              <a:rPr lang="en-US" dirty="0" smtClean="0"/>
              <a:t>uses </a:t>
            </a:r>
            <a:r>
              <a:rPr lang="en-US" dirty="0" smtClean="0"/>
              <a:t>wireless technologies, and can be integrated with other information technologies</a:t>
            </a:r>
          </a:p>
          <a:p>
            <a:pPr lvl="1"/>
            <a:r>
              <a:rPr lang="en-US" dirty="0" smtClean="0"/>
              <a:t>New forms of electronic payment, whether by pin, phone barcode, near-field communication technologies, or fingerprint are gaining traction</a:t>
            </a:r>
          </a:p>
        </p:txBody>
      </p:sp>
    </p:spTree>
    <p:extLst>
      <p:ext uri="{BB962C8B-B14F-4D97-AF65-F5344CB8AC3E}">
        <p14:creationId xmlns:p14="http://schemas.microsoft.com/office/powerpoint/2010/main" val="2774716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Content Placeholder 7"/>
          <p:cNvPicPr>
            <a:picLocks noGrp="1" noChangeAspect="1"/>
          </p:cNvPicPr>
          <p:nvPr>
            <p:ph idx="4294967295"/>
          </p:nvPr>
        </p:nvPicPr>
        <p:blipFill>
          <a:blip r:embed="rId2" cstate="print"/>
          <a:srcRect/>
          <a:stretch>
            <a:fillRect/>
          </a:stretch>
        </p:blipFill>
        <p:spPr>
          <a:xfrm>
            <a:off x="381000" y="1600200"/>
            <a:ext cx="8382000" cy="2619375"/>
          </a:xfrm>
        </p:spPr>
      </p:pic>
    </p:spTree>
    <p:extLst>
      <p:ext uri="{BB962C8B-B14F-4D97-AF65-F5344CB8AC3E}">
        <p14:creationId xmlns:p14="http://schemas.microsoft.com/office/powerpoint/2010/main" val="3053558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a:t>Electronic Commerce Defined</a:t>
            </a:r>
          </a:p>
        </p:txBody>
      </p:sp>
      <p:sp>
        <p:nvSpPr>
          <p:cNvPr id="3" name="Content Placeholder 2"/>
          <p:cNvSpPr>
            <a:spLocks noGrp="1"/>
          </p:cNvSpPr>
          <p:nvPr>
            <p:ph idx="1"/>
          </p:nvPr>
        </p:nvSpPr>
        <p:spPr>
          <a:xfrm>
            <a:off x="457200" y="4419600"/>
            <a:ext cx="8229600" cy="1981200"/>
          </a:xfrm>
        </p:spPr>
        <p:txBody>
          <a:bodyPr>
            <a:normAutofit lnSpcReduction="10000"/>
          </a:bodyPr>
          <a:lstStyle/>
          <a:p>
            <a:r>
              <a:rPr lang="en-US" dirty="0" smtClean="0"/>
              <a:t>Electronic Commerce</a:t>
            </a:r>
          </a:p>
          <a:p>
            <a:pPr marL="857250" lvl="2" indent="0">
              <a:buNone/>
            </a:pPr>
            <a:r>
              <a:rPr lang="en-US" dirty="0" smtClean="0"/>
              <a:t>“the exchange </a:t>
            </a:r>
            <a:r>
              <a:rPr lang="en-US" dirty="0"/>
              <a:t>of goods, services, and </a:t>
            </a:r>
            <a:r>
              <a:rPr lang="en-US" dirty="0" smtClean="0"/>
              <a:t>money </a:t>
            </a:r>
            <a:r>
              <a:rPr lang="en-US" dirty="0"/>
              <a:t>among firms, between firms and their customers, </a:t>
            </a:r>
            <a:r>
              <a:rPr lang="en-US" dirty="0" smtClean="0"/>
              <a:t>and between </a:t>
            </a:r>
            <a:r>
              <a:rPr lang="en-US" dirty="0"/>
              <a:t>customers, supported by communication technologies and, in particular, the </a:t>
            </a:r>
            <a:r>
              <a:rPr lang="en-US" dirty="0" smtClean="0"/>
              <a:t>Internet”</a:t>
            </a:r>
            <a:endParaRPr lang="en-US" dirty="0"/>
          </a:p>
        </p:txBody>
      </p:sp>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1371600" y="1752600"/>
            <a:ext cx="6400800" cy="2743200"/>
          </a:xfrm>
          <a:prstGeom prst="rect">
            <a:avLst/>
          </a:prstGeom>
        </p:spPr>
      </p:pic>
    </p:spTree>
    <p:extLst>
      <p:ext uri="{BB962C8B-B14F-4D97-AF65-F5344CB8AC3E}">
        <p14:creationId xmlns:p14="http://schemas.microsoft.com/office/powerpoint/2010/main" val="352273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Electronic Commerce </a:t>
            </a:r>
            <a:r>
              <a:rPr lang="en-US" dirty="0" smtClean="0"/>
              <a:t>Defined:</a:t>
            </a:r>
            <a:br>
              <a:rPr lang="en-US" dirty="0" smtClean="0"/>
            </a:br>
            <a:r>
              <a:rPr lang="en-US" dirty="0" smtClean="0"/>
              <a:t>Types of Electronic Commerce (EC)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0140694"/>
              </p:ext>
            </p:extLst>
          </p:nvPr>
        </p:nvGraphicFramePr>
        <p:xfrm>
          <a:off x="457200" y="1828800"/>
          <a:ext cx="8229600" cy="4312920"/>
        </p:xfrm>
        <a:graphic>
          <a:graphicData uri="http://schemas.openxmlformats.org/drawingml/2006/table">
            <a:tbl>
              <a:tblPr firstRow="1" bandRow="1">
                <a:tableStyleId>{F5AB1C69-6EDB-4FF4-983F-18BD219EF322}</a:tableStyleId>
              </a:tblPr>
              <a:tblGrid>
                <a:gridCol w="4114800"/>
                <a:gridCol w="4114800"/>
              </a:tblGrid>
              <a:tr h="370840">
                <a:tc>
                  <a:txBody>
                    <a:bodyPr/>
                    <a:lstStyle/>
                    <a:p>
                      <a:r>
                        <a:rPr lang="en-US" dirty="0" smtClean="0"/>
                        <a:t>Type of EC</a:t>
                      </a:r>
                      <a:endParaRPr lang="en-US" dirty="0"/>
                    </a:p>
                  </a:txBody>
                  <a:tcPr/>
                </a:tc>
                <a:tc>
                  <a:txBody>
                    <a:bodyPr/>
                    <a:lstStyle/>
                    <a:p>
                      <a:r>
                        <a:rPr lang="en-US" dirty="0" smtClean="0"/>
                        <a:t>Description</a:t>
                      </a:r>
                      <a:endParaRPr lang="en-US" dirty="0"/>
                    </a:p>
                  </a:txBody>
                  <a:tcPr/>
                </a:tc>
              </a:tr>
              <a:tr h="370840">
                <a:tc>
                  <a:txBody>
                    <a:bodyPr/>
                    <a:lstStyle/>
                    <a:p>
                      <a:r>
                        <a:rPr lang="en-US" dirty="0" smtClean="0"/>
                        <a:t>Business-to-consumer</a:t>
                      </a:r>
                      <a:r>
                        <a:rPr lang="en-US" baseline="0" dirty="0" smtClean="0"/>
                        <a:t> (B2C)</a:t>
                      </a:r>
                      <a:endParaRPr lang="en-US" dirty="0"/>
                    </a:p>
                  </a:txBody>
                  <a:tcPr/>
                </a:tc>
                <a:tc>
                  <a:txBody>
                    <a:bodyPr/>
                    <a:lstStyle/>
                    <a:p>
                      <a:r>
                        <a:rPr lang="en-US" sz="1800" u="none" strike="noStrike" kern="1200" baseline="0" dirty="0" smtClean="0"/>
                        <a:t>Transactions between businesses</a:t>
                      </a:r>
                    </a:p>
                    <a:p>
                      <a:r>
                        <a:rPr lang="en-US" sz="1800" u="none" strike="noStrike" kern="1200" baseline="0" dirty="0" smtClean="0"/>
                        <a:t>and their customers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Business-to-business</a:t>
                      </a:r>
                      <a:r>
                        <a:rPr lang="en-US" baseline="0" dirty="0" smtClean="0"/>
                        <a:t> (B2B)</a:t>
                      </a:r>
                      <a:endParaRPr lang="en-US" dirty="0" smtClean="0"/>
                    </a:p>
                  </a:txBody>
                  <a:tcPr/>
                </a:tc>
                <a:tc>
                  <a:txBody>
                    <a:bodyPr/>
                    <a:lstStyle/>
                    <a:p>
                      <a:r>
                        <a:rPr lang="en-US" sz="1800" u="none" strike="noStrike" kern="1200" baseline="0" dirty="0" smtClean="0"/>
                        <a:t>Transactions among businesses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Consumer-to-business</a:t>
                      </a:r>
                      <a:r>
                        <a:rPr lang="en-US" baseline="0" dirty="0" smtClean="0"/>
                        <a:t> (C2B)</a:t>
                      </a:r>
                      <a:endParaRPr lang="en-US" dirty="0" smtClean="0"/>
                    </a:p>
                  </a:txBody>
                  <a:tcPr/>
                </a:tc>
                <a:tc>
                  <a:txBody>
                    <a:bodyPr/>
                    <a:lstStyle/>
                    <a:p>
                      <a:r>
                        <a:rPr lang="en-US" sz="1800" u="none" strike="noStrike" kern="1200" baseline="0" dirty="0" smtClean="0"/>
                        <a:t>Transactions between customers</a:t>
                      </a:r>
                    </a:p>
                    <a:p>
                      <a:r>
                        <a:rPr lang="en-US" sz="1800" u="none" strike="noStrike" kern="1200" baseline="0" dirty="0" smtClean="0"/>
                        <a:t>and businesses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Consumer-to-consumer</a:t>
                      </a:r>
                      <a:r>
                        <a:rPr lang="en-US" baseline="0" dirty="0" smtClean="0"/>
                        <a:t> (C2C)</a:t>
                      </a:r>
                      <a:endParaRPr lang="en-US" dirty="0" smtClean="0"/>
                    </a:p>
                  </a:txBody>
                  <a:tcPr/>
                </a:tc>
                <a:tc>
                  <a:txBody>
                    <a:bodyPr/>
                    <a:lstStyle/>
                    <a:p>
                      <a:r>
                        <a:rPr lang="en-US" sz="1800" u="none" strike="noStrike" kern="1200" baseline="0" dirty="0" smtClean="0"/>
                        <a:t>Transactions between people not</a:t>
                      </a:r>
                    </a:p>
                    <a:p>
                      <a:r>
                        <a:rPr lang="en-US" sz="1800" u="none" strike="noStrike" kern="1200" baseline="0" dirty="0" smtClean="0"/>
                        <a:t>necessarily working together</a:t>
                      </a:r>
                      <a:endParaRPr lang="en-US" dirty="0"/>
                    </a:p>
                  </a:txBody>
                  <a:tcPr/>
                </a:tc>
              </a:tr>
              <a:tr h="370840">
                <a:tc>
                  <a:txBody>
                    <a:bodyPr/>
                    <a:lstStyle/>
                    <a:p>
                      <a:r>
                        <a:rPr lang="en-US" dirty="0" smtClean="0"/>
                        <a:t>Government-to-citizen</a:t>
                      </a:r>
                      <a:r>
                        <a:rPr lang="en-US" baseline="0" dirty="0" smtClean="0"/>
                        <a:t> (G2C)</a:t>
                      </a:r>
                      <a:endParaRPr lang="en-US" dirty="0"/>
                    </a:p>
                  </a:txBody>
                  <a:tcPr/>
                </a:tc>
                <a:tc>
                  <a:txBody>
                    <a:bodyPr/>
                    <a:lstStyle/>
                    <a:p>
                      <a:r>
                        <a:rPr lang="en-US" sz="1800" u="none" strike="noStrike" kern="1200" baseline="0" dirty="0" smtClean="0"/>
                        <a:t>Transactions between a</a:t>
                      </a:r>
                    </a:p>
                    <a:p>
                      <a:r>
                        <a:rPr lang="en-US" sz="1800" u="none" strike="noStrike" kern="1200" baseline="0" dirty="0" smtClean="0"/>
                        <a:t>government and its citizens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Government-to-business</a:t>
                      </a:r>
                      <a:r>
                        <a:rPr lang="en-US" baseline="0" dirty="0" smtClean="0"/>
                        <a:t> (G2B)</a:t>
                      </a:r>
                      <a:endParaRPr lang="en-US" dirty="0" smtClean="0"/>
                    </a:p>
                  </a:txBody>
                  <a:tcPr/>
                </a:tc>
                <a:tc>
                  <a:txBody>
                    <a:bodyPr/>
                    <a:lstStyle/>
                    <a:p>
                      <a:r>
                        <a:rPr lang="en-US" sz="1800" u="none" strike="noStrike" kern="1200" baseline="0" dirty="0" smtClean="0"/>
                        <a:t>Transactions between a</a:t>
                      </a:r>
                    </a:p>
                    <a:p>
                      <a:r>
                        <a:rPr lang="en-US" sz="1800" u="none" strike="noStrike" kern="1200" baseline="0" dirty="0" smtClean="0"/>
                        <a:t>government and businesses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Government-to-government </a:t>
                      </a:r>
                      <a:r>
                        <a:rPr lang="en-US" baseline="0" dirty="0" smtClean="0"/>
                        <a:t>(G2G)</a:t>
                      </a:r>
                      <a:endParaRPr lang="en-US" dirty="0" smtClean="0"/>
                    </a:p>
                  </a:txBody>
                  <a:tcPr/>
                </a:tc>
                <a:tc>
                  <a:txBody>
                    <a:bodyPr/>
                    <a:lstStyle/>
                    <a:p>
                      <a:r>
                        <a:rPr lang="en-US" sz="1800" u="none" strike="noStrike" kern="1200" baseline="0" dirty="0" smtClean="0"/>
                        <a:t>Transactions among governments</a:t>
                      </a:r>
                      <a:endParaRPr lang="en-US" dirty="0"/>
                    </a:p>
                  </a:txBody>
                  <a:tcPr/>
                </a:tc>
              </a:tr>
            </a:tbl>
          </a:graphicData>
        </a:graphic>
      </p:graphicFrame>
    </p:spTree>
    <p:extLst>
      <p:ext uri="{BB962C8B-B14F-4D97-AF65-F5344CB8AC3E}">
        <p14:creationId xmlns:p14="http://schemas.microsoft.com/office/powerpoint/2010/main" val="206034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and World Wide Web </a:t>
            </a:r>
            <a:r>
              <a:rPr lang="en-US" dirty="0" smtClean="0"/>
              <a:t>Capabilities:</a:t>
            </a:r>
            <a:br>
              <a:rPr lang="en-US" dirty="0" smtClean="0"/>
            </a:br>
            <a:r>
              <a:rPr lang="en-US" dirty="0" smtClean="0"/>
              <a:t>Dissemination, Integration, Customization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Information </a:t>
            </a:r>
            <a:r>
              <a:rPr lang="en-US" dirty="0" smtClean="0"/>
              <a:t>Dissemination</a:t>
            </a:r>
          </a:p>
          <a:p>
            <a:pPr lvl="1"/>
            <a:r>
              <a:rPr lang="en-US" dirty="0"/>
              <a:t>Products and services can </a:t>
            </a:r>
            <a:r>
              <a:rPr lang="en-US" dirty="0" smtClean="0"/>
              <a:t>be marketed </a:t>
            </a:r>
            <a:r>
              <a:rPr lang="en-US" dirty="0"/>
              <a:t>over vast </a:t>
            </a:r>
            <a:r>
              <a:rPr lang="en-US" dirty="0" smtClean="0"/>
              <a:t>distances</a:t>
            </a:r>
          </a:p>
          <a:p>
            <a:r>
              <a:rPr lang="en-US" dirty="0" smtClean="0"/>
              <a:t>Integration</a:t>
            </a:r>
          </a:p>
          <a:p>
            <a:pPr lvl="1"/>
            <a:r>
              <a:rPr lang="en-US" dirty="0"/>
              <a:t>Web sites can be linked to </a:t>
            </a:r>
            <a:r>
              <a:rPr lang="en-US" dirty="0" smtClean="0"/>
              <a:t>corporate databases </a:t>
            </a:r>
            <a:r>
              <a:rPr lang="en-US" dirty="0"/>
              <a:t>to provide real-time </a:t>
            </a:r>
            <a:r>
              <a:rPr lang="en-US" dirty="0" smtClean="0"/>
              <a:t>access to current and/or personalized information</a:t>
            </a:r>
            <a:endParaRPr lang="en-US" dirty="0"/>
          </a:p>
          <a:p>
            <a:r>
              <a:rPr lang="en-US" dirty="0"/>
              <a:t>Mass </a:t>
            </a:r>
            <a:r>
              <a:rPr lang="en-US" dirty="0" smtClean="0"/>
              <a:t>Customization</a:t>
            </a:r>
          </a:p>
          <a:p>
            <a:pPr lvl="1"/>
            <a:r>
              <a:rPr lang="en-US" dirty="0"/>
              <a:t>Firms can tailor their </a:t>
            </a:r>
            <a:r>
              <a:rPr lang="en-US" dirty="0" smtClean="0"/>
              <a:t>products and </a:t>
            </a:r>
            <a:r>
              <a:rPr lang="en-US" dirty="0"/>
              <a:t>services to meet a </a:t>
            </a:r>
            <a:r>
              <a:rPr lang="en-US" dirty="0" smtClean="0"/>
              <a:t>customer’s particular needs</a:t>
            </a:r>
            <a:endParaRPr lang="en-US" dirty="0"/>
          </a:p>
        </p:txBody>
      </p:sp>
    </p:spTree>
    <p:extLst>
      <p:ext uri="{BB962C8B-B14F-4D97-AF65-F5344CB8AC3E}">
        <p14:creationId xmlns:p14="http://schemas.microsoft.com/office/powerpoint/2010/main" val="4007826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and World Wide Web </a:t>
            </a:r>
            <a:r>
              <a:rPr lang="en-US" dirty="0" smtClean="0"/>
              <a:t>Capabilities:</a:t>
            </a:r>
            <a:br>
              <a:rPr lang="en-US" dirty="0" smtClean="0"/>
            </a:br>
            <a:r>
              <a:rPr lang="en-US" sz="3200" dirty="0" smtClean="0"/>
              <a:t>Communication, Transactional, Disintermediation</a:t>
            </a:r>
            <a:endParaRPr lang="en-US" sz="3200" dirty="0"/>
          </a:p>
        </p:txBody>
      </p:sp>
      <p:sp>
        <p:nvSpPr>
          <p:cNvPr id="3" name="Content Placeholder 2"/>
          <p:cNvSpPr>
            <a:spLocks noGrp="1"/>
          </p:cNvSpPr>
          <p:nvPr>
            <p:ph idx="1"/>
          </p:nvPr>
        </p:nvSpPr>
        <p:spPr/>
        <p:txBody>
          <a:bodyPr>
            <a:normAutofit/>
          </a:bodyPr>
          <a:lstStyle/>
          <a:p>
            <a:r>
              <a:rPr lang="en-US" dirty="0" smtClean="0"/>
              <a:t>Interactive Communication</a:t>
            </a:r>
          </a:p>
          <a:p>
            <a:pPr lvl="1"/>
            <a:r>
              <a:rPr lang="en-US" dirty="0"/>
              <a:t>Companies can communicate </a:t>
            </a:r>
            <a:r>
              <a:rPr lang="en-US" dirty="0" smtClean="0"/>
              <a:t>with customers</a:t>
            </a:r>
            <a:r>
              <a:rPr lang="en-US" dirty="0"/>
              <a:t>, improving their image </a:t>
            </a:r>
            <a:r>
              <a:rPr lang="en-US" dirty="0" smtClean="0"/>
              <a:t>of responsiveness</a:t>
            </a:r>
            <a:endParaRPr lang="en-US" dirty="0"/>
          </a:p>
          <a:p>
            <a:r>
              <a:rPr lang="en-US" dirty="0"/>
              <a:t>Transaction </a:t>
            </a:r>
            <a:r>
              <a:rPr lang="en-US" dirty="0" smtClean="0"/>
              <a:t>Support</a:t>
            </a:r>
          </a:p>
          <a:p>
            <a:pPr lvl="1"/>
            <a:r>
              <a:rPr lang="en-US" dirty="0"/>
              <a:t>Clients and businesses can </a:t>
            </a:r>
            <a:r>
              <a:rPr lang="en-US" dirty="0" smtClean="0"/>
              <a:t>conduct business </a:t>
            </a:r>
            <a:r>
              <a:rPr lang="en-US" dirty="0"/>
              <a:t>online without </a:t>
            </a:r>
            <a:r>
              <a:rPr lang="en-US" dirty="0" smtClean="0"/>
              <a:t>human support</a:t>
            </a:r>
            <a:endParaRPr lang="en-US" dirty="0"/>
          </a:p>
          <a:p>
            <a:r>
              <a:rPr lang="en-US" dirty="0" smtClean="0"/>
              <a:t>Disintermediation</a:t>
            </a:r>
          </a:p>
          <a:p>
            <a:pPr lvl="1"/>
            <a:r>
              <a:rPr lang="en-US" dirty="0"/>
              <a:t>Cutting out the “middleman” </a:t>
            </a:r>
            <a:r>
              <a:rPr lang="en-US" dirty="0" smtClean="0"/>
              <a:t>and reaching </a:t>
            </a:r>
            <a:r>
              <a:rPr lang="en-US" dirty="0"/>
              <a:t>customers more </a:t>
            </a:r>
            <a:r>
              <a:rPr lang="en-US" dirty="0" smtClean="0"/>
              <a:t>directly and </a:t>
            </a:r>
            <a:r>
              <a:rPr lang="en-US" dirty="0"/>
              <a:t>efficiently</a:t>
            </a:r>
          </a:p>
        </p:txBody>
      </p:sp>
    </p:spTree>
    <p:extLst>
      <p:ext uri="{BB962C8B-B14F-4D97-AF65-F5344CB8AC3E}">
        <p14:creationId xmlns:p14="http://schemas.microsoft.com/office/powerpoint/2010/main" val="3275482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 Business </a:t>
            </a:r>
            <a:r>
              <a:rPr lang="en-US" dirty="0" smtClean="0"/>
              <a:t>Strategies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4007644"/>
          </a:xfrm>
          <a:prstGeom prst="rect">
            <a:avLst/>
          </a:prstGeom>
        </p:spPr>
      </p:pic>
    </p:spTree>
    <p:extLst>
      <p:ext uri="{BB962C8B-B14F-4D97-AF65-F5344CB8AC3E}">
        <p14:creationId xmlns:p14="http://schemas.microsoft.com/office/powerpoint/2010/main" val="1671650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 Business </a:t>
            </a:r>
            <a:r>
              <a:rPr lang="en-US" dirty="0" smtClean="0"/>
              <a:t>Strategies:</a:t>
            </a:r>
            <a:br>
              <a:rPr lang="en-US" dirty="0" smtClean="0"/>
            </a:br>
            <a:r>
              <a:rPr lang="en-US" dirty="0" smtClean="0"/>
              <a:t>Revenue Models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1091483"/>
              </p:ext>
            </p:extLst>
          </p:nvPr>
        </p:nvGraphicFramePr>
        <p:xfrm>
          <a:off x="457200" y="1828800"/>
          <a:ext cx="8229600" cy="4211320"/>
        </p:xfrm>
        <a:graphic>
          <a:graphicData uri="http://schemas.openxmlformats.org/drawingml/2006/table">
            <a:tbl>
              <a:tblPr firstRow="1" bandRow="1">
                <a:tableStyleId>{F5AB1C69-6EDB-4FF4-983F-18BD219EF322}</a:tableStyleId>
              </a:tblPr>
              <a:tblGrid>
                <a:gridCol w="1752600"/>
                <a:gridCol w="3733800"/>
                <a:gridCol w="2743200"/>
              </a:tblGrid>
              <a:tr h="370840">
                <a:tc>
                  <a:txBody>
                    <a:bodyPr/>
                    <a:lstStyle/>
                    <a:p>
                      <a:r>
                        <a:rPr lang="en-US" dirty="0" smtClean="0"/>
                        <a:t>Revenue Type</a:t>
                      </a:r>
                      <a:endParaRPr lang="en-US" dirty="0"/>
                    </a:p>
                  </a:txBody>
                  <a:tcPr/>
                </a:tc>
                <a:tc>
                  <a:txBody>
                    <a:bodyPr/>
                    <a:lstStyle/>
                    <a:p>
                      <a:r>
                        <a:rPr lang="en-US" dirty="0" smtClean="0"/>
                        <a:t>Description</a:t>
                      </a:r>
                      <a:endParaRPr lang="en-US" dirty="0"/>
                    </a:p>
                  </a:txBody>
                  <a:tcPr/>
                </a:tc>
                <a:tc>
                  <a:txBody>
                    <a:bodyPr/>
                    <a:lstStyle/>
                    <a:p>
                      <a:r>
                        <a:rPr lang="en-US" dirty="0" smtClean="0"/>
                        <a:t>Who is Doing This?</a:t>
                      </a:r>
                      <a:endParaRPr lang="en-US" dirty="0"/>
                    </a:p>
                  </a:txBody>
                  <a:tcPr/>
                </a:tc>
              </a:tr>
              <a:tr h="370840">
                <a:tc>
                  <a:txBody>
                    <a:bodyPr/>
                    <a:lstStyle/>
                    <a:p>
                      <a:r>
                        <a:rPr lang="en-US" sz="1800" u="none" strike="noStrike" kern="1200" baseline="0" dirty="0" smtClean="0"/>
                        <a:t>Affiliate marketing</a:t>
                      </a:r>
                      <a:endParaRPr lang="en-US" dirty="0"/>
                    </a:p>
                  </a:txBody>
                  <a:tcPr/>
                </a:tc>
                <a:tc>
                  <a:txBody>
                    <a:bodyPr/>
                    <a:lstStyle/>
                    <a:p>
                      <a:r>
                        <a:rPr lang="en-US" sz="1800" u="none" strike="noStrike" kern="1200" baseline="0" dirty="0" smtClean="0"/>
                        <a:t>Paying businesses that bring or refer</a:t>
                      </a:r>
                    </a:p>
                    <a:p>
                      <a:r>
                        <a:rPr lang="en-US" sz="1800" u="none" strike="noStrike" kern="1200" baseline="0" dirty="0" smtClean="0"/>
                        <a:t>customers to another business</a:t>
                      </a:r>
                      <a:endParaRPr lang="en-US" dirty="0"/>
                    </a:p>
                  </a:txBody>
                  <a:tcPr/>
                </a:tc>
                <a:tc>
                  <a:txBody>
                    <a:bodyPr/>
                    <a:lstStyle/>
                    <a:p>
                      <a:r>
                        <a:rPr lang="en-US" sz="1800" u="none" strike="noStrike" kern="1200" baseline="0" dirty="0" err="1" smtClean="0"/>
                        <a:t>Amazon.com’s</a:t>
                      </a:r>
                      <a:r>
                        <a:rPr lang="en-US" sz="1800" u="none" strike="noStrike" kern="1200" baseline="0" dirty="0" smtClean="0"/>
                        <a:t> Associates</a:t>
                      </a:r>
                    </a:p>
                    <a:p>
                      <a:r>
                        <a:rPr lang="en-US" sz="1800" u="none" strike="noStrike" kern="1200" baseline="0" dirty="0" smtClean="0"/>
                        <a:t>program</a:t>
                      </a:r>
                      <a:endParaRPr lang="en-US" dirty="0"/>
                    </a:p>
                  </a:txBody>
                  <a:tcPr/>
                </a:tc>
              </a:tr>
              <a:tr h="370840">
                <a:tc>
                  <a:txBody>
                    <a:bodyPr/>
                    <a:lstStyle/>
                    <a:p>
                      <a:r>
                        <a:rPr lang="en-US" sz="1800" u="none" strike="noStrike" kern="1200" baseline="0" dirty="0" smtClean="0"/>
                        <a:t>Subscription</a:t>
                      </a:r>
                      <a:endParaRPr lang="en-US" dirty="0"/>
                    </a:p>
                  </a:txBody>
                  <a:tcPr/>
                </a:tc>
                <a:tc>
                  <a:txBody>
                    <a:bodyPr/>
                    <a:lstStyle/>
                    <a:p>
                      <a:r>
                        <a:rPr lang="en-US" sz="1800" u="none" strike="noStrike" kern="1200" baseline="0" dirty="0" smtClean="0"/>
                        <a:t>Users pay a monthly or yearly recurring fee for the product/service</a:t>
                      </a:r>
                      <a:endParaRPr lang="en-US" dirty="0"/>
                    </a:p>
                  </a:txBody>
                  <a:tcPr/>
                </a:tc>
                <a:tc>
                  <a:txBody>
                    <a:bodyPr/>
                    <a:lstStyle/>
                    <a:p>
                      <a:r>
                        <a:rPr lang="en-US" sz="1800" u="none" strike="noStrike" kern="1200" baseline="0" dirty="0" smtClean="0"/>
                        <a:t>Netflix.com, World of</a:t>
                      </a:r>
                    </a:p>
                    <a:p>
                      <a:r>
                        <a:rPr lang="en-US" sz="1800" u="none" strike="noStrike" kern="1200" baseline="0" dirty="0" err="1" smtClean="0"/>
                        <a:t>Warcraft</a:t>
                      </a:r>
                      <a:endParaRPr lang="en-US" dirty="0"/>
                    </a:p>
                  </a:txBody>
                  <a:tcPr/>
                </a:tc>
              </a:tr>
              <a:tr h="370840">
                <a:tc>
                  <a:txBody>
                    <a:bodyPr/>
                    <a:lstStyle/>
                    <a:p>
                      <a:r>
                        <a:rPr lang="en-US" sz="1800" u="none" strike="noStrike" kern="1200" baseline="0" dirty="0" smtClean="0"/>
                        <a:t>Licensing</a:t>
                      </a:r>
                      <a:endParaRPr lang="en-US" dirty="0"/>
                    </a:p>
                  </a:txBody>
                  <a:tcPr/>
                </a:tc>
                <a:tc>
                  <a:txBody>
                    <a:bodyPr/>
                    <a:lstStyle/>
                    <a:p>
                      <a:r>
                        <a:rPr lang="en-US" sz="1800" u="none" strike="noStrike" kern="1200" baseline="0" dirty="0" smtClean="0"/>
                        <a:t>Users pay a fee for using protected</a:t>
                      </a:r>
                    </a:p>
                    <a:p>
                      <a:r>
                        <a:rPr lang="en-US" sz="1800" u="none" strike="noStrike" kern="1200" baseline="0" dirty="0" smtClean="0"/>
                        <a:t>intellectual property</a:t>
                      </a:r>
                      <a:endParaRPr lang="en-US" dirty="0"/>
                    </a:p>
                  </a:txBody>
                  <a:tcPr/>
                </a:tc>
                <a:tc>
                  <a:txBody>
                    <a:bodyPr/>
                    <a:lstStyle/>
                    <a:p>
                      <a:r>
                        <a:rPr lang="en-US" sz="1800" u="none" strike="noStrike" kern="1200" baseline="0" dirty="0" smtClean="0"/>
                        <a:t>Symantec, Norton</a:t>
                      </a:r>
                      <a:endParaRPr lang="en-US" dirty="0"/>
                    </a:p>
                  </a:txBody>
                  <a:tcPr/>
                </a:tc>
              </a:tr>
              <a:tr h="370840">
                <a:tc>
                  <a:txBody>
                    <a:bodyPr/>
                    <a:lstStyle/>
                    <a:p>
                      <a:r>
                        <a:rPr lang="en-US" sz="1800" u="none" strike="noStrike" kern="1200" baseline="0" dirty="0" smtClean="0"/>
                        <a:t>Transaction</a:t>
                      </a:r>
                    </a:p>
                    <a:p>
                      <a:r>
                        <a:rPr lang="en-US" sz="1800" u="none" strike="noStrike" kern="1200" baseline="0" dirty="0" smtClean="0"/>
                        <a:t>fees/Brokerage</a:t>
                      </a:r>
                      <a:endParaRPr lang="en-US" dirty="0"/>
                    </a:p>
                  </a:txBody>
                  <a:tcPr/>
                </a:tc>
                <a:tc>
                  <a:txBody>
                    <a:bodyPr/>
                    <a:lstStyle/>
                    <a:p>
                      <a:r>
                        <a:rPr lang="en-US" sz="1800" u="none" strike="noStrike" kern="1200" baseline="0" dirty="0" smtClean="0"/>
                        <a:t>A commission is paid to the business for aiding in the transaction</a:t>
                      </a:r>
                      <a:endParaRPr lang="en-US" dirty="0"/>
                    </a:p>
                  </a:txBody>
                  <a:tcPr/>
                </a:tc>
                <a:tc>
                  <a:txBody>
                    <a:bodyPr/>
                    <a:lstStyle/>
                    <a:p>
                      <a:r>
                        <a:rPr lang="en-US" sz="1800" u="none" strike="noStrike" kern="1200" baseline="0" dirty="0" smtClean="0"/>
                        <a:t>PayPal.com, eBay.com,</a:t>
                      </a:r>
                    </a:p>
                    <a:p>
                      <a:r>
                        <a:rPr lang="en-US" sz="1800" u="none" strike="noStrike" kern="1200" baseline="0" dirty="0" smtClean="0"/>
                        <a:t>Groupon.com</a:t>
                      </a:r>
                      <a:endParaRPr lang="en-US" dirty="0"/>
                    </a:p>
                  </a:txBody>
                  <a:tcPr/>
                </a:tc>
              </a:tr>
              <a:tr h="370840">
                <a:tc>
                  <a:txBody>
                    <a:bodyPr/>
                    <a:lstStyle/>
                    <a:p>
                      <a:r>
                        <a:rPr lang="en-US" sz="1800" u="none" strike="noStrike" kern="1200" baseline="0" dirty="0" smtClean="0"/>
                        <a:t>Traditional sales</a:t>
                      </a:r>
                      <a:endParaRPr lang="en-US" dirty="0"/>
                    </a:p>
                  </a:txBody>
                  <a:tcPr/>
                </a:tc>
                <a:tc>
                  <a:txBody>
                    <a:bodyPr/>
                    <a:lstStyle/>
                    <a:p>
                      <a:r>
                        <a:rPr lang="en-US" sz="1800" u="none" strike="noStrike" kern="1200" baseline="0" dirty="0" smtClean="0"/>
                        <a:t>A consumer buys a product/service from the Web site</a:t>
                      </a:r>
                      <a:endParaRPr lang="en-US" dirty="0"/>
                    </a:p>
                  </a:txBody>
                  <a:tcPr/>
                </a:tc>
                <a:tc>
                  <a:txBody>
                    <a:bodyPr/>
                    <a:lstStyle/>
                    <a:p>
                      <a:r>
                        <a:rPr lang="en-US" sz="1800" u="none" strike="noStrike" kern="1200" baseline="0" dirty="0" smtClean="0"/>
                        <a:t>Nordstrom.com, iTunes.com</a:t>
                      </a:r>
                      <a:endParaRPr lang="en-US" dirty="0"/>
                    </a:p>
                  </a:txBody>
                  <a:tcPr/>
                </a:tc>
              </a:tr>
              <a:tr h="370840">
                <a:tc>
                  <a:txBody>
                    <a:bodyPr/>
                    <a:lstStyle/>
                    <a:p>
                      <a:r>
                        <a:rPr lang="en-US" sz="1800" u="none" strike="noStrike" kern="1200" baseline="0" dirty="0" smtClean="0"/>
                        <a:t>Web advertising</a:t>
                      </a:r>
                      <a:endParaRPr lang="en-US" dirty="0"/>
                    </a:p>
                  </a:txBody>
                  <a:tcPr/>
                </a:tc>
                <a:tc>
                  <a:txBody>
                    <a:bodyPr/>
                    <a:lstStyle/>
                    <a:p>
                      <a:r>
                        <a:rPr lang="en-US" sz="1800" u="none" strike="noStrike" kern="1200" baseline="0" dirty="0" smtClean="0"/>
                        <a:t>A free service/product is supported by advertising on the Web site</a:t>
                      </a:r>
                      <a:endParaRPr lang="en-US" dirty="0"/>
                    </a:p>
                  </a:txBody>
                  <a:tcPr/>
                </a:tc>
                <a:tc>
                  <a:txBody>
                    <a:bodyPr/>
                    <a:lstStyle/>
                    <a:p>
                      <a:r>
                        <a:rPr lang="en-US" sz="1800" u="none" strike="noStrike" kern="1200" baseline="0" dirty="0" smtClean="0"/>
                        <a:t>Facebook.com, Answers.com</a:t>
                      </a:r>
                      <a:endParaRPr lang="en-US" dirty="0"/>
                    </a:p>
                  </a:txBody>
                  <a:tcPr/>
                </a:tc>
              </a:tr>
            </a:tbl>
          </a:graphicData>
        </a:graphic>
      </p:graphicFrame>
    </p:spTree>
    <p:extLst>
      <p:ext uri="{BB962C8B-B14F-4D97-AF65-F5344CB8AC3E}">
        <p14:creationId xmlns:p14="http://schemas.microsoft.com/office/powerpoint/2010/main" val="40033409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3475</Words>
  <Application>Microsoft Office PowerPoint</Application>
  <PresentationFormat>On-screen Show (4:3)</PresentationFormat>
  <Paragraphs>345</Paragraphs>
  <Slides>37</Slides>
  <Notes>35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Chapter 4 - Enabling Business-to-Consumer Electronic Commerce</vt:lpstr>
      <vt:lpstr>Chapter 4 Learning Objectives After this chapter, you will be able to:</vt:lpstr>
      <vt:lpstr>Electronic Commerce Defined</vt:lpstr>
      <vt:lpstr>Electronic Commerce Defined</vt:lpstr>
      <vt:lpstr>Electronic Commerce Defined: Types of Electronic Commerce (EC)</vt:lpstr>
      <vt:lpstr>Internet and World Wide Web Capabilities: Dissemination, Integration, Customization</vt:lpstr>
      <vt:lpstr>Internet and World Wide Web Capabilities: Communication, Transactional, Disintermediation</vt:lpstr>
      <vt:lpstr>EC Business Strategies</vt:lpstr>
      <vt:lpstr>EC Business Strategies: Revenue Models</vt:lpstr>
      <vt:lpstr>Business-to-Consumer E-Commerce and Internet Marketing</vt:lpstr>
      <vt:lpstr>Stages of B2C EC</vt:lpstr>
      <vt:lpstr>E-Tailing: Selling Goods and Services in the Digital World</vt:lpstr>
      <vt:lpstr>E-Tailing: Selling Goods and Services in the Digital World: The Long Tail</vt:lpstr>
      <vt:lpstr>EC Web Sites: Attracting and Retaining Online Customers – 4 Key Recommendations</vt:lpstr>
      <vt:lpstr>EC Web Sites: Attracting and Retaining Online Customers</vt:lpstr>
      <vt:lpstr>Internet Marketing</vt:lpstr>
      <vt:lpstr>Internet Marketing Methods</vt:lpstr>
      <vt:lpstr>Mobile Commerce, Consumer-to-Consumer EC, and Consumer-to-Business EC</vt:lpstr>
      <vt:lpstr>Mobile EC</vt:lpstr>
      <vt:lpstr>C2C EC</vt:lpstr>
      <vt:lpstr>C2B EC</vt:lpstr>
      <vt:lpstr>Managing Finances and Navigating Legal Issues in EC</vt:lpstr>
      <vt:lpstr>E-Banking</vt:lpstr>
      <vt:lpstr>Securing Payments in the Digital World</vt:lpstr>
      <vt:lpstr>Legal Issues in EC</vt:lpstr>
      <vt:lpstr>E-Government</vt:lpstr>
      <vt:lpstr>E-Government</vt:lpstr>
      <vt:lpstr>End of Chapter Content</vt:lpstr>
      <vt:lpstr>Managing in the Digital World:  Taobao and the World of e-Commerce</vt:lpstr>
      <vt:lpstr>Brief Case: Catchafire—Fueling “Volunteer-to-Charity” e-Commerce</vt:lpstr>
      <vt:lpstr>Ethical Dilemma: The Ethics of Reputation Management</vt:lpstr>
      <vt:lpstr>Key Players: Behind the Online Storefront: How e-Commerce Giants Help Small Businesses Flourish</vt:lpstr>
      <vt:lpstr>When Things Go Wrong: Rigging Search Results</vt:lpstr>
      <vt:lpstr>Coming Attractions: Smartphones of the Future</vt:lpstr>
      <vt:lpstr>Who’s Going Mobile: Mobile Payments</vt:lpstr>
      <vt:lpstr>Industry Analysis: Retailing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2013-01-13T02:13:47Z</dcterms:created>
  <dcterms:modified xsi:type="dcterms:W3CDTF">2013-02-05T05:37:33Z</dcterms:modified>
</cp:coreProperties>
</file>