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5"/>
  </p:notesMasterIdLst>
  <p:handoutMasterIdLst>
    <p:handoutMasterId r:id="rId26"/>
  </p:handoutMasterIdLst>
  <p:sldIdLst>
    <p:sldId id="256" r:id="rId2"/>
    <p:sldId id="271" r:id="rId3"/>
    <p:sldId id="310" r:id="rId4"/>
    <p:sldId id="314" r:id="rId5"/>
    <p:sldId id="313" r:id="rId6"/>
    <p:sldId id="312" r:id="rId7"/>
    <p:sldId id="311" r:id="rId8"/>
    <p:sldId id="307" r:id="rId9"/>
    <p:sldId id="318" r:id="rId10"/>
    <p:sldId id="324" r:id="rId11"/>
    <p:sldId id="317" r:id="rId12"/>
    <p:sldId id="316" r:id="rId13"/>
    <p:sldId id="280" r:id="rId14"/>
    <p:sldId id="321" r:id="rId15"/>
    <p:sldId id="329" r:id="rId16"/>
    <p:sldId id="320" r:id="rId17"/>
    <p:sldId id="325" r:id="rId18"/>
    <p:sldId id="327" r:id="rId19"/>
    <p:sldId id="328" r:id="rId20"/>
    <p:sldId id="319" r:id="rId21"/>
    <p:sldId id="323" r:id="rId22"/>
    <p:sldId id="322" r:id="rId23"/>
    <p:sldId id="326" r:id="rId24"/>
  </p:sldIdLst>
  <p:sldSz cx="9144000" cy="6858000" type="screen4x3"/>
  <p:notesSz cx="7023100" cy="93091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86921" autoAdjust="0"/>
  </p:normalViewPr>
  <p:slideViewPr>
    <p:cSldViewPr>
      <p:cViewPr varScale="1">
        <p:scale>
          <a:sx n="95" d="100"/>
          <a:sy n="95" d="100"/>
        </p:scale>
        <p:origin x="45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8.xml"/><Relationship Id="rId7" Type="http://schemas.openxmlformats.org/officeDocument/2006/relationships/image" Target="../media/image5.png"/><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image" Target="../media/image4.png"/><Relationship Id="rId5" Type="http://schemas.openxmlformats.org/officeDocument/2006/relationships/slide" Target="../slides/slide13.xml"/><Relationship Id="rId10" Type="http://schemas.openxmlformats.org/officeDocument/2006/relationships/image" Target="../media/image8.png"/><Relationship Id="rId4" Type="http://schemas.openxmlformats.org/officeDocument/2006/relationships/slide" Target="../slides/slide23.xml"/><Relationship Id="rId9" Type="http://schemas.openxmlformats.org/officeDocument/2006/relationships/image" Target="../media/image7.png"/></Relationships>
</file>

<file path=ppt/diagrams/_rels/data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s/slide23.xml"/><Relationship Id="rId7" Type="http://schemas.openxmlformats.org/officeDocument/2006/relationships/image" Target="../media/image12.png"/><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s/slide13.xml"/><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s/slide8.xml"/><Relationship Id="rId7" Type="http://schemas.openxmlformats.org/officeDocument/2006/relationships/image" Target="../media/image18.png"/><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s/slide23.xml"/><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lstStyle/>
        <a:p>
          <a:r>
            <a:rPr lang="en-US" sz="1600" b="1" dirty="0" smtClean="0">
              <a:hlinkClick xmlns:r="http://schemas.openxmlformats.org/officeDocument/2006/relationships" r:id="rId1" action="ppaction://hlinksldjump"/>
            </a:rPr>
            <a:t>The Need for Communication and Collaboration</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lstStyle/>
        <a:p>
          <a:r>
            <a:rPr lang="en-US" sz="1400" dirty="0" smtClean="0"/>
            <a:t>Explain organizations’ needs for communication and collaboration.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lstStyle/>
        <a:p>
          <a:r>
            <a:rPr lang="en-US" sz="1600" b="1" dirty="0" smtClean="0">
              <a:hlinkClick xmlns:r="http://schemas.openxmlformats.org/officeDocument/2006/relationships" r:id="rId2" action="ppaction://hlinksldjump"/>
            </a:rPr>
            <a:t>The Evolving Web</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lstStyle/>
        <a:p>
          <a:r>
            <a:rPr lang="en-US" sz="1400" dirty="0" smtClean="0"/>
            <a:t>Explain social media and Enterprise 2.0. </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nchor="ctr"/>
        <a:lstStyle/>
        <a:p>
          <a:r>
            <a:rPr lang="en-US" sz="1600" b="1" dirty="0" smtClean="0">
              <a:hlinkClick xmlns:r="http://schemas.openxmlformats.org/officeDocument/2006/relationships" r:id="rId3" action="ppaction://hlinksldjump"/>
            </a:rPr>
            <a:t>Traditional Collaboration Tools</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nchor="ctr"/>
        <a:lstStyle/>
        <a:p>
          <a:r>
            <a:rPr lang="en-US" sz="1400" dirty="0" smtClean="0"/>
            <a:t>Describe traditional technologies used to support communication and collaboration.</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pPr/>
      <dgm:t>
        <a:bodyPr anchor="ctr"/>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nchor="ctr"/>
        <a:lstStyle/>
        <a:p>
          <a:r>
            <a:rPr lang="en-US" sz="1600" b="1" dirty="0" smtClean="0">
              <a:hlinkClick xmlns:r="http://schemas.openxmlformats.org/officeDocument/2006/relationships" r:id="rId4" action="ppaction://hlinksldjump"/>
            </a:rPr>
            <a:t>Managing the Enterprise 2.0 Strategy</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nchor="ctr"/>
        <a:lstStyle/>
        <a:p>
          <a:r>
            <a:rPr lang="en-US" sz="1400" dirty="0" smtClean="0"/>
            <a:t>Describe how companies can manage their Enterprise 2.0 strategy and deal with potential pitfalls associated with social media.</a:t>
          </a:r>
          <a:endParaRPr lang="en-US" sz="14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nchor="ctr"/>
        <a:lstStyle/>
        <a:p>
          <a:r>
            <a:rPr lang="en-US" sz="1600" b="1" dirty="0" smtClean="0">
              <a:hlinkClick xmlns:r="http://schemas.openxmlformats.org/officeDocument/2006/relationships" r:id="rId5" action="ppaction://hlinksldjump"/>
            </a:rPr>
            <a:t>Social Media and the Enterprise</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nchor="ctr"/>
        <a:lstStyle/>
        <a:p>
          <a:r>
            <a:rPr lang="en-US" sz="1400" dirty="0" smtClean="0"/>
            <a:t>Describe various social media applications, and explain their role in enhancing communication, collaboration, cooperation, and connection.</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7220127F-5DA2-4558-BD05-2D367A01FE4F}" type="presOf" srcId="{22E69BE8-653B-4CE1-975B-3C39DAE649D2}" destId="{9259372F-C70A-44BC-BCB4-E2D4392785FE}" srcOrd="0" destOrd="0" presId="urn:microsoft.com/office/officeart/2005/8/layout/vList4#1"/>
    <dgm:cxn modelId="{5EF40979-97FC-4938-9D34-9EF52BDE61C2}" type="presOf" srcId="{AECECD48-C5E4-4B1D-828F-DD9E0A90274D}" destId="{5E310E1C-7377-4CBD-AD7A-3ED403513640}" srcOrd="1"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41411B0-5D8B-4E86-B9DA-326CC961AC9A}" type="presOf" srcId="{FDE1B2BF-4076-40E6-982F-93F0932EA27F}" destId="{CA3E3E8A-1393-43C6-A6A9-A1AF34CBCE71}"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110EF44-5760-46AD-88E0-A5EC417BA8A8}" type="presOf" srcId="{482F2C61-E41B-4642-B082-EF9C103085B5}" destId="{25E29AB1-DE1E-48E4-B66F-1D7048CC3527}" srcOrd="0" destOrd="0"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8B673F7C-BE2D-49A5-B6F2-D9DEE7E4E328}" type="presOf" srcId="{AECECD48-C5E4-4B1D-828F-DD9E0A90274D}" destId="{471ACDAA-8EBB-4B3F-89FD-E777335919BA}" srcOrd="0" destOrd="0" presId="urn:microsoft.com/office/officeart/2005/8/layout/vList4#1"/>
    <dgm:cxn modelId="{5787E137-0A5F-4F45-A330-BF65147102C9}" type="presOf" srcId="{E158F942-9CA0-47CD-BF20-BAC49C8142F5}" destId="{471ACDAA-8EBB-4B3F-89FD-E777335919BA}"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2EB7E772-9B0F-41BF-9241-715218B72860}" srcId="{AECECD48-C5E4-4B1D-828F-DD9E0A90274D}" destId="{E158F942-9CA0-47CD-BF20-BAC49C8142F5}" srcOrd="0" destOrd="0" parTransId="{B7BDAF5C-E7FB-49F5-812D-654C2CD5A8EB}" sibTransId="{41774615-A6FB-4627-85F1-20FD324D9DA4}"/>
    <dgm:cxn modelId="{36C20AF6-670E-4425-A77F-AAED1778981B}" type="presOf" srcId="{363F0ED0-6985-439E-857A-EC47F8A3DAB0}" destId="{7B44DBCB-1EB0-418C-B751-858BAE4753CC}" srcOrd="1" destOrd="1" presId="urn:microsoft.com/office/officeart/2005/8/layout/vList4#1"/>
    <dgm:cxn modelId="{94F66066-1985-470E-96ED-DEDD0F052AC6}" type="presOf" srcId="{677A52F5-4CAE-4309-A461-E811AF92EF26}" destId="{799A5FF2-1A39-4675-818C-11261776BAE8}" srcOrd="1"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249DA96C-952E-42AC-8DB8-56C718E0C29A}" type="presOf" srcId="{34FB3FC8-FCB1-404C-AAE4-E98CF14CF5FB}" destId="{799A5FF2-1A39-4675-818C-11261776BAE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Need for Communication and Collaboration</a:t>
          </a:r>
          <a:endParaRPr lang="en-US" sz="1400" dirty="0" smtClean="0"/>
        </a:p>
        <a:p>
          <a:r>
            <a:rPr lang="en-US" sz="1200" dirty="0" smtClean="0"/>
            <a:t>Explain organizations’ needs for communication and collaboration.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The Evolving Web</a:t>
          </a:r>
          <a:endParaRPr lang="en-US" sz="1400" dirty="0" smtClean="0"/>
        </a:p>
        <a:p>
          <a:r>
            <a:rPr lang="en-US" sz="1200" dirty="0" smtClean="0"/>
            <a:t>Explain social media and Enterprise 2.0. </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nchor="ctr"/>
        <a:lstStyle/>
        <a:p>
          <a:r>
            <a:rPr lang="en-US" sz="2400" b="1" dirty="0" smtClean="0"/>
            <a:t>Traditional Collaboration Tools</a:t>
          </a:r>
          <a:endParaRPr lang="en-US" sz="2400" dirty="0" smtClean="0"/>
        </a:p>
        <a:p>
          <a:r>
            <a:rPr lang="en-US" sz="2400" dirty="0" smtClean="0"/>
            <a:t>Describe traditional technologies used to support communication and collaboration.</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Managing the Enterprise 2.0 Strategy</a:t>
          </a:r>
          <a:endParaRPr lang="en-US" sz="1400" dirty="0" smtClean="0"/>
        </a:p>
        <a:p>
          <a:r>
            <a:rPr lang="en-US" sz="1200" dirty="0" smtClean="0"/>
            <a:t>Describe how companies can manage their Enterprise 2.0 strategy and deal with potential pitfalls associated with social media.</a:t>
          </a:r>
          <a:endParaRPr lang="en-US" sz="11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Social Media and the Enterprise</a:t>
          </a:r>
          <a:endParaRPr lang="en-US" sz="1400" dirty="0" smtClean="0"/>
        </a:p>
        <a:p>
          <a:r>
            <a:rPr lang="en-US" sz="1200" dirty="0" smtClean="0"/>
            <a:t>Describe various social media applications, and explain their role in enhancing communication, collaboration, cooperation, and connection.</a:t>
          </a:r>
          <a:endParaRPr lang="en-US" sz="11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t>
        <a:bodyPr/>
        <a:lstStyle/>
        <a:p>
          <a:endParaRPr lang="en-US"/>
        </a:p>
      </dgm:t>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E15F0F1F-17C1-4AFC-B8A6-F1B1B358E39F}" type="presOf" srcId="{22E69BE8-653B-4CE1-975B-3C39DAE649D2}" destId="{9259372F-C70A-44BC-BCB4-E2D4392785FE}" srcOrd="0" destOrd="0" presId="urn:microsoft.com/office/officeart/2005/8/layout/vList4#4"/>
    <dgm:cxn modelId="{5ED2E095-9691-4BE7-A4BD-871C27E2A4BE}" type="presOf" srcId="{34FB3FC8-FCB1-404C-AAE4-E98CF14CF5FB}" destId="{799A5FF2-1A39-4675-818C-11261776BAE8}"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F8A20B7B-4B68-4285-96F3-FF81C8275C58}" type="presOf" srcId="{AECECD48-C5E4-4B1D-828F-DD9E0A90274D}" destId="{5E310E1C-7377-4CBD-AD7A-3ED403513640}" srcOrd="1"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515457F1-4B4D-4065-98C2-33E2AE2CB77A}" type="presOf" srcId="{A8E9C07B-48B2-4B9C-8EC7-0782825D816E}" destId="{BA89CFF3-74C1-4F32-B093-38D94D4D20CF}" srcOrd="0" destOrd="0" presId="urn:microsoft.com/office/officeart/2005/8/layout/vList4#4"/>
    <dgm:cxn modelId="{49EF8EE9-37D9-4F91-9677-25470C12EBAA}" type="presOf" srcId="{629933C8-186B-4311-BF2D-DC99990EFBF2}" destId="{A93B6B1D-06C6-4860-8EBA-32C502FF8641}" srcOrd="0" destOrd="0" presId="urn:microsoft.com/office/officeart/2005/8/layout/vList4#4"/>
    <dgm:cxn modelId="{8D764E12-DA0B-474A-B439-48FDABA61FE6}" type="presOf" srcId="{A8E9C07B-48B2-4B9C-8EC7-0782825D816E}" destId="{49E2F980-7E69-446B-A4B0-923DF6DEFA98}" srcOrd="1" destOrd="0" presId="urn:microsoft.com/office/officeart/2005/8/layout/vList4#4"/>
    <dgm:cxn modelId="{18DDC36D-3496-47FC-A701-338E9B5DC0D1}" srcId="{482F2C61-E41B-4642-B082-EF9C103085B5}" destId="{22E69BE8-653B-4CE1-975B-3C39DAE649D2}" srcOrd="4" destOrd="0" parTransId="{893C5899-3276-4EA6-BD31-3139E062D004}" sibTransId="{26CB4EDE-8ED5-4533-B70F-3B0491BE510F}"/>
    <dgm:cxn modelId="{FFB8572B-7192-49CE-9F0D-B856D183EDFE}" srcId="{482F2C61-E41B-4642-B082-EF9C103085B5}" destId="{34FB3FC8-FCB1-404C-AAE4-E98CF14CF5FB}" srcOrd="2" destOrd="0" parTransId="{5D2B6F70-AC7D-4E44-959A-1F3278F0AFC3}" sibTransId="{62C71E71-0AFF-4481-BF1F-D339780ADFC0}"/>
    <dgm:cxn modelId="{28DA0EC1-A856-4B99-9B51-115B0C013B20}" type="presOf" srcId="{22E69BE8-653B-4CE1-975B-3C39DAE649D2}" destId="{CA3E3E8A-1393-43C6-A6A9-A1AF34CBCE71}" srcOrd="1"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308514BA-8780-41F3-B8AD-EB260DAF35E1}" srcId="{482F2C61-E41B-4642-B082-EF9C103085B5}" destId="{629933C8-186B-4311-BF2D-DC99990EFBF2}" srcOrd="1" destOrd="0" parTransId="{BD5F7455-41FD-4EDB-BB6D-E2107F429F6E}" sibTransId="{1801FD8D-8375-49FB-8B3F-210ACF517DEF}"/>
    <dgm:cxn modelId="{6F973D68-AA8C-4F0C-A6C6-1A6D5049F6BB}" type="presOf" srcId="{AECECD48-C5E4-4B1D-828F-DD9E0A90274D}" destId="{471ACDAA-8EBB-4B3F-89FD-E777335919BA}" srcOrd="0" destOrd="0" presId="urn:microsoft.com/office/officeart/2005/8/layout/vList4#4"/>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Need for Communication and Collaboration</a:t>
          </a:r>
          <a:endParaRPr lang="en-US" sz="1400" dirty="0" smtClean="0"/>
        </a:p>
        <a:p>
          <a:r>
            <a:rPr lang="en-US" sz="1200" dirty="0" smtClean="0"/>
            <a:t>Explain organizations’ needs for communication and collaboration. </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The Evolving Web</a:t>
          </a:r>
          <a:endParaRPr lang="en-US" sz="1400" dirty="0" smtClean="0"/>
        </a:p>
        <a:p>
          <a:r>
            <a:rPr lang="en-US" sz="1200" dirty="0" smtClean="0"/>
            <a:t>Explain social media and Enterprise 2.0. </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Traditional Collaboration Tools</a:t>
          </a:r>
          <a:endParaRPr lang="en-US" sz="1400" dirty="0" smtClean="0"/>
        </a:p>
        <a:p>
          <a:r>
            <a:rPr lang="en-US" sz="1200" dirty="0" smtClean="0"/>
            <a:t>Describe traditional technologies used to support communication and collaboration.</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4" action="ppaction://hlinksldjump"/>
            </a:rPr>
            <a:t>Managing the Enterprise 2.0 Strategy</a:t>
          </a:r>
          <a:endParaRPr lang="en-US" sz="1400" dirty="0" smtClean="0"/>
        </a:p>
        <a:p>
          <a:r>
            <a:rPr lang="en-US" sz="1200" dirty="0" smtClean="0"/>
            <a:t>Describe how companies can manage their Enterprise 2.0 strategy and deal with potential pitfalls associated with social media.</a:t>
          </a:r>
          <a:endParaRPr lang="en-US" sz="11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Social Media and the Enterprise</a:t>
          </a:r>
          <a:endParaRPr lang="en-US" sz="2400" dirty="0" smtClean="0"/>
        </a:p>
        <a:p>
          <a:r>
            <a:rPr lang="en-US" sz="2000" dirty="0" smtClean="0"/>
            <a:t>Describe various social media applications, and explain their role in enhancing communication, collaboration, cooperation, and connection.</a:t>
          </a:r>
          <a:endParaRPr lang="en-US" sz="20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78"/>
      <dgm:spPr>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ext uri="{28A0092B-C50C-407E-A947-70E740481C1C}">
                <a14:useLocalDpi xmlns:a14="http://schemas.microsoft.com/office/drawing/2010/main"/>
              </a:ext>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cstate="screen">
            <a:extLst>
              <a:ext uri="{28A0092B-C50C-407E-A947-70E740481C1C}">
                <a14:useLocalDpi xmlns:a14="http://schemas.microsoft.com/office/drawing/2010/main"/>
              </a:ext>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t>
        <a:bodyPr/>
        <a:lstStyle/>
        <a:p>
          <a:endParaRPr lang="en-US"/>
        </a:p>
      </dgm:t>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ext uri="{28A0092B-C50C-407E-A947-70E740481C1C}">
                <a14:useLocalDpi xmlns:a14="http://schemas.microsoft.com/office/drawing/2010/main"/>
              </a:ext>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cstate="screen">
            <a:extLst>
              <a:ext uri="{28A0092B-C50C-407E-A947-70E740481C1C}">
                <a14:useLocalDpi xmlns:a14="http://schemas.microsoft.com/office/drawing/2010/main"/>
              </a:ext>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8DE28728-A28C-4D9E-A76A-3EF953AAC924}" type="presOf" srcId="{629933C8-186B-4311-BF2D-DC99990EFBF2}" destId="{7B44DBCB-1EB0-418C-B751-858BAE4753CC}" srcOrd="1"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814D7108-E886-40A5-8C98-2027272898F5}" type="presOf" srcId="{629933C8-186B-4311-BF2D-DC99990EFBF2}" destId="{A93B6B1D-06C6-4860-8EBA-32C502FF8641}" srcOrd="0" destOrd="0" presId="urn:microsoft.com/office/officeart/2005/8/layout/vList4#5"/>
    <dgm:cxn modelId="{C4CB6C55-6AB6-46E0-95AC-7F3C6BF09E73}" type="presOf" srcId="{AECECD48-C5E4-4B1D-828F-DD9E0A90274D}" destId="{471ACDAA-8EBB-4B3F-89FD-E777335919BA}" srcOrd="0" destOrd="0" presId="urn:microsoft.com/office/officeart/2005/8/layout/vList4#5"/>
    <dgm:cxn modelId="{E4C9D8C7-16D2-4D36-9697-9A80C02744A2}" type="presOf" srcId="{A8E9C07B-48B2-4B9C-8EC7-0782825D816E}" destId="{49E2F980-7E69-446B-A4B0-923DF6DEFA98}" srcOrd="1" destOrd="0" presId="urn:microsoft.com/office/officeart/2005/8/layout/vList4#5"/>
    <dgm:cxn modelId="{FFB8572B-7192-49CE-9F0D-B856D183EDFE}" srcId="{482F2C61-E41B-4642-B082-EF9C103085B5}" destId="{34FB3FC8-FCB1-404C-AAE4-E98CF14CF5FB}" srcOrd="2" destOrd="0" parTransId="{5D2B6F70-AC7D-4E44-959A-1F3278F0AFC3}" sibTransId="{62C71E71-0AFF-4481-BF1F-D339780ADFC0}"/>
    <dgm:cxn modelId="{B83F7571-5ECA-440E-A77E-0591742D28F7}" type="presOf" srcId="{482F2C61-E41B-4642-B082-EF9C103085B5}" destId="{25E29AB1-DE1E-48E4-B66F-1D7048CC3527}" srcOrd="0" destOrd="0" presId="urn:microsoft.com/office/officeart/2005/8/layout/vList4#5"/>
    <dgm:cxn modelId="{7994D3B8-2E12-4F77-A926-EDE60684F84C}" type="presOf" srcId="{AECECD48-C5E4-4B1D-828F-DD9E0A90274D}" destId="{5E310E1C-7377-4CBD-AD7A-3ED403513640}" srcOrd="1" destOrd="0" presId="urn:microsoft.com/office/officeart/2005/8/layout/vList4#5"/>
    <dgm:cxn modelId="{AEFD7801-CE85-414E-82F3-5A248CCDF5E8}" type="presOf" srcId="{22E69BE8-653B-4CE1-975B-3C39DAE649D2}" destId="{CA3E3E8A-1393-43C6-A6A9-A1AF34CBCE71}" srcOrd="1" destOrd="0" presId="urn:microsoft.com/office/officeart/2005/8/layout/vList4#5"/>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561C2EEB-B0BB-4691-91F2-F4AB67C354E0}" type="presOf" srcId="{34FB3FC8-FCB1-404C-AAE4-E98CF14CF5FB}" destId="{799A5FF2-1A39-4675-818C-11261776BAE8}" srcOrd="1" destOrd="0" presId="urn:microsoft.com/office/officeart/2005/8/layout/vList4#5"/>
    <dgm:cxn modelId="{9617FCF8-0802-436C-A7CD-E87B3B8C2893}" srcId="{482F2C61-E41B-4642-B082-EF9C103085B5}" destId="{A8E9C07B-48B2-4B9C-8EC7-0782825D816E}" srcOrd="0" destOrd="0" parTransId="{C7A73202-DE5A-4072-95A6-BFF1402B4BC2}" sibTransId="{631AC269-E33A-4752-92A6-6DC1380588AA}"/>
    <dgm:cxn modelId="{0B3AC96E-7BFE-43C4-BF20-0E68E3A2E854}" type="presOf" srcId="{A8E9C07B-48B2-4B9C-8EC7-0782825D816E}" destId="{BA89CFF3-74C1-4F32-B093-38D94D4D20CF}" srcOrd="0" destOrd="0" presId="urn:microsoft.com/office/officeart/2005/8/layout/vList4#5"/>
    <dgm:cxn modelId="{BBFDE2B8-AABA-4EEE-84FE-62B848CEC49C}" type="presOf" srcId="{22E69BE8-653B-4CE1-975B-3C39DAE649D2}" destId="{9259372F-C70A-44BC-BCB4-E2D4392785FE}" srcOrd="0"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The Need for Communication and Collaboration</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organizations’ needs for communication and collaboration. </a:t>
          </a:r>
          <a:endParaRPr lang="en-US" sz="1400" kern="1200" dirty="0"/>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The Evolving Web</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social media and Enterprise 2.0. </a:t>
          </a:r>
          <a:endParaRPr lang="en-US" sz="1400" kern="1200" dirty="0"/>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954463"/>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Traditional Collaboration Tools</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traditional technologies used to support communication and collaboration.</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a:off x="1734759" y="1954463"/>
        <a:ext cx="6494840" cy="888392"/>
      </dsp:txXfrm>
    </dsp:sp>
    <dsp:sp modelId="{6ED042DA-90EA-415F-9861-14F87D22BB00}">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Social Media and the Enterprise</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various social media applications, and explain their role in enhancing communication, collaboration, cooperation, and connection.</a:t>
          </a:r>
          <a:endParaRPr lang="en-US" sz="1400" kern="1200" dirty="0"/>
        </a:p>
      </dsp:txBody>
      <dsp:txXfrm>
        <a:off x="1734759" y="2931694"/>
        <a:ext cx="6494840" cy="888392"/>
      </dsp:txXfrm>
    </dsp:sp>
    <dsp:sp modelId="{0C6B9C41-271F-4061-9955-70DED635DAC1}">
      <dsp:nvSpPr>
        <dsp:cNvPr id="0" name=""/>
        <dsp:cNvSpPr/>
      </dsp:nvSpPr>
      <dsp:spPr>
        <a:xfrm>
          <a:off x="223393" y="3020533"/>
          <a:ext cx="1376812" cy="710713"/>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Managing the Enterprise 2.0 Strategy</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how companies can manage their Enterprise 2.0 strategy and deal with potential pitfalls associated with social media.</a:t>
          </a:r>
          <a:endParaRPr lang="en-US" sz="1400" kern="1200" dirty="0"/>
        </a:p>
      </dsp:txBody>
      <dsp:txXfrm>
        <a:off x="1734759" y="3908926"/>
        <a:ext cx="6494840" cy="888392"/>
      </dsp:txXfrm>
    </dsp:sp>
    <dsp:sp modelId="{889131BE-3A6B-4B48-98CB-9C233DE61FE5}">
      <dsp:nvSpPr>
        <dsp:cNvPr id="0" name=""/>
        <dsp:cNvSpPr/>
      </dsp:nvSpPr>
      <dsp:spPr>
        <a:xfrm>
          <a:off x="223393" y="3997765"/>
          <a:ext cx="1376812" cy="710713"/>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Need for Communication and Collaboration</a:t>
          </a:r>
          <a:endParaRPr lang="en-US" sz="1400" kern="1200" dirty="0" smtClean="0"/>
        </a:p>
        <a:p>
          <a:pPr lvl="0" algn="l" defTabSz="622300">
            <a:lnSpc>
              <a:spcPct val="90000"/>
            </a:lnSpc>
            <a:spcBef>
              <a:spcPct val="0"/>
            </a:spcBef>
            <a:spcAft>
              <a:spcPct val="35000"/>
            </a:spcAft>
          </a:pPr>
          <a:r>
            <a:rPr lang="en-US" sz="1200" kern="1200" dirty="0" smtClean="0"/>
            <a:t>Explain organizations’ needs for communication and collaboration. </a:t>
          </a:r>
          <a:endParaRPr lang="en-US" sz="1200" kern="1200" dirty="0"/>
        </a:p>
      </dsp:txBody>
      <dsp:txXfrm>
        <a:off x="1715186" y="0"/>
        <a:ext cx="6514413" cy="692664"/>
      </dsp:txXfrm>
    </dsp:sp>
    <dsp:sp modelId="{7D7D61F9-D1AA-4F6A-8715-FD6AC3E01198}">
      <dsp:nvSpPr>
        <dsp:cNvPr id="0" name=""/>
        <dsp:cNvSpPr/>
      </dsp:nvSpPr>
      <dsp:spPr>
        <a:xfrm>
          <a:off x="336654" y="69266"/>
          <a:ext cx="1111144" cy="554131"/>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1931"/>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Evolving Web</a:t>
          </a:r>
          <a:endParaRPr lang="en-US" sz="1400" kern="1200" dirty="0" smtClean="0"/>
        </a:p>
        <a:p>
          <a:pPr lvl="0" algn="l" defTabSz="622300">
            <a:lnSpc>
              <a:spcPct val="90000"/>
            </a:lnSpc>
            <a:spcBef>
              <a:spcPct val="0"/>
            </a:spcBef>
            <a:spcAft>
              <a:spcPct val="35000"/>
            </a:spcAft>
          </a:pPr>
          <a:r>
            <a:rPr lang="en-US" sz="1200" kern="1200" dirty="0" smtClean="0"/>
            <a:t>Explain social media and Enterprise 2.0. </a:t>
          </a:r>
          <a:endParaRPr lang="en-US" sz="1200" kern="1200" dirty="0"/>
        </a:p>
      </dsp:txBody>
      <dsp:txXfrm>
        <a:off x="1715186" y="761931"/>
        <a:ext cx="6514413" cy="692664"/>
      </dsp:txXfrm>
    </dsp:sp>
    <dsp:sp modelId="{7AEC1603-E11D-41B0-BE2A-F6201D5BEDCD}">
      <dsp:nvSpPr>
        <dsp:cNvPr id="0" name=""/>
        <dsp:cNvSpPr/>
      </dsp:nvSpPr>
      <dsp:spPr>
        <a:xfrm>
          <a:off x="336654" y="831197"/>
          <a:ext cx="1111144" cy="55413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523862"/>
          <a:ext cx="8229600" cy="174931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Traditional Collaboration Tools</a:t>
          </a:r>
          <a:endParaRPr lang="en-US" sz="2400" kern="1200" dirty="0" smtClean="0"/>
        </a:p>
        <a:p>
          <a:pPr lvl="0" algn="l" defTabSz="1066800">
            <a:lnSpc>
              <a:spcPct val="90000"/>
            </a:lnSpc>
            <a:spcBef>
              <a:spcPct val="0"/>
            </a:spcBef>
            <a:spcAft>
              <a:spcPct val="35000"/>
            </a:spcAft>
          </a:pPr>
          <a:r>
            <a:rPr lang="en-US" sz="2400" kern="1200" dirty="0" smtClean="0"/>
            <a:t>Describe traditional technologies used to support communication and collaboration.</a:t>
          </a:r>
          <a:endParaRPr lang="en-US" sz="2400" kern="1200" dirty="0"/>
        </a:p>
      </dsp:txBody>
      <dsp:txXfrm>
        <a:off x="1715186" y="1523862"/>
        <a:ext cx="6514413" cy="1749317"/>
      </dsp:txXfrm>
    </dsp:sp>
    <dsp:sp modelId="{6ED042DA-90EA-415F-9861-14F87D22BB00}">
      <dsp:nvSpPr>
        <dsp:cNvPr id="0" name=""/>
        <dsp:cNvSpPr/>
      </dsp:nvSpPr>
      <dsp:spPr>
        <a:xfrm>
          <a:off x="108052" y="1676401"/>
          <a:ext cx="1568347" cy="144423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42446"/>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Social Media and the Enterprise</a:t>
          </a:r>
          <a:endParaRPr lang="en-US" sz="1400" kern="1200" dirty="0" smtClean="0"/>
        </a:p>
        <a:p>
          <a:pPr lvl="0" algn="l" defTabSz="622300">
            <a:lnSpc>
              <a:spcPct val="90000"/>
            </a:lnSpc>
            <a:spcBef>
              <a:spcPct val="0"/>
            </a:spcBef>
            <a:spcAft>
              <a:spcPct val="35000"/>
            </a:spcAft>
          </a:pPr>
          <a:r>
            <a:rPr lang="en-US" sz="1200" kern="1200" dirty="0" smtClean="0"/>
            <a:t>Describe various social media applications, and explain their role in enhancing communication, collaboration, cooperation, and connection.</a:t>
          </a:r>
          <a:endParaRPr lang="en-US" sz="1100" kern="1200" dirty="0"/>
        </a:p>
      </dsp:txBody>
      <dsp:txXfrm>
        <a:off x="1715186" y="3342446"/>
        <a:ext cx="6514413" cy="692664"/>
      </dsp:txXfrm>
    </dsp:sp>
    <dsp:sp modelId="{0C6B9C41-271F-4061-9955-70DED635DAC1}">
      <dsp:nvSpPr>
        <dsp:cNvPr id="0" name=""/>
        <dsp:cNvSpPr/>
      </dsp:nvSpPr>
      <dsp:spPr>
        <a:xfrm>
          <a:off x="336654" y="3411713"/>
          <a:ext cx="1111144" cy="55413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4377"/>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the Enterprise 2.0 Strategy</a:t>
          </a:r>
          <a:endParaRPr lang="en-US" sz="1400" kern="1200" dirty="0" smtClean="0"/>
        </a:p>
        <a:p>
          <a:pPr lvl="0" algn="l" defTabSz="622300">
            <a:lnSpc>
              <a:spcPct val="90000"/>
            </a:lnSpc>
            <a:spcBef>
              <a:spcPct val="0"/>
            </a:spcBef>
            <a:spcAft>
              <a:spcPct val="35000"/>
            </a:spcAft>
          </a:pPr>
          <a:r>
            <a:rPr lang="en-US" sz="1200" kern="1200" dirty="0" smtClean="0"/>
            <a:t>Describe how companies can manage their Enterprise 2.0 strategy and deal with potential pitfalls associated with social media.</a:t>
          </a:r>
          <a:endParaRPr lang="en-US" sz="1100" kern="1200" dirty="0"/>
        </a:p>
      </dsp:txBody>
      <dsp:txXfrm>
        <a:off x="1715186" y="4104377"/>
        <a:ext cx="6514413" cy="692664"/>
      </dsp:txXfrm>
    </dsp:sp>
    <dsp:sp modelId="{889131BE-3A6B-4B48-98CB-9C233DE61FE5}">
      <dsp:nvSpPr>
        <dsp:cNvPr id="0" name=""/>
        <dsp:cNvSpPr/>
      </dsp:nvSpPr>
      <dsp:spPr>
        <a:xfrm>
          <a:off x="336654" y="4173644"/>
          <a:ext cx="1111144" cy="554131"/>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Need for Communication and Collaboration</a:t>
          </a:r>
          <a:endParaRPr lang="en-US" sz="1400" kern="1200" dirty="0" smtClean="0"/>
        </a:p>
        <a:p>
          <a:pPr lvl="0" algn="l" defTabSz="622300">
            <a:lnSpc>
              <a:spcPct val="90000"/>
            </a:lnSpc>
            <a:spcBef>
              <a:spcPct val="0"/>
            </a:spcBef>
            <a:spcAft>
              <a:spcPct val="35000"/>
            </a:spcAft>
          </a:pPr>
          <a:r>
            <a:rPr lang="en-US" sz="1200" kern="1200" dirty="0" smtClean="0"/>
            <a:t>Explain organizations’ needs for communication and collaboration. </a:t>
          </a:r>
          <a:endParaRPr lang="en-US" sz="1100" kern="1200" dirty="0"/>
        </a:p>
      </dsp:txBody>
      <dsp:txXfrm>
        <a:off x="1712373" y="0"/>
        <a:ext cx="6517226" cy="664536"/>
      </dsp:txXfrm>
    </dsp:sp>
    <dsp:sp modelId="{7D7D61F9-D1AA-4F6A-8715-FD6AC3E01198}">
      <dsp:nvSpPr>
        <dsp:cNvPr id="0" name=""/>
        <dsp:cNvSpPr/>
      </dsp:nvSpPr>
      <dsp:spPr>
        <a:xfrm>
          <a:off x="331627" y="66453"/>
          <a:ext cx="1115571" cy="531628"/>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098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The Evolving Web</a:t>
          </a:r>
          <a:endParaRPr lang="en-US" sz="1400" kern="1200" dirty="0" smtClean="0"/>
        </a:p>
        <a:p>
          <a:pPr lvl="0" algn="l" defTabSz="622300">
            <a:lnSpc>
              <a:spcPct val="90000"/>
            </a:lnSpc>
            <a:spcBef>
              <a:spcPct val="0"/>
            </a:spcBef>
            <a:spcAft>
              <a:spcPct val="35000"/>
            </a:spcAft>
          </a:pPr>
          <a:r>
            <a:rPr lang="en-US" sz="1200" kern="1200" dirty="0" smtClean="0"/>
            <a:t>Explain social media and Enterprise 2.0. </a:t>
          </a:r>
          <a:endParaRPr lang="en-US" sz="1100" kern="1200" dirty="0"/>
        </a:p>
      </dsp:txBody>
      <dsp:txXfrm>
        <a:off x="1712373" y="730989"/>
        <a:ext cx="6517226" cy="664536"/>
      </dsp:txXfrm>
    </dsp:sp>
    <dsp:sp modelId="{7AEC1603-E11D-41B0-BE2A-F6201D5BEDCD}">
      <dsp:nvSpPr>
        <dsp:cNvPr id="0" name=""/>
        <dsp:cNvSpPr/>
      </dsp:nvSpPr>
      <dsp:spPr>
        <a:xfrm>
          <a:off x="331027" y="797443"/>
          <a:ext cx="1116773" cy="531628"/>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6197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Traditional Collaboration Tools</a:t>
          </a:r>
          <a:endParaRPr lang="en-US" sz="1400" kern="1200" dirty="0" smtClean="0"/>
        </a:p>
        <a:p>
          <a:pPr lvl="0" algn="l" defTabSz="622300">
            <a:lnSpc>
              <a:spcPct val="90000"/>
            </a:lnSpc>
            <a:spcBef>
              <a:spcPct val="0"/>
            </a:spcBef>
            <a:spcAft>
              <a:spcPct val="35000"/>
            </a:spcAft>
          </a:pPr>
          <a:r>
            <a:rPr lang="en-US" sz="1200" kern="1200" dirty="0" smtClean="0"/>
            <a:t>Describe traditional technologies used to support communication and collaboration.</a:t>
          </a:r>
          <a:endParaRPr lang="en-US" sz="1100" kern="1200" dirty="0"/>
        </a:p>
      </dsp:txBody>
      <dsp:txXfrm>
        <a:off x="1712373" y="1461979"/>
        <a:ext cx="6517226" cy="664536"/>
      </dsp:txXfrm>
    </dsp:sp>
    <dsp:sp modelId="{6ED042DA-90EA-415F-9861-14F87D22BB00}">
      <dsp:nvSpPr>
        <dsp:cNvPr id="0" name=""/>
        <dsp:cNvSpPr/>
      </dsp:nvSpPr>
      <dsp:spPr>
        <a:xfrm>
          <a:off x="331027" y="1528433"/>
          <a:ext cx="1116773" cy="531628"/>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192969"/>
          <a:ext cx="8229600" cy="187498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Social Media and the Enterprise</a:t>
          </a:r>
          <a:endParaRPr lang="en-US" sz="2400" kern="1200" dirty="0" smtClean="0"/>
        </a:p>
        <a:p>
          <a:pPr lvl="0" algn="l" defTabSz="1066800">
            <a:lnSpc>
              <a:spcPct val="90000"/>
            </a:lnSpc>
            <a:spcBef>
              <a:spcPct val="0"/>
            </a:spcBef>
            <a:spcAft>
              <a:spcPct val="35000"/>
            </a:spcAft>
          </a:pPr>
          <a:r>
            <a:rPr lang="en-US" sz="2000" kern="1200" dirty="0" smtClean="0"/>
            <a:t>Describe various social media applications, and explain their role in enhancing communication, collaboration, cooperation, and connection.</a:t>
          </a:r>
          <a:endParaRPr lang="en-US" sz="2000" kern="1200" dirty="0"/>
        </a:p>
      </dsp:txBody>
      <dsp:txXfrm>
        <a:off x="1712373" y="2192969"/>
        <a:ext cx="6517226" cy="1874982"/>
      </dsp:txXfrm>
    </dsp:sp>
    <dsp:sp modelId="{0C6B9C41-271F-4061-9955-70DED635DAC1}">
      <dsp:nvSpPr>
        <dsp:cNvPr id="0" name=""/>
        <dsp:cNvSpPr/>
      </dsp:nvSpPr>
      <dsp:spPr>
        <a:xfrm>
          <a:off x="102425" y="2285999"/>
          <a:ext cx="1573976" cy="1688921"/>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4405"/>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the Enterprise 2.0 Strategy</a:t>
          </a:r>
          <a:endParaRPr lang="en-US" sz="1400" kern="1200" dirty="0" smtClean="0"/>
        </a:p>
        <a:p>
          <a:pPr lvl="0" algn="l" defTabSz="622300">
            <a:lnSpc>
              <a:spcPct val="90000"/>
            </a:lnSpc>
            <a:spcBef>
              <a:spcPct val="0"/>
            </a:spcBef>
            <a:spcAft>
              <a:spcPct val="35000"/>
            </a:spcAft>
          </a:pPr>
          <a:r>
            <a:rPr lang="en-US" sz="1200" kern="1200" dirty="0" smtClean="0"/>
            <a:t>Describe how companies can manage their Enterprise 2.0 strategy and deal with potential pitfalls associated with social media.</a:t>
          </a:r>
          <a:endParaRPr lang="en-US" sz="1100" kern="1200" dirty="0"/>
        </a:p>
      </dsp:txBody>
      <dsp:txXfrm>
        <a:off x="1712373" y="4134405"/>
        <a:ext cx="6517226" cy="664536"/>
      </dsp:txXfrm>
    </dsp:sp>
    <dsp:sp modelId="{889131BE-3A6B-4B48-98CB-9C233DE61FE5}">
      <dsp:nvSpPr>
        <dsp:cNvPr id="0" name=""/>
        <dsp:cNvSpPr/>
      </dsp:nvSpPr>
      <dsp:spPr>
        <a:xfrm>
          <a:off x="331027" y="4200858"/>
          <a:ext cx="1116773" cy="531628"/>
        </a:xfrm>
        <a:prstGeom prst="roundRect">
          <a:avLst>
            <a:gd name="adj" fmla="val 10000"/>
          </a:avLst>
        </a:prstGeom>
        <a:blipFill rotWithShape="1">
          <a:blip xmlns:r="http://schemas.openxmlformats.org/officeDocument/2006/relationships" r:embed="rId5" cstate="screen">
            <a:extLst>
              <a:ext uri="{28A0092B-C50C-407E-A947-70E740481C1C}">
                <a14:useLocalDpi xmlns:a14="http://schemas.microsoft.com/office/drawing/2010/main"/>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8C339ED-A0A3-4289-B2CD-DA5C23B9268B}" type="datetimeFigureOut">
              <a:rPr lang="en-US" smtClean="0"/>
              <a:pPr/>
              <a:t>2/10/2015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E2E9391A-7EF1-43D8-947E-F7F81D297A48}" type="slidenum">
              <a:rPr lang="en-US" smtClean="0"/>
              <a:pPr/>
              <a:t>‹#›</a:t>
            </a:fld>
            <a:endParaRPr lang="en-US"/>
          </a:p>
        </p:txBody>
      </p:sp>
    </p:spTree>
    <p:extLst>
      <p:ext uri="{BB962C8B-B14F-4D97-AF65-F5344CB8AC3E}">
        <p14:creationId xmlns:p14="http://schemas.microsoft.com/office/powerpoint/2010/main"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2BEAAE8-7D2D-40ED-9A9A-583F7513B67D}" type="datetimeFigureOut">
              <a:rPr lang="en-US" smtClean="0"/>
              <a:pPr/>
              <a:t>2/10/2015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67F9D51-80C0-44B3-A279-206886E200EC}" type="slidenum">
              <a:rPr lang="en-US" smtClean="0"/>
              <a:pPr/>
              <a:t>‹#›</a:t>
            </a:fld>
            <a:endParaRPr lang="en-US"/>
          </a:p>
        </p:txBody>
      </p:sp>
    </p:spTree>
    <p:extLst>
      <p:ext uri="{BB962C8B-B14F-4D97-AF65-F5344CB8AC3E}">
        <p14:creationId xmlns:p14="http://schemas.microsoft.com/office/powerpoint/2010/main"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a:p>
        </p:txBody>
      </p:sp>
    </p:spTree>
    <p:extLst>
      <p:ext uri="{BB962C8B-B14F-4D97-AF65-F5344CB8AC3E}">
        <p14:creationId xmlns:p14="http://schemas.microsoft.com/office/powerpoint/2010/main"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benefits to using Groupware,</a:t>
            </a:r>
            <a:r>
              <a:rPr lang="en-US" baseline="0" dirty="0" smtClean="0"/>
              <a:t> including those that involve letting participants from multiple locations participate.</a:t>
            </a:r>
          </a:p>
          <a:p>
            <a:r>
              <a:rPr lang="en-US" dirty="0" smtClean="0"/>
              <a:t>Some of the less obvious benefits include the facilitation benefits that allow larger groups to still work effectively</a:t>
            </a:r>
            <a:r>
              <a:rPr lang="en-US" baseline="0" dirty="0" smtClean="0"/>
              <a:t> and stay on track.</a:t>
            </a:r>
          </a:p>
          <a:p>
            <a:r>
              <a:rPr lang="en-US" baseline="0" dirty="0" smtClean="0"/>
              <a:t>Some groupware processes also allow parallel processing, where multiple individuals can contribute at the same time, and contributor anonymity, where critical concerns or new ideas can surface without fear of ridicule or reprisal.</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Videoconferencing is a simple solution to the problem of people needing to talk who are in different locations. </a:t>
            </a:r>
          </a:p>
          <a:p>
            <a:r>
              <a:rPr lang="en-US" dirty="0" smtClean="0"/>
              <a:t>Desktop videoconferencing solutions are both low cost</a:t>
            </a:r>
            <a:r>
              <a:rPr lang="en-US" baseline="0" dirty="0" smtClean="0"/>
              <a:t> and functional, but only support one individual at each site.</a:t>
            </a:r>
          </a:p>
          <a:p>
            <a:r>
              <a:rPr lang="en-US" baseline="0" dirty="0" smtClean="0"/>
              <a:t>Dedicated videoconferencing rooms support larger groups meeting in real time as if in the same room. They have excellent audio and video quality, and can eliminate the need for groups to travel, but can cost up to $500k per dedicated installation.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create Intranets</a:t>
            </a:r>
            <a:r>
              <a:rPr lang="en-US" baseline="0" dirty="0" smtClean="0"/>
              <a:t> to share documents and information within the organization.</a:t>
            </a:r>
          </a:p>
          <a:p>
            <a:r>
              <a:rPr lang="en-US" baseline="0" dirty="0" smtClean="0"/>
              <a:t>Employee portals are often set up so employees can access self-service benefits.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a:p>
        </p:txBody>
      </p:sp>
    </p:spTree>
    <p:extLst>
      <p:ext uri="{BB962C8B-B14F-4D97-AF65-F5344CB8AC3E}">
        <p14:creationId xmlns:p14="http://schemas.microsoft.com/office/powerpoint/2010/main" val="250863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can enhance their communication through the effective use of social media.</a:t>
            </a:r>
          </a:p>
          <a:p>
            <a:r>
              <a:rPr lang="en-US" dirty="0" smtClean="0"/>
              <a:t>Depending</a:t>
            </a:r>
            <a:r>
              <a:rPr lang="en-US" baseline="0" dirty="0" smtClean="0"/>
              <a:t> on the objectives, many different tools can be implemented.</a:t>
            </a:r>
          </a:p>
          <a:p>
            <a:r>
              <a:rPr lang="en-US" baseline="0" dirty="0" smtClean="0"/>
              <a:t>For example, a company may have experts write blogs on topics that customers find interesting and would like to know more about.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can enhance their communication through the effective use of social media.</a:t>
            </a:r>
          </a:p>
          <a:p>
            <a:r>
              <a:rPr lang="en-US" dirty="0" smtClean="0"/>
              <a:t>Depending</a:t>
            </a:r>
            <a:r>
              <a:rPr lang="en-US" baseline="0" dirty="0" smtClean="0"/>
              <a:t> on the objectives, many different tools can be implemented.</a:t>
            </a:r>
          </a:p>
          <a:p>
            <a:r>
              <a:rPr lang="en-US" baseline="0" dirty="0" smtClean="0"/>
              <a:t>For example, a company may have experts write blogs on topics that customers find interesting and would like to know more about.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a:p>
        </p:txBody>
      </p:sp>
    </p:spTree>
    <p:extLst>
      <p:ext uri="{BB962C8B-B14F-4D97-AF65-F5344CB8AC3E}">
        <p14:creationId xmlns:p14="http://schemas.microsoft.com/office/powerpoint/2010/main" val="379454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Cooperation between users can be increased through</a:t>
            </a:r>
            <a:r>
              <a:rPr lang="en-US" baseline="0" dirty="0" smtClean="0"/>
              <a:t> the use of cooperative tools, where everybody gets to take advantage of each users contributions.</a:t>
            </a:r>
          </a:p>
          <a:p>
            <a:r>
              <a:rPr lang="en-US" baseline="0" dirty="0" smtClean="0"/>
              <a:t>This can include cooperative efforts to find, tag, bookmark, or catalog Web content. This builds a repository of useful information references that can be accessed by other participants, who are also contributing to the pool for the greater good.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can also benefit</a:t>
            </a:r>
            <a:r>
              <a:rPr lang="en-US" baseline="0" dirty="0" smtClean="0"/>
              <a:t> from social media. There are multiple different ways people can work together, and collaboration tools facilitate that process.</a:t>
            </a:r>
          </a:p>
          <a:p>
            <a:r>
              <a:rPr lang="en-US" baseline="0" dirty="0" smtClean="0"/>
              <a:t>Content management systems allow multiple users to coordinate working on documents, without accidently overwriting or deleting each others work, and often saving multiple prior versions in case the need to access them arises.</a:t>
            </a:r>
          </a:p>
          <a:p>
            <a:r>
              <a:rPr lang="en-US" baseline="0" dirty="0" smtClean="0"/>
              <a:t>Peer Production systems like wikis are similar to content management systems in that they include version control, but typically include additional functionality such as document editing and linking functionality.</a:t>
            </a:r>
          </a:p>
          <a:p>
            <a:r>
              <a:rPr lang="en-US" baseline="0" dirty="0" smtClean="0"/>
              <a:t>Crowdsourcing is where businesses allow individuals to come and participate in meeting their needs or functions, often through an online portal.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Crowdsourcing</a:t>
            </a:r>
            <a:r>
              <a:rPr lang="en-US" baseline="0" dirty="0" smtClean="0"/>
              <a:t> takes advantage of individuals from all over the world sharing their knowledge, expertise, or resources.</a:t>
            </a:r>
            <a:r>
              <a:rPr lang="en-US" baseline="0" dirty="0"/>
              <a:t> </a:t>
            </a:r>
            <a:endParaRPr lang="en-US" baseline="0" dirty="0" smtClean="0"/>
          </a:p>
          <a:p>
            <a:r>
              <a:rPr lang="en-US" baseline="0" dirty="0" smtClean="0"/>
              <a:t>Sometimes this can be done at a fraction of the cost of normal businesses, such as when amateur photographers share their photos online for a small fee.</a:t>
            </a:r>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networks allow individuals to</a:t>
            </a:r>
            <a:r>
              <a:rPr lang="en-US" baseline="0" dirty="0" smtClean="0"/>
              <a:t> meet and collaborate online, drawing together individuals with specific interests and giving them a communications platform.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chapter focuses on social media in and around the context of the business organization.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a:p>
        </p:txBody>
      </p:sp>
    </p:spTree>
    <p:extLst>
      <p:ext uri="{BB962C8B-B14F-4D97-AF65-F5344CB8AC3E}">
        <p14:creationId xmlns:p14="http://schemas.microsoft.com/office/powerpoint/2010/main"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networking involves letting people communicate</a:t>
            </a:r>
            <a:r>
              <a:rPr lang="en-US" baseline="0" dirty="0" smtClean="0"/>
              <a:t> and network online, but social search takes that one step further. </a:t>
            </a:r>
          </a:p>
          <a:p>
            <a:r>
              <a:rPr lang="en-US" baseline="0" dirty="0" smtClean="0"/>
              <a:t>With Google’s +1 button, users are effectively recommending a search result to others in their social circles, which Google can take into account when presenting search results. Social search in general tries to take into account content from social networking sites.</a:t>
            </a:r>
          </a:p>
          <a:p>
            <a:r>
              <a:rPr lang="en-US" dirty="0" smtClean="0"/>
              <a:t>Viral marketing is based on users promoting content they find interesting or engaging to their friends, in effect, users are “infecting” other users. This can be a very powerful and effective marketing strategy.</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Enterprise is not like the Web, and what dictates</a:t>
            </a:r>
            <a:r>
              <a:rPr lang="en-US" baseline="0" dirty="0" smtClean="0"/>
              <a:t> Internet success doesn’t necessarily translate directly to Enterprise 2.0 success.</a:t>
            </a:r>
            <a:r>
              <a:rPr lang="en-US" baseline="0" dirty="0"/>
              <a:t> </a:t>
            </a:r>
            <a:endParaRPr lang="en-US" baseline="0" dirty="0" smtClean="0"/>
          </a:p>
          <a:p>
            <a:r>
              <a:rPr lang="en-US" baseline="0" dirty="0" smtClean="0"/>
              <a:t>Corporate culture plays a critical role, as does corporate context. </a:t>
            </a:r>
          </a:p>
          <a:p>
            <a:r>
              <a:rPr lang="en-US" baseline="0" dirty="0" smtClean="0"/>
              <a:t>When corporations have an open culture based on sharing then employees will be more supportive of initiatives requiring sharing. </a:t>
            </a:r>
          </a:p>
          <a:p>
            <a:r>
              <a:rPr lang="en-US" baseline="0" dirty="0" smtClean="0"/>
              <a:t>The Web 2.0 tool deployed should be tailored to the organizational context, for example wikis and blogs fulfill different needs. </a:t>
            </a:r>
          </a:p>
          <a:p>
            <a:r>
              <a:rPr lang="en-US" baseline="0" dirty="0" smtClean="0"/>
              <a:t>Focused departmental initiatives can be more readily successful than enterprise wide initiatives, which typically require cultural changes and senior management championship. </a:t>
            </a:r>
          </a:p>
          <a:p>
            <a:r>
              <a:rPr lang="en-US" baseline="0" dirty="0" smtClean="0"/>
              <a:t>Not everyone will participate in contributing content, so there needs to be enough support from those who will contribute to achieve critical mass. </a:t>
            </a:r>
          </a:p>
          <a:p>
            <a:r>
              <a:rPr lang="en-US" baseline="0" dirty="0" smtClean="0"/>
              <a:t>Employees unused to Web 2.0 technologies may be slow to adopt them or learn them unless they see tangible benefits. </a:t>
            </a:r>
          </a:p>
          <a:p>
            <a:r>
              <a:rPr lang="en-US" baseline="0" dirty="0" smtClean="0"/>
              <a:t>Once deployed, these applications need to be integrated into the overarching technological framework and have appropriate security controls just like any other enterprise application.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a:t>
            </a:r>
            <a:r>
              <a:rPr lang="en-US" baseline="0" dirty="0" smtClean="0"/>
              <a:t> 2.0 provides many opportunities, but also poses many threats to organizations. </a:t>
            </a:r>
          </a:p>
          <a:p>
            <a:r>
              <a:rPr lang="en-US" baseline="0" dirty="0" smtClean="0"/>
              <a:t>Not all competitors are scrupulous and it is easy for companies to post negative reviews of competitors or arrange for positive reviews of themselves. </a:t>
            </a:r>
          </a:p>
          <a:p>
            <a:r>
              <a:rPr lang="en-US" baseline="0" dirty="0" smtClean="0"/>
              <a:t>Even activities under a companies control, such as its Twitter account or social network site, can pose a risk as it is easy to release a tweet or exert controls that customers find offensive and overbearing.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negative information is online about a company,</a:t>
            </a:r>
            <a:r>
              <a:rPr lang="en-US" baseline="0" dirty="0" smtClean="0"/>
              <a:t> it can easily go viral and spiral out of control. </a:t>
            </a:r>
          </a:p>
          <a:p>
            <a:r>
              <a:rPr lang="en-US" baseline="0" dirty="0" smtClean="0"/>
              <a:t>This is particularly true of videos and other engaging content that can easily be shared through a link. </a:t>
            </a:r>
          </a:p>
          <a:p>
            <a:r>
              <a:rPr lang="en-US" baseline="0" dirty="0" smtClean="0"/>
              <a:t>Companies should be prepared for this type of negative publicity, continuously monitoring the social environment and ready to respond within 24 hours with a suitable crisis team and management plan.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 typically strive to put together the right members of a team or task force to solve challenging business problems regardless of where they are located geographically</a:t>
            </a:r>
            <a:r>
              <a:rPr lang="en-US" baseline="0" dirty="0" smtClean="0"/>
              <a:t> within the organization. </a:t>
            </a:r>
          </a:p>
          <a:p>
            <a:r>
              <a:rPr lang="en-US" baseline="0" dirty="0" smtClean="0"/>
              <a:t>When team members are located at different physical locations, they are a “Virtual Team”.</a:t>
            </a:r>
          </a:p>
          <a:p>
            <a:r>
              <a:rPr lang="en-US" baseline="0" dirty="0" smtClean="0"/>
              <a:t>Virtual teams face the challenge of communicating and collaborating at a distance, and use modern technologies such as teleconferencing and online Web technologies to interact and share documents and information.</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users can readily share information as well as consume it, social media has changed dramatically to take advantage of these capabilities.</a:t>
            </a:r>
          </a:p>
          <a:p>
            <a:r>
              <a:rPr lang="en-US" dirty="0" smtClean="0"/>
              <a:t>Users</a:t>
            </a:r>
            <a:r>
              <a:rPr lang="en-US" baseline="0" dirty="0" smtClean="0"/>
              <a:t> now have information, and the ability to express their opinion on it, at their fingertips literally 24/7.</a:t>
            </a:r>
          </a:p>
          <a:p>
            <a:r>
              <a:rPr lang="en-US" baseline="0" dirty="0" smtClean="0"/>
              <a:t>This has led to an explosion in the sharing of personal information, sometimes very private, and often without taking into account the consequences.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transition from the Web 1.0 model to the interactive Web 2.0 model, the</a:t>
            </a:r>
            <a:r>
              <a:rPr lang="en-US" baseline="0" dirty="0" smtClean="0"/>
              <a:t> Web experience changes to become both more individual and more interactive.</a:t>
            </a:r>
          </a:p>
          <a:p>
            <a:r>
              <a:rPr lang="en-US" baseline="0" dirty="0" smtClean="0"/>
              <a:t>In this table we can see specific examples of this evolution, such as the transition from just reading information to also writing.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a:t>
            </a:r>
            <a:r>
              <a:rPr lang="en-US" baseline="0" dirty="0" smtClean="0"/>
              <a:t> generation of workers grew up in an internet enabled world and expect an internet enabled workplace. </a:t>
            </a:r>
          </a:p>
          <a:p>
            <a:r>
              <a:rPr lang="en-US" baseline="0" dirty="0" smtClean="0"/>
              <a:t>They expect to have multiple jobs with multiple companies throughout their life and value a workplace where they can leverage modern technologies versus being banned form utilizing and accessing them.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Innovation</a:t>
            </a:r>
            <a:r>
              <a:rPr lang="en-US" baseline="0" dirty="0" smtClean="0"/>
              <a:t> continues to abound and future Web technologies may go in may different directions. </a:t>
            </a:r>
          </a:p>
          <a:p>
            <a:r>
              <a:rPr lang="en-US" baseline="0" dirty="0" smtClean="0"/>
              <a:t>The Semantic Web is an effort to make the abundance of Web pages readable by machines as well as people so they can process them more accurately and greatly enhance our ability to search for and find information.</a:t>
            </a:r>
          </a:p>
          <a:p>
            <a:r>
              <a:rPr lang="en-US" baseline="0" dirty="0" smtClean="0"/>
              <a:t>While no one knows what Web 3.0 will entail, some speculate it will revolve around mobility and mobile computing while others believe it will entail contextual filtering, so users will see information based on what they are doing, where they are, what time it is, or a combination thereof.</a:t>
            </a:r>
          </a:p>
          <a:p>
            <a:r>
              <a:rPr lang="en-US" baseline="0" dirty="0" smtClean="0"/>
              <a:t>Even as we race towards Web 3.0, enterprises seek to leverage social media within their boundaries and with their customers to become social enterprises.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a:p>
        </p:txBody>
      </p:sp>
    </p:spTree>
    <p:extLst>
      <p:ext uri="{BB962C8B-B14F-4D97-AF65-F5344CB8AC3E}">
        <p14:creationId xmlns:p14="http://schemas.microsoft.com/office/powerpoint/2010/main"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a:p>
        </p:txBody>
      </p:sp>
    </p:spTree>
    <p:extLst>
      <p:ext uri="{BB962C8B-B14F-4D97-AF65-F5344CB8AC3E}">
        <p14:creationId xmlns:p14="http://schemas.microsoft.com/office/powerpoint/2010/main" val="204399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Groupware can be divided into synchronous</a:t>
            </a:r>
            <a:r>
              <a:rPr lang="en-US" baseline="0" dirty="0" smtClean="0"/>
              <a:t> and asynchronous tools, as well as into tools that enhance working at the same location or across different locations.</a:t>
            </a:r>
          </a:p>
          <a:p>
            <a:r>
              <a:rPr lang="en-US" baseline="0" dirty="0" smtClean="0"/>
              <a:t>Synchronous means at the same time, such as when two people are talking on the telephone.</a:t>
            </a:r>
          </a:p>
          <a:p>
            <a:r>
              <a:rPr lang="en-US" baseline="0" dirty="0" smtClean="0"/>
              <a:t>Asynchronous means disconnected in time, such as when someone reads an email a day after it was sent.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a:p>
        </p:txBody>
      </p:sp>
    </p:spTree>
    <p:extLst>
      <p:ext uri="{BB962C8B-B14F-4D97-AF65-F5344CB8AC3E}">
        <p14:creationId xmlns:p14="http://schemas.microsoft.com/office/powerpoint/2010/main"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41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2014 Pearson Education, Inc. 	</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Social media provides new opportunities, and threats, for today’s organizations</a:t>
            </a:r>
            <a:endParaRPr lang="en-US" dirty="0"/>
          </a:p>
        </p:txBody>
      </p:sp>
      <p:sp>
        <p:nvSpPr>
          <p:cNvPr id="4" name="Title 3"/>
          <p:cNvSpPr>
            <a:spLocks noGrp="1"/>
          </p:cNvSpPr>
          <p:nvPr>
            <p:ph type="ctrTitle"/>
          </p:nvPr>
        </p:nvSpPr>
        <p:spPr/>
        <p:txBody>
          <a:bodyPr/>
          <a:lstStyle/>
          <a:p>
            <a:r>
              <a:rPr lang="en-US" dirty="0" smtClean="0"/>
              <a:t>Chapter 5 </a:t>
            </a:r>
            <a:r>
              <a:rPr lang="en-US" dirty="0"/>
              <a:t>- Enhancing Organizational Communication and Collaboration Using Social </a:t>
            </a:r>
            <a:r>
              <a:rPr lang="en-US" dirty="0" smtClean="0"/>
              <a:t>Media</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71" y="0"/>
            <a:ext cx="2992582" cy="20574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0812" y="1"/>
            <a:ext cx="2866364" cy="205740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7176" y="1"/>
            <a:ext cx="3306823" cy="2057399"/>
          </a:xfrm>
          <a:prstGeom prst="rect">
            <a:avLst/>
          </a:prstGeom>
        </p:spPr>
      </p:pic>
    </p:spTree>
    <p:extLst>
      <p:ext uri="{BB962C8B-B14F-4D97-AF65-F5344CB8AC3E}">
        <p14:creationId xmlns:p14="http://schemas.microsoft.com/office/powerpoint/2010/main"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Groupware: Benefits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5954502"/>
              </p:ext>
            </p:extLst>
          </p:nvPr>
        </p:nvGraphicFramePr>
        <p:xfrm>
          <a:off x="457200" y="1828800"/>
          <a:ext cx="8229600" cy="3774440"/>
        </p:xfrm>
        <a:graphic>
          <a:graphicData uri="http://schemas.openxmlformats.org/drawingml/2006/table">
            <a:tbl>
              <a:tblPr firstRow="1" bandRow="1">
                <a:tableStyleId>{F5AB1C69-6EDB-4FF4-983F-18BD219EF322}</a:tableStyleId>
              </a:tblPr>
              <a:tblGrid>
                <a:gridCol w="2209800"/>
                <a:gridCol w="6019800"/>
              </a:tblGrid>
              <a:tr h="370840">
                <a:tc>
                  <a:txBody>
                    <a:bodyPr/>
                    <a:lstStyle/>
                    <a:p>
                      <a:r>
                        <a:rPr lang="en-US" sz="1800" b="0" i="0" u="none" strike="noStrike" kern="1200" baseline="0" dirty="0" smtClean="0">
                          <a:solidFill>
                            <a:schemeClr val="lt1"/>
                          </a:solidFill>
                          <a:latin typeface="+mn-lt"/>
                          <a:ea typeface="+mn-ea"/>
                          <a:cs typeface="+mn-cs"/>
                        </a:rPr>
                        <a:t>Benefit</a:t>
                      </a:r>
                      <a:endParaRPr lang="en-US" dirty="0"/>
                    </a:p>
                  </a:txBody>
                  <a:tcPr/>
                </a:tc>
                <a:tc>
                  <a:txBody>
                    <a:bodyPr/>
                    <a:lstStyle/>
                    <a:p>
                      <a:r>
                        <a:rPr lang="en-US" sz="1800" b="0" i="0" u="none" strike="noStrike" kern="1200" baseline="0" dirty="0" smtClean="0">
                          <a:solidFill>
                            <a:schemeClr val="lt1"/>
                          </a:solidFill>
                          <a:latin typeface="+mn-lt"/>
                          <a:ea typeface="+mn-ea"/>
                          <a:cs typeface="+mn-cs"/>
                        </a:rPr>
                        <a:t>Example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Process structuring</a:t>
                      </a:r>
                      <a:endParaRPr lang="en-US" dirty="0"/>
                    </a:p>
                  </a:txBody>
                  <a:tcPr/>
                </a:tc>
                <a:tc>
                  <a:txBody>
                    <a:bodyPr/>
                    <a:lstStyle/>
                    <a:p>
                      <a:r>
                        <a:rPr lang="en-US" sz="1800" b="0" i="0" u="none" strike="noStrike" kern="1200" baseline="0" dirty="0" smtClean="0">
                          <a:solidFill>
                            <a:schemeClr val="dk1"/>
                          </a:solidFill>
                          <a:latin typeface="+mn-lt"/>
                          <a:ea typeface="+mn-ea"/>
                          <a:cs typeface="+mn-cs"/>
                        </a:rPr>
                        <a:t>Keeps the group on track and helps it avoid costly diversions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Parallelism</a:t>
                      </a:r>
                      <a:endParaRPr lang="en-US" dirty="0"/>
                    </a:p>
                  </a:txBody>
                  <a:tcPr/>
                </a:tc>
                <a:tc>
                  <a:txBody>
                    <a:bodyPr/>
                    <a:lstStyle/>
                    <a:p>
                      <a:r>
                        <a:rPr lang="en-US" sz="1800" b="0" i="0" u="none" strike="noStrike" kern="1200" baseline="0" dirty="0" smtClean="0">
                          <a:solidFill>
                            <a:schemeClr val="dk1"/>
                          </a:solidFill>
                          <a:latin typeface="+mn-lt"/>
                          <a:ea typeface="+mn-ea"/>
                          <a:cs typeface="+mn-cs"/>
                        </a:rPr>
                        <a:t>Enables many people to speak and listen at the same time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Group size</a:t>
                      </a:r>
                      <a:endParaRPr lang="en-US" dirty="0"/>
                    </a:p>
                  </a:txBody>
                  <a:tcPr/>
                </a:tc>
                <a:tc>
                  <a:txBody>
                    <a:bodyPr/>
                    <a:lstStyle/>
                    <a:p>
                      <a:r>
                        <a:rPr lang="en-US" sz="1800" b="0" i="0" u="none" strike="noStrike" kern="1200" baseline="0" dirty="0" smtClean="0">
                          <a:solidFill>
                            <a:schemeClr val="dk1"/>
                          </a:solidFill>
                          <a:latin typeface="+mn-lt"/>
                          <a:ea typeface="+mn-ea"/>
                          <a:cs typeface="+mn-cs"/>
                        </a:rPr>
                        <a:t>Enables larger groups to participate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Group memory</a:t>
                      </a:r>
                      <a:endParaRPr lang="en-US" dirty="0"/>
                    </a:p>
                  </a:txBody>
                  <a:tcPr/>
                </a:tc>
                <a:tc>
                  <a:txBody>
                    <a:bodyPr/>
                    <a:lstStyle/>
                    <a:p>
                      <a:r>
                        <a:rPr lang="en-US" sz="1800" b="0" i="0" u="none" strike="noStrike" kern="1200" baseline="0" dirty="0" smtClean="0">
                          <a:solidFill>
                            <a:schemeClr val="dk1"/>
                          </a:solidFill>
                          <a:latin typeface="+mn-lt"/>
                          <a:ea typeface="+mn-ea"/>
                          <a:cs typeface="+mn-cs"/>
                        </a:rPr>
                        <a:t>Automatically records member ideas, comments, and votes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Access to external information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Can easily incorporate external electronic data and files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Spanning time and space</a:t>
                      </a:r>
                      <a:endParaRPr lang="en-US" dirty="0"/>
                    </a:p>
                  </a:txBody>
                  <a:tcPr/>
                </a:tc>
                <a:tc>
                  <a:txBody>
                    <a:bodyPr/>
                    <a:lstStyle/>
                    <a:p>
                      <a:r>
                        <a:rPr lang="en-US" sz="1800" b="0" i="0" u="none" strike="noStrike" kern="1200" baseline="0" dirty="0" smtClean="0">
                          <a:solidFill>
                            <a:schemeClr val="dk1"/>
                          </a:solidFill>
                          <a:latin typeface="+mn-lt"/>
                          <a:ea typeface="+mn-ea"/>
                          <a:cs typeface="+mn-cs"/>
                        </a:rPr>
                        <a:t>Enables members to collaborate from different places at</a:t>
                      </a:r>
                    </a:p>
                    <a:p>
                      <a:r>
                        <a:rPr lang="en-US" sz="1800" b="0" i="0" u="none" strike="noStrike" kern="1200" baseline="0" dirty="0" smtClean="0">
                          <a:solidFill>
                            <a:schemeClr val="dk1"/>
                          </a:solidFill>
                          <a:latin typeface="+mn-lt"/>
                          <a:ea typeface="+mn-ea"/>
                          <a:cs typeface="+mn-cs"/>
                        </a:rPr>
                        <a:t>different times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Anonymity</a:t>
                      </a:r>
                      <a:endParaRPr lang="en-US" dirty="0"/>
                    </a:p>
                  </a:txBody>
                  <a:tcPr/>
                </a:tc>
                <a:tc>
                  <a:txBody>
                    <a:bodyPr/>
                    <a:lstStyle/>
                    <a:p>
                      <a:r>
                        <a:rPr lang="en-US" sz="1800" b="0" i="0" u="none" strike="noStrike" kern="1200" baseline="0" dirty="0" smtClean="0">
                          <a:solidFill>
                            <a:schemeClr val="dk1"/>
                          </a:solidFill>
                          <a:latin typeface="+mn-lt"/>
                          <a:ea typeface="+mn-ea"/>
                          <a:cs typeface="+mn-cs"/>
                        </a:rPr>
                        <a:t>Members can discuss controversial or sensitive topics without fear of identification or retribution</a:t>
                      </a:r>
                      <a:endParaRPr lang="en-US" dirty="0"/>
                    </a:p>
                  </a:txBody>
                  <a:tcPr/>
                </a:tc>
              </a:tr>
            </a:tbl>
          </a:graphicData>
        </a:graphic>
      </p:graphicFrame>
    </p:spTree>
    <p:extLst>
      <p:ext uri="{BB962C8B-B14F-4D97-AF65-F5344CB8AC3E}">
        <p14:creationId xmlns:p14="http://schemas.microsoft.com/office/powerpoint/2010/main" val="336900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Videoconferencing</a:t>
            </a:r>
          </a:p>
        </p:txBody>
      </p:sp>
      <p:sp>
        <p:nvSpPr>
          <p:cNvPr id="3" name="Content Placeholder 2"/>
          <p:cNvSpPr>
            <a:spLocks noGrp="1"/>
          </p:cNvSpPr>
          <p:nvPr>
            <p:ph idx="1"/>
          </p:nvPr>
        </p:nvSpPr>
        <p:spPr/>
        <p:txBody>
          <a:bodyPr/>
          <a:lstStyle/>
          <a:p>
            <a:r>
              <a:rPr lang="en-US" dirty="0" smtClean="0"/>
              <a:t>Desktop Videoconferencing</a:t>
            </a:r>
          </a:p>
          <a:p>
            <a:pPr lvl="1"/>
            <a:r>
              <a:rPr lang="en-US" dirty="0" smtClean="0"/>
              <a:t>Simple &amp; low cost</a:t>
            </a:r>
          </a:p>
          <a:p>
            <a:pPr lvl="1"/>
            <a:r>
              <a:rPr lang="en-US" dirty="0" smtClean="0"/>
              <a:t>Internet based</a:t>
            </a:r>
          </a:p>
          <a:p>
            <a:r>
              <a:rPr lang="en-US" dirty="0" smtClean="0"/>
              <a:t>Dedicated Videoconferencing</a:t>
            </a:r>
          </a:p>
          <a:p>
            <a:pPr lvl="1"/>
            <a:r>
              <a:rPr lang="en-US" dirty="0" smtClean="0"/>
              <a:t>Organizational conference rooms</a:t>
            </a:r>
          </a:p>
          <a:p>
            <a:pPr lvl="1"/>
            <a:r>
              <a:rPr lang="en-US" dirty="0" smtClean="0"/>
              <a:t>Multiple people and/or locations</a:t>
            </a:r>
          </a:p>
          <a:p>
            <a:pPr lvl="1"/>
            <a:r>
              <a:rPr lang="en-US" dirty="0" smtClean="0"/>
              <a:t>Highly realistic/excellent video and audio quality</a:t>
            </a:r>
          </a:p>
          <a:p>
            <a:pPr lvl="1"/>
            <a:r>
              <a:rPr lang="en-US" dirty="0" smtClean="0"/>
              <a:t>Can be extremely expensive, up to $500k</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Intranets and Employee </a:t>
            </a:r>
            <a:r>
              <a:rPr lang="en-US" dirty="0" smtClean="0"/>
              <a:t>Portals</a:t>
            </a:r>
            <a:endParaRPr lang="en-US" dirty="0"/>
          </a:p>
        </p:txBody>
      </p:sp>
      <p:sp>
        <p:nvSpPr>
          <p:cNvPr id="3" name="Content Placeholder 2"/>
          <p:cNvSpPr>
            <a:spLocks noGrp="1"/>
          </p:cNvSpPr>
          <p:nvPr>
            <p:ph idx="1"/>
          </p:nvPr>
        </p:nvSpPr>
        <p:spPr/>
        <p:txBody>
          <a:bodyPr>
            <a:normAutofit lnSpcReduction="10000"/>
          </a:bodyPr>
          <a:lstStyle/>
          <a:p>
            <a:r>
              <a:rPr lang="en-US" dirty="0"/>
              <a:t>Real-Time Access to </a:t>
            </a:r>
            <a:r>
              <a:rPr lang="en-US" dirty="0" smtClean="0"/>
              <a:t>Information</a:t>
            </a:r>
          </a:p>
          <a:p>
            <a:pPr lvl="1"/>
            <a:r>
              <a:rPr lang="en-US" dirty="0" smtClean="0"/>
              <a:t>Updated information instantly available throughout the organization</a:t>
            </a:r>
            <a:endParaRPr lang="en-US" dirty="0"/>
          </a:p>
          <a:p>
            <a:r>
              <a:rPr lang="en-US" dirty="0"/>
              <a:t>Enterprise </a:t>
            </a:r>
            <a:r>
              <a:rPr lang="en-US" dirty="0" smtClean="0"/>
              <a:t>Search</a:t>
            </a:r>
          </a:p>
          <a:p>
            <a:pPr lvl="1"/>
            <a:r>
              <a:rPr lang="en-US" dirty="0" smtClean="0"/>
              <a:t>Company focused, including corporate databases</a:t>
            </a:r>
            <a:endParaRPr lang="en-US" dirty="0"/>
          </a:p>
          <a:p>
            <a:r>
              <a:rPr lang="en-US" dirty="0" smtClean="0"/>
              <a:t>Collaboration</a:t>
            </a:r>
          </a:p>
          <a:p>
            <a:pPr lvl="1"/>
            <a:r>
              <a:rPr lang="en-US" dirty="0" smtClean="0"/>
              <a:t>Document sharing and co-editing</a:t>
            </a:r>
            <a:endParaRPr lang="en-US" dirty="0"/>
          </a:p>
          <a:p>
            <a:r>
              <a:rPr lang="en-US" dirty="0"/>
              <a:t>Employee </a:t>
            </a:r>
            <a:r>
              <a:rPr lang="en-US" dirty="0" smtClean="0"/>
              <a:t>Portals</a:t>
            </a:r>
          </a:p>
          <a:p>
            <a:pPr lvl="1"/>
            <a:r>
              <a:rPr lang="en-US" dirty="0" smtClean="0"/>
              <a:t>Employee benefits self-service</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Social Media and the Enterprise</a:t>
            </a:r>
          </a:p>
        </p:txBody>
      </p:sp>
      <p:graphicFrame>
        <p:nvGraphicFramePr>
          <p:cNvPr id="3" name="Diagram 2"/>
          <p:cNvGraphicFramePr/>
          <p:nvPr>
            <p:extLst>
              <p:ext uri="{D42A27DB-BD31-4B8C-83A1-F6EECF244321}">
                <p14:modId xmlns:p14="http://schemas.microsoft.com/office/powerpoint/2010/main" val="287633391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9761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Communication Using Social Media</a:t>
            </a:r>
          </a:p>
        </p:txBody>
      </p:sp>
      <p:sp>
        <p:nvSpPr>
          <p:cNvPr id="3" name="Content Placeholder 2"/>
          <p:cNvSpPr>
            <a:spLocks noGrp="1"/>
          </p:cNvSpPr>
          <p:nvPr>
            <p:ph idx="1"/>
          </p:nvPr>
        </p:nvSpPr>
        <p:spPr/>
        <p:txBody>
          <a:bodyPr>
            <a:normAutofit lnSpcReduction="10000"/>
          </a:bodyPr>
          <a:lstStyle/>
          <a:p>
            <a:r>
              <a:rPr lang="en-US" dirty="0" smtClean="0"/>
              <a:t>Blogs</a:t>
            </a:r>
          </a:p>
          <a:p>
            <a:pPr lvl="1"/>
            <a:r>
              <a:rPr lang="en-US" dirty="0" smtClean="0"/>
              <a:t>Topical blogs of interest to customers</a:t>
            </a:r>
            <a:endParaRPr lang="en-US" dirty="0"/>
          </a:p>
          <a:p>
            <a:r>
              <a:rPr lang="en-US" dirty="0"/>
              <a:t>Microblogging </a:t>
            </a:r>
            <a:r>
              <a:rPr lang="en-US" dirty="0" smtClean="0"/>
              <a:t>Tools</a:t>
            </a:r>
          </a:p>
          <a:p>
            <a:pPr lvl="1"/>
            <a:r>
              <a:rPr lang="en-US" dirty="0" smtClean="0"/>
              <a:t>Post news to customers</a:t>
            </a:r>
            <a:endParaRPr lang="en-US" dirty="0"/>
          </a:p>
          <a:p>
            <a:r>
              <a:rPr lang="en-US" dirty="0"/>
              <a:t>Instant </a:t>
            </a:r>
            <a:r>
              <a:rPr lang="en-US" dirty="0" smtClean="0"/>
              <a:t>Messaging</a:t>
            </a:r>
          </a:p>
          <a:p>
            <a:pPr lvl="1"/>
            <a:r>
              <a:rPr lang="en-US" dirty="0" smtClean="0"/>
              <a:t>Within the Company</a:t>
            </a:r>
          </a:p>
          <a:p>
            <a:pPr lvl="1"/>
            <a:r>
              <a:rPr lang="en-US" dirty="0" smtClean="0"/>
              <a:t>With customers</a:t>
            </a:r>
            <a:endParaRPr lang="en-US" dirty="0"/>
          </a:p>
          <a:p>
            <a:r>
              <a:rPr lang="en-US" dirty="0"/>
              <a:t>Virtual </a:t>
            </a:r>
            <a:r>
              <a:rPr lang="en-US" dirty="0" smtClean="0"/>
              <a:t>Worlds</a:t>
            </a:r>
          </a:p>
          <a:p>
            <a:pPr lvl="1"/>
            <a:r>
              <a:rPr lang="en-US" dirty="0" smtClean="0"/>
              <a:t>Product showcases</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Jobs!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Social Media Coordinator/Strategist</a:t>
            </a:r>
            <a:endParaRPr lang="en-US" dirty="0" smtClean="0"/>
          </a:p>
          <a:p>
            <a:pPr lvl="1"/>
            <a:r>
              <a:rPr lang="en-US" dirty="0" smtClean="0"/>
              <a:t>$61,000</a:t>
            </a:r>
            <a:endParaRPr lang="en-US" dirty="0"/>
          </a:p>
          <a:p>
            <a:r>
              <a:rPr lang="en-US" dirty="0" smtClean="0"/>
              <a:t>SEO Specialist	</a:t>
            </a:r>
            <a:endParaRPr lang="en-US" dirty="0" smtClean="0"/>
          </a:p>
          <a:p>
            <a:pPr lvl="1"/>
            <a:r>
              <a:rPr lang="en-US" dirty="0" smtClean="0"/>
              <a:t>$69,000</a:t>
            </a:r>
            <a:endParaRPr lang="en-US" dirty="0"/>
          </a:p>
          <a:p>
            <a:r>
              <a:rPr lang="en-US" dirty="0" smtClean="0"/>
              <a:t>Online Community Manager</a:t>
            </a:r>
            <a:endParaRPr lang="en-US" dirty="0" smtClean="0"/>
          </a:p>
          <a:p>
            <a:pPr lvl="1"/>
            <a:r>
              <a:rPr lang="en-US" dirty="0" smtClean="0"/>
              <a:t>$59,000</a:t>
            </a:r>
            <a:endParaRPr lang="en-US" dirty="0"/>
          </a:p>
          <a:p>
            <a:r>
              <a:rPr lang="en-US" dirty="0" smtClean="0"/>
              <a:t>Blogger</a:t>
            </a:r>
            <a:endParaRPr lang="en-US" dirty="0" smtClean="0"/>
          </a:p>
          <a:p>
            <a:pPr lvl="1"/>
            <a:r>
              <a:rPr lang="en-US" dirty="0" smtClean="0"/>
              <a:t>$43,000</a:t>
            </a:r>
          </a:p>
          <a:p>
            <a:pPr marL="457200" lvl="1" indent="0">
              <a:buNone/>
            </a:pPr>
            <a:endParaRPr lang="en-US" dirty="0"/>
          </a:p>
          <a:p>
            <a:pPr marL="457200" lvl="1" indent="0">
              <a:buNone/>
            </a:pPr>
            <a:r>
              <a:rPr lang="en-US" sz="1300" smtClean="0"/>
              <a:t>	http</a:t>
            </a:r>
            <a:r>
              <a:rPr lang="en-US" sz="1300" dirty="0"/>
              <a:t>://jobs.aol.com/articles/2014/01/13/6-social-media-jobs-that-will-be-big-in-2014/</a:t>
            </a:r>
            <a:endParaRPr lang="en-US" sz="1300" dirty="0"/>
          </a:p>
        </p:txBody>
      </p:sp>
    </p:spTree>
    <p:extLst>
      <p:ext uri="{BB962C8B-B14F-4D97-AF65-F5344CB8AC3E}">
        <p14:creationId xmlns:p14="http://schemas.microsoft.com/office/powerpoint/2010/main" val="238353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a:t>
            </a:r>
            <a:r>
              <a:rPr lang="en-US" dirty="0" smtClean="0"/>
              <a:t>Cooperation with </a:t>
            </a:r>
            <a:r>
              <a:rPr lang="en-US" dirty="0"/>
              <a:t>Social </a:t>
            </a:r>
            <a:r>
              <a:rPr lang="en-US" dirty="0" smtClean="0"/>
              <a:t>Media</a:t>
            </a:r>
            <a:endParaRPr lang="en-US" dirty="0"/>
          </a:p>
        </p:txBody>
      </p:sp>
      <p:sp>
        <p:nvSpPr>
          <p:cNvPr id="4" name="Content Placeholder 3"/>
          <p:cNvSpPr>
            <a:spLocks noGrp="1"/>
          </p:cNvSpPr>
          <p:nvPr>
            <p:ph idx="1"/>
          </p:nvPr>
        </p:nvSpPr>
        <p:spPr/>
        <p:txBody>
          <a:bodyPr/>
          <a:lstStyle/>
          <a:p>
            <a:r>
              <a:rPr lang="en-US" dirty="0"/>
              <a:t>Media Sharing</a:t>
            </a:r>
          </a:p>
          <a:p>
            <a:r>
              <a:rPr lang="en-US" dirty="0"/>
              <a:t>Social Bookmarking</a:t>
            </a:r>
          </a:p>
          <a:p>
            <a:r>
              <a:rPr lang="en-US" dirty="0"/>
              <a:t>Social Cataloging</a:t>
            </a:r>
          </a:p>
          <a:p>
            <a:r>
              <a:rPr lang="en-US" dirty="0"/>
              <a:t>Tagging</a:t>
            </a:r>
          </a:p>
          <a:p>
            <a:r>
              <a:rPr lang="en-US" dirty="0" smtClean="0"/>
              <a:t>Geotagging</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a:t>
            </a:r>
            <a:r>
              <a:rPr lang="en-US" dirty="0" smtClean="0"/>
              <a:t>Collaboration with </a:t>
            </a:r>
            <a:r>
              <a:rPr lang="en-US" dirty="0"/>
              <a:t>Social </a:t>
            </a:r>
            <a:r>
              <a:rPr lang="en-US" dirty="0" smtClean="0"/>
              <a:t>Media</a:t>
            </a:r>
            <a:endParaRPr lang="en-US" dirty="0"/>
          </a:p>
        </p:txBody>
      </p:sp>
      <p:sp>
        <p:nvSpPr>
          <p:cNvPr id="3" name="Content Placeholder 2"/>
          <p:cNvSpPr>
            <a:spLocks noGrp="1"/>
          </p:cNvSpPr>
          <p:nvPr>
            <p:ph idx="1"/>
          </p:nvPr>
        </p:nvSpPr>
        <p:spPr/>
        <p:txBody>
          <a:bodyPr/>
          <a:lstStyle/>
          <a:p>
            <a:r>
              <a:rPr lang="en-US" dirty="0"/>
              <a:t>Cloud-Based Collaboration Tools</a:t>
            </a:r>
          </a:p>
          <a:p>
            <a:r>
              <a:rPr lang="en-US" dirty="0"/>
              <a:t>Content Management Systems</a:t>
            </a:r>
          </a:p>
          <a:p>
            <a:pPr lvl="1"/>
            <a:r>
              <a:rPr lang="en-US" dirty="0"/>
              <a:t>Learning Management Systems</a:t>
            </a:r>
          </a:p>
          <a:p>
            <a:r>
              <a:rPr lang="en-US" dirty="0"/>
              <a:t>Peer Production</a:t>
            </a:r>
          </a:p>
          <a:p>
            <a:pPr lvl="1"/>
            <a:r>
              <a:rPr lang="en-US" dirty="0"/>
              <a:t>Wikis</a:t>
            </a:r>
          </a:p>
          <a:p>
            <a:r>
              <a:rPr lang="en-US" dirty="0"/>
              <a:t>Human-Based Computing (Crowdsourcing)</a:t>
            </a:r>
          </a:p>
          <a:p>
            <a:endParaRPr lang="en-US" dirty="0"/>
          </a:p>
        </p:txBody>
      </p:sp>
    </p:spTree>
    <p:extLst>
      <p:ext uri="{BB962C8B-B14F-4D97-AF65-F5344CB8AC3E}">
        <p14:creationId xmlns:p14="http://schemas.microsoft.com/office/powerpoint/2010/main" val="137238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Crowdsourcing</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514850"/>
          </a:xfrm>
          <a:prstGeom prst="rect">
            <a:avLst/>
          </a:prstGeom>
        </p:spPr>
      </p:pic>
    </p:spTree>
    <p:extLst>
      <p:ext uri="{BB962C8B-B14F-4D97-AF65-F5344CB8AC3E}">
        <p14:creationId xmlns:p14="http://schemas.microsoft.com/office/powerpoint/2010/main" val="411805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Connection with Social Media</a:t>
            </a:r>
          </a:p>
        </p:txBody>
      </p:sp>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752600"/>
            <a:ext cx="6400800" cy="4800600"/>
          </a:xfrm>
          <a:prstGeom prst="rect">
            <a:avLst/>
          </a:prstGeom>
        </p:spPr>
      </p:pic>
    </p:spTree>
    <p:extLst>
      <p:ext uri="{BB962C8B-B14F-4D97-AF65-F5344CB8AC3E}">
        <p14:creationId xmlns:p14="http://schemas.microsoft.com/office/powerpoint/2010/main" val="304384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5 Learning Objectives</a:t>
            </a:r>
            <a:endParaRPr lang="en-US" dirty="0"/>
          </a:p>
        </p:txBody>
      </p:sp>
      <p:graphicFrame>
        <p:nvGraphicFramePr>
          <p:cNvPr id="4" name="Diagram 3"/>
          <p:cNvGraphicFramePr/>
          <p:nvPr>
            <p:extLst>
              <p:ext uri="{D42A27DB-BD31-4B8C-83A1-F6EECF244321}">
                <p14:modId xmlns:p14="http://schemas.microsoft.com/office/powerpoint/2010/main" val="79067413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Connection with Social Media</a:t>
            </a:r>
          </a:p>
        </p:txBody>
      </p:sp>
      <p:sp>
        <p:nvSpPr>
          <p:cNvPr id="3" name="Content Placeholder 2"/>
          <p:cNvSpPr>
            <a:spLocks noGrp="1"/>
          </p:cNvSpPr>
          <p:nvPr>
            <p:ph idx="1"/>
          </p:nvPr>
        </p:nvSpPr>
        <p:spPr/>
        <p:txBody>
          <a:bodyPr/>
          <a:lstStyle/>
          <a:p>
            <a:r>
              <a:rPr lang="en-US" dirty="0"/>
              <a:t>Social Networking</a:t>
            </a:r>
          </a:p>
          <a:p>
            <a:r>
              <a:rPr lang="en-US" dirty="0"/>
              <a:t>Social Search</a:t>
            </a:r>
          </a:p>
          <a:p>
            <a:r>
              <a:rPr lang="en-US" dirty="0"/>
              <a:t>Viral </a:t>
            </a:r>
            <a:r>
              <a:rPr lang="en-US" dirty="0" smtClean="0"/>
              <a:t>Marketing</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Issues</a:t>
            </a:r>
          </a:p>
        </p:txBody>
      </p:sp>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1371600" y="1752600"/>
            <a:ext cx="6400800" cy="4800600"/>
          </a:xfrm>
          <a:prstGeom prst="rect">
            <a:avLst/>
          </a:prstGeom>
        </p:spPr>
      </p:pic>
    </p:spTree>
    <p:extLst>
      <p:ext uri="{BB962C8B-B14F-4D97-AF65-F5344CB8AC3E}">
        <p14:creationId xmlns:p14="http://schemas.microsoft.com/office/powerpoint/2010/main" val="350915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Pitfalls of Web 2.0 Marketing</a:t>
            </a:r>
          </a:p>
        </p:txBody>
      </p:sp>
      <p:sp>
        <p:nvSpPr>
          <p:cNvPr id="3" name="Content Placeholder 2"/>
          <p:cNvSpPr>
            <a:spLocks noGrp="1"/>
          </p:cNvSpPr>
          <p:nvPr>
            <p:ph idx="1"/>
          </p:nvPr>
        </p:nvSpPr>
        <p:spPr/>
        <p:txBody>
          <a:bodyPr>
            <a:normAutofit fontScale="92500" lnSpcReduction="10000"/>
          </a:bodyPr>
          <a:lstStyle/>
          <a:p>
            <a:r>
              <a:rPr lang="en-US" dirty="0"/>
              <a:t>Online Product </a:t>
            </a:r>
            <a:r>
              <a:rPr lang="en-US" dirty="0" smtClean="0"/>
              <a:t>Reviews</a:t>
            </a:r>
          </a:p>
          <a:p>
            <a:pPr lvl="1"/>
            <a:r>
              <a:rPr lang="en-US" dirty="0" smtClean="0"/>
              <a:t>Negative reviews from competitors</a:t>
            </a:r>
          </a:p>
          <a:p>
            <a:pPr lvl="1"/>
            <a:r>
              <a:rPr lang="en-US" dirty="0" smtClean="0"/>
              <a:t>Companies paying for positive reviews</a:t>
            </a:r>
          </a:p>
          <a:p>
            <a:r>
              <a:rPr lang="en-US" dirty="0" smtClean="0"/>
              <a:t>Microblogging</a:t>
            </a:r>
          </a:p>
          <a:p>
            <a:pPr lvl="1"/>
            <a:r>
              <a:rPr lang="en-US" dirty="0" smtClean="0"/>
              <a:t>Easy to “cross a line” and offend</a:t>
            </a:r>
          </a:p>
          <a:p>
            <a:pPr lvl="1"/>
            <a:r>
              <a:rPr lang="en-US" dirty="0" smtClean="0"/>
              <a:t>Negative publicity can come quickly</a:t>
            </a:r>
            <a:endParaRPr lang="en-US" dirty="0"/>
          </a:p>
          <a:p>
            <a:r>
              <a:rPr lang="en-US" dirty="0"/>
              <a:t>Social </a:t>
            </a:r>
            <a:r>
              <a:rPr lang="en-US" dirty="0" smtClean="0"/>
              <a:t>Networks</a:t>
            </a:r>
          </a:p>
          <a:p>
            <a:pPr lvl="1"/>
            <a:r>
              <a:rPr lang="en-US" dirty="0" smtClean="0"/>
              <a:t>Fine line between maintaining control and offending customers</a:t>
            </a:r>
          </a:p>
          <a:p>
            <a:pPr lvl="1"/>
            <a:r>
              <a:rPr lang="en-US" dirty="0" smtClean="0"/>
              <a:t>Individuals sharing too much personal information</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Pitfalls </a:t>
            </a:r>
            <a:r>
              <a:rPr lang="en-US" dirty="0"/>
              <a:t>of Web 2.0 Marketing</a:t>
            </a:r>
          </a:p>
        </p:txBody>
      </p:sp>
      <p:sp>
        <p:nvSpPr>
          <p:cNvPr id="3" name="Content Placeholder 2"/>
          <p:cNvSpPr>
            <a:spLocks noGrp="1"/>
          </p:cNvSpPr>
          <p:nvPr>
            <p:ph idx="1"/>
          </p:nvPr>
        </p:nvSpPr>
        <p:spPr/>
        <p:txBody>
          <a:bodyPr>
            <a:normAutofit lnSpcReduction="10000"/>
          </a:bodyPr>
          <a:lstStyle/>
          <a:p>
            <a:r>
              <a:rPr lang="en-US" dirty="0" smtClean="0"/>
              <a:t>Bad </a:t>
            </a:r>
            <a:r>
              <a:rPr lang="en-US" dirty="0"/>
              <a:t>Vibes going </a:t>
            </a:r>
            <a:r>
              <a:rPr lang="en-US" dirty="0" smtClean="0"/>
              <a:t>Viral</a:t>
            </a:r>
          </a:p>
          <a:p>
            <a:pPr lvl="1"/>
            <a:r>
              <a:rPr lang="en-US" dirty="0" smtClean="0"/>
              <a:t>Negative publicity can spread like wildfire</a:t>
            </a:r>
          </a:p>
          <a:p>
            <a:pPr lvl="1"/>
            <a:r>
              <a:rPr lang="en-US" dirty="0" smtClean="0"/>
              <a:t>Videos can easily go viral</a:t>
            </a:r>
            <a:endParaRPr lang="en-US" dirty="0"/>
          </a:p>
          <a:p>
            <a:r>
              <a:rPr lang="en-US" dirty="0"/>
              <a:t>Lessons </a:t>
            </a:r>
            <a:r>
              <a:rPr lang="en-US" dirty="0" smtClean="0"/>
              <a:t>Learned</a:t>
            </a:r>
          </a:p>
          <a:p>
            <a:pPr lvl="1"/>
            <a:r>
              <a:rPr lang="en-US" dirty="0" smtClean="0"/>
              <a:t>News travels fast</a:t>
            </a:r>
          </a:p>
          <a:p>
            <a:pPr lvl="1"/>
            <a:r>
              <a:rPr lang="en-US" dirty="0" smtClean="0"/>
              <a:t>Have a crisis team and a plan</a:t>
            </a:r>
          </a:p>
          <a:p>
            <a:pPr lvl="1"/>
            <a:r>
              <a:rPr lang="en-US" dirty="0" smtClean="0"/>
              <a:t>Prepare for your worst social media nightmare</a:t>
            </a:r>
          </a:p>
          <a:p>
            <a:pPr lvl="1"/>
            <a:r>
              <a:rPr lang="en-US" dirty="0" smtClean="0"/>
              <a:t>Monitor the environment</a:t>
            </a:r>
          </a:p>
          <a:p>
            <a:pPr lvl="1"/>
            <a:r>
              <a:rPr lang="en-US" dirty="0" smtClean="0"/>
              <a:t>Respond within 24 hours</a:t>
            </a:r>
            <a:endParaRPr lang="en-US" dirty="0"/>
          </a:p>
        </p:txBody>
      </p:sp>
    </p:spTree>
    <p:extLst>
      <p:ext uri="{BB962C8B-B14F-4D97-AF65-F5344CB8AC3E}">
        <p14:creationId xmlns:p14="http://schemas.microsoft.com/office/powerpoint/2010/main" val="339946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a:t>
            </a:r>
            <a:r>
              <a:rPr lang="en-US" dirty="0" smtClean="0"/>
              <a:t>Teams</a:t>
            </a:r>
            <a:endParaRPr lang="en-US" dirty="0"/>
          </a:p>
        </p:txBody>
      </p:sp>
      <p:pic>
        <p:nvPicPr>
          <p:cNvPr id="4" name="Picture 3"/>
          <p:cNvPicPr>
            <a:picLocks/>
          </p:cNvPicPr>
          <p:nvPr/>
        </p:nvPicPr>
        <p:blipFill>
          <a:blip r:embed="rId3" cstate="print">
            <a:extLst>
              <a:ext uri="{28A0092B-C50C-407E-A947-70E740481C1C}">
                <a14:useLocalDpi xmlns:a14="http://schemas.microsoft.com/office/drawing/2010/main"/>
              </a:ext>
            </a:extLst>
          </a:blip>
          <a:stretch>
            <a:fillRect/>
          </a:stretch>
        </p:blipFill>
        <p:spPr>
          <a:xfrm>
            <a:off x="914400" y="1828800"/>
            <a:ext cx="7315200" cy="4572000"/>
          </a:xfrm>
          <a:prstGeom prst="rect">
            <a:avLst/>
          </a:prstGeom>
        </p:spPr>
      </p:pic>
    </p:spTree>
    <p:extLst>
      <p:ext uri="{BB962C8B-B14F-4D97-AF65-F5344CB8AC3E}">
        <p14:creationId xmlns:p14="http://schemas.microsoft.com/office/powerpoint/2010/main" val="400782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Social </a:t>
            </a:r>
            <a:r>
              <a:rPr lang="en-US" dirty="0" smtClean="0"/>
              <a:t>Interaction</a:t>
            </a:r>
            <a:endParaRPr lang="en-US" dirty="0"/>
          </a:p>
        </p:txBody>
      </p:sp>
      <p:sp>
        <p:nvSpPr>
          <p:cNvPr id="3" name="Content Placeholder 2"/>
          <p:cNvSpPr>
            <a:spLocks noGrp="1"/>
          </p:cNvSpPr>
          <p:nvPr>
            <p:ph idx="1"/>
          </p:nvPr>
        </p:nvSpPr>
        <p:spPr/>
        <p:txBody>
          <a:bodyPr>
            <a:normAutofit/>
          </a:bodyPr>
          <a:lstStyle/>
          <a:p>
            <a:r>
              <a:rPr lang="en-US" dirty="0" smtClean="0"/>
              <a:t>Web 2.0 Technologies change how people interact and enable Social Media</a:t>
            </a:r>
          </a:p>
          <a:p>
            <a:pPr lvl="1"/>
            <a:r>
              <a:rPr lang="en-US" dirty="0" smtClean="0"/>
              <a:t>Online information at our fingertips</a:t>
            </a:r>
          </a:p>
          <a:p>
            <a:pPr lvl="1"/>
            <a:r>
              <a:rPr lang="en-US" dirty="0" smtClean="0"/>
              <a:t>Personal expression available 24/7</a:t>
            </a:r>
          </a:p>
          <a:p>
            <a:r>
              <a:rPr lang="en-US" dirty="0" smtClean="0"/>
              <a:t>Individuals often post very private information</a:t>
            </a:r>
          </a:p>
          <a:p>
            <a:pPr lvl="1"/>
            <a:r>
              <a:rPr lang="en-US" dirty="0" smtClean="0"/>
              <a:t>About themselves</a:t>
            </a:r>
          </a:p>
          <a:p>
            <a:pPr lvl="1"/>
            <a:r>
              <a:rPr lang="en-US" dirty="0" smtClean="0"/>
              <a:t>About others</a:t>
            </a:r>
          </a:p>
          <a:p>
            <a:pPr lvl="1"/>
            <a:r>
              <a:rPr lang="en-US" dirty="0" smtClean="0"/>
              <a:t>Without thinking about the consequences</a:t>
            </a:r>
          </a:p>
          <a:p>
            <a:pPr lvl="1"/>
            <a:endParaRPr lang="en-US" dirty="0"/>
          </a:p>
        </p:txBody>
      </p:sp>
    </p:spTree>
    <p:extLst>
      <p:ext uri="{BB962C8B-B14F-4D97-AF65-F5344CB8AC3E}">
        <p14:creationId xmlns:p14="http://schemas.microsoft.com/office/powerpoint/2010/main" val="350915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Collaboration through Collective </a:t>
            </a:r>
            <a:r>
              <a:rPr lang="en-US" dirty="0" smtClean="0"/>
              <a:t>Intelligence: Shifting Perspectives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5791376"/>
              </p:ext>
            </p:extLst>
          </p:nvPr>
        </p:nvGraphicFramePr>
        <p:xfrm>
          <a:off x="457200" y="1828800"/>
          <a:ext cx="8229600" cy="3235960"/>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en-US" dirty="0" smtClean="0"/>
                        <a:t>Web 1.0</a:t>
                      </a:r>
                      <a:endParaRPr lang="en-US" dirty="0"/>
                    </a:p>
                  </a:txBody>
                  <a:tcPr/>
                </a:tc>
                <a:tc>
                  <a:txBody>
                    <a:bodyPr/>
                    <a:lstStyle/>
                    <a:p>
                      <a:r>
                        <a:rPr lang="en-US" dirty="0" smtClean="0"/>
                        <a:t>Web 2.0</a:t>
                      </a:r>
                      <a:endParaRPr lang="en-US" dirty="0"/>
                    </a:p>
                  </a:txBody>
                  <a:tcPr/>
                </a:tc>
              </a:tr>
              <a:tr h="370840">
                <a:tc>
                  <a:txBody>
                    <a:bodyPr/>
                    <a:lstStyle/>
                    <a:p>
                      <a:r>
                        <a:rPr lang="en-US" dirty="0" smtClean="0"/>
                        <a:t>Me</a:t>
                      </a:r>
                      <a:endParaRPr lang="en-US" dirty="0"/>
                    </a:p>
                  </a:txBody>
                  <a:tcPr/>
                </a:tc>
                <a:tc>
                  <a:txBody>
                    <a:bodyPr/>
                    <a:lstStyle/>
                    <a:p>
                      <a:r>
                        <a:rPr lang="en-US" dirty="0" smtClean="0"/>
                        <a:t>Me and you</a:t>
                      </a:r>
                      <a:endParaRPr lang="en-US" dirty="0"/>
                    </a:p>
                  </a:txBody>
                  <a:tcPr/>
                </a:tc>
              </a:tr>
              <a:tr h="370840">
                <a:tc>
                  <a:txBody>
                    <a:bodyPr/>
                    <a:lstStyle/>
                    <a:p>
                      <a:r>
                        <a:rPr lang="en-US" dirty="0" smtClean="0"/>
                        <a:t>Read</a:t>
                      </a:r>
                      <a:endParaRPr lang="en-US" dirty="0"/>
                    </a:p>
                  </a:txBody>
                  <a:tcPr/>
                </a:tc>
                <a:tc>
                  <a:txBody>
                    <a:bodyPr/>
                    <a:lstStyle/>
                    <a:p>
                      <a:r>
                        <a:rPr lang="en-US" dirty="0" smtClean="0"/>
                        <a:t>Read and write</a:t>
                      </a:r>
                      <a:endParaRPr lang="en-US" dirty="0"/>
                    </a:p>
                  </a:txBody>
                  <a:tcPr/>
                </a:tc>
              </a:tr>
              <a:tr h="370840">
                <a:tc>
                  <a:txBody>
                    <a:bodyPr/>
                    <a:lstStyle/>
                    <a:p>
                      <a:r>
                        <a:rPr lang="en-US" dirty="0" smtClean="0"/>
                        <a:t>Connect ideas</a:t>
                      </a:r>
                      <a:endParaRPr lang="en-US" dirty="0"/>
                    </a:p>
                  </a:txBody>
                  <a:tcPr/>
                </a:tc>
                <a:tc>
                  <a:txBody>
                    <a:bodyPr/>
                    <a:lstStyle/>
                    <a:p>
                      <a:r>
                        <a:rPr lang="en-US" dirty="0" smtClean="0"/>
                        <a:t>Connect ideas and people</a:t>
                      </a:r>
                    </a:p>
                  </a:txBody>
                  <a:tcPr/>
                </a:tc>
              </a:tr>
              <a:tr h="370840">
                <a:tc>
                  <a:txBody>
                    <a:bodyPr/>
                    <a:lstStyle/>
                    <a:p>
                      <a:r>
                        <a:rPr lang="en-US" dirty="0" smtClean="0"/>
                        <a:t>Search</a:t>
                      </a:r>
                      <a:endParaRPr lang="en-US" dirty="0"/>
                    </a:p>
                  </a:txBody>
                  <a:tcPr/>
                </a:tc>
                <a:tc>
                  <a:txBody>
                    <a:bodyPr/>
                    <a:lstStyle/>
                    <a:p>
                      <a:r>
                        <a:rPr lang="en-US" sz="1800" b="0" i="0" u="none" strike="noStrike" kern="1200" baseline="0" dirty="0" smtClean="0">
                          <a:solidFill>
                            <a:schemeClr val="dk1"/>
                          </a:solidFill>
                          <a:latin typeface="+mn-lt"/>
                          <a:ea typeface="+mn-ea"/>
                          <a:cs typeface="+mn-cs"/>
                        </a:rPr>
                        <a:t>Receive and give recommendations to friends and others</a:t>
                      </a:r>
                      <a:endParaRPr lang="en-US" dirty="0"/>
                    </a:p>
                  </a:txBody>
                  <a:tcPr/>
                </a:tc>
              </a:tr>
              <a:tr h="370840">
                <a:tc>
                  <a:txBody>
                    <a:bodyPr/>
                    <a:lstStyle/>
                    <a:p>
                      <a:r>
                        <a:rPr lang="en-US" dirty="0" smtClean="0"/>
                        <a:t>Find</a:t>
                      </a:r>
                      <a:endParaRPr lang="en-US" dirty="0"/>
                    </a:p>
                  </a:txBody>
                  <a:tcPr/>
                </a:tc>
                <a:tc>
                  <a:txBody>
                    <a:bodyPr/>
                    <a:lstStyle/>
                    <a:p>
                      <a:r>
                        <a:rPr lang="en-US" sz="1800" b="0" i="0" u="none" strike="noStrike" kern="1200" baseline="0" dirty="0" smtClean="0">
                          <a:solidFill>
                            <a:schemeClr val="dk1"/>
                          </a:solidFill>
                          <a:latin typeface="+mn-lt"/>
                          <a:ea typeface="+mn-ea"/>
                          <a:cs typeface="+mn-cs"/>
                        </a:rPr>
                        <a:t>Share</a:t>
                      </a:r>
                      <a:endParaRPr lang="en-US" dirty="0"/>
                    </a:p>
                  </a:txBody>
                  <a:tcPr/>
                </a:tc>
              </a:tr>
              <a:tr h="370840">
                <a:tc>
                  <a:txBody>
                    <a:bodyPr/>
                    <a:lstStyle/>
                    <a:p>
                      <a:r>
                        <a:rPr lang="en-US" dirty="0" smtClean="0"/>
                        <a:t>Techies rule</a:t>
                      </a:r>
                      <a:endParaRPr lang="en-US" dirty="0"/>
                    </a:p>
                  </a:txBody>
                  <a:tcPr/>
                </a:tc>
                <a:tc>
                  <a:txBody>
                    <a:bodyPr/>
                    <a:lstStyle/>
                    <a:p>
                      <a:r>
                        <a:rPr lang="en-US" sz="1800" b="0" i="0" u="none" strike="noStrike" kern="1200" baseline="0" dirty="0" smtClean="0">
                          <a:solidFill>
                            <a:schemeClr val="dk1"/>
                          </a:solidFill>
                          <a:latin typeface="+mn-lt"/>
                          <a:ea typeface="+mn-ea"/>
                          <a:cs typeface="+mn-cs"/>
                        </a:rPr>
                        <a:t>Users rule</a:t>
                      </a:r>
                      <a:endParaRPr lang="en-US" dirty="0"/>
                    </a:p>
                  </a:txBody>
                  <a:tcPr/>
                </a:tc>
              </a:tr>
              <a:tr h="370840">
                <a:tc>
                  <a:txBody>
                    <a:bodyPr/>
                    <a:lstStyle/>
                    <a:p>
                      <a:r>
                        <a:rPr lang="en-US" dirty="0" smtClean="0"/>
                        <a:t>Organizations</a:t>
                      </a:r>
                      <a:endParaRPr lang="en-US" dirty="0"/>
                    </a:p>
                  </a:txBody>
                  <a:tcPr/>
                </a:tc>
                <a:tc>
                  <a:txBody>
                    <a:bodyPr/>
                    <a:lstStyle/>
                    <a:p>
                      <a:r>
                        <a:rPr lang="en-US" dirty="0" smtClean="0"/>
                        <a:t>Individuals</a:t>
                      </a:r>
                      <a:endParaRPr lang="en-US" dirty="0"/>
                    </a:p>
                  </a:txBody>
                  <a:tcPr/>
                </a:tc>
              </a:tr>
            </a:tbl>
          </a:graphicData>
        </a:graphic>
      </p:graphicFrame>
    </p:spTree>
    <p:extLst>
      <p:ext uri="{BB962C8B-B14F-4D97-AF65-F5344CB8AC3E}">
        <p14:creationId xmlns:p14="http://schemas.microsoft.com/office/powerpoint/2010/main" val="350915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Evolving </a:t>
            </a:r>
            <a:r>
              <a:rPr lang="en-US" dirty="0" smtClean="0"/>
              <a:t>Workspace</a:t>
            </a:r>
            <a:endParaRPr lang="en-US" dirty="0"/>
          </a:p>
        </p:txBody>
      </p:sp>
      <p:sp>
        <p:nvSpPr>
          <p:cNvPr id="3" name="Content Placeholder 2"/>
          <p:cNvSpPr>
            <a:spLocks noGrp="1"/>
          </p:cNvSpPr>
          <p:nvPr>
            <p:ph idx="1"/>
          </p:nvPr>
        </p:nvSpPr>
        <p:spPr/>
        <p:txBody>
          <a:bodyPr/>
          <a:lstStyle/>
          <a:p>
            <a:r>
              <a:rPr lang="en-US" dirty="0" smtClean="0"/>
              <a:t>A generation of social media users</a:t>
            </a:r>
          </a:p>
          <a:p>
            <a:pPr lvl="1"/>
            <a:r>
              <a:rPr lang="en-US" dirty="0" smtClean="0"/>
              <a:t>Different workplace expectations</a:t>
            </a:r>
          </a:p>
          <a:p>
            <a:pPr lvl="1"/>
            <a:r>
              <a:rPr lang="en-US" dirty="0" smtClean="0"/>
              <a:t>Portfolio careers, not cradle-to-grave</a:t>
            </a:r>
          </a:p>
          <a:p>
            <a:pPr lvl="1"/>
            <a:r>
              <a:rPr lang="en-US" dirty="0" smtClean="0"/>
              <a:t>State-of-the-art technology valued</a:t>
            </a:r>
          </a:p>
          <a:p>
            <a:pPr lvl="1"/>
            <a:r>
              <a:rPr lang="en-US" dirty="0" smtClean="0"/>
              <a:t>55% use Instant Messaging as a work tool</a:t>
            </a:r>
          </a:p>
        </p:txBody>
      </p:sp>
    </p:spTree>
    <p:extLst>
      <p:ext uri="{BB962C8B-B14F-4D97-AF65-F5344CB8AC3E}">
        <p14:creationId xmlns:p14="http://schemas.microsoft.com/office/powerpoint/2010/main" val="350915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Web </a:t>
            </a:r>
            <a:r>
              <a:rPr lang="en-US" dirty="0" smtClean="0"/>
              <a:t>Capabilities</a:t>
            </a:r>
            <a:endParaRPr lang="en-US" dirty="0"/>
          </a:p>
        </p:txBody>
      </p:sp>
      <p:sp>
        <p:nvSpPr>
          <p:cNvPr id="3" name="Content Placeholder 2"/>
          <p:cNvSpPr>
            <a:spLocks noGrp="1"/>
          </p:cNvSpPr>
          <p:nvPr>
            <p:ph idx="1"/>
          </p:nvPr>
        </p:nvSpPr>
        <p:spPr/>
        <p:txBody>
          <a:bodyPr>
            <a:normAutofit/>
          </a:bodyPr>
          <a:lstStyle/>
          <a:p>
            <a:r>
              <a:rPr lang="en-US" dirty="0"/>
              <a:t>The Semantic </a:t>
            </a:r>
            <a:r>
              <a:rPr lang="en-US" dirty="0" smtClean="0"/>
              <a:t>Web</a:t>
            </a:r>
          </a:p>
          <a:p>
            <a:pPr lvl="1"/>
            <a:r>
              <a:rPr lang="en-US" dirty="0" smtClean="0"/>
              <a:t>Machine readable Web pages</a:t>
            </a:r>
          </a:p>
          <a:p>
            <a:pPr lvl="1"/>
            <a:r>
              <a:rPr lang="en-US" dirty="0" smtClean="0"/>
              <a:t>Enhanced search results</a:t>
            </a:r>
            <a:endParaRPr lang="en-US" dirty="0"/>
          </a:p>
          <a:p>
            <a:pPr marL="342900" lvl="1" indent="-342900">
              <a:buFont typeface="Arial" pitchFamily="34" charset="0"/>
              <a:buChar char="•"/>
            </a:pPr>
            <a:r>
              <a:rPr lang="en-US" dirty="0"/>
              <a:t>Web </a:t>
            </a:r>
            <a:r>
              <a:rPr lang="en-US" dirty="0" smtClean="0"/>
              <a:t>3.0, or ‘What </a:t>
            </a:r>
            <a:r>
              <a:rPr lang="en-US" dirty="0"/>
              <a:t>comes next</a:t>
            </a:r>
            <a:r>
              <a:rPr lang="en-US" dirty="0" smtClean="0"/>
              <a:t>?’</a:t>
            </a:r>
            <a:endParaRPr lang="en-US" dirty="0"/>
          </a:p>
          <a:p>
            <a:pPr lvl="1"/>
            <a:r>
              <a:rPr lang="en-US" dirty="0" smtClean="0"/>
              <a:t>Mobility?</a:t>
            </a:r>
          </a:p>
          <a:p>
            <a:pPr lvl="1"/>
            <a:r>
              <a:rPr lang="en-US" dirty="0" smtClean="0"/>
              <a:t>The contextual Web?</a:t>
            </a:r>
          </a:p>
          <a:p>
            <a:r>
              <a:rPr lang="en-US" dirty="0" smtClean="0"/>
              <a:t>Enterprise 2.0</a:t>
            </a:r>
          </a:p>
          <a:p>
            <a:pPr lvl="1"/>
            <a:r>
              <a:rPr lang="en-US" dirty="0" smtClean="0"/>
              <a:t>Leverage social media for Enterprise objectives</a:t>
            </a:r>
            <a:endParaRPr lang="en-US" dirty="0"/>
          </a:p>
        </p:txBody>
      </p:sp>
    </p:spTree>
    <p:extLst>
      <p:ext uri="{BB962C8B-B14F-4D97-AF65-F5344CB8AC3E}">
        <p14:creationId xmlns:p14="http://schemas.microsoft.com/office/powerpoint/2010/main" val="350915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Traditional Collaboration Tools</a:t>
            </a:r>
          </a:p>
        </p:txBody>
      </p:sp>
      <p:graphicFrame>
        <p:nvGraphicFramePr>
          <p:cNvPr id="4" name="Diagram 3"/>
          <p:cNvGraphicFramePr/>
          <p:nvPr>
            <p:extLst>
              <p:ext uri="{D42A27DB-BD31-4B8C-83A1-F6EECF244321}">
                <p14:modId xmlns:p14="http://schemas.microsoft.com/office/powerpoint/2010/main" val="2385580589"/>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481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Groupware</a:t>
            </a:r>
          </a:p>
        </p:txBody>
      </p:sp>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914400" y="1600200"/>
            <a:ext cx="7315200" cy="4800600"/>
          </a:xfrm>
          <a:prstGeom prst="rect">
            <a:avLst/>
          </a:prstGeom>
        </p:spPr>
      </p:pic>
    </p:spTree>
    <p:extLst>
      <p:ext uri="{BB962C8B-B14F-4D97-AF65-F5344CB8AC3E}">
        <p14:creationId xmlns:p14="http://schemas.microsoft.com/office/powerpoint/2010/main" val="3509150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2249</Words>
  <Application>Microsoft Office PowerPoint</Application>
  <PresentationFormat>On-screen Show (4:3)</PresentationFormat>
  <Paragraphs>255</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Chapter 5 - Enhancing Organizational Communication and Collaboration Using Social Media</vt:lpstr>
      <vt:lpstr>Chapter 5 Learning Objectives</vt:lpstr>
      <vt:lpstr>Virtual Teams</vt:lpstr>
      <vt:lpstr>Evolving Social Interaction</vt:lpstr>
      <vt:lpstr>Evolving Collaboration through Collective Intelligence: Shifting Perspectives</vt:lpstr>
      <vt:lpstr>The Evolving Workspace</vt:lpstr>
      <vt:lpstr>Future Web Capabilities</vt:lpstr>
      <vt:lpstr>Traditional Collaboration Tools</vt:lpstr>
      <vt:lpstr>Groupware</vt:lpstr>
      <vt:lpstr>Groupware: Benefits</vt:lpstr>
      <vt:lpstr>Videoconferencing</vt:lpstr>
      <vt:lpstr>Intranets and Employee Portals</vt:lpstr>
      <vt:lpstr>Social Media and the Enterprise</vt:lpstr>
      <vt:lpstr>Enhancing Communication Using Social Media</vt:lpstr>
      <vt:lpstr>Social Media Jobs! </vt:lpstr>
      <vt:lpstr>Enhancing Cooperation with Social Media</vt:lpstr>
      <vt:lpstr>Enhancing Collaboration with Social Media</vt:lpstr>
      <vt:lpstr>Crowdsourcing</vt:lpstr>
      <vt:lpstr>Enhancing Connection with Social Media</vt:lpstr>
      <vt:lpstr>Enhancing Connection with Social Media</vt:lpstr>
      <vt:lpstr>Organizational Issues</vt:lpstr>
      <vt:lpstr>Pitfalls of Web 2.0 Marketing</vt:lpstr>
      <vt:lpstr>More Pitfalls of Web 2.0 Marketing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2013-01-13T02:40:09Z</dcterms:created>
  <dcterms:modified xsi:type="dcterms:W3CDTF">2015-02-10T21:08:07Z</dcterms:modified>
</cp:coreProperties>
</file>