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handoutMasterIdLst>
    <p:handoutMasterId r:id="rId48"/>
  </p:handoutMasterIdLst>
  <p:sldIdLst>
    <p:sldId id="256" r:id="rId2"/>
    <p:sldId id="271" r:id="rId3"/>
    <p:sldId id="272" r:id="rId4"/>
    <p:sldId id="310" r:id="rId5"/>
    <p:sldId id="337" r:id="rId6"/>
    <p:sldId id="338" r:id="rId7"/>
    <p:sldId id="339" r:id="rId8"/>
    <p:sldId id="340" r:id="rId9"/>
    <p:sldId id="341" r:id="rId10"/>
    <p:sldId id="342" r:id="rId11"/>
    <p:sldId id="343" r:id="rId12"/>
    <p:sldId id="306" r:id="rId13"/>
    <p:sldId id="321" r:id="rId14"/>
    <p:sldId id="344" r:id="rId15"/>
    <p:sldId id="322" r:id="rId16"/>
    <p:sldId id="345" r:id="rId17"/>
    <p:sldId id="346" r:id="rId18"/>
    <p:sldId id="347" r:id="rId19"/>
    <p:sldId id="348" r:id="rId20"/>
    <p:sldId id="349" r:id="rId21"/>
    <p:sldId id="307" r:id="rId22"/>
    <p:sldId id="326" r:id="rId23"/>
    <p:sldId id="329" r:id="rId24"/>
    <p:sldId id="328" r:id="rId25"/>
    <p:sldId id="327" r:id="rId26"/>
    <p:sldId id="350" r:id="rId27"/>
    <p:sldId id="333" r:id="rId28"/>
    <p:sldId id="334" r:id="rId29"/>
    <p:sldId id="280" r:id="rId30"/>
    <p:sldId id="351" r:id="rId31"/>
    <p:sldId id="332" r:id="rId32"/>
    <p:sldId id="331" r:id="rId33"/>
    <p:sldId id="330" r:id="rId34"/>
    <p:sldId id="335" r:id="rId35"/>
    <p:sldId id="336" r:id="rId36"/>
    <p:sldId id="352" r:id="rId37"/>
    <p:sldId id="353" r:id="rId38"/>
    <p:sldId id="354" r:id="rId39"/>
    <p:sldId id="355" r:id="rId40"/>
    <p:sldId id="356" r:id="rId41"/>
    <p:sldId id="357" r:id="rId42"/>
    <p:sldId id="358" r:id="rId43"/>
    <p:sldId id="359" r:id="rId44"/>
    <p:sldId id="360" r:id="rId45"/>
    <p:sldId id="305"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5443" autoAdjust="0"/>
  </p:normalViewPr>
  <p:slideViewPr>
    <p:cSldViewPr>
      <p:cViewPr varScale="1">
        <p:scale>
          <a:sx n="69" d="100"/>
          <a:sy n="69" d="100"/>
        </p:scale>
        <p:origin x="-151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21.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s/slide29.xml"/></Relationships>
</file>

<file path=ppt/diagrams/_rels/data2.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11.png"/><Relationship Id="rId2" Type="http://schemas.openxmlformats.org/officeDocument/2006/relationships/slide" Target="../slides/slide21.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22.png"/><Relationship Id="rId2" Type="http://schemas.openxmlformats.org/officeDocument/2006/relationships/slide" Target="../slides/slide21.xml"/><Relationship Id="rId1" Type="http://schemas.openxmlformats.org/officeDocument/2006/relationships/slide" Target="../slides/slide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30.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slide" Target="../slides/slide21.xml"/><Relationship Id="rId7" Type="http://schemas.openxmlformats.org/officeDocument/2006/relationships/image" Target="../media/image3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Core Business Processes and Organizational Value Chains</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Explain core business processes that are common in organizations.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Enterprise Systems</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Describe what enterprise systems are and how they have evolved.</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Enterprise Resource Planning</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Describe enterprise resource planning systems and how they help to improve internal business processes.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4" action="ppaction://hlinksldjump"/>
            </a:rPr>
            <a:t>The Formula for Enterprise System Success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Understand and utilize the keys to successfully implementing enterprise systems.</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8365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2343"/>
      <dgm:spPr/>
      <dgm:t>
        <a:bodyPr/>
        <a:lstStyle/>
        <a:p>
          <a:endParaRPr lang="en-US"/>
        </a:p>
      </dgm:t>
    </dgm:pt>
    <dgm:pt modelId="{7AEC1603-E11D-41B0-BE2A-F6201D5BEDCD}" type="pres">
      <dgm:prSet presAssocID="{629933C8-186B-4311-BF2D-DC99990EFBF2}" presName="img" presStyleLbl="fgImgPlace1" presStyleIdx="1" presStyleCnt="4"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5744"/>
      <dgm:spPr/>
      <dgm:t>
        <a:bodyPr/>
        <a:lstStyle/>
        <a:p>
          <a:endParaRPr lang="en-US"/>
        </a:p>
      </dgm:t>
    </dgm:pt>
    <dgm:pt modelId="{6ED042DA-90EA-415F-9861-14F87D22BB00}" type="pres">
      <dgm:prSet presAssocID="{34FB3FC8-FCB1-404C-AAE4-E98CF14CF5FB}" presName="img" presStyleLbl="fgImgPlace1" presStyleIdx="2" presStyleCnt="4"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99510"/>
      <dgm:spPr/>
      <dgm:t>
        <a:bodyPr/>
        <a:lstStyle/>
        <a:p>
          <a:endParaRPr lang="en-US"/>
        </a:p>
      </dgm:t>
    </dgm:pt>
    <dgm:pt modelId="{0C6B9C41-271F-4061-9955-70DED635DAC1}" type="pres">
      <dgm:prSet presAssocID="{AECECD48-C5E4-4B1D-828F-DD9E0A90274D}" presName="img" presStyleLbl="fgImgPlace1" presStyleIdx="3" presStyleCnt="4"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1BABF215-56EA-424F-9F41-6D2D84AEB436}" type="presOf" srcId="{6D011581-C5DD-419A-AAED-AD05631CDF0A}" destId="{BA89CFF3-74C1-4F32-B093-38D94D4D20CF}" srcOrd="0" destOrd="1" presId="urn:microsoft.com/office/officeart/2005/8/layout/vList4#1"/>
    <dgm:cxn modelId="{5787E137-0A5F-4F45-A330-BF65147102C9}" type="presOf" srcId="{E158F942-9CA0-47CD-BF20-BAC49C8142F5}" destId="{471ACDAA-8EBB-4B3F-89FD-E777335919BA}" srcOrd="0"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CFBF21C2-21BA-4949-AE7B-A1680EDBC722}" type="presOf" srcId="{363F0ED0-6985-439E-857A-EC47F8A3DAB0}" destId="{A93B6B1D-06C6-4860-8EBA-32C502FF8641}" srcOrd="0" destOrd="1" presId="urn:microsoft.com/office/officeart/2005/8/layout/vList4#1"/>
    <dgm:cxn modelId="{36C20AF6-670E-4425-A77F-AAED1778981B}" type="presOf" srcId="{363F0ED0-6985-439E-857A-EC47F8A3DAB0}" destId="{7B44DBCB-1EB0-418C-B751-858BAE4753CC}"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2EB7E772-9B0F-41BF-9241-715218B72860}" srcId="{AECECD48-C5E4-4B1D-828F-DD9E0A90274D}" destId="{E158F942-9CA0-47CD-BF20-BAC49C8142F5}" srcOrd="0" destOrd="0" parTransId="{B7BDAF5C-E7FB-49F5-812D-654C2CD5A8EB}" sibTransId="{41774615-A6FB-4627-85F1-20FD324D9DA4}"/>
    <dgm:cxn modelId="{27AF655E-BB1D-4732-8A07-03E7E00B3EC5}" srcId="{A8E9C07B-48B2-4B9C-8EC7-0782825D816E}" destId="{6D011581-C5DD-419A-AAED-AD05631CDF0A}" srcOrd="0" destOrd="0" parTransId="{9AD826C6-DA8A-4FF7-A064-27557BE243B8}" sibTransId="{C1639196-CA28-4BD6-A52D-AF603368A606}"/>
    <dgm:cxn modelId="{249DA96C-952E-42AC-8DB8-56C718E0C29A}" type="presOf" srcId="{34FB3FC8-FCB1-404C-AAE4-E98CF14CF5FB}" destId="{799A5FF2-1A39-4675-818C-11261776BAE8}" srcOrd="1" destOrd="0" presId="urn:microsoft.com/office/officeart/2005/8/layout/vList4#1"/>
    <dgm:cxn modelId="{7DD17957-3CF6-4F84-9B42-2D5B12D19F2A}" type="presOf" srcId="{A8E9C07B-48B2-4B9C-8EC7-0782825D816E}" destId="{49E2F980-7E69-446B-A4B0-923DF6DEFA98}" srcOrd="1"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D3B5C6B8-970A-4AE4-AF41-D9B6EC46DB45}" type="presOf" srcId="{629933C8-186B-4311-BF2D-DC99990EFBF2}" destId="{7B44DBCB-1EB0-418C-B751-858BAE4753CC}"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75BADD6D-3B09-41EB-BFCF-6D45064E94D0}" type="presOf" srcId="{A8E9C07B-48B2-4B9C-8EC7-0782825D816E}" destId="{BA89CFF3-74C1-4F32-B093-38D94D4D20CF}"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35F334EF-24B5-4239-A395-CB84CFA55B46}" type="presOf" srcId="{0CFC6EAA-DD42-49C0-A163-69A52F65D7DF}" destId="{47C28FEA-814E-4A68-B726-08705D29C6AB}" srcOrd="0" destOrd="1"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3A619D55-5747-4E00-A1FA-E45F6AED8303}" srcId="{629933C8-186B-4311-BF2D-DC99990EFBF2}" destId="{363F0ED0-6985-439E-857A-EC47F8A3DAB0}" srcOrd="0" destOrd="0" parTransId="{A9B0CFF2-8D5D-47E0-900D-55A9A3E83BE1}" sibTransId="{F7E04B30-62AE-4465-859B-270409FE7C94}"/>
    <dgm:cxn modelId="{6110EF44-5760-46AD-88E0-A5EC417BA8A8}" type="presOf" srcId="{482F2C61-E41B-4642-B082-EF9C103085B5}" destId="{25E29AB1-DE1E-48E4-B66F-1D7048CC3527}" srcOrd="0" destOrd="0" presId="urn:microsoft.com/office/officeart/2005/8/layout/vList4#1"/>
    <dgm:cxn modelId="{98D67BD8-8427-47B0-B5AA-EB45D304815F}" type="presOf" srcId="{6D011581-C5DD-419A-AAED-AD05631CDF0A}" destId="{49E2F980-7E69-446B-A4B0-923DF6DEFA98}" srcOrd="1"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Core Business Processes and Organizational Value Chains</a:t>
          </a:r>
          <a:endParaRPr lang="en-US" sz="2400" dirty="0" smtClean="0"/>
        </a:p>
        <a:p>
          <a:r>
            <a:rPr lang="en-US" sz="2000" dirty="0" smtClean="0"/>
            <a:t>Explain core business processes that are common in organizations. </a:t>
          </a:r>
          <a:endParaRPr lang="en-US" sz="18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Enterprise Systems</a:t>
          </a:r>
          <a:endParaRPr lang="en-US" sz="1400" dirty="0" smtClean="0"/>
        </a:p>
        <a:p>
          <a:r>
            <a:rPr lang="en-US" sz="1200" dirty="0" smtClean="0"/>
            <a:t>Describe what enterprise systems are and how they have evolved.</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The Formula for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95572" custScaleY="265834"/>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3752"/>
      <dgm:spPr/>
      <dgm:t>
        <a:bodyPr/>
        <a:lstStyle/>
        <a:p>
          <a:endParaRPr lang="en-US"/>
        </a:p>
      </dgm:t>
    </dgm:pt>
    <dgm:pt modelId="{7AEC1603-E11D-41B0-BE2A-F6201D5BEDCD}" type="pres">
      <dgm:prSet presAssocID="{629933C8-186B-4311-BF2D-DC99990EFBF2}" presName="img" presStyleLbl="fgImgPlace1" presStyleIdx="1" presStyleCnt="4" custScaleX="65131"/>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4114"/>
      <dgm:spPr/>
      <dgm:t>
        <a:bodyPr/>
        <a:lstStyle/>
        <a:p>
          <a:endParaRPr lang="en-US"/>
        </a:p>
      </dgm:t>
    </dgm:pt>
    <dgm:pt modelId="{6ED042DA-90EA-415F-9861-14F87D22BB00}" type="pres">
      <dgm:prSet presAssocID="{34FB3FC8-FCB1-404C-AAE4-E98CF14CF5FB}" presName="img" presStyleLbl="fgImgPlace1" presStyleIdx="2" presStyleCnt="4"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13933"/>
      <dgm:spPr/>
      <dgm:t>
        <a:bodyPr/>
        <a:lstStyle/>
        <a:p>
          <a:endParaRPr lang="en-US"/>
        </a:p>
      </dgm:t>
    </dgm:pt>
    <dgm:pt modelId="{0C6B9C41-271F-4061-9955-70DED635DAC1}" type="pres">
      <dgm:prSet presAssocID="{AECECD48-C5E4-4B1D-828F-DD9E0A90274D}" presName="img" presStyleLbl="fgImgPlace1" presStyleIdx="3" presStyleCnt="4"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077460E6-1B0F-4A1E-AC74-5DC04E99FC61}" type="presOf" srcId="{A8E9C07B-48B2-4B9C-8EC7-0782825D816E}" destId="{49E2F980-7E69-446B-A4B0-923DF6DEFA98}" srcOrd="1"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AAD18608-F8B2-4CE8-86FF-887828D70638}" srcId="{482F2C61-E41B-4642-B082-EF9C103085B5}" destId="{AECECD48-C5E4-4B1D-828F-DD9E0A90274D}" srcOrd="3" destOrd="0" parTransId="{83588EAC-9746-4704-81BA-BB10DA868C11}" sibTransId="{06826EBE-8D13-453B-B822-8C195E6947E1}"/>
    <dgm:cxn modelId="{8C7B64E0-006E-4C41-9E72-DD9DF84C862C}" type="presOf" srcId="{AECECD48-C5E4-4B1D-828F-DD9E0A90274D}" destId="{471ACDAA-8EBB-4B3F-89FD-E777335919BA}"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CD940617-5DF4-4842-932B-DEEB888241FF}" type="presOf" srcId="{34FB3FC8-FCB1-404C-AAE4-E98CF14CF5FB}" destId="{799A5FF2-1A39-4675-818C-11261776BAE8}" srcOrd="1"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Enterprise Systems</a:t>
          </a:r>
          <a:endParaRPr lang="en-US" sz="2400" dirty="0" smtClean="0"/>
        </a:p>
        <a:p>
          <a:r>
            <a:rPr lang="en-US" sz="2000" dirty="0" smtClean="0"/>
            <a:t>Describe what enterprise systems are and how they have evolved.</a:t>
          </a:r>
          <a:endParaRPr lang="en-US" sz="18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lstStyle/>
        <a:p>
          <a:r>
            <a:rPr lang="en-US" sz="1400" b="1" dirty="0" smtClean="0">
              <a:hlinkClick xmlns:r="http://schemas.openxmlformats.org/officeDocument/2006/relationships" r:id="rId2"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The Formula for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2393" custLinFactNeighborX="-3704"/>
      <dgm:spPr/>
      <dgm:t>
        <a:bodyPr/>
        <a:lstStyle/>
        <a:p>
          <a:endParaRPr lang="en-US"/>
        </a:p>
      </dgm:t>
    </dgm:pt>
    <dgm:pt modelId="{7D7D61F9-D1AA-4F6A-8715-FD6AC3E01198}" type="pres">
      <dgm:prSet presAssocID="{A8E9C07B-48B2-4B9C-8EC7-0782825D816E}" presName="img" presStyleLbl="fgImgPlace1" presStyleIdx="0" presStyleCnt="4" custScaleX="67452"/>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247959"/>
      <dgm:spPr/>
      <dgm:t>
        <a:bodyPr/>
        <a:lstStyle/>
        <a:p>
          <a:endParaRPr lang="en-US"/>
        </a:p>
      </dgm:t>
    </dgm:pt>
    <dgm:pt modelId="{7AEC1603-E11D-41B0-BE2A-F6201D5BEDCD}" type="pres">
      <dgm:prSet presAssocID="{629933C8-186B-4311-BF2D-DC99990EFBF2}" presName="img" presStyleLbl="fgImgPlace1" presStyleIdx="1" presStyleCnt="4" custScaleX="95556" custScaleY="23963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1957"/>
      <dgm:spPr/>
      <dgm:t>
        <a:bodyPr/>
        <a:lstStyle/>
        <a:p>
          <a:endParaRPr lang="en-US"/>
        </a:p>
      </dgm:t>
    </dgm:pt>
    <dgm:pt modelId="{6ED042DA-90EA-415F-9861-14F87D22BB00}" type="pres">
      <dgm:prSet presAssocID="{34FB3FC8-FCB1-404C-AAE4-E98CF14CF5FB}" presName="img" presStyleLbl="fgImgPlace1" presStyleIdx="2" presStyleCnt="4" custScaleX="67452"/>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2539"/>
      <dgm:spPr/>
      <dgm:t>
        <a:bodyPr/>
        <a:lstStyle/>
        <a:p>
          <a:endParaRPr lang="en-US"/>
        </a:p>
      </dgm:t>
    </dgm:pt>
    <dgm:pt modelId="{0C6B9C41-271F-4061-9955-70DED635DAC1}" type="pres">
      <dgm:prSet presAssocID="{AECECD48-C5E4-4B1D-828F-DD9E0A90274D}" presName="img" presStyleLbl="fgImgPlace1" presStyleIdx="3" presStyleCnt="4"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AF686861-D0AA-44C4-AEC2-9754B3068294}" type="presOf" srcId="{629933C8-186B-4311-BF2D-DC99990EFBF2}" destId="{7B44DBCB-1EB0-418C-B751-858BAE4753CC}" srcOrd="1"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169C0DB7-453D-4000-82AF-CBDE73FC492D}" type="presOf" srcId="{AECECD48-C5E4-4B1D-828F-DD9E0A90274D}" destId="{5E310E1C-7377-4CBD-AD7A-3ED403513640}" srcOrd="1"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803FCC73-4ACA-4F83-B430-DCFB804728C2}" type="presOf" srcId="{34FB3FC8-FCB1-404C-AAE4-E98CF14CF5FB}" destId="{47C28FEA-814E-4A68-B726-08705D29C6AB}" srcOrd="0"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5CCA2871-A9C8-4B12-BD63-547DA708AA4E}" type="presOf" srcId="{34FB3FC8-FCB1-404C-AAE4-E98CF14CF5FB}" destId="{799A5FF2-1A39-4675-818C-11261776BAE8}"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Enterprise Systems</a:t>
          </a:r>
          <a:endParaRPr lang="en-US" sz="1400" dirty="0" smtClean="0"/>
        </a:p>
        <a:p>
          <a:r>
            <a:rPr lang="en-US" sz="1200" dirty="0" smtClean="0"/>
            <a:t>Describe what enterprise systems are and how they have evolved.</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Enterprise Resource Planning</a:t>
          </a:r>
          <a:endParaRPr lang="en-US" sz="2400" dirty="0" smtClean="0"/>
        </a:p>
        <a:p>
          <a:r>
            <a:rPr lang="en-US" sz="2000" dirty="0" smtClean="0"/>
            <a:t>Describe enterprise resource planning systems and how they help to improve internal business processes.</a:t>
          </a:r>
          <a:endParaRPr lang="en-US" sz="18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The Formula for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387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509"/>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4025"/>
      <dgm:spPr/>
      <dgm:t>
        <a:bodyPr/>
        <a:lstStyle/>
        <a:p>
          <a:endParaRPr lang="en-US"/>
        </a:p>
      </dgm:t>
    </dgm:pt>
    <dgm:pt modelId="{7AEC1603-E11D-41B0-BE2A-F6201D5BEDCD}" type="pres">
      <dgm:prSet presAssocID="{629933C8-186B-4311-BF2D-DC99990EFBF2}" presName="img" presStyleLbl="fgImgPlace1" presStyleIdx="1" presStyleCnt="4"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252549"/>
      <dgm:spPr/>
      <dgm:t>
        <a:bodyPr/>
        <a:lstStyle/>
        <a:p>
          <a:endParaRPr lang="en-US"/>
        </a:p>
      </dgm:t>
    </dgm:pt>
    <dgm:pt modelId="{6ED042DA-90EA-415F-9861-14F87D22BB00}" type="pres">
      <dgm:prSet presAssocID="{34FB3FC8-FCB1-404C-AAE4-E98CF14CF5FB}" presName="img" presStyleLbl="fgImgPlace1" presStyleIdx="2" presStyleCnt="4" custScaleX="95287" custScaleY="24381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4328" custLinFactNeighborX="-926" custLinFactNeighborY="950"/>
      <dgm:spPr/>
      <dgm:t>
        <a:bodyPr/>
        <a:lstStyle/>
        <a:p>
          <a:endParaRPr lang="en-US"/>
        </a:p>
      </dgm:t>
    </dgm:pt>
    <dgm:pt modelId="{0C6B9C41-271F-4061-9955-70DED635DAC1}" type="pres">
      <dgm:prSet presAssocID="{AECECD48-C5E4-4B1D-828F-DD9E0A90274D}" presName="img" presStyleLbl="fgImgPlace1" presStyleIdx="3" presStyleCnt="4" custScaleX="67509"/>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8A20B7B-4B68-4285-96F3-FF81C8275C58}" type="presOf" srcId="{AECECD48-C5E4-4B1D-828F-DD9E0A90274D}" destId="{5E310E1C-7377-4CBD-AD7A-3ED403513640}"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8D764E12-DA0B-474A-B439-48FDABA61FE6}" type="presOf" srcId="{A8E9C07B-48B2-4B9C-8EC7-0782825D816E}" destId="{49E2F980-7E69-446B-A4B0-923DF6DEFA98}" srcOrd="1"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E4EDA5CE-730F-466B-AF06-8C86993072D2}" type="presOf" srcId="{629933C8-186B-4311-BF2D-DC99990EFBF2}" destId="{7B44DBCB-1EB0-418C-B751-858BAE4753CC}"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6F973D68-AA8C-4F0C-A6C6-1A6D5049F6BB}" type="presOf" srcId="{AECECD48-C5E4-4B1D-828F-DD9E0A90274D}" destId="{471ACDAA-8EBB-4B3F-89FD-E777335919BA}"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Enterprise Systems</a:t>
          </a:r>
          <a:endParaRPr lang="en-US" sz="1400" dirty="0" smtClean="0"/>
        </a:p>
        <a:p>
          <a:r>
            <a:rPr lang="en-US" sz="1200" dirty="0" smtClean="0"/>
            <a:t>Describe what enterprise systems are and how they have evolved.</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Formula for Enterprise System Success</a:t>
          </a:r>
          <a:endParaRPr lang="en-US" sz="2400" dirty="0" smtClean="0"/>
        </a:p>
        <a:p>
          <a:r>
            <a:rPr lang="en-US" sz="2000" dirty="0" smtClean="0"/>
            <a:t>Understand and utilize the keys to successfully implementing enterprise systems.</a:t>
          </a:r>
          <a:endParaRPr lang="en-US" sz="18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1521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778" custScaleY="111143"/>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4661"/>
      <dgm:spPr/>
      <dgm:t>
        <a:bodyPr/>
        <a:lstStyle/>
        <a:p>
          <a:endParaRPr lang="en-US"/>
        </a:p>
      </dgm:t>
    </dgm:pt>
    <dgm:pt modelId="{7AEC1603-E11D-41B0-BE2A-F6201D5BEDCD}" type="pres">
      <dgm:prSet presAssocID="{629933C8-186B-4311-BF2D-DC99990EFBF2}" presName="img" presStyleLbl="fgImgPlace1" presStyleIdx="1" presStyleCnt="4" custScaleX="67851" custScaleY="111143"/>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5028"/>
      <dgm:spPr/>
      <dgm:t>
        <a:bodyPr/>
        <a:lstStyle/>
        <a:p>
          <a:endParaRPr lang="en-US"/>
        </a:p>
      </dgm:t>
    </dgm:pt>
    <dgm:pt modelId="{6ED042DA-90EA-415F-9861-14F87D22BB00}" type="pres">
      <dgm:prSet presAssocID="{34FB3FC8-FCB1-404C-AAE4-E98CF14CF5FB}" presName="img" presStyleLbl="fgImgPlace1" presStyleIdx="2" presStyleCnt="4" custScaleX="67851" custScaleY="111143"/>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282149"/>
      <dgm:spPr/>
      <dgm:t>
        <a:bodyPr/>
        <a:lstStyle/>
        <a:p>
          <a:endParaRPr lang="en-US"/>
        </a:p>
      </dgm:t>
    </dgm:pt>
    <dgm:pt modelId="{0C6B9C41-271F-4061-9955-70DED635DAC1}" type="pres">
      <dgm:prSet presAssocID="{AECECD48-C5E4-4B1D-828F-DD9E0A90274D}" presName="img" presStyleLbl="fgImgPlace1" presStyleIdx="3" presStyleCnt="4" custScaleX="95629" custScaleY="269247"/>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814D7108-E886-40A5-8C98-2027272898F5}" type="presOf" srcId="{629933C8-186B-4311-BF2D-DC99990EFBF2}" destId="{A93B6B1D-06C6-4860-8EBA-32C502FF8641}" srcOrd="0"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C4CB6C55-6AB6-46E0-95AC-7F3C6BF09E73}" type="presOf" srcId="{AECECD48-C5E4-4B1D-828F-DD9E0A90274D}" destId="{471ACDAA-8EBB-4B3F-89FD-E777335919BA}" srcOrd="0" destOrd="0" presId="urn:microsoft.com/office/officeart/2005/8/layout/vList4#5"/>
    <dgm:cxn modelId="{8DE28728-A28C-4D9E-A76A-3EF953AAC924}" type="presOf" srcId="{629933C8-186B-4311-BF2D-DC99990EFBF2}" destId="{7B44DBCB-1EB0-418C-B751-858BAE4753CC}" srcOrd="1" destOrd="0" presId="urn:microsoft.com/office/officeart/2005/8/layout/vList4#5"/>
    <dgm:cxn modelId="{0B3AC96E-7BFE-43C4-BF20-0E68E3A2E854}" type="presOf" srcId="{A8E9C07B-48B2-4B9C-8EC7-0782825D816E}" destId="{BA89CFF3-74C1-4F32-B093-38D94D4D20CF}" srcOrd="0"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B7974756-C884-41E8-9734-AF9374D937AF}" type="presOf" srcId="{34FB3FC8-FCB1-404C-AAE4-E98CF14CF5FB}" destId="{47C28FEA-814E-4A68-B726-08705D29C6AB}"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B83F7571-5ECA-440E-A77E-0591742D28F7}" type="presOf" srcId="{482F2C61-E41B-4642-B082-EF9C103085B5}" destId="{25E29AB1-DE1E-48E4-B66F-1D7048CC3527}"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561C2EEB-B0BB-4691-91F2-F4AB67C354E0}" type="presOf" srcId="{34FB3FC8-FCB1-404C-AAE4-E98CF14CF5FB}" destId="{799A5FF2-1A39-4675-818C-11261776BAE8}" srcOrd="1" destOrd="0" presId="urn:microsoft.com/office/officeart/2005/8/layout/vList4#5"/>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1685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Core Business Processes and Organizational Value Chains</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core business processes that are common in organizations. </a:t>
          </a:r>
          <a:endParaRPr lang="en-US" sz="1400" kern="1200" dirty="0"/>
        </a:p>
      </dsp:txBody>
      <dsp:txXfrm>
        <a:off x="1755695" y="0"/>
        <a:ext cx="6473904" cy="1168528"/>
      </dsp:txXfrm>
    </dsp:sp>
    <dsp:sp modelId="{7D7D61F9-D1AA-4F6A-8715-FD6AC3E01198}">
      <dsp:nvSpPr>
        <dsp:cNvPr id="0" name=""/>
        <dsp:cNvSpPr/>
      </dsp:nvSpPr>
      <dsp:spPr>
        <a:xfrm>
          <a:off x="244329" y="145161"/>
          <a:ext cx="1376812" cy="878205"/>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278304"/>
          <a:ext cx="8229600" cy="112347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Enterprise Systems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what enterprise systems are and how they have evolved.</a:t>
          </a:r>
          <a:endParaRPr lang="en-US" sz="1400" kern="1200" dirty="0"/>
        </a:p>
      </dsp:txBody>
      <dsp:txXfrm>
        <a:off x="1755695" y="1278304"/>
        <a:ext cx="6473904" cy="1123476"/>
      </dsp:txXfrm>
    </dsp:sp>
    <dsp:sp modelId="{7AEC1603-E11D-41B0-BE2A-F6201D5BEDCD}">
      <dsp:nvSpPr>
        <dsp:cNvPr id="0" name=""/>
        <dsp:cNvSpPr/>
      </dsp:nvSpPr>
      <dsp:spPr>
        <a:xfrm>
          <a:off x="244329" y="1400940"/>
          <a:ext cx="1376812" cy="878205"/>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11556"/>
          <a:ext cx="8229600" cy="11608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Enterprise Resource Planning</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enterprise resource planning systems and how they help to improve internal business processes.</a:t>
          </a:r>
          <a:endParaRPr lang="en-US" sz="1400" kern="1200" dirty="0"/>
        </a:p>
      </dsp:txBody>
      <dsp:txXfrm>
        <a:off x="1755695" y="2511556"/>
        <a:ext cx="6473904" cy="1160811"/>
      </dsp:txXfrm>
    </dsp:sp>
    <dsp:sp modelId="{6ED042DA-90EA-415F-9861-14F87D22BB00}">
      <dsp:nvSpPr>
        <dsp:cNvPr id="0" name=""/>
        <dsp:cNvSpPr/>
      </dsp:nvSpPr>
      <dsp:spPr>
        <a:xfrm>
          <a:off x="244329" y="2652859"/>
          <a:ext cx="1376812" cy="878205"/>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782143"/>
          <a:ext cx="8229600" cy="1092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Formula for Enterprise System Success</a:t>
          </a:r>
          <a:endParaRPr lang="en-US" sz="1600" kern="1200" dirty="0"/>
        </a:p>
        <a:p>
          <a:pPr marL="114300" lvl="1" indent="-114300" algn="l" defTabSz="622300">
            <a:lnSpc>
              <a:spcPct val="90000"/>
            </a:lnSpc>
            <a:spcBef>
              <a:spcPct val="0"/>
            </a:spcBef>
            <a:spcAft>
              <a:spcPct val="15000"/>
            </a:spcAft>
            <a:buChar char="••"/>
          </a:pPr>
          <a:r>
            <a:rPr lang="en-US" sz="1400" kern="1200" dirty="0" smtClean="0"/>
            <a:t>Understand and utilize the keys to successfully implementing enterprise systems.</a:t>
          </a:r>
          <a:endParaRPr lang="en-US" sz="1400" kern="1200" dirty="0"/>
        </a:p>
      </dsp:txBody>
      <dsp:txXfrm>
        <a:off x="1755695" y="3782143"/>
        <a:ext cx="6473904" cy="1092377"/>
      </dsp:txXfrm>
    </dsp:sp>
    <dsp:sp modelId="{0C6B9C41-271F-4061-9955-70DED635DAC1}">
      <dsp:nvSpPr>
        <dsp:cNvPr id="0" name=""/>
        <dsp:cNvSpPr/>
      </dsp:nvSpPr>
      <dsp:spPr>
        <a:xfrm>
          <a:off x="244329" y="3889229"/>
          <a:ext cx="1376812" cy="878205"/>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04663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Core Business Processes and Organizational Value Chains</a:t>
          </a:r>
          <a:endParaRPr lang="en-US" sz="2400" kern="1200" dirty="0" smtClean="0"/>
        </a:p>
        <a:p>
          <a:pPr lvl="0" algn="l" defTabSz="1066800">
            <a:lnSpc>
              <a:spcPct val="90000"/>
            </a:lnSpc>
            <a:spcBef>
              <a:spcPct val="0"/>
            </a:spcBef>
            <a:spcAft>
              <a:spcPct val="35000"/>
            </a:spcAft>
          </a:pPr>
          <a:r>
            <a:rPr lang="en-US" sz="2000" kern="1200" dirty="0" smtClean="0"/>
            <a:t>Explain core business processes that are common in organizations. </a:t>
          </a:r>
          <a:endParaRPr lang="en-US" sz="1800" b="1" kern="1200" dirty="0" smtClean="0"/>
        </a:p>
      </dsp:txBody>
      <dsp:txXfrm>
        <a:off x="1719874" y="0"/>
        <a:ext cx="6509725" cy="2046633"/>
      </dsp:txXfrm>
    </dsp:sp>
    <dsp:sp modelId="{7D7D61F9-D1AA-4F6A-8715-FD6AC3E01198}">
      <dsp:nvSpPr>
        <dsp:cNvPr id="0" name=""/>
        <dsp:cNvSpPr/>
      </dsp:nvSpPr>
      <dsp:spPr>
        <a:xfrm>
          <a:off x="110395" y="236931"/>
          <a:ext cx="1573038" cy="1572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120587"/>
          <a:ext cx="8229600" cy="84124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Systems</a:t>
          </a:r>
          <a:endParaRPr lang="en-US" sz="1400" kern="1200" dirty="0" smtClean="0"/>
        </a:p>
        <a:p>
          <a:pPr lvl="0" algn="l" defTabSz="622300">
            <a:lnSpc>
              <a:spcPct val="90000"/>
            </a:lnSpc>
            <a:spcBef>
              <a:spcPct val="0"/>
            </a:spcBef>
            <a:spcAft>
              <a:spcPct val="35000"/>
            </a:spcAft>
          </a:pPr>
          <a:r>
            <a:rPr lang="en-US" sz="1200" kern="1200" dirty="0" smtClean="0"/>
            <a:t>Describe what enterprise systems are and how they have evolved.</a:t>
          </a:r>
          <a:endParaRPr lang="en-US" sz="1100" kern="1200" dirty="0"/>
        </a:p>
      </dsp:txBody>
      <dsp:txXfrm>
        <a:off x="1719874" y="2120587"/>
        <a:ext cx="6509725" cy="841247"/>
      </dsp:txXfrm>
    </dsp:sp>
    <dsp:sp modelId="{7AEC1603-E11D-41B0-BE2A-F6201D5BEDCD}">
      <dsp:nvSpPr>
        <dsp:cNvPr id="0" name=""/>
        <dsp:cNvSpPr/>
      </dsp:nvSpPr>
      <dsp:spPr>
        <a:xfrm>
          <a:off x="360912" y="2245393"/>
          <a:ext cx="1072004" cy="591636"/>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035790"/>
          <a:ext cx="8229600" cy="84392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Resource Planning</a:t>
          </a:r>
          <a:endParaRPr lang="en-US" sz="1400" kern="1200" dirty="0" smtClean="0"/>
        </a:p>
        <a:p>
          <a:pPr lvl="0" algn="l" defTabSz="622300">
            <a:lnSpc>
              <a:spcPct val="90000"/>
            </a:lnSpc>
            <a:spcBef>
              <a:spcPct val="0"/>
            </a:spcBef>
            <a:spcAft>
              <a:spcPct val="35000"/>
            </a:spcAft>
          </a:pPr>
          <a:r>
            <a:rPr lang="en-US" sz="1200" kern="1200" dirty="0" smtClean="0"/>
            <a:t>Describe enterprise resource planning systems and how they help to improve internal business processes.</a:t>
          </a:r>
          <a:endParaRPr lang="en-US" sz="1100" kern="1200" dirty="0"/>
        </a:p>
      </dsp:txBody>
      <dsp:txXfrm>
        <a:off x="1719874" y="3035790"/>
        <a:ext cx="6509725" cy="843925"/>
      </dsp:txXfrm>
    </dsp:sp>
    <dsp:sp modelId="{6ED042DA-90EA-415F-9861-14F87D22BB00}">
      <dsp:nvSpPr>
        <dsp:cNvPr id="0" name=""/>
        <dsp:cNvSpPr/>
      </dsp:nvSpPr>
      <dsp:spPr>
        <a:xfrm>
          <a:off x="360912" y="3161934"/>
          <a:ext cx="1072004" cy="591636"/>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953669"/>
          <a:ext cx="8229600" cy="8425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Formula for Enterprise System Success</a:t>
          </a:r>
          <a:endParaRPr lang="en-US" sz="1400" kern="1200" dirty="0" smtClean="0"/>
        </a:p>
        <a:p>
          <a:pPr lvl="0" algn="l" defTabSz="622300">
            <a:lnSpc>
              <a:spcPct val="90000"/>
            </a:lnSpc>
            <a:spcBef>
              <a:spcPct val="0"/>
            </a:spcBef>
            <a:spcAft>
              <a:spcPct val="35000"/>
            </a:spcAft>
          </a:pPr>
          <a:r>
            <a:rPr lang="en-US" sz="1200" kern="1200" dirty="0" smtClean="0"/>
            <a:t>Understand and utilize the keys to successfully implementing enterprise systems.</a:t>
          </a:r>
          <a:endParaRPr lang="en-US" sz="1100" kern="1200" dirty="0"/>
        </a:p>
      </dsp:txBody>
      <dsp:txXfrm>
        <a:off x="1719874" y="3953669"/>
        <a:ext cx="6509725" cy="842586"/>
      </dsp:txXfrm>
    </dsp:sp>
    <dsp:sp modelId="{0C6B9C41-271F-4061-9955-70DED635DAC1}">
      <dsp:nvSpPr>
        <dsp:cNvPr id="0" name=""/>
        <dsp:cNvSpPr/>
      </dsp:nvSpPr>
      <dsp:spPr>
        <a:xfrm>
          <a:off x="360912" y="4079144"/>
          <a:ext cx="1072004" cy="591636"/>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corporation is comprised of both core and support activities. </a:t>
            </a:r>
          </a:p>
          <a:p>
            <a:r>
              <a:rPr lang="en-US" dirty="0" smtClean="0"/>
              <a:t>Core activities are</a:t>
            </a:r>
            <a:r>
              <a:rPr lang="en-US" baseline="0" dirty="0" smtClean="0"/>
              <a:t> focused on the actual value creation processes within the organization, including Inbound Logistics, Operations and Manufacturing, Outbound Logistics, Marketing and Sales, and Customer service. </a:t>
            </a:r>
          </a:p>
          <a:p>
            <a:r>
              <a:rPr lang="en-US" baseline="0" dirty="0" smtClean="0"/>
              <a:t>These core activities form the organization’s “Value Chain”. </a:t>
            </a:r>
          </a:p>
          <a:p>
            <a:r>
              <a:rPr lang="en-US" baseline="0" dirty="0" smtClean="0"/>
              <a:t>Different industries can have significant variance in their core activities. </a:t>
            </a:r>
          </a:p>
          <a:p>
            <a:r>
              <a:rPr lang="en-US" baseline="0" dirty="0" smtClean="0"/>
              <a:t>Support activities are those activities that enable the core activities (and the other support activities) to function efficiently and effectively, but don’t directly create value for the customer.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purchase goods and services from other companies, and often sell to other companies as well. </a:t>
            </a:r>
          </a:p>
          <a:p>
            <a:r>
              <a:rPr lang="en-US" baseline="0" dirty="0" smtClean="0"/>
              <a:t>Multiple organizations working together form a value system. </a:t>
            </a:r>
          </a:p>
          <a:p>
            <a:r>
              <a:rPr lang="en-US" baseline="0" dirty="0" smtClean="0"/>
              <a:t>It is necessary for information to flow between companies for the smooth and efficient operation of the value system. </a:t>
            </a:r>
          </a:p>
          <a:p>
            <a:r>
              <a:rPr lang="en-US" baseline="0" dirty="0" smtClean="0"/>
              <a:t>When companies tie their information systems together, they can send and receive information with other companies up and down the value system.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organizations first started using information systems, they </a:t>
            </a:r>
            <a:r>
              <a:rPr lang="en-US" baseline="0" dirty="0" smtClean="0"/>
              <a:t>typically implemented proprietary systems from multiple vendors on a department-by-department or process-by-process basis. </a:t>
            </a:r>
          </a:p>
          <a:p>
            <a:r>
              <a:rPr lang="en-US" baseline="0" dirty="0" smtClean="0"/>
              <a:t>This resulted in multiple information systems optimizing the practices of each department or process independent of the rest of the organization, with a marked lack of data-flow between business departments or processes.</a:t>
            </a:r>
          </a:p>
          <a:p>
            <a:r>
              <a:rPr lang="en-US" baseline="0" dirty="0" smtClean="0"/>
              <a:t>This lack of continuous data-flow created large inefficiencies. </a:t>
            </a:r>
          </a:p>
          <a:p>
            <a:r>
              <a:rPr lang="en-US" baseline="0" dirty="0" smtClean="0"/>
              <a:t>These older stand-alone systems are now typically referred to as legacy systems, reflecting their advancing age and lack of upgradability.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systems perform all the functions legacy systems used to perform, but with the added benefit of being integrated across the value chain with a consolidated</a:t>
            </a:r>
            <a:r>
              <a:rPr lang="en-US" baseline="0" dirty="0" smtClean="0"/>
              <a:t> database.</a:t>
            </a:r>
          </a:p>
          <a:p>
            <a:r>
              <a:rPr lang="en-US" baseline="0" dirty="0" smtClean="0"/>
              <a:t>This ensures all departments and processes have access to both their internal information and the information of upstream and downstream processes and functions. </a:t>
            </a:r>
          </a:p>
          <a:p>
            <a:r>
              <a:rPr lang="en-US" baseline="0" dirty="0" smtClean="0"/>
              <a:t>This integrated approach streamlines operations across the entire value chain, eliminating road blocks and enhancing efficiency.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focused systems integrate</a:t>
            </a:r>
            <a:r>
              <a:rPr lang="en-US" baseline="0" dirty="0" smtClean="0"/>
              <a:t> and automate</a:t>
            </a:r>
            <a:r>
              <a:rPr lang="en-US" dirty="0" smtClean="0"/>
              <a:t> information flows between departments and processes, streamlining operations and facilitating smooth</a:t>
            </a:r>
            <a:r>
              <a:rPr lang="en-US" baseline="0" dirty="0" smtClean="0"/>
              <a:t> business operations.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Externally</a:t>
            </a:r>
            <a:r>
              <a:rPr lang="en-US" baseline="0" dirty="0" smtClean="0"/>
              <a:t> focused systems focus on improving communication and coordination with other businesses in the overall value system. </a:t>
            </a:r>
          </a:p>
          <a:p>
            <a:r>
              <a:rPr lang="en-US" baseline="0" dirty="0" smtClean="0"/>
              <a:t>These externally focused systems include Supply Chain Management and Customer Relationship Management systems, which will be specifically addressed in Chapter 8.</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Packaged software is preprogrammed software a</a:t>
            </a:r>
            <a:r>
              <a:rPr lang="en-US" baseline="0" dirty="0" smtClean="0"/>
              <a:t> business buys to meet business needs. It may range from simple word-processing software to very complex enterprise systems. </a:t>
            </a:r>
          </a:p>
          <a:p>
            <a:r>
              <a:rPr lang="en-US" baseline="0" dirty="0" smtClean="0"/>
              <a:t>Simple software is typically used as-is, while complex or enterprise software requires configuring. </a:t>
            </a:r>
          </a:p>
          <a:p>
            <a:r>
              <a:rPr lang="en-US" baseline="0" dirty="0" smtClean="0"/>
              <a:t>When configuring alone won’t meet a businesses unique needs, either custom software can be written from scratch, or an existing module can be customized by the software vendor. </a:t>
            </a:r>
          </a:p>
          <a:p>
            <a:r>
              <a:rPr lang="en-US" baseline="0" dirty="0" smtClean="0"/>
              <a:t>Customizing software typically entails significant cost, and often creates a version that cannot be upgraded without reprogramming the customizations. </a:t>
            </a:r>
          </a:p>
          <a:p>
            <a:r>
              <a:rPr lang="en-US" baseline="0" dirty="0" smtClean="0"/>
              <a:t>Hence, a cost-benefit analysis needs to be performed before undertaking any customizations to ensure the value is really there.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enterprise software provides an opportunity for organizations to migrate under-performing processes to industry best practices,</a:t>
            </a:r>
            <a:r>
              <a:rPr lang="en-US" baseline="0" dirty="0" smtClean="0"/>
              <a:t> which are typically built into the software implementation. </a:t>
            </a:r>
          </a:p>
          <a:p>
            <a:r>
              <a:rPr lang="en-US" baseline="0" dirty="0" smtClean="0"/>
              <a:t>However, if an organization has unique practices which are superior to industry standard best practices, the enterprise software may be unable to support them without significant customization. </a:t>
            </a:r>
          </a:p>
          <a:p>
            <a:r>
              <a:rPr lang="en-US" baseline="0" dirty="0" smtClean="0"/>
              <a:t>An organization needs to understand how it is performing against industry benchmarks to know when it should adopt industry best practices and when it should keep unique business practices in 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Process Management involves actively managing a companies business processes.</a:t>
            </a:r>
          </a:p>
          <a:p>
            <a:r>
              <a:rPr lang="en-US" dirty="0" smtClean="0"/>
              <a:t>This typically includes functions such as process modeling, redesign, and improvement.</a:t>
            </a:r>
          </a:p>
          <a:p>
            <a:r>
              <a:rPr lang="en-US" dirty="0" smtClean="0"/>
              <a:t>At</a:t>
            </a:r>
            <a:r>
              <a:rPr lang="en-US" baseline="0" dirty="0" smtClean="0"/>
              <a:t> some points in time, when companies have fallen behind their competition, a complete reengineering of the company may be necessary to make the radical changes necessary for it to be competitive again.</a:t>
            </a:r>
          </a:p>
          <a:p>
            <a:r>
              <a:rPr lang="en-US" baseline="0" dirty="0" smtClean="0"/>
              <a:t>When properly supported by management with realistic expectations and clear goals, BPM can be very beneficial.</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systems</a:t>
            </a:r>
            <a:r>
              <a:rPr lang="en-US" baseline="0" dirty="0" smtClean="0"/>
              <a:t> are, by their very nature, highly complex with significant impacts throughout an organization. </a:t>
            </a:r>
          </a:p>
          <a:p>
            <a:r>
              <a:rPr lang="en-US" baseline="0" dirty="0" smtClean="0"/>
              <a:t>This complexity and wide impact makes budgeting for their implementation and forecasting benefits both complex and difficult. </a:t>
            </a:r>
          </a:p>
          <a:p>
            <a:r>
              <a:rPr lang="en-US" baseline="0" dirty="0" smtClean="0"/>
              <a:t>As a consequence, there are often unanticipated costs that can push an implementation over budget.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difficult to integrate applications when all the overlapping data needs to be continuously passed between them.</a:t>
            </a:r>
          </a:p>
          <a:p>
            <a:r>
              <a:rPr lang="en-US" baseline="0" dirty="0" smtClean="0"/>
              <a:t>ERP systems resolve this be using a common integrated database to support the information needs across the system, ensuring that data is always consistent and shared in common.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were designed for organizations needing to meet modern regulatory requirements; they have the functionality necessary to support the</a:t>
            </a:r>
            <a:r>
              <a:rPr lang="en-US" baseline="0" dirty="0" smtClean="0"/>
              <a:t> implementation and documentation of internal controls, procedures, and policies.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an ERP system is a difficult task which needs to take into account both business needs and system functionality.</a:t>
            </a:r>
          </a:p>
          <a:p>
            <a:r>
              <a:rPr lang="en-US" dirty="0" smtClean="0"/>
              <a:t>The</a:t>
            </a:r>
            <a:r>
              <a:rPr lang="en-US" baseline="0" dirty="0" smtClean="0"/>
              <a:t> system selected must support the business management practices of centralized or decentralized control, which often hinges on how much flexibility and independence individual business units have.</a:t>
            </a:r>
          </a:p>
          <a:p>
            <a:r>
              <a:rPr lang="en-US" baseline="0" dirty="0" smtClean="0"/>
              <a:t>In addition, each ERP system has different built-in functionality which will meet business needs to varying extents. </a:t>
            </a:r>
          </a:p>
          <a:p>
            <a:r>
              <a:rPr lang="en-US" baseline="0" dirty="0" smtClean="0"/>
              <a:t>The ERP system selected should met all the business needs, and should be particularly good at meeting the most critical business functions.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a:t>
            </a:r>
            <a:r>
              <a:rPr lang="en-US" baseline="0" dirty="0" smtClean="0"/>
              <a:t> often have versions tailored to individual industries, with customizations already integrated to support the core business processes as practiced in that specific industry.</a:t>
            </a:r>
          </a:p>
          <a:p>
            <a:r>
              <a:rPr lang="en-US" baseline="0" dirty="0" smtClean="0"/>
              <a:t>Implementing an industry specific ERP package, which includes all the core components that industry needs, can simplify and streamline ERP selection and implementation.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a:t>
            </a:r>
            <a:r>
              <a:rPr lang="en-US" baseline="0" dirty="0" smtClean="0"/>
              <a:t> of the </a:t>
            </a:r>
            <a:r>
              <a:rPr lang="en-US" dirty="0" smtClean="0"/>
              <a:t>Microsoft Business Dynamics</a:t>
            </a:r>
            <a:r>
              <a:rPr lang="en-US" baseline="0" dirty="0" smtClean="0"/>
              <a:t> NAV system supporting the Order-to-Cash Process.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ERP systems require extensive configuration to map to a specific business. A company needs to understand its processes to make the thousands of necessary configuration decisions. Often, companies will hire outside experts to help them understand their own business and then implement the ERP based on this understanding.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for all their benefits, are essentially focused on the internal workings of an organization.</a:t>
            </a:r>
          </a:p>
          <a:p>
            <a:r>
              <a:rPr lang="en-US" dirty="0" smtClean="0"/>
              <a:t>To achieve benefits in external functions such as Supply</a:t>
            </a:r>
            <a:r>
              <a:rPr lang="en-US" baseline="0" dirty="0" smtClean="0"/>
              <a:t> C</a:t>
            </a:r>
            <a:r>
              <a:rPr lang="en-US" dirty="0" smtClean="0"/>
              <a:t>hain Management</a:t>
            </a:r>
            <a:r>
              <a:rPr lang="en-US" baseline="0" dirty="0" smtClean="0"/>
              <a:t> or Customer Relationship Management companies need to implement externally focused modules or systems designed to handle that aspect of the business.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installation is a complex and involved process. It needs top level support in the form of active executive sponsorship. The lack of executive support is believed to be the primary reason</a:t>
            </a:r>
            <a:r>
              <a:rPr lang="en-US" baseline="0" dirty="0" smtClean="0"/>
              <a:t> ERP installations fail.</a:t>
            </a:r>
          </a:p>
          <a:p>
            <a:r>
              <a:rPr lang="en-US" baseline="0" dirty="0" smtClean="0"/>
              <a:t>Beyond executive sponsorship:</a:t>
            </a:r>
          </a:p>
          <a:p>
            <a:pPr marL="182880" indent="-182880">
              <a:buFont typeface="Arial" pitchFamily="34" charset="0"/>
              <a:buChar char="•"/>
            </a:pPr>
            <a:r>
              <a:rPr lang="en-US" baseline="0" dirty="0" smtClean="0"/>
              <a:t>Hiring experts who know how to implement ERP systems is very beneficial. Companies may only install an ERP system once a decade, while Experts do it for a living, and understand the unique challenge specific ERP systems may present.</a:t>
            </a:r>
          </a:p>
          <a:p>
            <a:pPr marL="182880" indent="-182880">
              <a:buFont typeface="Arial" pitchFamily="34" charset="0"/>
              <a:buChar char="•"/>
            </a:pPr>
            <a:r>
              <a:rPr lang="en-US" baseline="0" dirty="0" smtClean="0"/>
              <a:t>Users need training before and after the implementation to ensure they can use it when deployed, and then as they become proficient can learn advanced features specific to their job functions.</a:t>
            </a:r>
          </a:p>
          <a:p>
            <a:pPr marL="182880" indent="-182880">
              <a:buFont typeface="Arial" pitchFamily="34" charset="0"/>
              <a:buChar char="•"/>
            </a:pPr>
            <a:r>
              <a:rPr lang="en-US" baseline="0" dirty="0" smtClean="0"/>
              <a:t>When implementing an ERP system, it typically affects large portions, if not the entire organization. Involving all the business functions affected helps ensure needs are met and buy-in is achieved.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Executive</a:t>
            </a:r>
            <a:r>
              <a:rPr lang="en-US" baseline="0" dirty="0" smtClean="0"/>
              <a:t> Support and Sponsorship is the most critical aspect of a successful ERP implementation. </a:t>
            </a:r>
          </a:p>
          <a:p>
            <a:r>
              <a:rPr lang="en-US" baseline="0" dirty="0" smtClean="0"/>
              <a:t>It dictates whether managers will prioritize the implementation and if the required resources will be available.</a:t>
            </a:r>
          </a:p>
          <a:p>
            <a:r>
              <a:rPr lang="en-US" baseline="0" dirty="0" smtClean="0"/>
              <a:t>When opportunities arise to make process changes and improve the business these changes need authorization to be implemented.</a:t>
            </a:r>
          </a:p>
          <a:p>
            <a:r>
              <a:rPr lang="en-US" baseline="0" dirty="0" smtClean="0"/>
              <a:t>When unexpected roadblocks crop up, executive sponsorship can pave the way to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are typically very large and complex, and may take</a:t>
            </a:r>
            <a:r>
              <a:rPr lang="en-US" baseline="0" dirty="0" smtClean="0"/>
              <a:t> years to master. By hiring experts to help select a vendor, then help manage the vendor and execute the installation, companies can leverage the knowledge of experts who do implementation for a living without having to develop the expertise in-house.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is critical to ERP success but often poorly planned for and executed. </a:t>
            </a:r>
          </a:p>
          <a:p>
            <a:r>
              <a:rPr lang="en-US" baseline="0" dirty="0" smtClean="0"/>
              <a:t>ERP systems are more complex to use than stand-alone systems, and users need to be prepared for that.</a:t>
            </a:r>
          </a:p>
          <a:p>
            <a:r>
              <a:rPr lang="en-US" baseline="0" dirty="0" smtClean="0"/>
              <a:t>Proper training can, not only show users what to do, but can prepare them for expected hurdles like a temporary drop in productivity as they get up to speed and become proficient with the system.</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a:t>
            </a:r>
            <a:r>
              <a:rPr lang="en-US" baseline="0" dirty="0" smtClean="0"/>
              <a:t> systems affect entire organizations. To ensure that the needs of the organization are met, representation is needed from all affected parties. This can, not only surface critical requirements, but can also ensure that there is buy-in and understanding of the system and the implementation goals.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trend is to evolve the ERP architecture away from the large installations to</a:t>
            </a:r>
            <a:r>
              <a:rPr lang="en-US" baseline="0" dirty="0" smtClean="0"/>
              <a:t> smaller installations that can also take advantage of online services. This approach, leveraging a “Service Oriented Architecture” or SOA, allows online services to take over non-critical aspects of the system </a:t>
            </a:r>
            <a:r>
              <a:rPr lang="en-US" baseline="0" smtClean="0"/>
              <a:t>that support </a:t>
            </a:r>
            <a:r>
              <a:rPr lang="en-US" baseline="0" dirty="0" smtClean="0"/>
              <a:t>the business, simplifying the remaining requirements and installation.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37</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Corporations are made up of different functional areas.</a:t>
            </a:r>
          </a:p>
          <a:p>
            <a:r>
              <a:rPr lang="en-US" dirty="0" smtClean="0"/>
              <a:t>These different functions need to work together to maximize the efficiency and effectiveness of the organization.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core business processes every company has and must execute. </a:t>
            </a:r>
          </a:p>
          <a:p>
            <a:r>
              <a:rPr lang="en-US" dirty="0" smtClean="0"/>
              <a:t>These include Order-to-cash</a:t>
            </a:r>
            <a:r>
              <a:rPr lang="en-US" baseline="0" dirty="0" smtClean="0"/>
              <a:t> and Procure-to-Pay.</a:t>
            </a:r>
          </a:p>
          <a:p>
            <a:r>
              <a:rPr lang="en-US" baseline="0" dirty="0" smtClean="0"/>
              <a:t>Manufacturing companies also have the Make-to-Stock and Make-to-Order processes.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Order-to-Cash</a:t>
            </a:r>
            <a:r>
              <a:rPr lang="en-US" baseline="0" dirty="0" smtClean="0"/>
              <a:t> process includes every aspect of receiving an order, fulfilling it, and receiving payment for the same. </a:t>
            </a:r>
          </a:p>
          <a:p>
            <a:r>
              <a:rPr lang="en-US" baseline="0" dirty="0" smtClean="0"/>
              <a:t>It involves multiple steps as well as multiple business functions to be completed successfully. </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Procure-to-Pay</a:t>
            </a:r>
            <a:r>
              <a:rPr lang="en-US" baseline="0" dirty="0" smtClean="0"/>
              <a:t> process is the opposite of Order-to-Cash. It involves every step necessary to acquire goods and materials necessary for the business to function. </a:t>
            </a:r>
          </a:p>
          <a:p>
            <a:r>
              <a:rPr lang="en-US" baseline="0" dirty="0" smtClean="0"/>
              <a:t>It also involved multiple business functions with a need to communicate throughout the process.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Make-to-Stock and Make-to-Order processes both</a:t>
            </a:r>
            <a:r>
              <a:rPr lang="en-US" baseline="0" dirty="0" smtClean="0"/>
              <a:t> involve the production of goods, but the Make-to-Order process is more complex as it includes additional steps involving taking the order and then doing any design and engineering work required. </a:t>
            </a:r>
          </a:p>
          <a:p>
            <a:r>
              <a:rPr lang="en-US" baseline="0" dirty="0" smtClean="0"/>
              <a:t>The Make-to-Stock process is based on forecast or budgeted sales figures.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supply chain of a book, which is comprised of several organizational value chains feeding into each</a:t>
            </a:r>
            <a:r>
              <a:rPr lang="en-US" baseline="0" dirty="0" smtClean="0"/>
              <a:t> other with business processes until the book reaches the final end customer.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Enterprise systems integrate business activities across the organization and with business partners</a:t>
            </a:r>
            <a:endParaRPr lang="en-US" dirty="0"/>
          </a:p>
        </p:txBody>
      </p:sp>
      <p:sp>
        <p:nvSpPr>
          <p:cNvPr id="4" name="Title 3"/>
          <p:cNvSpPr>
            <a:spLocks noGrp="1"/>
          </p:cNvSpPr>
          <p:nvPr>
            <p:ph type="ctrTitle"/>
          </p:nvPr>
        </p:nvSpPr>
        <p:spPr/>
        <p:txBody>
          <a:bodyPr/>
          <a:lstStyle/>
          <a:p>
            <a:r>
              <a:rPr lang="en-US" dirty="0" smtClean="0"/>
              <a:t>Chapter 7 </a:t>
            </a:r>
            <a:r>
              <a:rPr lang="en-US" dirty="0"/>
              <a:t>- Enhancing Business Processes Using Enterprise Information Systems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706463"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6464" y="1"/>
            <a:ext cx="4770536" cy="205739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000" y="5318"/>
            <a:ext cx="2667000" cy="2060950"/>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Activities Along the Value Chain</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4476452"/>
          </a:xfrm>
          <a:prstGeom prst="rect">
            <a:avLst/>
          </a:prstGeom>
        </p:spPr>
      </p:pic>
    </p:spTree>
    <p:extLst>
      <p:ext uri="{BB962C8B-B14F-4D97-AF65-F5344CB8AC3E}">
        <p14:creationId xmlns:p14="http://schemas.microsoft.com/office/powerpoint/2010/main" val="59193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Systems: Connecting Multiple Organizational Value Chains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2286000"/>
            <a:ext cx="8229600" cy="3182540"/>
          </a:xfrm>
          <a:prstGeom prst="rect">
            <a:avLst/>
          </a:prstGeom>
        </p:spPr>
      </p:pic>
    </p:spTree>
    <p:extLst>
      <p:ext uri="{BB962C8B-B14F-4D97-AF65-F5344CB8AC3E}">
        <p14:creationId xmlns:p14="http://schemas.microsoft.com/office/powerpoint/2010/main" val="1696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Enterprise Systems</a:t>
            </a:r>
          </a:p>
        </p:txBody>
      </p:sp>
      <p:graphicFrame>
        <p:nvGraphicFramePr>
          <p:cNvPr id="3" name="Diagram 2"/>
          <p:cNvGraphicFramePr/>
          <p:nvPr>
            <p:extLst>
              <p:ext uri="{D42A27DB-BD31-4B8C-83A1-F6EECF244321}">
                <p14:modId xmlns:p14="http://schemas.microsoft.com/office/powerpoint/2010/main" val="263945232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Enterprise </a:t>
            </a:r>
            <a:r>
              <a:rPr lang="en-US" dirty="0" smtClean="0"/>
              <a:t>Systems:</a:t>
            </a:r>
            <a:br>
              <a:rPr lang="en-US" dirty="0" smtClean="0"/>
            </a:br>
            <a:r>
              <a:rPr lang="en-US" dirty="0" smtClean="0"/>
              <a:t>Stand-alone systems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464844"/>
          </a:xfrm>
          <a:prstGeom prst="rect">
            <a:avLst/>
          </a:prstGeom>
        </p:spPr>
      </p:pic>
    </p:spTree>
    <p:extLst>
      <p:ext uri="{BB962C8B-B14F-4D97-AF65-F5344CB8AC3E}">
        <p14:creationId xmlns:p14="http://schemas.microsoft.com/office/powerpoint/2010/main" val="317896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Enterprise </a:t>
            </a:r>
            <a:r>
              <a:rPr lang="en-US" dirty="0" smtClean="0"/>
              <a:t>Systems:</a:t>
            </a:r>
            <a:br>
              <a:rPr lang="en-US" dirty="0" smtClean="0"/>
            </a:br>
            <a:r>
              <a:rPr lang="en-US" dirty="0" smtClean="0"/>
              <a:t>Integrated Enterprise Systems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752600"/>
            <a:ext cx="4572000" cy="4706831"/>
          </a:xfrm>
          <a:prstGeom prst="rect">
            <a:avLst/>
          </a:prstGeom>
        </p:spPr>
      </p:pic>
    </p:spTree>
    <p:extLst>
      <p:ext uri="{BB962C8B-B14F-4D97-AF65-F5344CB8AC3E}">
        <p14:creationId xmlns:p14="http://schemas.microsoft.com/office/powerpoint/2010/main" val="294510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Business </a:t>
            </a:r>
            <a:r>
              <a:rPr lang="en-US" dirty="0" smtClean="0"/>
              <a:t>Processes:</a:t>
            </a:r>
            <a:br>
              <a:rPr lang="en-US" dirty="0" smtClean="0"/>
            </a:br>
            <a:r>
              <a:rPr lang="en-US" dirty="0" smtClean="0"/>
              <a:t>Internally Focused Systems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4291608"/>
          </a:xfrm>
          <a:prstGeom prst="rect">
            <a:avLst/>
          </a:prstGeom>
        </p:spPr>
      </p:pic>
    </p:spTree>
    <p:extLst>
      <p:ext uri="{BB962C8B-B14F-4D97-AF65-F5344CB8AC3E}">
        <p14:creationId xmlns:p14="http://schemas.microsoft.com/office/powerpoint/2010/main" val="55569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Business </a:t>
            </a:r>
            <a:r>
              <a:rPr lang="en-US" dirty="0" smtClean="0"/>
              <a:t>Processes:</a:t>
            </a:r>
            <a:br>
              <a:rPr lang="en-US" dirty="0" smtClean="0"/>
            </a:br>
            <a:r>
              <a:rPr lang="en-US" dirty="0" smtClean="0"/>
              <a:t>Externally Focused Systems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752600"/>
            <a:ext cx="7315200" cy="4779169"/>
          </a:xfrm>
          <a:prstGeom prst="rect">
            <a:avLst/>
          </a:prstGeom>
        </p:spPr>
      </p:pic>
    </p:spTree>
    <p:extLst>
      <p:ext uri="{BB962C8B-B14F-4D97-AF65-F5344CB8AC3E}">
        <p14:creationId xmlns:p14="http://schemas.microsoft.com/office/powerpoint/2010/main" val="185471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Software Types</a:t>
            </a:r>
            <a:endParaRPr lang="en-US" dirty="0"/>
          </a:p>
        </p:txBody>
      </p:sp>
      <p:sp>
        <p:nvSpPr>
          <p:cNvPr id="4" name="Content Placeholder 3"/>
          <p:cNvSpPr>
            <a:spLocks noGrp="1"/>
          </p:cNvSpPr>
          <p:nvPr>
            <p:ph idx="1"/>
          </p:nvPr>
        </p:nvSpPr>
        <p:spPr/>
        <p:txBody>
          <a:bodyPr>
            <a:normAutofit lnSpcReduction="10000"/>
          </a:bodyPr>
          <a:lstStyle/>
          <a:p>
            <a:r>
              <a:rPr lang="en-US" dirty="0" smtClean="0"/>
              <a:t>Packaged Software</a:t>
            </a:r>
          </a:p>
          <a:p>
            <a:pPr lvl="1"/>
            <a:r>
              <a:rPr lang="en-US" dirty="0" smtClean="0"/>
              <a:t>Also called “off-the-shelf”</a:t>
            </a:r>
          </a:p>
          <a:p>
            <a:pPr lvl="1"/>
            <a:r>
              <a:rPr lang="en-US" dirty="0" smtClean="0"/>
              <a:t>May or may not require significant configuration</a:t>
            </a:r>
          </a:p>
          <a:p>
            <a:pPr lvl="1"/>
            <a:r>
              <a:rPr lang="en-US" dirty="0" smtClean="0"/>
              <a:t>Enterprise software often divided into modules</a:t>
            </a:r>
          </a:p>
          <a:p>
            <a:pPr lvl="1"/>
            <a:r>
              <a:rPr lang="en-US" dirty="0" smtClean="0"/>
              <a:t>Special functionality may require customizing the packaged (or vanilla) version</a:t>
            </a:r>
          </a:p>
          <a:p>
            <a:r>
              <a:rPr lang="en-US" dirty="0" smtClean="0"/>
              <a:t>Custom Software</a:t>
            </a:r>
          </a:p>
          <a:p>
            <a:pPr lvl="1"/>
            <a:r>
              <a:rPr lang="en-US" dirty="0" smtClean="0"/>
              <a:t>Designed and developed exclusively for a specific organization (Chapter 9)</a:t>
            </a:r>
          </a:p>
        </p:txBody>
      </p:sp>
    </p:spTree>
    <p:extLst>
      <p:ext uri="{BB962C8B-B14F-4D97-AF65-F5344CB8AC3E}">
        <p14:creationId xmlns:p14="http://schemas.microsoft.com/office/powerpoint/2010/main" val="360587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Best Practices</a:t>
            </a:r>
            <a:endParaRPr lang="en-US" dirty="0"/>
          </a:p>
        </p:txBody>
      </p:sp>
      <p:sp>
        <p:nvSpPr>
          <p:cNvPr id="4" name="Content Placeholder 3"/>
          <p:cNvSpPr>
            <a:spLocks noGrp="1"/>
          </p:cNvSpPr>
          <p:nvPr>
            <p:ph idx="1"/>
          </p:nvPr>
        </p:nvSpPr>
        <p:spPr/>
        <p:txBody>
          <a:bodyPr>
            <a:normAutofit/>
          </a:bodyPr>
          <a:lstStyle/>
          <a:p>
            <a:r>
              <a:rPr lang="en-US" dirty="0" smtClean="0"/>
              <a:t>Packaged Enterprise Software</a:t>
            </a:r>
          </a:p>
          <a:p>
            <a:pPr lvl="1"/>
            <a:r>
              <a:rPr lang="en-US" dirty="0" smtClean="0"/>
              <a:t>Typically Designed to operate with Industry Standard Best Practices</a:t>
            </a:r>
          </a:p>
          <a:p>
            <a:pPr lvl="1"/>
            <a:r>
              <a:rPr lang="en-US" dirty="0" smtClean="0"/>
              <a:t>May not accommodate unique organizational practices that provide a competitive advantage</a:t>
            </a:r>
          </a:p>
          <a:p>
            <a:pPr lvl="1"/>
            <a:r>
              <a:rPr lang="en-US" dirty="0" smtClean="0"/>
              <a:t>Modifying Enterprise software can be a long and costly process depending on the inherent flexibility of a given system</a:t>
            </a:r>
          </a:p>
        </p:txBody>
      </p:sp>
    </p:spTree>
    <p:extLst>
      <p:ext uri="{BB962C8B-B14F-4D97-AF65-F5344CB8AC3E}">
        <p14:creationId xmlns:p14="http://schemas.microsoft.com/office/powerpoint/2010/main" val="38996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BPM</a:t>
            </a:r>
            <a:endParaRPr lang="en-US" dirty="0"/>
          </a:p>
        </p:txBody>
      </p:sp>
      <p:sp>
        <p:nvSpPr>
          <p:cNvPr id="4" name="Content Placeholder 3"/>
          <p:cNvSpPr>
            <a:spLocks noGrp="1"/>
          </p:cNvSpPr>
          <p:nvPr>
            <p:ph idx="1"/>
          </p:nvPr>
        </p:nvSpPr>
        <p:spPr/>
        <p:txBody>
          <a:bodyPr>
            <a:normAutofit/>
          </a:bodyPr>
          <a:lstStyle/>
          <a:p>
            <a:r>
              <a:rPr lang="en-US" dirty="0" smtClean="0"/>
              <a:t>Business </a:t>
            </a:r>
            <a:r>
              <a:rPr lang="en-US" dirty="0"/>
              <a:t>P</a:t>
            </a:r>
            <a:r>
              <a:rPr lang="en-US" dirty="0" smtClean="0"/>
              <a:t>rocess Management</a:t>
            </a:r>
          </a:p>
          <a:p>
            <a:pPr lvl="1"/>
            <a:r>
              <a:rPr lang="en-US" dirty="0"/>
              <a:t>A</a:t>
            </a:r>
            <a:r>
              <a:rPr lang="en-US" dirty="0" smtClean="0"/>
              <a:t>ctively managing business processes</a:t>
            </a:r>
          </a:p>
          <a:p>
            <a:pPr lvl="1"/>
            <a:r>
              <a:rPr lang="en-US" dirty="0" smtClean="0"/>
              <a:t>Using a structured approach</a:t>
            </a:r>
          </a:p>
          <a:p>
            <a:pPr lvl="1"/>
            <a:r>
              <a:rPr lang="en-US" dirty="0" smtClean="0"/>
              <a:t>May be ongoing</a:t>
            </a:r>
          </a:p>
          <a:p>
            <a:pPr lvl="1"/>
            <a:r>
              <a:rPr lang="en-US" dirty="0" smtClean="0"/>
              <a:t>May include radical process reengineering</a:t>
            </a:r>
          </a:p>
          <a:p>
            <a:pPr marL="457200" lvl="1" indent="0">
              <a:buNone/>
            </a:pPr>
            <a:endParaRPr lang="en-US" dirty="0" smtClean="0"/>
          </a:p>
        </p:txBody>
      </p:sp>
    </p:spTree>
    <p:extLst>
      <p:ext uri="{BB962C8B-B14F-4D97-AF65-F5344CB8AC3E}">
        <p14:creationId xmlns:p14="http://schemas.microsoft.com/office/powerpoint/2010/main" val="193281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7 Learning Objectives</a:t>
            </a:r>
            <a:endParaRPr lang="en-US" dirty="0"/>
          </a:p>
        </p:txBody>
      </p:sp>
      <p:graphicFrame>
        <p:nvGraphicFramePr>
          <p:cNvPr id="4" name="Diagram 3"/>
          <p:cNvGraphicFramePr/>
          <p:nvPr>
            <p:extLst>
              <p:ext uri="{D42A27DB-BD31-4B8C-83A1-F6EECF244321}">
                <p14:modId xmlns:p14="http://schemas.microsoft.com/office/powerpoint/2010/main" val="260571554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Benefits &amp; Costs</a:t>
            </a:r>
            <a:endParaRPr lang="en-US" dirty="0"/>
          </a:p>
        </p:txBody>
      </p:sp>
      <p:sp>
        <p:nvSpPr>
          <p:cNvPr id="4" name="Content Placeholder 3"/>
          <p:cNvSpPr>
            <a:spLocks noGrp="1"/>
          </p:cNvSpPr>
          <p:nvPr>
            <p:ph idx="1"/>
          </p:nvPr>
        </p:nvSpPr>
        <p:spPr/>
        <p:txBody>
          <a:bodyPr>
            <a:normAutofit/>
          </a:bodyPr>
          <a:lstStyle/>
          <a:p>
            <a:r>
              <a:rPr lang="en-US" dirty="0" smtClean="0"/>
              <a:t>56% of Implementation costs over budget</a:t>
            </a:r>
          </a:p>
          <a:p>
            <a:r>
              <a:rPr lang="en-US" dirty="0" smtClean="0"/>
              <a:t>Average over budget is by US$2Million</a:t>
            </a:r>
          </a:p>
          <a:p>
            <a:r>
              <a:rPr lang="en-US" dirty="0" smtClean="0"/>
              <a:t>Typically costs underestimated</a:t>
            </a:r>
          </a:p>
          <a:p>
            <a:pPr lvl="1"/>
            <a:r>
              <a:rPr lang="en-US" dirty="0" smtClean="0"/>
              <a:t>Scope expanded</a:t>
            </a:r>
          </a:p>
          <a:p>
            <a:pPr lvl="1"/>
            <a:r>
              <a:rPr lang="en-US" dirty="0" smtClean="0"/>
              <a:t>Unexpected technical &amp; organizational change management issues</a:t>
            </a:r>
          </a:p>
          <a:p>
            <a:r>
              <a:rPr lang="en-US" dirty="0" smtClean="0"/>
              <a:t>Many potential Costs &amp; Benefits make implementation planning complex &amp; uncertain</a:t>
            </a:r>
          </a:p>
        </p:txBody>
      </p:sp>
    </p:spTree>
    <p:extLst>
      <p:ext uri="{BB962C8B-B14F-4D97-AF65-F5344CB8AC3E}">
        <p14:creationId xmlns:p14="http://schemas.microsoft.com/office/powerpoint/2010/main" val="36947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Enterprise Resource Planning</a:t>
            </a:r>
          </a:p>
        </p:txBody>
      </p:sp>
      <p:graphicFrame>
        <p:nvGraphicFramePr>
          <p:cNvPr id="4" name="Diagram 3"/>
          <p:cNvGraphicFramePr/>
          <p:nvPr>
            <p:extLst>
              <p:ext uri="{D42A27DB-BD31-4B8C-83A1-F6EECF244321}">
                <p14:modId xmlns:p14="http://schemas.microsoft.com/office/powerpoint/2010/main" val="233565238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Data to Integrate Applications</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676400"/>
            <a:ext cx="6400800" cy="4800600"/>
          </a:xfrm>
          <a:prstGeom prst="rect">
            <a:avLst/>
          </a:prstGeom>
        </p:spPr>
      </p:pic>
    </p:spTree>
    <p:extLst>
      <p:ext uri="{BB962C8B-B14F-4D97-AF65-F5344CB8AC3E}">
        <p14:creationId xmlns:p14="http://schemas.microsoft.com/office/powerpoint/2010/main" val="55569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Compliance and Regulatory Demands</a:t>
            </a:r>
          </a:p>
        </p:txBody>
      </p:sp>
      <p:sp>
        <p:nvSpPr>
          <p:cNvPr id="3" name="Content Placeholder 2"/>
          <p:cNvSpPr>
            <a:spLocks noGrp="1"/>
          </p:cNvSpPr>
          <p:nvPr>
            <p:ph idx="1"/>
          </p:nvPr>
        </p:nvSpPr>
        <p:spPr/>
        <p:txBody>
          <a:bodyPr/>
          <a:lstStyle/>
          <a:p>
            <a:r>
              <a:rPr lang="en-US" dirty="0" smtClean="0"/>
              <a:t>ERP systems have built-in control systems</a:t>
            </a:r>
          </a:p>
          <a:p>
            <a:pPr lvl="1"/>
            <a:r>
              <a:rPr lang="en-US" dirty="0" smtClean="0"/>
              <a:t>Mirror organizational processes</a:t>
            </a:r>
          </a:p>
          <a:p>
            <a:pPr lvl="1"/>
            <a:r>
              <a:rPr lang="en-US" dirty="0"/>
              <a:t>Support segregation of </a:t>
            </a:r>
            <a:r>
              <a:rPr lang="en-US" dirty="0" smtClean="0"/>
              <a:t>duties</a:t>
            </a:r>
          </a:p>
          <a:p>
            <a:pPr lvl="1"/>
            <a:r>
              <a:rPr lang="en-US" dirty="0" smtClean="0"/>
              <a:t>Monitor business activities</a:t>
            </a:r>
          </a:p>
        </p:txBody>
      </p:sp>
    </p:spTree>
    <p:extLst>
      <p:ext uri="{BB962C8B-B14F-4D97-AF65-F5344CB8AC3E}">
        <p14:creationId xmlns:p14="http://schemas.microsoft.com/office/powerpoint/2010/main" val="55569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an ERP System</a:t>
            </a:r>
          </a:p>
        </p:txBody>
      </p:sp>
      <p:sp>
        <p:nvSpPr>
          <p:cNvPr id="4" name="Content Placeholder 3"/>
          <p:cNvSpPr>
            <a:spLocks noGrp="1"/>
          </p:cNvSpPr>
          <p:nvPr>
            <p:ph idx="1"/>
          </p:nvPr>
        </p:nvSpPr>
        <p:spPr/>
        <p:txBody>
          <a:bodyPr/>
          <a:lstStyle/>
          <a:p>
            <a:r>
              <a:rPr lang="en-US" dirty="0" smtClean="0"/>
              <a:t>ERP Control</a:t>
            </a:r>
          </a:p>
          <a:p>
            <a:pPr lvl="1"/>
            <a:r>
              <a:rPr lang="en-US" dirty="0" smtClean="0"/>
              <a:t>Centralized or Decentralized across business units</a:t>
            </a:r>
          </a:p>
          <a:p>
            <a:pPr lvl="1"/>
            <a:r>
              <a:rPr lang="en-US" dirty="0" smtClean="0"/>
              <a:t>Policies and Procedures</a:t>
            </a:r>
          </a:p>
          <a:p>
            <a:pPr lvl="2"/>
            <a:r>
              <a:rPr lang="en-US" dirty="0" smtClean="0"/>
              <a:t>Do they need to be flexible?</a:t>
            </a:r>
          </a:p>
          <a:p>
            <a:pPr lvl="2"/>
            <a:r>
              <a:rPr lang="en-US" dirty="0" smtClean="0"/>
              <a:t>Do they need to be standardized?</a:t>
            </a:r>
          </a:p>
          <a:p>
            <a:r>
              <a:rPr lang="en-US" dirty="0" smtClean="0"/>
              <a:t>ERP Business Requirements</a:t>
            </a:r>
          </a:p>
          <a:p>
            <a:pPr lvl="1"/>
            <a:r>
              <a:rPr lang="en-US" dirty="0" smtClean="0"/>
              <a:t>What modules are available?</a:t>
            </a:r>
          </a:p>
          <a:p>
            <a:pPr lvl="1"/>
            <a:r>
              <a:rPr lang="en-US" dirty="0" smtClean="0"/>
              <a:t>How well do they meet specific business needs?</a:t>
            </a:r>
          </a:p>
          <a:p>
            <a:pPr lvl="1"/>
            <a:endParaRPr lang="en-US" dirty="0" smtClean="0"/>
          </a:p>
          <a:p>
            <a:endParaRPr lang="en-US" dirty="0"/>
          </a:p>
        </p:txBody>
      </p:sp>
    </p:spTree>
    <p:extLst>
      <p:ext uri="{BB962C8B-B14F-4D97-AF65-F5344CB8AC3E}">
        <p14:creationId xmlns:p14="http://schemas.microsoft.com/office/powerpoint/2010/main" val="55569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Business Processes Using ERP Core Components</a:t>
            </a:r>
          </a:p>
        </p:txBody>
      </p:sp>
      <p:sp>
        <p:nvSpPr>
          <p:cNvPr id="4" name="Content Placeholder 3"/>
          <p:cNvSpPr>
            <a:spLocks noGrp="1"/>
          </p:cNvSpPr>
          <p:nvPr>
            <p:ph idx="1"/>
          </p:nvPr>
        </p:nvSpPr>
        <p:spPr/>
        <p:txBody>
          <a:bodyPr/>
          <a:lstStyle/>
          <a:p>
            <a:r>
              <a:rPr lang="en-US" dirty="0" smtClean="0"/>
              <a:t>ERP systems support core business processes</a:t>
            </a:r>
          </a:p>
          <a:p>
            <a:r>
              <a:rPr lang="en-US" dirty="0" smtClean="0"/>
              <a:t>Often Packaged Industry Specific ERP versions </a:t>
            </a:r>
          </a:p>
          <a:p>
            <a:pPr lvl="1"/>
            <a:r>
              <a:rPr lang="en-US" dirty="0" smtClean="0"/>
              <a:t>Support Industry Specific core processes</a:t>
            </a:r>
          </a:p>
          <a:p>
            <a:pPr lvl="2"/>
            <a:r>
              <a:rPr lang="en-US" dirty="0" smtClean="0"/>
              <a:t>Healthcare</a:t>
            </a:r>
          </a:p>
          <a:p>
            <a:pPr lvl="2"/>
            <a:r>
              <a:rPr lang="en-US" dirty="0" smtClean="0"/>
              <a:t>Automotive</a:t>
            </a:r>
          </a:p>
          <a:p>
            <a:pPr lvl="2"/>
            <a:r>
              <a:rPr lang="en-US" dirty="0" smtClean="0"/>
              <a:t>Construction</a:t>
            </a:r>
          </a:p>
          <a:p>
            <a:pPr lvl="2"/>
            <a:r>
              <a:rPr lang="en-US" dirty="0" smtClean="0"/>
              <a:t>Retail</a:t>
            </a:r>
          </a:p>
          <a:p>
            <a:pPr lvl="2"/>
            <a:r>
              <a:rPr lang="en-US" dirty="0" smtClean="0"/>
              <a:t>Specialized manufacturing industries</a:t>
            </a:r>
          </a:p>
          <a:p>
            <a:pPr lvl="1"/>
            <a:endParaRPr lang="en-US" dirty="0"/>
          </a:p>
        </p:txBody>
      </p:sp>
    </p:spTree>
    <p:extLst>
      <p:ext uri="{BB962C8B-B14F-4D97-AF65-F5344CB8AC3E}">
        <p14:creationId xmlns:p14="http://schemas.microsoft.com/office/powerpoint/2010/main" val="55569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Business Process Support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1676400"/>
            <a:ext cx="6400800" cy="4781848"/>
          </a:xfrm>
          <a:prstGeom prst="rect">
            <a:avLst/>
          </a:prstGeom>
        </p:spPr>
      </p:pic>
    </p:spTree>
    <p:extLst>
      <p:ext uri="{BB962C8B-B14F-4D97-AF65-F5344CB8AC3E}">
        <p14:creationId xmlns:p14="http://schemas.microsoft.com/office/powerpoint/2010/main" val="312468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Installation</a:t>
            </a:r>
          </a:p>
        </p:txBody>
      </p:sp>
      <p:sp>
        <p:nvSpPr>
          <p:cNvPr id="3" name="Content Placeholder 2"/>
          <p:cNvSpPr>
            <a:spLocks noGrp="1"/>
          </p:cNvSpPr>
          <p:nvPr>
            <p:ph idx="1"/>
          </p:nvPr>
        </p:nvSpPr>
        <p:spPr/>
        <p:txBody>
          <a:bodyPr/>
          <a:lstStyle/>
          <a:p>
            <a:r>
              <a:rPr lang="en-US" dirty="0" smtClean="0"/>
              <a:t>Configuration is critical</a:t>
            </a:r>
          </a:p>
          <a:p>
            <a:pPr lvl="1"/>
            <a:r>
              <a:rPr lang="en-US" dirty="0" smtClean="0"/>
              <a:t>Specifying the data to be in the underlying database</a:t>
            </a:r>
          </a:p>
          <a:p>
            <a:pPr lvl="1"/>
            <a:r>
              <a:rPr lang="en-US" dirty="0" smtClean="0"/>
              <a:t>Thousands of decisions related to business processes</a:t>
            </a:r>
          </a:p>
          <a:p>
            <a:pPr lvl="1"/>
            <a:r>
              <a:rPr lang="en-US" dirty="0" smtClean="0"/>
              <a:t>Companies need to understand how they do business to implement and configure their ERP system</a:t>
            </a:r>
            <a:endParaRPr lang="en-US" dirty="0"/>
          </a:p>
        </p:txBody>
      </p:sp>
    </p:spTree>
    <p:extLst>
      <p:ext uri="{BB962C8B-B14F-4D97-AF65-F5344CB8AC3E}">
        <p14:creationId xmlns:p14="http://schemas.microsoft.com/office/powerpoint/2010/main" val="409234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Limitations</a:t>
            </a:r>
          </a:p>
        </p:txBody>
      </p:sp>
      <p:sp>
        <p:nvSpPr>
          <p:cNvPr id="3" name="Content Placeholder 2"/>
          <p:cNvSpPr>
            <a:spLocks noGrp="1"/>
          </p:cNvSpPr>
          <p:nvPr>
            <p:ph idx="1"/>
          </p:nvPr>
        </p:nvSpPr>
        <p:spPr/>
        <p:txBody>
          <a:bodyPr/>
          <a:lstStyle/>
          <a:p>
            <a:r>
              <a:rPr lang="en-US" dirty="0" smtClean="0"/>
              <a:t>ERP systems are internally focused</a:t>
            </a:r>
          </a:p>
          <a:p>
            <a:r>
              <a:rPr lang="en-US" dirty="0" smtClean="0"/>
              <a:t>Managing the Value Chain requires externally focused components (Chapter 8)</a:t>
            </a:r>
            <a:endParaRPr lang="en-US" dirty="0"/>
          </a:p>
        </p:txBody>
      </p:sp>
    </p:spTree>
    <p:extLst>
      <p:ext uri="{BB962C8B-B14F-4D97-AF65-F5344CB8AC3E}">
        <p14:creationId xmlns:p14="http://schemas.microsoft.com/office/powerpoint/2010/main" val="93062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Formula for Enterprise System Success</a:t>
            </a:r>
          </a:p>
        </p:txBody>
      </p:sp>
      <p:graphicFrame>
        <p:nvGraphicFramePr>
          <p:cNvPr id="3" name="Diagram 2"/>
          <p:cNvGraphicFramePr/>
          <p:nvPr>
            <p:extLst>
              <p:ext uri="{D42A27DB-BD31-4B8C-83A1-F6EECF244321}">
                <p14:modId xmlns:p14="http://schemas.microsoft.com/office/powerpoint/2010/main" val="3444928904"/>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Core Business Processes and Organizational Value Chains</a:t>
            </a:r>
          </a:p>
        </p:txBody>
      </p:sp>
      <p:graphicFrame>
        <p:nvGraphicFramePr>
          <p:cNvPr id="3" name="Diagram 2"/>
          <p:cNvGraphicFramePr/>
          <p:nvPr>
            <p:extLst>
              <p:ext uri="{D42A27DB-BD31-4B8C-83A1-F6EECF244321}">
                <p14:modId xmlns:p14="http://schemas.microsoft.com/office/powerpoint/2010/main" val="160377596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a:t>
            </a:r>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Recommendations</a:t>
            </a:r>
          </a:p>
          <a:p>
            <a:pPr marL="971550" lvl="1" indent="-514350">
              <a:buFont typeface="+mj-lt"/>
              <a:buAutoNum type="arabicPeriod"/>
            </a:pPr>
            <a:r>
              <a:rPr lang="en-US" dirty="0" smtClean="0"/>
              <a:t>Secure </a:t>
            </a:r>
            <a:r>
              <a:rPr lang="en-US" dirty="0"/>
              <a:t>executive sponsorship</a:t>
            </a:r>
          </a:p>
          <a:p>
            <a:pPr marL="971550" lvl="1" indent="-514350">
              <a:buFont typeface="+mj-lt"/>
              <a:buAutoNum type="arabicPeriod"/>
            </a:pPr>
            <a:r>
              <a:rPr lang="en-US" dirty="0" smtClean="0"/>
              <a:t>Get </a:t>
            </a:r>
            <a:r>
              <a:rPr lang="en-US" dirty="0"/>
              <a:t>help from outside experts</a:t>
            </a:r>
          </a:p>
          <a:p>
            <a:pPr marL="971550" lvl="1" indent="-514350">
              <a:buFont typeface="+mj-lt"/>
              <a:buAutoNum type="arabicPeriod"/>
            </a:pPr>
            <a:r>
              <a:rPr lang="en-US" dirty="0" smtClean="0"/>
              <a:t>Thoroughly </a:t>
            </a:r>
            <a:r>
              <a:rPr lang="en-US" dirty="0"/>
              <a:t>train users</a:t>
            </a:r>
          </a:p>
          <a:p>
            <a:pPr marL="971550" lvl="1" indent="-514350">
              <a:buFont typeface="+mj-lt"/>
              <a:buAutoNum type="arabicPeriod"/>
            </a:pPr>
            <a:r>
              <a:rPr lang="en-US" dirty="0" smtClean="0"/>
              <a:t>Take </a:t>
            </a:r>
            <a:r>
              <a:rPr lang="en-US" dirty="0"/>
              <a:t>a multidisciplinary approach to implementations</a:t>
            </a:r>
          </a:p>
          <a:p>
            <a:pPr marL="971550" lvl="1" indent="-514350">
              <a:buFont typeface="+mj-lt"/>
              <a:buAutoNum type="arabicPeriod"/>
            </a:pPr>
            <a:r>
              <a:rPr lang="en-US" dirty="0" smtClean="0"/>
              <a:t>Look </a:t>
            </a:r>
            <a:r>
              <a:rPr lang="en-US" dirty="0"/>
              <a:t>beyond ERP</a:t>
            </a:r>
          </a:p>
        </p:txBody>
      </p:sp>
    </p:spTree>
    <p:extLst>
      <p:ext uri="{BB962C8B-B14F-4D97-AF65-F5344CB8AC3E}">
        <p14:creationId xmlns:p14="http://schemas.microsoft.com/office/powerpoint/2010/main" val="378162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Executive Sponsorship</a:t>
            </a:r>
          </a:p>
        </p:txBody>
      </p:sp>
      <p:sp>
        <p:nvSpPr>
          <p:cNvPr id="3" name="Content Placeholder 2"/>
          <p:cNvSpPr>
            <a:spLocks noGrp="1"/>
          </p:cNvSpPr>
          <p:nvPr>
            <p:ph idx="1"/>
          </p:nvPr>
        </p:nvSpPr>
        <p:spPr/>
        <p:txBody>
          <a:bodyPr/>
          <a:lstStyle/>
          <a:p>
            <a:r>
              <a:rPr lang="en-US" dirty="0" smtClean="0"/>
              <a:t>Executive Sponsorship is Critical</a:t>
            </a:r>
          </a:p>
          <a:p>
            <a:pPr lvl="1"/>
            <a:r>
              <a:rPr lang="en-US" dirty="0" smtClean="0"/>
              <a:t>Primary reason for ERP failure</a:t>
            </a:r>
          </a:p>
          <a:p>
            <a:pPr lvl="1"/>
            <a:r>
              <a:rPr lang="en-US" dirty="0" smtClean="0"/>
              <a:t>Critical for buy-in</a:t>
            </a:r>
          </a:p>
          <a:p>
            <a:pPr lvl="1"/>
            <a:r>
              <a:rPr lang="en-US" dirty="0" smtClean="0"/>
              <a:t>Dictates resource availability</a:t>
            </a:r>
          </a:p>
          <a:p>
            <a:pPr lvl="1"/>
            <a:r>
              <a:rPr lang="en-US" dirty="0" smtClean="0"/>
              <a:t>Necessary to authorize business improvements</a:t>
            </a:r>
          </a:p>
          <a:p>
            <a:pPr lvl="1"/>
            <a:r>
              <a:rPr lang="en-US" dirty="0" smtClean="0"/>
              <a:t>Key to removing obstacles</a:t>
            </a:r>
          </a:p>
          <a:p>
            <a:pPr lvl="1"/>
            <a:endParaRPr lang="en-US" dirty="0"/>
          </a:p>
        </p:txBody>
      </p:sp>
    </p:spTree>
    <p:extLst>
      <p:ext uri="{BB962C8B-B14F-4D97-AF65-F5344CB8AC3E}">
        <p14:creationId xmlns:p14="http://schemas.microsoft.com/office/powerpoint/2010/main" val="555692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Help from Outside Experts</a:t>
            </a:r>
          </a:p>
        </p:txBody>
      </p:sp>
      <p:sp>
        <p:nvSpPr>
          <p:cNvPr id="3" name="Content Placeholder 2"/>
          <p:cNvSpPr>
            <a:spLocks noGrp="1"/>
          </p:cNvSpPr>
          <p:nvPr>
            <p:ph idx="1"/>
          </p:nvPr>
        </p:nvSpPr>
        <p:spPr/>
        <p:txBody>
          <a:bodyPr/>
          <a:lstStyle/>
          <a:p>
            <a:r>
              <a:rPr lang="en-US" dirty="0" smtClean="0"/>
              <a:t>ERP systems are very complex</a:t>
            </a:r>
          </a:p>
          <a:p>
            <a:r>
              <a:rPr lang="en-US" dirty="0" smtClean="0"/>
              <a:t>Typically IS departments aren’t familiar with new systems</a:t>
            </a:r>
          </a:p>
          <a:p>
            <a:r>
              <a:rPr lang="en-US" dirty="0" smtClean="0"/>
              <a:t>Experts can help</a:t>
            </a:r>
          </a:p>
          <a:p>
            <a:pPr lvl="1"/>
            <a:r>
              <a:rPr lang="en-US" dirty="0" smtClean="0"/>
              <a:t>Specify needs</a:t>
            </a:r>
          </a:p>
          <a:p>
            <a:pPr lvl="1"/>
            <a:r>
              <a:rPr lang="en-US" dirty="0" smtClean="0"/>
              <a:t>Select a suitable vendor</a:t>
            </a:r>
          </a:p>
          <a:p>
            <a:pPr lvl="1"/>
            <a:r>
              <a:rPr lang="en-US" dirty="0" smtClean="0"/>
              <a:t>Manage the implementation project</a:t>
            </a:r>
          </a:p>
          <a:p>
            <a:pPr lvl="1"/>
            <a:r>
              <a:rPr lang="en-US" dirty="0" smtClean="0"/>
              <a:t>Provide technical expertise</a:t>
            </a:r>
          </a:p>
          <a:p>
            <a:endParaRPr lang="en-US" dirty="0"/>
          </a:p>
        </p:txBody>
      </p:sp>
    </p:spTree>
    <p:extLst>
      <p:ext uri="{BB962C8B-B14F-4D97-AF65-F5344CB8AC3E}">
        <p14:creationId xmlns:p14="http://schemas.microsoft.com/office/powerpoint/2010/main" val="55569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Thoroughly Train Users </a:t>
            </a:r>
          </a:p>
        </p:txBody>
      </p:sp>
      <p:sp>
        <p:nvSpPr>
          <p:cNvPr id="3" name="Content Placeholder 2"/>
          <p:cNvSpPr>
            <a:spLocks noGrp="1"/>
          </p:cNvSpPr>
          <p:nvPr>
            <p:ph idx="1"/>
          </p:nvPr>
        </p:nvSpPr>
        <p:spPr/>
        <p:txBody>
          <a:bodyPr/>
          <a:lstStyle/>
          <a:p>
            <a:r>
              <a:rPr lang="en-US" dirty="0" smtClean="0"/>
              <a:t>ERP systems are complex from the user perspective as well</a:t>
            </a:r>
          </a:p>
          <a:p>
            <a:pPr lvl="1"/>
            <a:r>
              <a:rPr lang="en-US" dirty="0" smtClean="0"/>
              <a:t>Training costs are often poorly judged</a:t>
            </a:r>
          </a:p>
          <a:p>
            <a:pPr lvl="1"/>
            <a:r>
              <a:rPr lang="en-US" dirty="0" smtClean="0"/>
              <a:t>When systems go live it takes employees time to regain productivity</a:t>
            </a:r>
          </a:p>
          <a:p>
            <a:r>
              <a:rPr lang="en-US" dirty="0" smtClean="0"/>
              <a:t>Proper training can alleviate concerns</a:t>
            </a:r>
          </a:p>
          <a:p>
            <a:r>
              <a:rPr lang="en-US" dirty="0" smtClean="0"/>
              <a:t>Proper training can mitigate productivity loss</a:t>
            </a:r>
          </a:p>
          <a:p>
            <a:r>
              <a:rPr lang="en-US" dirty="0" smtClean="0"/>
              <a:t>Proper training can set expectations</a:t>
            </a:r>
            <a:endParaRPr lang="en-US" dirty="0"/>
          </a:p>
        </p:txBody>
      </p:sp>
    </p:spTree>
    <p:extLst>
      <p:ext uri="{BB962C8B-B14F-4D97-AF65-F5344CB8AC3E}">
        <p14:creationId xmlns:p14="http://schemas.microsoft.com/office/powerpoint/2010/main" val="555692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Multidisciplinary Approach to Implementations</a:t>
            </a:r>
          </a:p>
        </p:txBody>
      </p:sp>
      <p:sp>
        <p:nvSpPr>
          <p:cNvPr id="3" name="Content Placeholder 2"/>
          <p:cNvSpPr>
            <a:spLocks noGrp="1"/>
          </p:cNvSpPr>
          <p:nvPr>
            <p:ph idx="1"/>
          </p:nvPr>
        </p:nvSpPr>
        <p:spPr/>
        <p:txBody>
          <a:bodyPr>
            <a:normAutofit lnSpcReduction="10000"/>
          </a:bodyPr>
          <a:lstStyle/>
          <a:p>
            <a:r>
              <a:rPr lang="en-US" dirty="0" smtClean="0"/>
              <a:t>ERP systems often affect the entire organization</a:t>
            </a:r>
          </a:p>
          <a:p>
            <a:pPr lvl="1"/>
            <a:r>
              <a:rPr lang="en-US" dirty="0" smtClean="0"/>
              <a:t>The entire organization is a stakeholder</a:t>
            </a:r>
          </a:p>
          <a:p>
            <a:pPr lvl="1"/>
            <a:r>
              <a:rPr lang="en-US" dirty="0" smtClean="0"/>
              <a:t>The entire organization needs involvement</a:t>
            </a:r>
          </a:p>
          <a:p>
            <a:pPr lvl="1"/>
            <a:r>
              <a:rPr lang="en-US" dirty="0" smtClean="0"/>
              <a:t>Failure to have representatives can result in unmet critical needs</a:t>
            </a:r>
          </a:p>
          <a:p>
            <a:pPr lvl="1"/>
            <a:r>
              <a:rPr lang="en-US" dirty="0" smtClean="0"/>
              <a:t>The project team can’t be experts in every aspect of user needs</a:t>
            </a:r>
          </a:p>
          <a:p>
            <a:pPr lvl="1"/>
            <a:r>
              <a:rPr lang="en-US" dirty="0" smtClean="0"/>
              <a:t>Departments may become hostile if left out of the implementation and needs assessment</a:t>
            </a:r>
          </a:p>
          <a:p>
            <a:pPr lvl="1"/>
            <a:endParaRPr lang="en-US" dirty="0"/>
          </a:p>
        </p:txBody>
      </p:sp>
    </p:spTree>
    <p:extLst>
      <p:ext uri="{BB962C8B-B14F-4D97-AF65-F5344CB8AC3E}">
        <p14:creationId xmlns:p14="http://schemas.microsoft.com/office/powerpoint/2010/main" val="349875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the ERP Architecture</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676400"/>
            <a:ext cx="6400800" cy="4800600"/>
          </a:xfrm>
          <a:prstGeom prst="rect">
            <a:avLst/>
          </a:prstGeom>
        </p:spPr>
      </p:pic>
    </p:spTree>
    <p:extLst>
      <p:ext uri="{BB962C8B-B14F-4D97-AF65-F5344CB8AC3E}">
        <p14:creationId xmlns:p14="http://schemas.microsoft.com/office/powerpoint/2010/main" val="3498756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30210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a:t>Amazon.com</a:t>
            </a:r>
            <a:endParaRPr lang="en-US" dirty="0" smtClean="0"/>
          </a:p>
        </p:txBody>
      </p:sp>
      <p:sp>
        <p:nvSpPr>
          <p:cNvPr id="3" name="Content Placeholder 2"/>
          <p:cNvSpPr>
            <a:spLocks noGrp="1"/>
          </p:cNvSpPr>
          <p:nvPr>
            <p:ph idx="1"/>
          </p:nvPr>
        </p:nvSpPr>
        <p:spPr/>
        <p:txBody>
          <a:bodyPr/>
          <a:lstStyle/>
          <a:p>
            <a:r>
              <a:rPr lang="en-US" dirty="0" smtClean="0"/>
              <a:t>Amazon has grown from an online bookstore to a complete marketplace</a:t>
            </a:r>
          </a:p>
          <a:p>
            <a:pPr lvl="1"/>
            <a:r>
              <a:rPr lang="en-US" dirty="0" smtClean="0"/>
              <a:t>Almost any product can be purchased though Amazon</a:t>
            </a:r>
          </a:p>
          <a:p>
            <a:pPr lvl="1"/>
            <a:r>
              <a:rPr lang="en-US" dirty="0" smtClean="0"/>
              <a:t>Other businesses can sell products through Amazon’s market place</a:t>
            </a:r>
          </a:p>
          <a:p>
            <a:pPr lvl="1"/>
            <a:r>
              <a:rPr lang="en-US" dirty="0" smtClean="0"/>
              <a:t>Amazon provides fulfillment for other companies</a:t>
            </a:r>
          </a:p>
          <a:p>
            <a:pPr lvl="1"/>
            <a:r>
              <a:rPr lang="en-US" dirty="0" smtClean="0"/>
              <a:t>Amazon’s IT infrastructure provides cloud services and hosting for other companies</a:t>
            </a:r>
            <a:endParaRPr lang="en-US" dirty="0"/>
          </a:p>
        </p:txBody>
      </p:sp>
    </p:spTree>
    <p:extLst>
      <p:ext uri="{BB962C8B-B14F-4D97-AF65-F5344CB8AC3E}">
        <p14:creationId xmlns:p14="http://schemas.microsoft.com/office/powerpoint/2010/main" val="4031811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a:t>Crowdsourcing Cinema at Amazon Studios</a:t>
            </a:r>
          </a:p>
        </p:txBody>
      </p:sp>
      <p:sp>
        <p:nvSpPr>
          <p:cNvPr id="3" name="Content Placeholder 2"/>
          <p:cNvSpPr>
            <a:spLocks noGrp="1"/>
          </p:cNvSpPr>
          <p:nvPr>
            <p:ph idx="1"/>
          </p:nvPr>
        </p:nvSpPr>
        <p:spPr/>
        <p:txBody>
          <a:bodyPr>
            <a:normAutofit fontScale="92500"/>
          </a:bodyPr>
          <a:lstStyle/>
          <a:p>
            <a:r>
              <a:rPr lang="en-US" dirty="0" smtClean="0"/>
              <a:t>Amazon Studios let anyone submit screenplays and movies</a:t>
            </a:r>
          </a:p>
          <a:p>
            <a:pPr lvl="1"/>
            <a:r>
              <a:rPr lang="en-US" dirty="0" smtClean="0"/>
              <a:t>Originally anyone </a:t>
            </a:r>
            <a:r>
              <a:rPr lang="en-US" dirty="0" smtClean="0"/>
              <a:t>could </a:t>
            </a:r>
            <a:r>
              <a:rPr lang="en-US" dirty="0" smtClean="0"/>
              <a:t>edit </a:t>
            </a:r>
            <a:r>
              <a:rPr lang="en-US" dirty="0" smtClean="0"/>
              <a:t>any submitted screenplay, this </a:t>
            </a:r>
            <a:r>
              <a:rPr lang="en-US" dirty="0" smtClean="0"/>
              <a:t>created conflict and had to be modified</a:t>
            </a:r>
          </a:p>
          <a:p>
            <a:pPr lvl="1"/>
            <a:r>
              <a:rPr lang="en-US" dirty="0" smtClean="0"/>
              <a:t>Movie makers could shoot screen plays and submit movies</a:t>
            </a:r>
          </a:p>
          <a:p>
            <a:pPr lvl="1"/>
            <a:r>
              <a:rPr lang="en-US" dirty="0" smtClean="0"/>
              <a:t>Only one prize winner, but 6000 screenplays and 600 movies in the first year</a:t>
            </a:r>
          </a:p>
          <a:p>
            <a:pPr lvl="1"/>
            <a:r>
              <a:rPr lang="en-US" dirty="0" smtClean="0"/>
              <a:t>The first year’s winner still hasn’t had his movie produced</a:t>
            </a:r>
            <a:endParaRPr lang="en-US" dirty="0"/>
          </a:p>
        </p:txBody>
      </p:sp>
    </p:spTree>
    <p:extLst>
      <p:ext uri="{BB962C8B-B14F-4D97-AF65-F5344CB8AC3E}">
        <p14:creationId xmlns:p14="http://schemas.microsoft.com/office/powerpoint/2010/main" val="3925081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Too Much Intelligence? RFID and Privacy</a:t>
            </a:r>
          </a:p>
        </p:txBody>
      </p:sp>
      <p:sp>
        <p:nvSpPr>
          <p:cNvPr id="3" name="Content Placeholder 2"/>
          <p:cNvSpPr>
            <a:spLocks noGrp="1"/>
          </p:cNvSpPr>
          <p:nvPr>
            <p:ph idx="1"/>
          </p:nvPr>
        </p:nvSpPr>
        <p:spPr/>
        <p:txBody>
          <a:bodyPr/>
          <a:lstStyle/>
          <a:p>
            <a:r>
              <a:rPr lang="en-US" dirty="0" smtClean="0"/>
              <a:t>RFID tags being used to tag pharmaceuticals</a:t>
            </a:r>
          </a:p>
          <a:p>
            <a:pPr lvl="1"/>
            <a:r>
              <a:rPr lang="en-US" dirty="0" smtClean="0"/>
              <a:t>RFID tags can be read by anyone with an RFID reader, creating concerns that a person’s medications could be revealed</a:t>
            </a:r>
          </a:p>
          <a:p>
            <a:r>
              <a:rPr lang="en-US" dirty="0" smtClean="0"/>
              <a:t>A Texas school district planned on tagging students with RFID</a:t>
            </a:r>
          </a:p>
          <a:p>
            <a:pPr lvl="1"/>
            <a:r>
              <a:rPr lang="en-US" dirty="0" smtClean="0"/>
              <a:t>This allows tracking them throughout the day</a:t>
            </a:r>
          </a:p>
          <a:p>
            <a:pPr lvl="1"/>
            <a:r>
              <a:rPr lang="en-US" dirty="0" smtClean="0"/>
              <a:t>Some feel this is excessive, and RFID shouldn’t be used to track people</a:t>
            </a:r>
            <a:endParaRPr lang="en-US" dirty="0"/>
          </a:p>
        </p:txBody>
      </p:sp>
    </p:spTree>
    <p:extLst>
      <p:ext uri="{BB962C8B-B14F-4D97-AF65-F5344CB8AC3E}">
        <p14:creationId xmlns:p14="http://schemas.microsoft.com/office/powerpoint/2010/main" val="118043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and Functions</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2514600" y="1676400"/>
            <a:ext cx="4114800" cy="4800600"/>
          </a:xfrm>
          <a:prstGeom prst="rect">
            <a:avLst/>
          </a:prstGeom>
        </p:spPr>
      </p:pic>
    </p:spTree>
    <p:extLst>
      <p:ext uri="{BB962C8B-B14F-4D97-AF65-F5344CB8AC3E}">
        <p14:creationId xmlns:p14="http://schemas.microsoft.com/office/powerpoint/2010/main"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a:t>
            </a:r>
            <a:r>
              <a:rPr lang="en-US" dirty="0"/>
              <a:t/>
            </a:r>
            <a:br>
              <a:rPr lang="en-US" dirty="0"/>
            </a:br>
            <a:r>
              <a:rPr lang="en-US" dirty="0"/>
              <a:t>Power of the Swarm</a:t>
            </a:r>
          </a:p>
        </p:txBody>
      </p:sp>
      <p:sp>
        <p:nvSpPr>
          <p:cNvPr id="3" name="Content Placeholder 2"/>
          <p:cNvSpPr>
            <a:spLocks noGrp="1"/>
          </p:cNvSpPr>
          <p:nvPr>
            <p:ph idx="1"/>
          </p:nvPr>
        </p:nvSpPr>
        <p:spPr/>
        <p:txBody>
          <a:bodyPr>
            <a:normAutofit lnSpcReduction="10000"/>
          </a:bodyPr>
          <a:lstStyle/>
          <a:p>
            <a:r>
              <a:rPr lang="en-US" dirty="0" smtClean="0"/>
              <a:t>Social insects like ants and bees use collective intelligence to solve problems</a:t>
            </a:r>
          </a:p>
          <a:p>
            <a:pPr lvl="1"/>
            <a:r>
              <a:rPr lang="en-US" dirty="0" smtClean="0"/>
              <a:t>Locating and harvesting food sources</a:t>
            </a:r>
          </a:p>
          <a:p>
            <a:pPr lvl="1"/>
            <a:r>
              <a:rPr lang="en-US" dirty="0" smtClean="0"/>
              <a:t>For example, ants mark food trails with Pheromones, and repeated usage reinforces and maintains the trails to good sources</a:t>
            </a:r>
          </a:p>
          <a:p>
            <a:r>
              <a:rPr lang="en-US" dirty="0" smtClean="0"/>
              <a:t>Many simple robots working together can use the same approach</a:t>
            </a:r>
          </a:p>
          <a:p>
            <a:pPr lvl="1"/>
            <a:r>
              <a:rPr lang="en-US" dirty="0" smtClean="0"/>
              <a:t>Applications in the military, surveillance, healthcare, and space exploration</a:t>
            </a:r>
          </a:p>
        </p:txBody>
      </p:sp>
    </p:spTree>
    <p:extLst>
      <p:ext uri="{BB962C8B-B14F-4D97-AF65-F5344CB8AC3E}">
        <p14:creationId xmlns:p14="http://schemas.microsoft.com/office/powerpoint/2010/main" val="1326131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a:t>
            </a:r>
            <a:r>
              <a:rPr lang="en-US" dirty="0"/>
              <a:t/>
            </a:r>
            <a:br>
              <a:rPr lang="en-US" dirty="0"/>
            </a:br>
            <a:r>
              <a:rPr lang="en-US" dirty="0"/>
              <a:t>The Titans of ERP</a:t>
            </a:r>
          </a:p>
        </p:txBody>
      </p:sp>
      <p:sp>
        <p:nvSpPr>
          <p:cNvPr id="3" name="Content Placeholder 2"/>
          <p:cNvSpPr>
            <a:spLocks noGrp="1"/>
          </p:cNvSpPr>
          <p:nvPr>
            <p:ph idx="1"/>
          </p:nvPr>
        </p:nvSpPr>
        <p:spPr/>
        <p:txBody>
          <a:bodyPr>
            <a:normAutofit fontScale="85000" lnSpcReduction="20000"/>
          </a:bodyPr>
          <a:lstStyle/>
          <a:p>
            <a:r>
              <a:rPr lang="en-US" dirty="0" smtClean="0"/>
              <a:t>Oracle</a:t>
            </a:r>
          </a:p>
          <a:p>
            <a:pPr lvl="1"/>
            <a:r>
              <a:rPr lang="en-US" dirty="0" smtClean="0"/>
              <a:t>Best known for database software</a:t>
            </a:r>
          </a:p>
          <a:p>
            <a:pPr lvl="1"/>
            <a:r>
              <a:rPr lang="en-US" dirty="0" smtClean="0"/>
              <a:t>Grew ERP capabilities both through in-house development and acquisition</a:t>
            </a:r>
          </a:p>
          <a:p>
            <a:pPr lvl="1"/>
            <a:r>
              <a:rPr lang="en-US" dirty="0" smtClean="0"/>
              <a:t>18% of the ERP market in 2010</a:t>
            </a:r>
          </a:p>
          <a:p>
            <a:r>
              <a:rPr lang="en-US" dirty="0" smtClean="0"/>
              <a:t>Microsoft</a:t>
            </a:r>
          </a:p>
          <a:p>
            <a:pPr lvl="1"/>
            <a:r>
              <a:rPr lang="en-US" dirty="0" smtClean="0"/>
              <a:t>Gained ERP software through acquisition</a:t>
            </a:r>
          </a:p>
          <a:p>
            <a:pPr lvl="1"/>
            <a:r>
              <a:rPr lang="en-US" dirty="0" smtClean="0"/>
              <a:t>11% of the ERP market in 2010</a:t>
            </a:r>
          </a:p>
          <a:p>
            <a:r>
              <a:rPr lang="en-US" dirty="0" smtClean="0"/>
              <a:t>SAP</a:t>
            </a:r>
          </a:p>
          <a:p>
            <a:pPr lvl="1"/>
            <a:r>
              <a:rPr lang="en-US" dirty="0" smtClean="0"/>
              <a:t>German company founded in 1972</a:t>
            </a:r>
          </a:p>
          <a:p>
            <a:pPr lvl="1"/>
            <a:r>
              <a:rPr lang="en-US" dirty="0" smtClean="0"/>
              <a:t>Many of the worlds largest companies use SAP software</a:t>
            </a:r>
          </a:p>
          <a:p>
            <a:pPr lvl="1"/>
            <a:r>
              <a:rPr lang="en-US" dirty="0" smtClean="0"/>
              <a:t>24% of the ERP market in 2010</a:t>
            </a:r>
            <a:endParaRPr lang="en-US" dirty="0"/>
          </a:p>
        </p:txBody>
      </p:sp>
    </p:spTree>
    <p:extLst>
      <p:ext uri="{BB962C8B-B14F-4D97-AF65-F5344CB8AC3E}">
        <p14:creationId xmlns:p14="http://schemas.microsoft.com/office/powerpoint/2010/main" val="1384655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 Big </a:t>
            </a:r>
            <a:r>
              <a:rPr lang="en-US" dirty="0"/>
              <a:t>ERP Systems Embracing Small Mobile Devices</a:t>
            </a:r>
          </a:p>
        </p:txBody>
      </p:sp>
      <p:sp>
        <p:nvSpPr>
          <p:cNvPr id="3" name="Content Placeholder 2"/>
          <p:cNvSpPr>
            <a:spLocks noGrp="1"/>
          </p:cNvSpPr>
          <p:nvPr>
            <p:ph idx="1"/>
          </p:nvPr>
        </p:nvSpPr>
        <p:spPr/>
        <p:txBody>
          <a:bodyPr>
            <a:normAutofit fontScale="92500" lnSpcReduction="10000"/>
          </a:bodyPr>
          <a:lstStyle/>
          <a:p>
            <a:r>
              <a:rPr lang="en-US" dirty="0" smtClean="0"/>
              <a:t>ERP </a:t>
            </a:r>
            <a:r>
              <a:rPr lang="en-US" dirty="0" smtClean="0"/>
              <a:t>users originally </a:t>
            </a:r>
            <a:r>
              <a:rPr lang="en-US" dirty="0" smtClean="0"/>
              <a:t>used client PCs to access ERP systems</a:t>
            </a:r>
          </a:p>
          <a:p>
            <a:r>
              <a:rPr lang="en-US" dirty="0" smtClean="0"/>
              <a:t>Mobile ERP now being developed to allow users to access ERP systems on the </a:t>
            </a:r>
            <a:r>
              <a:rPr lang="en-US" dirty="0" smtClean="0"/>
              <a:t>road</a:t>
            </a:r>
          </a:p>
          <a:p>
            <a:r>
              <a:rPr lang="en-US" dirty="0" smtClean="0"/>
              <a:t>There are many benefits to mobile ERP</a:t>
            </a:r>
            <a:endParaRPr lang="en-US" dirty="0" smtClean="0"/>
          </a:p>
          <a:p>
            <a:pPr lvl="1"/>
            <a:r>
              <a:rPr lang="en-US" dirty="0" smtClean="0"/>
              <a:t>Improved service quality</a:t>
            </a:r>
          </a:p>
          <a:p>
            <a:pPr lvl="1"/>
            <a:r>
              <a:rPr lang="en-US" dirty="0" smtClean="0"/>
              <a:t>Improved productivity</a:t>
            </a:r>
          </a:p>
          <a:p>
            <a:pPr lvl="1"/>
            <a:r>
              <a:rPr lang="en-US" dirty="0" smtClean="0"/>
              <a:t>Strengthened customer relationships</a:t>
            </a:r>
          </a:p>
          <a:p>
            <a:pPr lvl="1"/>
            <a:r>
              <a:rPr lang="en-US" dirty="0" smtClean="0"/>
              <a:t>Improved competitive advantage</a:t>
            </a:r>
          </a:p>
          <a:p>
            <a:pPr lvl="1"/>
            <a:r>
              <a:rPr lang="en-US" dirty="0" smtClean="0"/>
              <a:t>Improved data timeliness and accuracy</a:t>
            </a:r>
            <a:endParaRPr lang="en-US" dirty="0"/>
          </a:p>
        </p:txBody>
      </p:sp>
    </p:spTree>
    <p:extLst>
      <p:ext uri="{BB962C8B-B14F-4D97-AF65-F5344CB8AC3E}">
        <p14:creationId xmlns:p14="http://schemas.microsoft.com/office/powerpoint/2010/main" val="3127564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Time Is a Lot of Money in the Big Apple</a:t>
            </a:r>
          </a:p>
        </p:txBody>
      </p:sp>
      <p:sp>
        <p:nvSpPr>
          <p:cNvPr id="3" name="Content Placeholder 2"/>
          <p:cNvSpPr>
            <a:spLocks noGrp="1"/>
          </p:cNvSpPr>
          <p:nvPr>
            <p:ph idx="1"/>
          </p:nvPr>
        </p:nvSpPr>
        <p:spPr/>
        <p:txBody>
          <a:bodyPr>
            <a:normAutofit fontScale="92500" lnSpcReduction="20000"/>
          </a:bodyPr>
          <a:lstStyle/>
          <a:p>
            <a:r>
              <a:rPr lang="en-US" dirty="0" smtClean="0"/>
              <a:t>In 1998 New York launched a project, “</a:t>
            </a:r>
            <a:r>
              <a:rPr lang="en-US" dirty="0" err="1" smtClean="0"/>
              <a:t>CityTime</a:t>
            </a:r>
            <a:r>
              <a:rPr lang="en-US" dirty="0" smtClean="0"/>
              <a:t>”, to manage payroll and track hours</a:t>
            </a:r>
          </a:p>
          <a:p>
            <a:pPr lvl="1"/>
            <a:r>
              <a:rPr lang="en-US" dirty="0" smtClean="0"/>
              <a:t>Needed to replacing a broken system</a:t>
            </a:r>
          </a:p>
          <a:p>
            <a:pPr lvl="1"/>
            <a:r>
              <a:rPr lang="en-US" dirty="0" smtClean="0"/>
              <a:t>Originally budgeted for $63 million</a:t>
            </a:r>
          </a:p>
          <a:p>
            <a:pPr lvl="1"/>
            <a:r>
              <a:rPr lang="en-US" dirty="0" smtClean="0"/>
              <a:t>In 2010 over $700 million spent</a:t>
            </a:r>
          </a:p>
          <a:p>
            <a:pPr lvl="1"/>
            <a:r>
              <a:rPr lang="en-US" dirty="0" smtClean="0"/>
              <a:t>Federal prosecutors charged several contractors with systematic fraud </a:t>
            </a:r>
          </a:p>
          <a:p>
            <a:pPr lvl="1"/>
            <a:r>
              <a:rPr lang="en-US" dirty="0" smtClean="0"/>
              <a:t>Over $600 million of the $700 million spent was tainted in some way</a:t>
            </a:r>
          </a:p>
          <a:p>
            <a:pPr lvl="1"/>
            <a:r>
              <a:rPr lang="en-US" dirty="0" smtClean="0"/>
              <a:t>It will take years for </a:t>
            </a:r>
            <a:r>
              <a:rPr lang="en-US" dirty="0" smtClean="0"/>
              <a:t>auditors </a:t>
            </a:r>
            <a:r>
              <a:rPr lang="en-US" dirty="0" smtClean="0"/>
              <a:t>to sort out the depth of the corruption and the flaws in the systems development process</a:t>
            </a:r>
            <a:endParaRPr lang="en-US" dirty="0"/>
          </a:p>
        </p:txBody>
      </p:sp>
    </p:spTree>
    <p:extLst>
      <p:ext uri="{BB962C8B-B14F-4D97-AF65-F5344CB8AC3E}">
        <p14:creationId xmlns:p14="http://schemas.microsoft.com/office/powerpoint/2010/main" val="2259068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The Automobile Industry</a:t>
            </a:r>
          </a:p>
        </p:txBody>
      </p:sp>
      <p:sp>
        <p:nvSpPr>
          <p:cNvPr id="3" name="Content Placeholder 2"/>
          <p:cNvSpPr>
            <a:spLocks noGrp="1"/>
          </p:cNvSpPr>
          <p:nvPr>
            <p:ph idx="1"/>
          </p:nvPr>
        </p:nvSpPr>
        <p:spPr/>
        <p:txBody>
          <a:bodyPr>
            <a:normAutofit fontScale="70000" lnSpcReduction="20000"/>
          </a:bodyPr>
          <a:lstStyle/>
          <a:p>
            <a:r>
              <a:rPr lang="en-US" dirty="0" smtClean="0"/>
              <a:t>More than 800 million cars on the road</a:t>
            </a:r>
          </a:p>
          <a:p>
            <a:pPr lvl="1"/>
            <a:r>
              <a:rPr lang="en-US" dirty="0" smtClean="0"/>
              <a:t>By 2014 it is predicted 24% of the market will be in Brazil, Russia, India and China</a:t>
            </a:r>
          </a:p>
          <a:p>
            <a:pPr lvl="1"/>
            <a:r>
              <a:rPr lang="en-US" dirty="0" smtClean="0"/>
              <a:t>In the US the average car is more than 10 years old</a:t>
            </a:r>
          </a:p>
          <a:p>
            <a:r>
              <a:rPr lang="en-US" dirty="0" smtClean="0"/>
              <a:t>For decades automakers have tried and failed to develop a widely accepted world car</a:t>
            </a:r>
          </a:p>
          <a:p>
            <a:pPr lvl="1"/>
            <a:r>
              <a:rPr lang="en-US" dirty="0" smtClean="0"/>
              <a:t>Attempts have fallen short on sales goals</a:t>
            </a:r>
          </a:p>
          <a:p>
            <a:pPr lvl="1"/>
            <a:r>
              <a:rPr lang="en-US" dirty="0" smtClean="0"/>
              <a:t>In Europe fuel economy critical, steel doors preferred</a:t>
            </a:r>
          </a:p>
          <a:p>
            <a:pPr lvl="1"/>
            <a:r>
              <a:rPr lang="en-US" dirty="0" smtClean="0"/>
              <a:t>Varying regulations and emissions standards</a:t>
            </a:r>
          </a:p>
          <a:p>
            <a:pPr lvl="1"/>
            <a:r>
              <a:rPr lang="en-US" dirty="0" smtClean="0"/>
              <a:t>Americans like large cabs and SUVs</a:t>
            </a:r>
          </a:p>
          <a:p>
            <a:pPr lvl="1"/>
            <a:r>
              <a:rPr lang="en-US" dirty="0" smtClean="0"/>
              <a:t>But, growing demand around the world for small energy efficient autos</a:t>
            </a:r>
          </a:p>
          <a:p>
            <a:r>
              <a:rPr lang="en-US" dirty="0" smtClean="0"/>
              <a:t>Now automakers are consolidating and becoming more global, as are the automotive suppliers they buy from</a:t>
            </a:r>
          </a:p>
          <a:p>
            <a:pPr marL="0" indent="0">
              <a:buNone/>
            </a:pPr>
            <a:endParaRPr lang="en-US" dirty="0"/>
          </a:p>
        </p:txBody>
      </p:sp>
    </p:spTree>
    <p:extLst>
      <p:ext uri="{BB962C8B-B14F-4D97-AF65-F5344CB8AC3E}">
        <p14:creationId xmlns:p14="http://schemas.microsoft.com/office/powerpoint/2010/main" val="325478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extLst>
              <a:ext uri="{28A0092B-C50C-407E-A947-70E740481C1C}">
                <a14:useLocalDpi xmlns:a14="http://schemas.microsoft.com/office/drawing/2010/main"/>
              </a:ext>
            </a:extLst>
          </a:blip>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Processes</a:t>
            </a:r>
          </a:p>
        </p:txBody>
      </p:sp>
      <p:sp>
        <p:nvSpPr>
          <p:cNvPr id="4" name="Content Placeholder 3"/>
          <p:cNvSpPr>
            <a:spLocks noGrp="1"/>
          </p:cNvSpPr>
          <p:nvPr>
            <p:ph idx="1"/>
          </p:nvPr>
        </p:nvSpPr>
        <p:spPr/>
        <p:txBody>
          <a:bodyPr/>
          <a:lstStyle/>
          <a:p>
            <a:r>
              <a:rPr lang="en-US" dirty="0" smtClean="0"/>
              <a:t>Order-to-Cash</a:t>
            </a:r>
          </a:p>
          <a:p>
            <a:pPr lvl="1"/>
            <a:r>
              <a:rPr lang="en-US" dirty="0" smtClean="0"/>
              <a:t>The process of selling goods or services and collecting revenue for them</a:t>
            </a:r>
            <a:endParaRPr lang="en-US" dirty="0"/>
          </a:p>
          <a:p>
            <a:r>
              <a:rPr lang="en-US" dirty="0" smtClean="0"/>
              <a:t>Procure-to-Pay</a:t>
            </a:r>
          </a:p>
          <a:p>
            <a:pPr lvl="1"/>
            <a:r>
              <a:rPr lang="en-US" dirty="0" smtClean="0"/>
              <a:t>The process of ordering goods or services and paying for them</a:t>
            </a:r>
            <a:endParaRPr lang="en-US" dirty="0"/>
          </a:p>
          <a:p>
            <a:r>
              <a:rPr lang="en-US" dirty="0" smtClean="0"/>
              <a:t>Make-to-Stock/Make-to-Order</a:t>
            </a:r>
          </a:p>
          <a:p>
            <a:pPr lvl="1"/>
            <a:r>
              <a:rPr lang="en-US" dirty="0" smtClean="0"/>
              <a:t>The process of manufacturing goods, either based on forecasts or based on orders</a:t>
            </a:r>
            <a:endParaRPr lang="en-US" dirty="0"/>
          </a:p>
        </p:txBody>
      </p:sp>
    </p:spTree>
    <p:extLst>
      <p:ext uri="{BB962C8B-B14F-4D97-AF65-F5344CB8AC3E}">
        <p14:creationId xmlns:p14="http://schemas.microsoft.com/office/powerpoint/2010/main" val="137829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smtClean="0"/>
              <a:t>Order-to-Cash</a:t>
            </a:r>
            <a:endParaRPr lang="en-US" dirty="0"/>
          </a:p>
        </p:txBody>
      </p:sp>
      <p:sp>
        <p:nvSpPr>
          <p:cNvPr id="4" name="Content Placeholder 3"/>
          <p:cNvSpPr>
            <a:spLocks noGrp="1"/>
          </p:cNvSpPr>
          <p:nvPr>
            <p:ph idx="1"/>
          </p:nvPr>
        </p:nvSpPr>
        <p:spPr>
          <a:xfrm>
            <a:off x="457200" y="4343400"/>
            <a:ext cx="8229600" cy="2057400"/>
          </a:xfrm>
        </p:spPr>
        <p:txBody>
          <a:bodyPr>
            <a:normAutofit lnSpcReduction="10000"/>
          </a:bodyPr>
          <a:lstStyle/>
          <a:p>
            <a:r>
              <a:rPr lang="en-US" dirty="0"/>
              <a:t>Functional Areas in Order-to-Cash</a:t>
            </a:r>
            <a:endParaRPr lang="en-US" dirty="0" smtClean="0"/>
          </a:p>
          <a:p>
            <a:pPr lvl="1"/>
            <a:r>
              <a:rPr lang="en-US" dirty="0" smtClean="0"/>
              <a:t>Marketing and Sales</a:t>
            </a:r>
          </a:p>
          <a:p>
            <a:pPr lvl="1"/>
            <a:r>
              <a:rPr lang="en-US" dirty="0" smtClean="0"/>
              <a:t>Accounting and Finance</a:t>
            </a:r>
          </a:p>
          <a:p>
            <a:pPr lvl="1"/>
            <a:r>
              <a:rPr lang="en-US" dirty="0" smtClean="0"/>
              <a:t>Manufacturing and Operations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2436019"/>
          </a:xfrm>
          <a:prstGeom prst="rect">
            <a:avLst/>
          </a:prstGeom>
        </p:spPr>
      </p:pic>
    </p:spTree>
    <p:extLst>
      <p:ext uri="{BB962C8B-B14F-4D97-AF65-F5344CB8AC3E}">
        <p14:creationId xmlns:p14="http://schemas.microsoft.com/office/powerpoint/2010/main" val="303029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a:t>Procure-to-Pay</a:t>
            </a:r>
          </a:p>
        </p:txBody>
      </p:sp>
      <p:sp>
        <p:nvSpPr>
          <p:cNvPr id="4" name="Content Placeholder 3"/>
          <p:cNvSpPr>
            <a:spLocks noGrp="1"/>
          </p:cNvSpPr>
          <p:nvPr>
            <p:ph idx="1"/>
          </p:nvPr>
        </p:nvSpPr>
        <p:spPr>
          <a:xfrm>
            <a:off x="457200" y="4343400"/>
            <a:ext cx="8229600" cy="2057400"/>
          </a:xfrm>
        </p:spPr>
        <p:txBody>
          <a:bodyPr>
            <a:normAutofit lnSpcReduction="10000"/>
          </a:bodyPr>
          <a:lstStyle/>
          <a:p>
            <a:r>
              <a:rPr lang="en-US" dirty="0" smtClean="0"/>
              <a:t>Functional Areas in Procure-to-Pay</a:t>
            </a:r>
          </a:p>
          <a:p>
            <a:pPr lvl="1"/>
            <a:r>
              <a:rPr lang="en-US" dirty="0" smtClean="0"/>
              <a:t>Supply Chain Management</a:t>
            </a:r>
          </a:p>
          <a:p>
            <a:pPr lvl="1"/>
            <a:r>
              <a:rPr lang="en-US" dirty="0" smtClean="0"/>
              <a:t>Accounting and Finance</a:t>
            </a:r>
          </a:p>
          <a:p>
            <a:pPr lvl="1"/>
            <a:r>
              <a:rPr lang="en-US" dirty="0" smtClean="0"/>
              <a:t>Manufacturing and Operations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2436018"/>
          </a:xfrm>
          <a:prstGeom prst="rect">
            <a:avLst/>
          </a:prstGeom>
        </p:spPr>
      </p:pic>
    </p:spTree>
    <p:extLst>
      <p:ext uri="{BB962C8B-B14F-4D97-AF65-F5344CB8AC3E}">
        <p14:creationId xmlns:p14="http://schemas.microsoft.com/office/powerpoint/2010/main" val="48941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smtClean="0"/>
              <a:t>Make-to-Stock &amp; Make-to-Order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636294"/>
          </a:xfrm>
          <a:prstGeom prst="rect">
            <a:avLst/>
          </a:prstGeom>
        </p:spPr>
      </p:pic>
    </p:spTree>
    <p:extLst>
      <p:ext uri="{BB962C8B-B14F-4D97-AF65-F5344CB8AC3E}">
        <p14:creationId xmlns:p14="http://schemas.microsoft.com/office/powerpoint/2010/main" val="23327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Supply Chain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752600"/>
            <a:ext cx="7315200" cy="4779169"/>
          </a:xfrm>
          <a:prstGeom prst="rect">
            <a:avLst/>
          </a:prstGeom>
        </p:spPr>
      </p:pic>
    </p:spTree>
    <p:extLst>
      <p:ext uri="{BB962C8B-B14F-4D97-AF65-F5344CB8AC3E}">
        <p14:creationId xmlns:p14="http://schemas.microsoft.com/office/powerpoint/2010/main" val="1461974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3383</Words>
  <Application>Microsoft Office PowerPoint</Application>
  <PresentationFormat>On-screen Show (4:3)</PresentationFormat>
  <Paragraphs>351</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Chapter 7 - Enhancing Business Processes Using Enterprise Information Systems</vt:lpstr>
      <vt:lpstr>Chapter 7 Learning Objectives</vt:lpstr>
      <vt:lpstr>Core Business Processes and Organizational Value Chains</vt:lpstr>
      <vt:lpstr>Organizations and Functions</vt:lpstr>
      <vt:lpstr>Core Business Processes</vt:lpstr>
      <vt:lpstr>Core Business Processes: Order-to-Cash</vt:lpstr>
      <vt:lpstr>Core Business Processes: Procure-to-Pay</vt:lpstr>
      <vt:lpstr>Core Business Processes: Make-to-Stock &amp; Make-to-Order</vt:lpstr>
      <vt:lpstr>An Example Supply Chain</vt:lpstr>
      <vt:lpstr>Organizational Activities Along the Value Chain</vt:lpstr>
      <vt:lpstr>Value Systems: Connecting Multiple Organizational Value Chains</vt:lpstr>
      <vt:lpstr>Enterprise Systems</vt:lpstr>
      <vt:lpstr>The Rise of Enterprise Systems: Stand-alone systems</vt:lpstr>
      <vt:lpstr>The Rise of Enterprise Systems: Integrated Enterprise Systems</vt:lpstr>
      <vt:lpstr>Supporting Business Processes: Internally Focused Systems</vt:lpstr>
      <vt:lpstr>Supporting Business Processes: Externally Focused Systems</vt:lpstr>
      <vt:lpstr>Improving Business Processes Through Enterprise Systems: Software Types</vt:lpstr>
      <vt:lpstr>Improving Business Processes Through Enterprise Systems: Best Practices</vt:lpstr>
      <vt:lpstr>Improving Business Processes Through Enterprise Systems: BPM</vt:lpstr>
      <vt:lpstr>Improving Business Processes Through Enterprise Systems: Benefits &amp; Costs</vt:lpstr>
      <vt:lpstr>Enterprise Resource Planning</vt:lpstr>
      <vt:lpstr>Integrating Data to Integrate Applications</vt:lpstr>
      <vt:lpstr>Responding to Compliance and Regulatory Demands</vt:lpstr>
      <vt:lpstr>Choosing an ERP System</vt:lpstr>
      <vt:lpstr>Enabling Business Processes Using ERP Core Components</vt:lpstr>
      <vt:lpstr>Core Business Process Support</vt:lpstr>
      <vt:lpstr>ERP Installation</vt:lpstr>
      <vt:lpstr>ERP Limitations</vt:lpstr>
      <vt:lpstr>The Formula for Enterprise System Success</vt:lpstr>
      <vt:lpstr>ERP Recommendations</vt:lpstr>
      <vt:lpstr>Secure Executive Sponsorship</vt:lpstr>
      <vt:lpstr>Get Help from Outside Experts</vt:lpstr>
      <vt:lpstr>Thoroughly Train Users </vt:lpstr>
      <vt:lpstr>Take a Multidisciplinary Approach to Implementations</vt:lpstr>
      <vt:lpstr>Evolving the ERP Architecture</vt:lpstr>
      <vt:lpstr>End of Chapter Content</vt:lpstr>
      <vt:lpstr>Managing in the Digital World:  Amazon.com</vt:lpstr>
      <vt:lpstr>Brief Case: Crowdsourcing Cinema at Amazon Studios</vt:lpstr>
      <vt:lpstr>Ethical Dilemma: Too Much Intelligence? RFID and Privacy</vt:lpstr>
      <vt:lpstr>Coming Attractions: Power of the Swarm</vt:lpstr>
      <vt:lpstr>Key Players: The Titans of ERP</vt:lpstr>
      <vt:lpstr>Who’s Going Mobile: Big ERP Systems Embracing Small Mobile Devices</vt:lpstr>
      <vt:lpstr>When Things Go Wrong: Time Is a Lot of Money in the Big Apple</vt:lpstr>
      <vt:lpstr>Industry Analysis: The Automobile Industry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2013-01-13T04:06:35Z</dcterms:created>
  <dcterms:modified xsi:type="dcterms:W3CDTF">2013-02-05T05:46:36Z</dcterms:modified>
</cp:coreProperties>
</file>