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diagrams/quickStyle3.xml" ContentType="application/vnd.openxmlformats-officedocument.drawingml.diagramStyl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48"/>
  </p:notesMasterIdLst>
  <p:handoutMasterIdLst>
    <p:handoutMasterId r:id="rId49"/>
  </p:handoutMasterIdLst>
  <p:sldIdLst>
    <p:sldId id="256" r:id="rId2"/>
    <p:sldId id="271" r:id="rId3"/>
    <p:sldId id="311" r:id="rId4"/>
    <p:sldId id="310" r:id="rId5"/>
    <p:sldId id="324" r:id="rId6"/>
    <p:sldId id="320" r:id="rId7"/>
    <p:sldId id="325" r:id="rId8"/>
    <p:sldId id="319" r:id="rId9"/>
    <p:sldId id="318" r:id="rId10"/>
    <p:sldId id="326" r:id="rId11"/>
    <p:sldId id="327" r:id="rId12"/>
    <p:sldId id="316" r:id="rId13"/>
    <p:sldId id="328" r:id="rId14"/>
    <p:sldId id="330" r:id="rId15"/>
    <p:sldId id="329" r:id="rId16"/>
    <p:sldId id="331" r:id="rId17"/>
    <p:sldId id="317" r:id="rId18"/>
    <p:sldId id="315" r:id="rId19"/>
    <p:sldId id="332" r:id="rId20"/>
    <p:sldId id="314" r:id="rId21"/>
    <p:sldId id="313" r:id="rId22"/>
    <p:sldId id="333" r:id="rId23"/>
    <p:sldId id="312" r:id="rId24"/>
    <p:sldId id="334" r:id="rId25"/>
    <p:sldId id="335" r:id="rId26"/>
    <p:sldId id="323" r:id="rId27"/>
    <p:sldId id="322" r:id="rId28"/>
    <p:sldId id="336" r:id="rId29"/>
    <p:sldId id="343" r:id="rId30"/>
    <p:sldId id="342" r:id="rId31"/>
    <p:sldId id="341" r:id="rId32"/>
    <p:sldId id="337" r:id="rId33"/>
    <p:sldId id="339" r:id="rId34"/>
    <p:sldId id="340" r:id="rId35"/>
    <p:sldId id="338" r:id="rId36"/>
    <p:sldId id="321" r:id="rId37"/>
    <p:sldId id="344" r:id="rId38"/>
    <p:sldId id="345" r:id="rId39"/>
    <p:sldId id="346" r:id="rId40"/>
    <p:sldId id="347" r:id="rId41"/>
    <p:sldId id="348" r:id="rId42"/>
    <p:sldId id="349" r:id="rId43"/>
    <p:sldId id="350" r:id="rId44"/>
    <p:sldId id="351" r:id="rId45"/>
    <p:sldId id="352" r:id="rId46"/>
    <p:sldId id="305" r:id="rId47"/>
  </p:sldIdLst>
  <p:sldSz cx="9144000" cy="6858000" type="screen4x3"/>
  <p:notesSz cx="6858000" cy="9144000"/>
  <p:custDataLst>
    <p:tags r:id="rId50"/>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uthor"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1" autoAdjust="0"/>
    <p:restoredTop sz="77468" autoAdjust="0"/>
  </p:normalViewPr>
  <p:slideViewPr>
    <p:cSldViewPr>
      <p:cViewPr varScale="1">
        <p:scale>
          <a:sx n="84" d="100"/>
          <a:sy n="84" d="100"/>
        </p:scale>
        <p:origin x="-738"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5" d="100"/>
          <a:sy n="85" d="100"/>
        </p:scale>
        <p:origin x="-3834"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ags" Target="tags/tag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23.xml"/><Relationship Id="rId1" Type="http://schemas.openxmlformats.org/officeDocument/2006/relationships/slide" Target="../slides/slide3.xml"/><Relationship Id="rId4" Type="http://schemas.openxmlformats.org/officeDocument/2006/relationships/image" Target="../media/image5.png"/></Relationships>
</file>

<file path=ppt/diagrams/_rels/data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 Target="../slides/slide23.xml"/></Relationships>
</file>

<file path=ppt/diagrams/_rels/data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2F2C61-E41B-4642-B082-EF9C103085B5}" type="doc">
      <dgm:prSet loTypeId="urn:microsoft.com/office/officeart/2005/8/layout/vList4#1" loCatId="list" qsTypeId="urn:microsoft.com/office/officeart/2005/8/quickstyle/simple1#12" qsCatId="simple" csTypeId="urn:microsoft.com/office/officeart/2005/8/colors/accent3_1" csCatId="accent3" phldr="1"/>
      <dgm:spPr/>
      <dgm:t>
        <a:bodyPr/>
        <a:lstStyle/>
        <a:p>
          <a:endParaRPr lang="en-US"/>
        </a:p>
      </dgm:t>
    </dgm:pt>
    <dgm:pt modelId="{A8E9C07B-48B2-4B9C-8EC7-0782825D816E}">
      <dgm:prSet phldrT="[Text]" custT="1"/>
      <dgm:spPr/>
      <dgm:t>
        <a:bodyPr anchor="ctr" anchorCtr="0"/>
        <a:lstStyle/>
        <a:p>
          <a:r>
            <a:rPr lang="en-US" sz="2400" b="1" dirty="0" smtClean="0">
              <a:hlinkClick xmlns:r="http://schemas.openxmlformats.org/officeDocument/2006/relationships" r:id="rId1" action="ppaction://hlinksldjump"/>
            </a:rPr>
            <a:t>Supply Chain Management</a:t>
          </a:r>
          <a:endParaRPr lang="en-US" sz="2400" dirty="0"/>
        </a:p>
      </dgm:t>
    </dgm:pt>
    <dgm:pt modelId="{C7A73202-DE5A-4072-95A6-BFF1402B4BC2}" type="parTrans" cxnId="{9617FCF8-0802-436C-A7CD-E87B3B8C2893}">
      <dgm:prSet/>
      <dgm:spPr/>
      <dgm:t>
        <a:bodyPr/>
        <a:lstStyle/>
        <a:p>
          <a:endParaRPr lang="en-US" sz="2000"/>
        </a:p>
      </dgm:t>
    </dgm:pt>
    <dgm:pt modelId="{631AC269-E33A-4752-92A6-6DC1380588AA}" type="sibTrans" cxnId="{9617FCF8-0802-436C-A7CD-E87B3B8C2893}">
      <dgm:prSet/>
      <dgm:spPr/>
      <dgm:t>
        <a:bodyPr/>
        <a:lstStyle/>
        <a:p>
          <a:endParaRPr lang="en-US" sz="2000"/>
        </a:p>
      </dgm:t>
    </dgm:pt>
    <dgm:pt modelId="{6D011581-C5DD-419A-AAED-AD05631CDF0A}">
      <dgm:prSet phldrT="[Text]" custT="1"/>
      <dgm:spPr/>
      <dgm:t>
        <a:bodyPr anchor="ctr" anchorCtr="0"/>
        <a:lstStyle/>
        <a:p>
          <a:r>
            <a:rPr lang="en-US" sz="2000" dirty="0" smtClean="0"/>
            <a:t>Describe supply chain management systems and how they help to improve interorganizational business processes.</a:t>
          </a:r>
          <a:endParaRPr lang="en-US" sz="2000" dirty="0"/>
        </a:p>
      </dgm:t>
    </dgm:pt>
    <dgm:pt modelId="{9AD826C6-DA8A-4FF7-A064-27557BE243B8}" type="parTrans" cxnId="{27AF655E-BB1D-4732-8A07-03E7E00B3EC5}">
      <dgm:prSet/>
      <dgm:spPr/>
      <dgm:t>
        <a:bodyPr/>
        <a:lstStyle/>
        <a:p>
          <a:endParaRPr lang="en-US" sz="2000"/>
        </a:p>
      </dgm:t>
    </dgm:pt>
    <dgm:pt modelId="{C1639196-CA28-4BD6-A52D-AF603368A606}" type="sibTrans" cxnId="{27AF655E-BB1D-4732-8A07-03E7E00B3EC5}">
      <dgm:prSet/>
      <dgm:spPr/>
      <dgm:t>
        <a:bodyPr/>
        <a:lstStyle/>
        <a:p>
          <a:endParaRPr lang="en-US" sz="2000"/>
        </a:p>
      </dgm:t>
    </dgm:pt>
    <dgm:pt modelId="{629933C8-186B-4311-BF2D-DC99990EFBF2}">
      <dgm:prSet phldrT="[Text]" custT="1"/>
      <dgm:spPr/>
      <dgm:t>
        <a:bodyPr anchor="ctr" anchorCtr="0"/>
        <a:lstStyle/>
        <a:p>
          <a:r>
            <a:rPr lang="en-US" sz="2400" b="1" dirty="0" smtClean="0">
              <a:hlinkClick xmlns:r="http://schemas.openxmlformats.org/officeDocument/2006/relationships" r:id="rId2" action="ppaction://hlinksldjump"/>
            </a:rPr>
            <a:t>Customer Relationship Management</a:t>
          </a:r>
          <a:endParaRPr lang="en-US" sz="2400" dirty="0"/>
        </a:p>
      </dgm:t>
    </dgm:pt>
    <dgm:pt modelId="{BD5F7455-41FD-4EDB-BB6D-E2107F429F6E}" type="parTrans" cxnId="{308514BA-8780-41F3-B8AD-EB260DAF35E1}">
      <dgm:prSet/>
      <dgm:spPr/>
      <dgm:t>
        <a:bodyPr/>
        <a:lstStyle/>
        <a:p>
          <a:endParaRPr lang="en-US" sz="2000"/>
        </a:p>
      </dgm:t>
    </dgm:pt>
    <dgm:pt modelId="{1801FD8D-8375-49FB-8B3F-210ACF517DEF}" type="sibTrans" cxnId="{308514BA-8780-41F3-B8AD-EB260DAF35E1}">
      <dgm:prSet/>
      <dgm:spPr/>
      <dgm:t>
        <a:bodyPr/>
        <a:lstStyle/>
        <a:p>
          <a:endParaRPr lang="en-US" sz="2000"/>
        </a:p>
      </dgm:t>
    </dgm:pt>
    <dgm:pt modelId="{363F0ED0-6985-439E-857A-EC47F8A3DAB0}">
      <dgm:prSet phldrT="[Text]" custT="1"/>
      <dgm:spPr/>
      <dgm:t>
        <a:bodyPr anchor="ctr" anchorCtr="0"/>
        <a:lstStyle/>
        <a:p>
          <a:r>
            <a:rPr lang="en-US" sz="2000" dirty="0" smtClean="0"/>
            <a:t>Describe customer relationship management systems and how they help to improve the activities involved in promoting and selling products to customers as well as providing customer service and nourishing long-term relationships.</a:t>
          </a:r>
          <a:endParaRPr lang="en-US" sz="2000" dirty="0"/>
        </a:p>
      </dgm:t>
    </dgm:pt>
    <dgm:pt modelId="{A9B0CFF2-8D5D-47E0-900D-55A9A3E83BE1}" type="parTrans" cxnId="{3A619D55-5747-4E00-A1FA-E45F6AED8303}">
      <dgm:prSet/>
      <dgm:spPr/>
      <dgm:t>
        <a:bodyPr/>
        <a:lstStyle/>
        <a:p>
          <a:endParaRPr lang="en-US" sz="2000"/>
        </a:p>
      </dgm:t>
    </dgm:pt>
    <dgm:pt modelId="{F7E04B30-62AE-4465-859B-270409FE7C94}" type="sibTrans" cxnId="{3A619D55-5747-4E00-A1FA-E45F6AED8303}">
      <dgm:prSet/>
      <dgm:spPr/>
      <dgm:t>
        <a:bodyPr/>
        <a:lstStyle/>
        <a:p>
          <a:endParaRPr lang="en-US" sz="2000"/>
        </a:p>
      </dgm:t>
    </dgm:pt>
    <dgm:pt modelId="{25E29AB1-DE1E-48E4-B66F-1D7048CC3527}" type="pres">
      <dgm:prSet presAssocID="{482F2C61-E41B-4642-B082-EF9C103085B5}" presName="linear" presStyleCnt="0">
        <dgm:presLayoutVars>
          <dgm:dir/>
          <dgm:resizeHandles val="exact"/>
        </dgm:presLayoutVars>
      </dgm:prSet>
      <dgm:spPr/>
      <dgm:t>
        <a:bodyPr/>
        <a:lstStyle/>
        <a:p>
          <a:endParaRPr lang="en-US"/>
        </a:p>
      </dgm:t>
    </dgm:pt>
    <dgm:pt modelId="{056847C0-F8DB-4977-A3FD-5A95306D8B69}" type="pres">
      <dgm:prSet presAssocID="{A8E9C07B-48B2-4B9C-8EC7-0782825D816E}" presName="comp" presStyleCnt="0"/>
      <dgm:spPr/>
    </dgm:pt>
    <dgm:pt modelId="{BA89CFF3-74C1-4F32-B093-38D94D4D20CF}" type="pres">
      <dgm:prSet presAssocID="{A8E9C07B-48B2-4B9C-8EC7-0782825D816E}" presName="box" presStyleLbl="node1" presStyleIdx="0" presStyleCnt="2" custScaleY="106447" custLinFactNeighborX="-1250" custLinFactNeighborY="-2000"/>
      <dgm:spPr/>
      <dgm:t>
        <a:bodyPr/>
        <a:lstStyle/>
        <a:p>
          <a:endParaRPr lang="en-US"/>
        </a:p>
      </dgm:t>
    </dgm:pt>
    <dgm:pt modelId="{7D7D61F9-D1AA-4F6A-8715-FD6AC3E01198}" type="pres">
      <dgm:prSet presAssocID="{A8E9C07B-48B2-4B9C-8EC7-0782825D816E}" presName="img" presStyleLbl="fgImgPlace1" presStyleIdx="0" presStyleCnt="2" custScaleX="83650" custScaleY="77436"/>
      <dgm:spPr>
        <a:blipFill rotWithShape="1">
          <a:blip xmlns:r="http://schemas.openxmlformats.org/officeDocument/2006/relationships" r:embed="rId3" cstate="screen">
            <a:extLst/>
          </a:blip>
          <a:stretch>
            <a:fillRect/>
          </a:stretch>
        </a:blipFill>
      </dgm:spPr>
      <dgm:t>
        <a:bodyPr/>
        <a:lstStyle/>
        <a:p>
          <a:endParaRPr lang="en-US"/>
        </a:p>
      </dgm:t>
    </dgm:pt>
    <dgm:pt modelId="{49E2F980-7E69-446B-A4B0-923DF6DEFA98}" type="pres">
      <dgm:prSet presAssocID="{A8E9C07B-48B2-4B9C-8EC7-0782825D816E}" presName="text" presStyleLbl="node1" presStyleIdx="0" presStyleCnt="2">
        <dgm:presLayoutVars>
          <dgm:bulletEnabled val="1"/>
        </dgm:presLayoutVars>
      </dgm:prSet>
      <dgm:spPr/>
      <dgm:t>
        <a:bodyPr/>
        <a:lstStyle/>
        <a:p>
          <a:endParaRPr lang="en-US"/>
        </a:p>
      </dgm:t>
    </dgm:pt>
    <dgm:pt modelId="{02C83B37-0F1D-4FEA-B7E7-FF6719B27A33}" type="pres">
      <dgm:prSet presAssocID="{631AC269-E33A-4752-92A6-6DC1380588AA}" presName="spacer" presStyleCnt="0"/>
      <dgm:spPr/>
    </dgm:pt>
    <dgm:pt modelId="{129D03A9-9EE6-42F0-9D54-DE111F5C82E8}" type="pres">
      <dgm:prSet presAssocID="{629933C8-186B-4311-BF2D-DC99990EFBF2}" presName="comp" presStyleCnt="0"/>
      <dgm:spPr/>
    </dgm:pt>
    <dgm:pt modelId="{A93B6B1D-06C6-4860-8EBA-32C502FF8641}" type="pres">
      <dgm:prSet presAssocID="{629933C8-186B-4311-BF2D-DC99990EFBF2}" presName="box" presStyleLbl="node1" presStyleIdx="1" presStyleCnt="2" custScaleY="102343" custLinFactNeighborX="11111" custLinFactNeighborY="3211"/>
      <dgm:spPr/>
      <dgm:t>
        <a:bodyPr/>
        <a:lstStyle/>
        <a:p>
          <a:endParaRPr lang="en-US"/>
        </a:p>
      </dgm:t>
    </dgm:pt>
    <dgm:pt modelId="{7AEC1603-E11D-41B0-BE2A-F6201D5BEDCD}" type="pres">
      <dgm:prSet presAssocID="{629933C8-186B-4311-BF2D-DC99990EFBF2}" presName="img" presStyleLbl="fgImgPlace1" presStyleIdx="1" presStyleCnt="2" custScaleX="83650" custScaleY="77436"/>
      <dgm:spPr>
        <a:blipFill rotWithShape="1">
          <a:blip xmlns:r="http://schemas.openxmlformats.org/officeDocument/2006/relationships" r:embed="rId4" cstate="screen">
            <a:extLst/>
          </a:blip>
          <a:stretch>
            <a:fillRect/>
          </a:stretch>
        </a:blipFill>
      </dgm:spPr>
      <dgm:t>
        <a:bodyPr/>
        <a:lstStyle/>
        <a:p>
          <a:endParaRPr lang="en-US"/>
        </a:p>
      </dgm:t>
    </dgm:pt>
    <dgm:pt modelId="{7B44DBCB-1EB0-418C-B751-858BAE4753CC}" type="pres">
      <dgm:prSet presAssocID="{629933C8-186B-4311-BF2D-DC99990EFBF2}" presName="text" presStyleLbl="node1" presStyleIdx="1" presStyleCnt="2">
        <dgm:presLayoutVars>
          <dgm:bulletEnabled val="1"/>
        </dgm:presLayoutVars>
      </dgm:prSet>
      <dgm:spPr/>
      <dgm:t>
        <a:bodyPr/>
        <a:lstStyle/>
        <a:p>
          <a:endParaRPr lang="en-US"/>
        </a:p>
      </dgm:t>
    </dgm:pt>
  </dgm:ptLst>
  <dgm:cxnLst>
    <dgm:cxn modelId="{1BABF215-56EA-424F-9F41-6D2D84AEB436}" type="presOf" srcId="{6D011581-C5DD-419A-AAED-AD05631CDF0A}" destId="{BA89CFF3-74C1-4F32-B093-38D94D4D20CF}" srcOrd="0" destOrd="1" presId="urn:microsoft.com/office/officeart/2005/8/layout/vList4#1"/>
    <dgm:cxn modelId="{308514BA-8780-41F3-B8AD-EB260DAF35E1}" srcId="{482F2C61-E41B-4642-B082-EF9C103085B5}" destId="{629933C8-186B-4311-BF2D-DC99990EFBF2}" srcOrd="1" destOrd="0" parTransId="{BD5F7455-41FD-4EDB-BB6D-E2107F429F6E}" sibTransId="{1801FD8D-8375-49FB-8B3F-210ACF517DEF}"/>
    <dgm:cxn modelId="{7DD17957-3CF6-4F84-9B42-2D5B12D19F2A}" type="presOf" srcId="{A8E9C07B-48B2-4B9C-8EC7-0782825D816E}" destId="{49E2F980-7E69-446B-A4B0-923DF6DEFA98}" srcOrd="1" destOrd="0" presId="urn:microsoft.com/office/officeart/2005/8/layout/vList4#1"/>
    <dgm:cxn modelId="{3A619D55-5747-4E00-A1FA-E45F6AED8303}" srcId="{629933C8-186B-4311-BF2D-DC99990EFBF2}" destId="{363F0ED0-6985-439E-857A-EC47F8A3DAB0}" srcOrd="0" destOrd="0" parTransId="{A9B0CFF2-8D5D-47E0-900D-55A9A3E83BE1}" sibTransId="{F7E04B30-62AE-4465-859B-270409FE7C94}"/>
    <dgm:cxn modelId="{D7D120E4-0167-477E-960A-EF05D7A133C3}" type="presOf" srcId="{629933C8-186B-4311-BF2D-DC99990EFBF2}" destId="{A93B6B1D-06C6-4860-8EBA-32C502FF8641}" srcOrd="0" destOrd="0" presId="urn:microsoft.com/office/officeart/2005/8/layout/vList4#1"/>
    <dgm:cxn modelId="{6110EF44-5760-46AD-88E0-A5EC417BA8A8}" type="presOf" srcId="{482F2C61-E41B-4642-B082-EF9C103085B5}" destId="{25E29AB1-DE1E-48E4-B66F-1D7048CC3527}" srcOrd="0" destOrd="0" presId="urn:microsoft.com/office/officeart/2005/8/layout/vList4#1"/>
    <dgm:cxn modelId="{36C20AF6-670E-4425-A77F-AAED1778981B}" type="presOf" srcId="{363F0ED0-6985-439E-857A-EC47F8A3DAB0}" destId="{7B44DBCB-1EB0-418C-B751-858BAE4753CC}" srcOrd="1" destOrd="1" presId="urn:microsoft.com/office/officeart/2005/8/layout/vList4#1"/>
    <dgm:cxn modelId="{D3B5C6B8-970A-4AE4-AF41-D9B6EC46DB45}" type="presOf" srcId="{629933C8-186B-4311-BF2D-DC99990EFBF2}" destId="{7B44DBCB-1EB0-418C-B751-858BAE4753CC}" srcOrd="1" destOrd="0" presId="urn:microsoft.com/office/officeart/2005/8/layout/vList4#1"/>
    <dgm:cxn modelId="{CFBF21C2-21BA-4949-AE7B-A1680EDBC722}" type="presOf" srcId="{363F0ED0-6985-439E-857A-EC47F8A3DAB0}" destId="{A93B6B1D-06C6-4860-8EBA-32C502FF8641}" srcOrd="0" destOrd="1" presId="urn:microsoft.com/office/officeart/2005/8/layout/vList4#1"/>
    <dgm:cxn modelId="{27AF655E-BB1D-4732-8A07-03E7E00B3EC5}" srcId="{A8E9C07B-48B2-4B9C-8EC7-0782825D816E}" destId="{6D011581-C5DD-419A-AAED-AD05631CDF0A}" srcOrd="0" destOrd="0" parTransId="{9AD826C6-DA8A-4FF7-A064-27557BE243B8}" sibTransId="{C1639196-CA28-4BD6-A52D-AF603368A606}"/>
    <dgm:cxn modelId="{98D67BD8-8427-47B0-B5AA-EB45D304815F}" type="presOf" srcId="{6D011581-C5DD-419A-AAED-AD05631CDF0A}" destId="{49E2F980-7E69-446B-A4B0-923DF6DEFA98}" srcOrd="1" destOrd="1" presId="urn:microsoft.com/office/officeart/2005/8/layout/vList4#1"/>
    <dgm:cxn modelId="{75BADD6D-3B09-41EB-BFCF-6D45064E94D0}" type="presOf" srcId="{A8E9C07B-48B2-4B9C-8EC7-0782825D816E}" destId="{BA89CFF3-74C1-4F32-B093-38D94D4D20CF}" srcOrd="0" destOrd="0" presId="urn:microsoft.com/office/officeart/2005/8/layout/vList4#1"/>
    <dgm:cxn modelId="{9617FCF8-0802-436C-A7CD-E87B3B8C2893}" srcId="{482F2C61-E41B-4642-B082-EF9C103085B5}" destId="{A8E9C07B-48B2-4B9C-8EC7-0782825D816E}" srcOrd="0" destOrd="0" parTransId="{C7A73202-DE5A-4072-95A6-BFF1402B4BC2}" sibTransId="{631AC269-E33A-4752-92A6-6DC1380588AA}"/>
    <dgm:cxn modelId="{A5BFF1F8-2277-4279-9CFA-615A8B5ACCC9}" type="presParOf" srcId="{25E29AB1-DE1E-48E4-B66F-1D7048CC3527}" destId="{056847C0-F8DB-4977-A3FD-5A95306D8B69}" srcOrd="0" destOrd="0" presId="urn:microsoft.com/office/officeart/2005/8/layout/vList4#1"/>
    <dgm:cxn modelId="{D08A6F7D-A610-480F-A7F7-4BB734C57AE1}" type="presParOf" srcId="{056847C0-F8DB-4977-A3FD-5A95306D8B69}" destId="{BA89CFF3-74C1-4F32-B093-38D94D4D20CF}" srcOrd="0" destOrd="0" presId="urn:microsoft.com/office/officeart/2005/8/layout/vList4#1"/>
    <dgm:cxn modelId="{27C095F0-2E7B-461E-A659-88EACC3F170F}" type="presParOf" srcId="{056847C0-F8DB-4977-A3FD-5A95306D8B69}" destId="{7D7D61F9-D1AA-4F6A-8715-FD6AC3E01198}" srcOrd="1" destOrd="0" presId="urn:microsoft.com/office/officeart/2005/8/layout/vList4#1"/>
    <dgm:cxn modelId="{29C7785E-5EE5-4607-9A54-D32257CD2A09}" type="presParOf" srcId="{056847C0-F8DB-4977-A3FD-5A95306D8B69}" destId="{49E2F980-7E69-446B-A4B0-923DF6DEFA98}" srcOrd="2" destOrd="0" presId="urn:microsoft.com/office/officeart/2005/8/layout/vList4#1"/>
    <dgm:cxn modelId="{6701B864-6C2A-407A-A2EC-960381E08504}" type="presParOf" srcId="{25E29AB1-DE1E-48E4-B66F-1D7048CC3527}" destId="{02C83B37-0F1D-4FEA-B7E7-FF6719B27A33}" srcOrd="1" destOrd="0" presId="urn:microsoft.com/office/officeart/2005/8/layout/vList4#1"/>
    <dgm:cxn modelId="{0181AED4-71ED-45A4-BE2D-AD7EBE5A2057}" type="presParOf" srcId="{25E29AB1-DE1E-48E4-B66F-1D7048CC3527}" destId="{129D03A9-9EE6-42F0-9D54-DE111F5C82E8}" srcOrd="2" destOrd="0" presId="urn:microsoft.com/office/officeart/2005/8/layout/vList4#1"/>
    <dgm:cxn modelId="{4AA360B8-CCB0-4D3E-857C-5C3FA72A0C98}" type="presParOf" srcId="{129D03A9-9EE6-42F0-9D54-DE111F5C82E8}" destId="{A93B6B1D-06C6-4860-8EBA-32C502FF8641}" srcOrd="0" destOrd="0" presId="urn:microsoft.com/office/officeart/2005/8/layout/vList4#1"/>
    <dgm:cxn modelId="{C66921B1-7828-4C7E-AFD2-E55DE003A3CC}" type="presParOf" srcId="{129D03A9-9EE6-42F0-9D54-DE111F5C82E8}" destId="{7AEC1603-E11D-41B0-BE2A-F6201D5BEDCD}" srcOrd="1" destOrd="0" presId="urn:microsoft.com/office/officeart/2005/8/layout/vList4#1"/>
    <dgm:cxn modelId="{B24A2065-DD04-4345-B3ED-3712C7256292}" type="presParOf" srcId="{129D03A9-9EE6-42F0-9D54-DE111F5C82E8}" destId="{7B44DBCB-1EB0-418C-B751-858BAE4753CC}" srcOrd="2" destOrd="0" presId="urn:microsoft.com/office/officeart/2005/8/layout/vList4#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2F2C61-E41B-4642-B082-EF9C103085B5}" type="doc">
      <dgm:prSet loTypeId="urn:microsoft.com/office/officeart/2005/8/layout/vList4#2" loCatId="list" qsTypeId="urn:microsoft.com/office/officeart/2005/8/quickstyle/simple1#13" qsCatId="simple" csTypeId="urn:microsoft.com/office/officeart/2005/8/colors/accent3_1" csCatId="accent3" phldr="1"/>
      <dgm:spPr/>
      <dgm:t>
        <a:bodyPr/>
        <a:lstStyle/>
        <a:p>
          <a:endParaRPr lang="en-US"/>
        </a:p>
      </dgm:t>
    </dgm:pt>
    <dgm:pt modelId="{A8E9C07B-48B2-4B9C-8EC7-0782825D816E}">
      <dgm:prSet phldrT="[Text]" custT="1"/>
      <dgm:spPr/>
      <dgm:t>
        <a:bodyPr anchor="ctr" anchorCtr="0"/>
        <a:lstStyle/>
        <a:p>
          <a:r>
            <a:rPr lang="en-US" sz="2400" b="1" dirty="0" smtClean="0"/>
            <a:t>Supply Chain Management</a:t>
          </a:r>
          <a:endParaRPr lang="en-US" sz="2400" dirty="0"/>
        </a:p>
      </dgm:t>
    </dgm:pt>
    <dgm:pt modelId="{C7A73202-DE5A-4072-95A6-BFF1402B4BC2}" type="parTrans" cxnId="{9617FCF8-0802-436C-A7CD-E87B3B8C2893}">
      <dgm:prSet/>
      <dgm:spPr/>
      <dgm:t>
        <a:bodyPr/>
        <a:lstStyle/>
        <a:p>
          <a:endParaRPr lang="en-US" sz="2000"/>
        </a:p>
      </dgm:t>
    </dgm:pt>
    <dgm:pt modelId="{631AC269-E33A-4752-92A6-6DC1380588AA}" type="sibTrans" cxnId="{9617FCF8-0802-436C-A7CD-E87B3B8C2893}">
      <dgm:prSet/>
      <dgm:spPr/>
      <dgm:t>
        <a:bodyPr/>
        <a:lstStyle/>
        <a:p>
          <a:endParaRPr lang="en-US" sz="2000"/>
        </a:p>
      </dgm:t>
    </dgm:pt>
    <dgm:pt modelId="{6D011581-C5DD-419A-AAED-AD05631CDF0A}">
      <dgm:prSet phldrT="[Text]" custT="1"/>
      <dgm:spPr/>
      <dgm:t>
        <a:bodyPr anchor="ctr" anchorCtr="0"/>
        <a:lstStyle/>
        <a:p>
          <a:r>
            <a:rPr lang="en-US" sz="2000" dirty="0" smtClean="0"/>
            <a:t>Describe supply chain management systems and how they help to improve interorganizational business processes.</a:t>
          </a:r>
          <a:endParaRPr lang="en-US" sz="2000" dirty="0"/>
        </a:p>
      </dgm:t>
    </dgm:pt>
    <dgm:pt modelId="{9AD826C6-DA8A-4FF7-A064-27557BE243B8}" type="parTrans" cxnId="{27AF655E-BB1D-4732-8A07-03E7E00B3EC5}">
      <dgm:prSet/>
      <dgm:spPr/>
      <dgm:t>
        <a:bodyPr/>
        <a:lstStyle/>
        <a:p>
          <a:endParaRPr lang="en-US" sz="2000"/>
        </a:p>
      </dgm:t>
    </dgm:pt>
    <dgm:pt modelId="{C1639196-CA28-4BD6-A52D-AF603368A606}" type="sibTrans" cxnId="{27AF655E-BB1D-4732-8A07-03E7E00B3EC5}">
      <dgm:prSet/>
      <dgm:spPr/>
      <dgm:t>
        <a:bodyPr/>
        <a:lstStyle/>
        <a:p>
          <a:endParaRPr lang="en-US" sz="2000"/>
        </a:p>
      </dgm:t>
    </dgm:pt>
    <dgm:pt modelId="{629933C8-186B-4311-BF2D-DC99990EFBF2}">
      <dgm:prSet phldrT="[Text]" custT="1"/>
      <dgm:spPr/>
      <dgm:t>
        <a:bodyPr anchor="ctr" anchorCtr="0"/>
        <a:lstStyle/>
        <a:p>
          <a:r>
            <a:rPr lang="en-US" sz="2400" b="1" dirty="0" smtClean="0">
              <a:hlinkClick xmlns:r="http://schemas.openxmlformats.org/officeDocument/2006/relationships" r:id="rId1" action="ppaction://hlinksldjump"/>
            </a:rPr>
            <a:t>Customer Relationship Management</a:t>
          </a:r>
          <a:endParaRPr lang="en-US" sz="2400" dirty="0"/>
        </a:p>
      </dgm:t>
    </dgm:pt>
    <dgm:pt modelId="{BD5F7455-41FD-4EDB-BB6D-E2107F429F6E}" type="parTrans" cxnId="{308514BA-8780-41F3-B8AD-EB260DAF35E1}">
      <dgm:prSet/>
      <dgm:spPr/>
      <dgm:t>
        <a:bodyPr/>
        <a:lstStyle/>
        <a:p>
          <a:endParaRPr lang="en-US" sz="2000"/>
        </a:p>
      </dgm:t>
    </dgm:pt>
    <dgm:pt modelId="{1801FD8D-8375-49FB-8B3F-210ACF517DEF}" type="sibTrans" cxnId="{308514BA-8780-41F3-B8AD-EB260DAF35E1}">
      <dgm:prSet/>
      <dgm:spPr/>
      <dgm:t>
        <a:bodyPr/>
        <a:lstStyle/>
        <a:p>
          <a:endParaRPr lang="en-US" sz="2000"/>
        </a:p>
      </dgm:t>
    </dgm:pt>
    <dgm:pt modelId="{363F0ED0-6985-439E-857A-EC47F8A3DAB0}">
      <dgm:prSet phldrT="[Text]" custT="1"/>
      <dgm:spPr/>
      <dgm:t>
        <a:bodyPr anchor="ctr" anchorCtr="0"/>
        <a:lstStyle/>
        <a:p>
          <a:r>
            <a:rPr lang="en-US" sz="2000" dirty="0" smtClean="0"/>
            <a:t>Describe customer relationship management systems and how they help to improve the activities involved in promoting and selling products to customers as well as providing customer service and nourishing long-term relationships.</a:t>
          </a:r>
          <a:endParaRPr lang="en-US" sz="2000" dirty="0"/>
        </a:p>
      </dgm:t>
    </dgm:pt>
    <dgm:pt modelId="{A9B0CFF2-8D5D-47E0-900D-55A9A3E83BE1}" type="parTrans" cxnId="{3A619D55-5747-4E00-A1FA-E45F6AED8303}">
      <dgm:prSet/>
      <dgm:spPr/>
      <dgm:t>
        <a:bodyPr/>
        <a:lstStyle/>
        <a:p>
          <a:endParaRPr lang="en-US" sz="2000"/>
        </a:p>
      </dgm:t>
    </dgm:pt>
    <dgm:pt modelId="{F7E04B30-62AE-4465-859B-270409FE7C94}" type="sibTrans" cxnId="{3A619D55-5747-4E00-A1FA-E45F6AED8303}">
      <dgm:prSet/>
      <dgm:spPr/>
      <dgm:t>
        <a:bodyPr/>
        <a:lstStyle/>
        <a:p>
          <a:endParaRPr lang="en-US" sz="2000"/>
        </a:p>
      </dgm:t>
    </dgm:pt>
    <dgm:pt modelId="{25E29AB1-DE1E-48E4-B66F-1D7048CC3527}" type="pres">
      <dgm:prSet presAssocID="{482F2C61-E41B-4642-B082-EF9C103085B5}" presName="linear" presStyleCnt="0">
        <dgm:presLayoutVars>
          <dgm:dir/>
          <dgm:resizeHandles val="exact"/>
        </dgm:presLayoutVars>
      </dgm:prSet>
      <dgm:spPr/>
      <dgm:t>
        <a:bodyPr/>
        <a:lstStyle/>
        <a:p>
          <a:endParaRPr lang="en-US"/>
        </a:p>
      </dgm:t>
    </dgm:pt>
    <dgm:pt modelId="{056847C0-F8DB-4977-A3FD-5A95306D8B69}" type="pres">
      <dgm:prSet presAssocID="{A8E9C07B-48B2-4B9C-8EC7-0782825D816E}" presName="comp" presStyleCnt="0"/>
      <dgm:spPr/>
    </dgm:pt>
    <dgm:pt modelId="{BA89CFF3-74C1-4F32-B093-38D94D4D20CF}" type="pres">
      <dgm:prSet presAssocID="{A8E9C07B-48B2-4B9C-8EC7-0782825D816E}" presName="box" presStyleLbl="node1" presStyleIdx="0" presStyleCnt="2" custScaleY="152805" custLinFactNeighborX="-1250" custLinFactNeighborY="-2000"/>
      <dgm:spPr/>
      <dgm:t>
        <a:bodyPr/>
        <a:lstStyle/>
        <a:p>
          <a:endParaRPr lang="en-US"/>
        </a:p>
      </dgm:t>
    </dgm:pt>
    <dgm:pt modelId="{7D7D61F9-D1AA-4F6A-8715-FD6AC3E01198}" type="pres">
      <dgm:prSet presAssocID="{A8E9C07B-48B2-4B9C-8EC7-0782825D816E}" presName="img" presStyleLbl="fgImgPlace1" presStyleIdx="0" presStyleCnt="2" custScaleX="95000" custScaleY="106321"/>
      <dgm:spPr>
        <a:blipFill rotWithShape="1">
          <a:blip xmlns:r="http://schemas.openxmlformats.org/officeDocument/2006/relationships" r:embed="rId2" cstate="screen">
            <a:extLst/>
          </a:blip>
          <a:stretch>
            <a:fillRect/>
          </a:stretch>
        </a:blipFill>
      </dgm:spPr>
      <dgm:t>
        <a:bodyPr/>
        <a:lstStyle/>
        <a:p>
          <a:endParaRPr lang="en-US"/>
        </a:p>
      </dgm:t>
    </dgm:pt>
    <dgm:pt modelId="{49E2F980-7E69-446B-A4B0-923DF6DEFA98}" type="pres">
      <dgm:prSet presAssocID="{A8E9C07B-48B2-4B9C-8EC7-0782825D816E}" presName="text" presStyleLbl="node1" presStyleIdx="0" presStyleCnt="2">
        <dgm:presLayoutVars>
          <dgm:bulletEnabled val="1"/>
        </dgm:presLayoutVars>
      </dgm:prSet>
      <dgm:spPr/>
      <dgm:t>
        <a:bodyPr/>
        <a:lstStyle/>
        <a:p>
          <a:endParaRPr lang="en-US"/>
        </a:p>
      </dgm:t>
    </dgm:pt>
    <dgm:pt modelId="{02C83B37-0F1D-4FEA-B7E7-FF6719B27A33}" type="pres">
      <dgm:prSet presAssocID="{631AC269-E33A-4752-92A6-6DC1380588AA}" presName="spacer" presStyleCnt="0"/>
      <dgm:spPr/>
    </dgm:pt>
    <dgm:pt modelId="{129D03A9-9EE6-42F0-9D54-DE111F5C82E8}" type="pres">
      <dgm:prSet presAssocID="{629933C8-186B-4311-BF2D-DC99990EFBF2}" presName="comp" presStyleCnt="0"/>
      <dgm:spPr/>
    </dgm:pt>
    <dgm:pt modelId="{A93B6B1D-06C6-4860-8EBA-32C502FF8641}" type="pres">
      <dgm:prSet presAssocID="{629933C8-186B-4311-BF2D-DC99990EFBF2}" presName="box" presStyleLbl="node1" presStyleIdx="1" presStyleCnt="2" custScaleY="102343" custLinFactNeighborX="11111" custLinFactNeighborY="3211"/>
      <dgm:spPr/>
      <dgm:t>
        <a:bodyPr/>
        <a:lstStyle/>
        <a:p>
          <a:endParaRPr lang="en-US"/>
        </a:p>
      </dgm:t>
    </dgm:pt>
    <dgm:pt modelId="{7AEC1603-E11D-41B0-BE2A-F6201D5BEDCD}" type="pres">
      <dgm:prSet presAssocID="{629933C8-186B-4311-BF2D-DC99990EFBF2}" presName="img" presStyleLbl="fgImgPlace1" presStyleIdx="1" presStyleCnt="2" custScaleX="72778" custScaleY="81451"/>
      <dgm:spPr>
        <a:blipFill rotWithShape="1">
          <a:blip xmlns:r="http://schemas.openxmlformats.org/officeDocument/2006/relationships" r:embed="rId3" cstate="screen">
            <a:extLst/>
          </a:blip>
          <a:stretch>
            <a:fillRect/>
          </a:stretch>
        </a:blipFill>
      </dgm:spPr>
      <dgm:t>
        <a:bodyPr/>
        <a:lstStyle/>
        <a:p>
          <a:endParaRPr lang="en-US"/>
        </a:p>
      </dgm:t>
    </dgm:pt>
    <dgm:pt modelId="{7B44DBCB-1EB0-418C-B751-858BAE4753CC}" type="pres">
      <dgm:prSet presAssocID="{629933C8-186B-4311-BF2D-DC99990EFBF2}" presName="text" presStyleLbl="node1" presStyleIdx="1" presStyleCnt="2">
        <dgm:presLayoutVars>
          <dgm:bulletEnabled val="1"/>
        </dgm:presLayoutVars>
      </dgm:prSet>
      <dgm:spPr/>
      <dgm:t>
        <a:bodyPr/>
        <a:lstStyle/>
        <a:p>
          <a:endParaRPr lang="en-US"/>
        </a:p>
      </dgm:t>
    </dgm:pt>
  </dgm:ptLst>
  <dgm:cxnLst>
    <dgm:cxn modelId="{7E80BC0B-7AEB-4EC1-9108-24381BE3B9BF}" type="presOf" srcId="{6D011581-C5DD-419A-AAED-AD05631CDF0A}" destId="{49E2F980-7E69-446B-A4B0-923DF6DEFA98}" srcOrd="1" destOrd="1" presId="urn:microsoft.com/office/officeart/2005/8/layout/vList4#2"/>
    <dgm:cxn modelId="{29A9480A-3FAA-4F7A-9F3C-8F9BC7BD95AA}" type="presOf" srcId="{A8E9C07B-48B2-4B9C-8EC7-0782825D816E}" destId="{BA89CFF3-74C1-4F32-B093-38D94D4D20CF}" srcOrd="0" destOrd="0" presId="urn:microsoft.com/office/officeart/2005/8/layout/vList4#2"/>
    <dgm:cxn modelId="{308514BA-8780-41F3-B8AD-EB260DAF35E1}" srcId="{482F2C61-E41B-4642-B082-EF9C103085B5}" destId="{629933C8-186B-4311-BF2D-DC99990EFBF2}" srcOrd="1" destOrd="0" parTransId="{BD5F7455-41FD-4EDB-BB6D-E2107F429F6E}" sibTransId="{1801FD8D-8375-49FB-8B3F-210ACF517DEF}"/>
    <dgm:cxn modelId="{45F2931E-A501-45DC-8F09-F12D86300B5B}" type="presOf" srcId="{629933C8-186B-4311-BF2D-DC99990EFBF2}" destId="{A93B6B1D-06C6-4860-8EBA-32C502FF8641}" srcOrd="0" destOrd="0" presId="urn:microsoft.com/office/officeart/2005/8/layout/vList4#2"/>
    <dgm:cxn modelId="{3A619D55-5747-4E00-A1FA-E45F6AED8303}" srcId="{629933C8-186B-4311-BF2D-DC99990EFBF2}" destId="{363F0ED0-6985-439E-857A-EC47F8A3DAB0}" srcOrd="0" destOrd="0" parTransId="{A9B0CFF2-8D5D-47E0-900D-55A9A3E83BE1}" sibTransId="{F7E04B30-62AE-4465-859B-270409FE7C94}"/>
    <dgm:cxn modelId="{9BD82E28-4037-4D04-85E7-49B857A27816}" type="presOf" srcId="{A8E9C07B-48B2-4B9C-8EC7-0782825D816E}" destId="{49E2F980-7E69-446B-A4B0-923DF6DEFA98}" srcOrd="1" destOrd="0" presId="urn:microsoft.com/office/officeart/2005/8/layout/vList4#2"/>
    <dgm:cxn modelId="{723D0C00-D2D3-4BBE-8906-08AA8E8E48A2}" type="presOf" srcId="{363F0ED0-6985-439E-857A-EC47F8A3DAB0}" destId="{A93B6B1D-06C6-4860-8EBA-32C502FF8641}" srcOrd="0" destOrd="1" presId="urn:microsoft.com/office/officeart/2005/8/layout/vList4#2"/>
    <dgm:cxn modelId="{27AF655E-BB1D-4732-8A07-03E7E00B3EC5}" srcId="{A8E9C07B-48B2-4B9C-8EC7-0782825D816E}" destId="{6D011581-C5DD-419A-AAED-AD05631CDF0A}" srcOrd="0" destOrd="0" parTransId="{9AD826C6-DA8A-4FF7-A064-27557BE243B8}" sibTransId="{C1639196-CA28-4BD6-A52D-AF603368A606}"/>
    <dgm:cxn modelId="{0A35BF62-0A02-48C3-B933-4A82D0A8F50A}" type="presOf" srcId="{629933C8-186B-4311-BF2D-DC99990EFBF2}" destId="{7B44DBCB-1EB0-418C-B751-858BAE4753CC}" srcOrd="1" destOrd="0" presId="urn:microsoft.com/office/officeart/2005/8/layout/vList4#2"/>
    <dgm:cxn modelId="{C01C03A0-78D2-4017-B4C5-9B0A2E3100A3}" type="presOf" srcId="{363F0ED0-6985-439E-857A-EC47F8A3DAB0}" destId="{7B44DBCB-1EB0-418C-B751-858BAE4753CC}" srcOrd="1" destOrd="1" presId="urn:microsoft.com/office/officeart/2005/8/layout/vList4#2"/>
    <dgm:cxn modelId="{9617FCF8-0802-436C-A7CD-E87B3B8C2893}" srcId="{482F2C61-E41B-4642-B082-EF9C103085B5}" destId="{A8E9C07B-48B2-4B9C-8EC7-0782825D816E}" srcOrd="0" destOrd="0" parTransId="{C7A73202-DE5A-4072-95A6-BFF1402B4BC2}" sibTransId="{631AC269-E33A-4752-92A6-6DC1380588AA}"/>
    <dgm:cxn modelId="{7EC71E8B-9390-4F3F-BA30-F3C162814EAA}" type="presOf" srcId="{6D011581-C5DD-419A-AAED-AD05631CDF0A}" destId="{BA89CFF3-74C1-4F32-B093-38D94D4D20CF}" srcOrd="0" destOrd="1" presId="urn:microsoft.com/office/officeart/2005/8/layout/vList4#2"/>
    <dgm:cxn modelId="{816A7EAD-970C-47E3-BDF0-C76D92C242DC}" type="presOf" srcId="{482F2C61-E41B-4642-B082-EF9C103085B5}" destId="{25E29AB1-DE1E-48E4-B66F-1D7048CC3527}" srcOrd="0" destOrd="0" presId="urn:microsoft.com/office/officeart/2005/8/layout/vList4#2"/>
    <dgm:cxn modelId="{17273B92-5AEC-4D2C-8861-547AC88B7403}" type="presParOf" srcId="{25E29AB1-DE1E-48E4-B66F-1D7048CC3527}" destId="{056847C0-F8DB-4977-A3FD-5A95306D8B69}" srcOrd="0" destOrd="0" presId="urn:microsoft.com/office/officeart/2005/8/layout/vList4#2"/>
    <dgm:cxn modelId="{FBAE159C-0E79-4E96-BCB4-1668CDC61BF6}" type="presParOf" srcId="{056847C0-F8DB-4977-A3FD-5A95306D8B69}" destId="{BA89CFF3-74C1-4F32-B093-38D94D4D20CF}" srcOrd="0" destOrd="0" presId="urn:microsoft.com/office/officeart/2005/8/layout/vList4#2"/>
    <dgm:cxn modelId="{AEA49F5A-D531-4C66-8743-AFF1F11FC9B8}" type="presParOf" srcId="{056847C0-F8DB-4977-A3FD-5A95306D8B69}" destId="{7D7D61F9-D1AA-4F6A-8715-FD6AC3E01198}" srcOrd="1" destOrd="0" presId="urn:microsoft.com/office/officeart/2005/8/layout/vList4#2"/>
    <dgm:cxn modelId="{DAE54C8F-BB98-438B-AB6E-AEDAF80DD7E4}" type="presParOf" srcId="{056847C0-F8DB-4977-A3FD-5A95306D8B69}" destId="{49E2F980-7E69-446B-A4B0-923DF6DEFA98}" srcOrd="2" destOrd="0" presId="urn:microsoft.com/office/officeart/2005/8/layout/vList4#2"/>
    <dgm:cxn modelId="{356F6D91-4D24-4618-A49D-61888F943128}" type="presParOf" srcId="{25E29AB1-DE1E-48E4-B66F-1D7048CC3527}" destId="{02C83B37-0F1D-4FEA-B7E7-FF6719B27A33}" srcOrd="1" destOrd="0" presId="urn:microsoft.com/office/officeart/2005/8/layout/vList4#2"/>
    <dgm:cxn modelId="{3B71D5DE-1F15-4C48-9433-A7F8125D72C6}" type="presParOf" srcId="{25E29AB1-DE1E-48E4-B66F-1D7048CC3527}" destId="{129D03A9-9EE6-42F0-9D54-DE111F5C82E8}" srcOrd="2" destOrd="0" presId="urn:microsoft.com/office/officeart/2005/8/layout/vList4#2"/>
    <dgm:cxn modelId="{9B1B1AD9-E69C-4466-BA5B-89C75A6202C5}" type="presParOf" srcId="{129D03A9-9EE6-42F0-9D54-DE111F5C82E8}" destId="{A93B6B1D-06C6-4860-8EBA-32C502FF8641}" srcOrd="0" destOrd="0" presId="urn:microsoft.com/office/officeart/2005/8/layout/vList4#2"/>
    <dgm:cxn modelId="{2028C66C-DB28-4752-B253-F19DB11A9B94}" type="presParOf" srcId="{129D03A9-9EE6-42F0-9D54-DE111F5C82E8}" destId="{7AEC1603-E11D-41B0-BE2A-F6201D5BEDCD}" srcOrd="1" destOrd="0" presId="urn:microsoft.com/office/officeart/2005/8/layout/vList4#2"/>
    <dgm:cxn modelId="{C7EB38DB-43F0-4BAD-8986-350B7E5A676D}" type="presParOf" srcId="{129D03A9-9EE6-42F0-9D54-DE111F5C82E8}" destId="{7B44DBCB-1EB0-418C-B751-858BAE4753CC}" srcOrd="2" destOrd="0" presId="urn:microsoft.com/office/officeart/2005/8/layout/vList4#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2F2C61-E41B-4642-B082-EF9C103085B5}" type="doc">
      <dgm:prSet loTypeId="urn:microsoft.com/office/officeart/2005/8/layout/vList4#3" loCatId="list" qsTypeId="urn:microsoft.com/office/officeart/2005/8/quickstyle/simple1#14" qsCatId="simple" csTypeId="urn:microsoft.com/office/officeart/2005/8/colors/accent3_1" csCatId="accent3" phldr="1"/>
      <dgm:spPr/>
      <dgm:t>
        <a:bodyPr/>
        <a:lstStyle/>
        <a:p>
          <a:endParaRPr lang="en-US"/>
        </a:p>
      </dgm:t>
    </dgm:pt>
    <dgm:pt modelId="{A8E9C07B-48B2-4B9C-8EC7-0782825D816E}">
      <dgm:prSet phldrT="[Text]" custT="1"/>
      <dgm:spPr/>
      <dgm:t>
        <a:bodyPr anchor="ctr" anchorCtr="0"/>
        <a:lstStyle/>
        <a:p>
          <a:r>
            <a:rPr lang="en-US" sz="2400" b="1" dirty="0" smtClean="0">
              <a:hlinkClick xmlns:r="http://schemas.openxmlformats.org/officeDocument/2006/relationships" r:id="rId1" action="ppaction://hlinksldjump"/>
            </a:rPr>
            <a:t>Supply Chain Management</a:t>
          </a:r>
          <a:endParaRPr lang="en-US" sz="2400" dirty="0"/>
        </a:p>
      </dgm:t>
    </dgm:pt>
    <dgm:pt modelId="{C7A73202-DE5A-4072-95A6-BFF1402B4BC2}" type="parTrans" cxnId="{9617FCF8-0802-436C-A7CD-E87B3B8C2893}">
      <dgm:prSet/>
      <dgm:spPr/>
      <dgm:t>
        <a:bodyPr/>
        <a:lstStyle/>
        <a:p>
          <a:endParaRPr lang="en-US" sz="2000"/>
        </a:p>
      </dgm:t>
    </dgm:pt>
    <dgm:pt modelId="{631AC269-E33A-4752-92A6-6DC1380588AA}" type="sibTrans" cxnId="{9617FCF8-0802-436C-A7CD-E87B3B8C2893}">
      <dgm:prSet/>
      <dgm:spPr/>
      <dgm:t>
        <a:bodyPr/>
        <a:lstStyle/>
        <a:p>
          <a:endParaRPr lang="en-US" sz="2000"/>
        </a:p>
      </dgm:t>
    </dgm:pt>
    <dgm:pt modelId="{6D011581-C5DD-419A-AAED-AD05631CDF0A}">
      <dgm:prSet phldrT="[Text]" custT="1"/>
      <dgm:spPr/>
      <dgm:t>
        <a:bodyPr anchor="ctr" anchorCtr="0"/>
        <a:lstStyle/>
        <a:p>
          <a:r>
            <a:rPr lang="en-US" sz="2000" dirty="0" smtClean="0"/>
            <a:t>Describe supply chain management systems and how they help to improve interorganizational business processes.</a:t>
          </a:r>
          <a:endParaRPr lang="en-US" sz="2000" dirty="0"/>
        </a:p>
      </dgm:t>
    </dgm:pt>
    <dgm:pt modelId="{9AD826C6-DA8A-4FF7-A064-27557BE243B8}" type="parTrans" cxnId="{27AF655E-BB1D-4732-8A07-03E7E00B3EC5}">
      <dgm:prSet/>
      <dgm:spPr/>
      <dgm:t>
        <a:bodyPr/>
        <a:lstStyle/>
        <a:p>
          <a:endParaRPr lang="en-US" sz="2000"/>
        </a:p>
      </dgm:t>
    </dgm:pt>
    <dgm:pt modelId="{C1639196-CA28-4BD6-A52D-AF603368A606}" type="sibTrans" cxnId="{27AF655E-BB1D-4732-8A07-03E7E00B3EC5}">
      <dgm:prSet/>
      <dgm:spPr/>
      <dgm:t>
        <a:bodyPr/>
        <a:lstStyle/>
        <a:p>
          <a:endParaRPr lang="en-US" sz="2000"/>
        </a:p>
      </dgm:t>
    </dgm:pt>
    <dgm:pt modelId="{629933C8-186B-4311-BF2D-DC99990EFBF2}">
      <dgm:prSet phldrT="[Text]" custT="1"/>
      <dgm:spPr/>
      <dgm:t>
        <a:bodyPr anchor="ctr" anchorCtr="0"/>
        <a:lstStyle/>
        <a:p>
          <a:r>
            <a:rPr lang="en-US" sz="2400" b="1" dirty="0" smtClean="0"/>
            <a:t>Customer Relationship Management</a:t>
          </a:r>
          <a:endParaRPr lang="en-US" sz="2400" dirty="0"/>
        </a:p>
      </dgm:t>
    </dgm:pt>
    <dgm:pt modelId="{BD5F7455-41FD-4EDB-BB6D-E2107F429F6E}" type="parTrans" cxnId="{308514BA-8780-41F3-B8AD-EB260DAF35E1}">
      <dgm:prSet/>
      <dgm:spPr/>
      <dgm:t>
        <a:bodyPr/>
        <a:lstStyle/>
        <a:p>
          <a:endParaRPr lang="en-US" sz="2000"/>
        </a:p>
      </dgm:t>
    </dgm:pt>
    <dgm:pt modelId="{1801FD8D-8375-49FB-8B3F-210ACF517DEF}" type="sibTrans" cxnId="{308514BA-8780-41F3-B8AD-EB260DAF35E1}">
      <dgm:prSet/>
      <dgm:spPr/>
      <dgm:t>
        <a:bodyPr/>
        <a:lstStyle/>
        <a:p>
          <a:endParaRPr lang="en-US" sz="2000"/>
        </a:p>
      </dgm:t>
    </dgm:pt>
    <dgm:pt modelId="{363F0ED0-6985-439E-857A-EC47F8A3DAB0}">
      <dgm:prSet phldrT="[Text]" custT="1"/>
      <dgm:spPr/>
      <dgm:t>
        <a:bodyPr anchor="ctr" anchorCtr="0"/>
        <a:lstStyle/>
        <a:p>
          <a:r>
            <a:rPr lang="en-US" sz="2000" dirty="0" smtClean="0"/>
            <a:t>Describe customer relationship management systems and how they help to improve the activities involved in promoting and selling products to customers as well as providing customer service and nourishing long-term relationships.</a:t>
          </a:r>
          <a:endParaRPr lang="en-US" sz="2000" dirty="0"/>
        </a:p>
      </dgm:t>
    </dgm:pt>
    <dgm:pt modelId="{A9B0CFF2-8D5D-47E0-900D-55A9A3E83BE1}" type="parTrans" cxnId="{3A619D55-5747-4E00-A1FA-E45F6AED8303}">
      <dgm:prSet/>
      <dgm:spPr/>
      <dgm:t>
        <a:bodyPr/>
        <a:lstStyle/>
        <a:p>
          <a:endParaRPr lang="en-US" sz="2000"/>
        </a:p>
      </dgm:t>
    </dgm:pt>
    <dgm:pt modelId="{F7E04B30-62AE-4465-859B-270409FE7C94}" type="sibTrans" cxnId="{3A619D55-5747-4E00-A1FA-E45F6AED8303}">
      <dgm:prSet/>
      <dgm:spPr/>
      <dgm:t>
        <a:bodyPr/>
        <a:lstStyle/>
        <a:p>
          <a:endParaRPr lang="en-US" sz="2000"/>
        </a:p>
      </dgm:t>
    </dgm:pt>
    <dgm:pt modelId="{25E29AB1-DE1E-48E4-B66F-1D7048CC3527}" type="pres">
      <dgm:prSet presAssocID="{482F2C61-E41B-4642-B082-EF9C103085B5}" presName="linear" presStyleCnt="0">
        <dgm:presLayoutVars>
          <dgm:dir/>
          <dgm:resizeHandles val="exact"/>
        </dgm:presLayoutVars>
      </dgm:prSet>
      <dgm:spPr/>
      <dgm:t>
        <a:bodyPr/>
        <a:lstStyle/>
        <a:p>
          <a:endParaRPr lang="en-US"/>
        </a:p>
      </dgm:t>
    </dgm:pt>
    <dgm:pt modelId="{056847C0-F8DB-4977-A3FD-5A95306D8B69}" type="pres">
      <dgm:prSet presAssocID="{A8E9C07B-48B2-4B9C-8EC7-0782825D816E}" presName="comp" presStyleCnt="0"/>
      <dgm:spPr/>
    </dgm:pt>
    <dgm:pt modelId="{BA89CFF3-74C1-4F32-B093-38D94D4D20CF}" type="pres">
      <dgm:prSet presAssocID="{A8E9C07B-48B2-4B9C-8EC7-0782825D816E}" presName="box" presStyleLbl="node1" presStyleIdx="0" presStyleCnt="2" custScaleY="106447" custLinFactNeighborX="-1250" custLinFactNeighborY="-2000"/>
      <dgm:spPr/>
      <dgm:t>
        <a:bodyPr/>
        <a:lstStyle/>
        <a:p>
          <a:endParaRPr lang="en-US"/>
        </a:p>
      </dgm:t>
    </dgm:pt>
    <dgm:pt modelId="{7D7D61F9-D1AA-4F6A-8715-FD6AC3E01198}" type="pres">
      <dgm:prSet presAssocID="{A8E9C07B-48B2-4B9C-8EC7-0782825D816E}" presName="img" presStyleLbl="fgImgPlace1" presStyleIdx="0" presStyleCnt="2" custScaleX="72778" custScaleY="81982"/>
      <dgm:spPr>
        <a:blipFill rotWithShape="1">
          <a:blip xmlns:r="http://schemas.openxmlformats.org/officeDocument/2006/relationships" r:embed="rId2" cstate="screen">
            <a:extLst/>
          </a:blip>
          <a:stretch>
            <a:fillRect/>
          </a:stretch>
        </a:blipFill>
      </dgm:spPr>
      <dgm:t>
        <a:bodyPr/>
        <a:lstStyle/>
        <a:p>
          <a:endParaRPr lang="en-US"/>
        </a:p>
      </dgm:t>
    </dgm:pt>
    <dgm:pt modelId="{49E2F980-7E69-446B-A4B0-923DF6DEFA98}" type="pres">
      <dgm:prSet presAssocID="{A8E9C07B-48B2-4B9C-8EC7-0782825D816E}" presName="text" presStyleLbl="node1" presStyleIdx="0" presStyleCnt="2">
        <dgm:presLayoutVars>
          <dgm:bulletEnabled val="1"/>
        </dgm:presLayoutVars>
      </dgm:prSet>
      <dgm:spPr/>
      <dgm:t>
        <a:bodyPr/>
        <a:lstStyle/>
        <a:p>
          <a:endParaRPr lang="en-US"/>
        </a:p>
      </dgm:t>
    </dgm:pt>
    <dgm:pt modelId="{02C83B37-0F1D-4FEA-B7E7-FF6719B27A33}" type="pres">
      <dgm:prSet presAssocID="{631AC269-E33A-4752-92A6-6DC1380588AA}" presName="spacer" presStyleCnt="0"/>
      <dgm:spPr/>
    </dgm:pt>
    <dgm:pt modelId="{129D03A9-9EE6-42F0-9D54-DE111F5C82E8}" type="pres">
      <dgm:prSet presAssocID="{629933C8-186B-4311-BF2D-DC99990EFBF2}" presName="comp" presStyleCnt="0"/>
      <dgm:spPr/>
    </dgm:pt>
    <dgm:pt modelId="{A93B6B1D-06C6-4860-8EBA-32C502FF8641}" type="pres">
      <dgm:prSet presAssocID="{629933C8-186B-4311-BF2D-DC99990EFBF2}" presName="box" presStyleLbl="node1" presStyleIdx="1" presStyleCnt="2" custScaleY="150465" custLinFactNeighborX="11111" custLinFactNeighborY="3211"/>
      <dgm:spPr/>
      <dgm:t>
        <a:bodyPr/>
        <a:lstStyle/>
        <a:p>
          <a:endParaRPr lang="en-US"/>
        </a:p>
      </dgm:t>
    </dgm:pt>
    <dgm:pt modelId="{7AEC1603-E11D-41B0-BE2A-F6201D5BEDCD}" type="pres">
      <dgm:prSet presAssocID="{629933C8-186B-4311-BF2D-DC99990EFBF2}" presName="img" presStyleLbl="fgImgPlace1" presStyleIdx="1" presStyleCnt="2" custScaleX="95000" custScaleY="107014"/>
      <dgm:spPr>
        <a:blipFill rotWithShape="1">
          <a:blip xmlns:r="http://schemas.openxmlformats.org/officeDocument/2006/relationships" r:embed="rId3" cstate="screen">
            <a:extLst/>
          </a:blip>
          <a:stretch>
            <a:fillRect/>
          </a:stretch>
        </a:blipFill>
      </dgm:spPr>
      <dgm:t>
        <a:bodyPr/>
        <a:lstStyle/>
        <a:p>
          <a:endParaRPr lang="en-US"/>
        </a:p>
      </dgm:t>
    </dgm:pt>
    <dgm:pt modelId="{7B44DBCB-1EB0-418C-B751-858BAE4753CC}" type="pres">
      <dgm:prSet presAssocID="{629933C8-186B-4311-BF2D-DC99990EFBF2}" presName="text" presStyleLbl="node1" presStyleIdx="1" presStyleCnt="2">
        <dgm:presLayoutVars>
          <dgm:bulletEnabled val="1"/>
        </dgm:presLayoutVars>
      </dgm:prSet>
      <dgm:spPr/>
      <dgm:t>
        <a:bodyPr/>
        <a:lstStyle/>
        <a:p>
          <a:endParaRPr lang="en-US"/>
        </a:p>
      </dgm:t>
    </dgm:pt>
  </dgm:ptLst>
  <dgm:cxnLst>
    <dgm:cxn modelId="{9617FCF8-0802-436C-A7CD-E87B3B8C2893}" srcId="{482F2C61-E41B-4642-B082-EF9C103085B5}" destId="{A8E9C07B-48B2-4B9C-8EC7-0782825D816E}" srcOrd="0" destOrd="0" parTransId="{C7A73202-DE5A-4072-95A6-BFF1402B4BC2}" sibTransId="{631AC269-E33A-4752-92A6-6DC1380588AA}"/>
    <dgm:cxn modelId="{88310658-D31C-4B0E-8FDF-8ED9255F171B}" type="presOf" srcId="{363F0ED0-6985-439E-857A-EC47F8A3DAB0}" destId="{7B44DBCB-1EB0-418C-B751-858BAE4753CC}" srcOrd="1" destOrd="1" presId="urn:microsoft.com/office/officeart/2005/8/layout/vList4#3"/>
    <dgm:cxn modelId="{8FCF5E44-32F1-4235-8469-73A6F4F75455}" type="presOf" srcId="{6D011581-C5DD-419A-AAED-AD05631CDF0A}" destId="{BA89CFF3-74C1-4F32-B093-38D94D4D20CF}" srcOrd="0" destOrd="1" presId="urn:microsoft.com/office/officeart/2005/8/layout/vList4#3"/>
    <dgm:cxn modelId="{FBD20674-3DEF-489B-B4F4-5B56BB42A881}" type="presOf" srcId="{363F0ED0-6985-439E-857A-EC47F8A3DAB0}" destId="{A93B6B1D-06C6-4860-8EBA-32C502FF8641}" srcOrd="0" destOrd="1" presId="urn:microsoft.com/office/officeart/2005/8/layout/vList4#3"/>
    <dgm:cxn modelId="{486D2D17-2FD5-414D-96DA-F45721703272}" type="presOf" srcId="{629933C8-186B-4311-BF2D-DC99990EFBF2}" destId="{A93B6B1D-06C6-4860-8EBA-32C502FF8641}" srcOrd="0" destOrd="0" presId="urn:microsoft.com/office/officeart/2005/8/layout/vList4#3"/>
    <dgm:cxn modelId="{7CA147FB-F258-4F5C-9F05-8E4379490FDA}" type="presOf" srcId="{A8E9C07B-48B2-4B9C-8EC7-0782825D816E}" destId="{49E2F980-7E69-446B-A4B0-923DF6DEFA98}" srcOrd="1" destOrd="0" presId="urn:microsoft.com/office/officeart/2005/8/layout/vList4#3"/>
    <dgm:cxn modelId="{308514BA-8780-41F3-B8AD-EB260DAF35E1}" srcId="{482F2C61-E41B-4642-B082-EF9C103085B5}" destId="{629933C8-186B-4311-BF2D-DC99990EFBF2}" srcOrd="1" destOrd="0" parTransId="{BD5F7455-41FD-4EDB-BB6D-E2107F429F6E}" sibTransId="{1801FD8D-8375-49FB-8B3F-210ACF517DEF}"/>
    <dgm:cxn modelId="{2493944D-705D-4D7C-A7AB-B9B2A91601C2}" type="presOf" srcId="{6D011581-C5DD-419A-AAED-AD05631CDF0A}" destId="{49E2F980-7E69-446B-A4B0-923DF6DEFA98}" srcOrd="1" destOrd="1" presId="urn:microsoft.com/office/officeart/2005/8/layout/vList4#3"/>
    <dgm:cxn modelId="{3A619D55-5747-4E00-A1FA-E45F6AED8303}" srcId="{629933C8-186B-4311-BF2D-DC99990EFBF2}" destId="{363F0ED0-6985-439E-857A-EC47F8A3DAB0}" srcOrd="0" destOrd="0" parTransId="{A9B0CFF2-8D5D-47E0-900D-55A9A3E83BE1}" sibTransId="{F7E04B30-62AE-4465-859B-270409FE7C94}"/>
    <dgm:cxn modelId="{32116FE4-DD80-4F17-90D8-3B37DC6824B7}" type="presOf" srcId="{482F2C61-E41B-4642-B082-EF9C103085B5}" destId="{25E29AB1-DE1E-48E4-B66F-1D7048CC3527}" srcOrd="0" destOrd="0" presId="urn:microsoft.com/office/officeart/2005/8/layout/vList4#3"/>
    <dgm:cxn modelId="{22F1A204-80AE-4D0A-AC5B-AC5063E6FAA8}" type="presOf" srcId="{629933C8-186B-4311-BF2D-DC99990EFBF2}" destId="{7B44DBCB-1EB0-418C-B751-858BAE4753CC}" srcOrd="1" destOrd="0" presId="urn:microsoft.com/office/officeart/2005/8/layout/vList4#3"/>
    <dgm:cxn modelId="{6176F86B-6AC9-4090-80AD-4845193EEF91}" type="presOf" srcId="{A8E9C07B-48B2-4B9C-8EC7-0782825D816E}" destId="{BA89CFF3-74C1-4F32-B093-38D94D4D20CF}" srcOrd="0" destOrd="0" presId="urn:microsoft.com/office/officeart/2005/8/layout/vList4#3"/>
    <dgm:cxn modelId="{27AF655E-BB1D-4732-8A07-03E7E00B3EC5}" srcId="{A8E9C07B-48B2-4B9C-8EC7-0782825D816E}" destId="{6D011581-C5DD-419A-AAED-AD05631CDF0A}" srcOrd="0" destOrd="0" parTransId="{9AD826C6-DA8A-4FF7-A064-27557BE243B8}" sibTransId="{C1639196-CA28-4BD6-A52D-AF603368A606}"/>
    <dgm:cxn modelId="{4E8EE4D3-697C-4406-9C1D-2097A53F272E}" type="presParOf" srcId="{25E29AB1-DE1E-48E4-B66F-1D7048CC3527}" destId="{056847C0-F8DB-4977-A3FD-5A95306D8B69}" srcOrd="0" destOrd="0" presId="urn:microsoft.com/office/officeart/2005/8/layout/vList4#3"/>
    <dgm:cxn modelId="{89663012-5477-4C22-89D9-715A0EEF75C0}" type="presParOf" srcId="{056847C0-F8DB-4977-A3FD-5A95306D8B69}" destId="{BA89CFF3-74C1-4F32-B093-38D94D4D20CF}" srcOrd="0" destOrd="0" presId="urn:microsoft.com/office/officeart/2005/8/layout/vList4#3"/>
    <dgm:cxn modelId="{8CBF04EB-242C-409A-B821-5830AADA70B3}" type="presParOf" srcId="{056847C0-F8DB-4977-A3FD-5A95306D8B69}" destId="{7D7D61F9-D1AA-4F6A-8715-FD6AC3E01198}" srcOrd="1" destOrd="0" presId="urn:microsoft.com/office/officeart/2005/8/layout/vList4#3"/>
    <dgm:cxn modelId="{F42460AE-61A9-4351-8D90-90E3A3213C40}" type="presParOf" srcId="{056847C0-F8DB-4977-A3FD-5A95306D8B69}" destId="{49E2F980-7E69-446B-A4B0-923DF6DEFA98}" srcOrd="2" destOrd="0" presId="urn:microsoft.com/office/officeart/2005/8/layout/vList4#3"/>
    <dgm:cxn modelId="{D4F52AD9-F171-4143-9775-AB0FC147D603}" type="presParOf" srcId="{25E29AB1-DE1E-48E4-B66F-1D7048CC3527}" destId="{02C83B37-0F1D-4FEA-B7E7-FF6719B27A33}" srcOrd="1" destOrd="0" presId="urn:microsoft.com/office/officeart/2005/8/layout/vList4#3"/>
    <dgm:cxn modelId="{ACF8F729-993F-4AFB-BAAB-38CE58728F47}" type="presParOf" srcId="{25E29AB1-DE1E-48E4-B66F-1D7048CC3527}" destId="{129D03A9-9EE6-42F0-9D54-DE111F5C82E8}" srcOrd="2" destOrd="0" presId="urn:microsoft.com/office/officeart/2005/8/layout/vList4#3"/>
    <dgm:cxn modelId="{0BA37FB3-D46D-44FF-8F9B-093FBCEF3DCC}" type="presParOf" srcId="{129D03A9-9EE6-42F0-9D54-DE111F5C82E8}" destId="{A93B6B1D-06C6-4860-8EBA-32C502FF8641}" srcOrd="0" destOrd="0" presId="urn:microsoft.com/office/officeart/2005/8/layout/vList4#3"/>
    <dgm:cxn modelId="{A7AA5549-00BD-453F-BA97-5DAEDFE4B670}" type="presParOf" srcId="{129D03A9-9EE6-42F0-9D54-DE111F5C82E8}" destId="{7AEC1603-E11D-41B0-BE2A-F6201D5BEDCD}" srcOrd="1" destOrd="0" presId="urn:microsoft.com/office/officeart/2005/8/layout/vList4#3"/>
    <dgm:cxn modelId="{B62DBB42-F51C-45A2-820E-7300341732F6}" type="presParOf" srcId="{129D03A9-9EE6-42F0-9D54-DE111F5C82E8}" destId="{7B44DBCB-1EB0-418C-B751-858BAE4753CC}" srcOrd="2" destOrd="0" presId="urn:microsoft.com/office/officeart/2005/8/layout/vList4#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2">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3">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5AA9F61-1AF8-44B4-9E6C-09B0EEDDF400}" type="datetimeFigureOut">
              <a:rPr lang="en-US"/>
              <a:pPr>
                <a:defRPr/>
              </a:pPr>
              <a:t>2/5/2013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DD1540B-42B5-4C64-94D9-CD8D108B8190}"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4D04DC3-4B2C-4D92-95AD-9FB818316CD6}" type="datetimeFigureOut">
              <a:rPr lang="en-US"/>
              <a:pPr>
                <a:defRPr/>
              </a:pPr>
              <a:t>2/5/2013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3F09DDF-2EE2-4887-9583-671CFD61104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1CF03EF-96F9-4D26-8019-3B5C1D02896C}" type="slidenum">
              <a:rPr lang="en-US">
                <a:cs typeface="Arial" charset="0"/>
              </a:rPr>
              <a:pPr fontAlgn="base">
                <a:spcBef>
                  <a:spcPct val="0"/>
                </a:spcBef>
                <a:spcAft>
                  <a:spcPct val="0"/>
                </a:spcAft>
                <a:defRPr/>
              </a:pPr>
              <a:t>1</a:t>
            </a:fld>
            <a:endParaRPr lang="en-US">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Modern manufacturing practices, such as Just-in-Time Production, that eliminate bringing in large stocks of manufacturing supplies and the associated storage, inventory, and handling costs are part of a lean manufacturing system focused on efficiency. </a:t>
            </a:r>
          </a:p>
          <a:p>
            <a:pPr eaLnBrk="1" hangingPunct="1">
              <a:spcBef>
                <a:spcPct val="0"/>
              </a:spcBef>
            </a:pPr>
            <a:r>
              <a:rPr lang="en-US" smtClean="0"/>
              <a:t>These practices can significantly reduce manufacturing overhead, but do create the risk of stock-outs if the supply chain isn’t operating effectively.</a:t>
            </a:r>
          </a:p>
          <a:p>
            <a:pPr eaLnBrk="1" hangingPunct="1">
              <a:spcBef>
                <a:spcPct val="0"/>
              </a:spcBef>
            </a:pPr>
            <a:r>
              <a:rPr lang="en-US" smtClean="0"/>
              <a:t>Vendor managed inventory is another practice that offloads inventory management to the vendor selling the inventory, placing the burden for maintaining a suitable supply on their shoulders which reduces operating costs yet again.</a:t>
            </a:r>
          </a:p>
        </p:txBody>
      </p:sp>
      <p:sp>
        <p:nvSpPr>
          <p:cNvPr id="348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467A224-28AA-48D9-B9C7-CBCA852497C7}" type="slidenum">
              <a:rPr lang="en-US">
                <a:cs typeface="Arial" charset="0"/>
              </a:rPr>
              <a:pPr fontAlgn="base">
                <a:spcBef>
                  <a:spcPct val="0"/>
                </a:spcBef>
                <a:spcAft>
                  <a:spcPct val="0"/>
                </a:spcAft>
                <a:defRPr/>
              </a:pPr>
              <a:t>10</a:t>
            </a:fld>
            <a:endParaRPr lang="en-US">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Demand forecasting can create errors. When demand forecasts are being adjusted too rapidly within the supply chain, these errors can create an oscillation of large and small orders. This oscillation will not level out to a steady state, resulting in wildly varying demand within a distribution chain.</a:t>
            </a:r>
          </a:p>
          <a:p>
            <a:pPr eaLnBrk="1" hangingPunct="1">
              <a:spcBef>
                <a:spcPct val="0"/>
              </a:spcBef>
            </a:pPr>
            <a:r>
              <a:rPr lang="en-US" smtClean="0"/>
              <a:t>As supply chains become global and products are sourced from countries with varying levels of quality standards, substandard parts can enter the supply chain without the knowledge of the downstream manufacturers, resulting in large product recalls or worse. </a:t>
            </a:r>
          </a:p>
          <a:p>
            <a:pPr eaLnBrk="1" hangingPunct="1">
              <a:spcBef>
                <a:spcPct val="0"/>
              </a:spcBef>
            </a:pPr>
            <a:r>
              <a:rPr lang="en-US" smtClean="0"/>
              <a:t>Good supply chain visibility allows companies to narrow down problems, recall only affected products, and take steps to ensure future quality. </a:t>
            </a:r>
          </a:p>
          <a:p>
            <a:pPr eaLnBrk="1" hangingPunct="1">
              <a:spcBef>
                <a:spcPct val="0"/>
              </a:spcBef>
            </a:pPr>
            <a:r>
              <a:rPr lang="en-US" smtClean="0"/>
              <a:t>A related issue is sourcing from suppliers who are not engaged in humane or sustainable business practices, resulting in damage to the environment, workers, and the company’s goodwill once the practice is discovered.</a:t>
            </a:r>
          </a:p>
          <a:p>
            <a:pPr eaLnBrk="1" hangingPunct="1">
              <a:spcBef>
                <a:spcPct val="0"/>
              </a:spcBef>
            </a:pPr>
            <a:endParaRPr lang="en-US" smtClean="0"/>
          </a:p>
        </p:txBody>
      </p:sp>
      <p:sp>
        <p:nvSpPr>
          <p:cNvPr id="36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421863E-9C14-4AC9-BD1E-986416C65A4C}" type="slidenum">
              <a:rPr lang="en-US">
                <a:cs typeface="Arial" charset="0"/>
              </a:rPr>
              <a:pPr fontAlgn="base">
                <a:spcBef>
                  <a:spcPct val="0"/>
                </a:spcBef>
                <a:spcAft>
                  <a:spcPct val="0"/>
                </a:spcAft>
                <a:defRPr/>
              </a:pPr>
              <a:t>11</a:t>
            </a:fld>
            <a:endParaRPr lang="en-US">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Over the next four slides we will look at each of these in order, and then at an example list of Supply Chain Management modules from an ERP Vendor.</a:t>
            </a:r>
          </a:p>
        </p:txBody>
      </p:sp>
      <p:sp>
        <p:nvSpPr>
          <p:cNvPr id="389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B5AB8A1-59CC-4601-8414-7122C97C5FF1}" type="slidenum">
              <a:rPr lang="en-US">
                <a:cs typeface="Arial" charset="0"/>
              </a:rPr>
              <a:pPr fontAlgn="base">
                <a:spcBef>
                  <a:spcPct val="0"/>
                </a:spcBef>
                <a:spcAft>
                  <a:spcPct val="0"/>
                </a:spcAft>
                <a:defRPr/>
              </a:pPr>
              <a:t>12</a:t>
            </a:fld>
            <a:endParaRPr lang="en-US">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Supply Chain Plan starts with Demand Planning, and works backwards through the Distribution Plan, the Production Plan, and finally to the Sourcing Plan to determine what materials need to be sourced and when to ensure effective business operations. </a:t>
            </a:r>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14AAEB-1F4F-484D-B109-26838981E9E4}" type="slidenum">
              <a:rPr lang="en-US">
                <a:cs typeface="Arial" charset="0"/>
              </a:rPr>
              <a:pPr fontAlgn="base">
                <a:spcBef>
                  <a:spcPct val="0"/>
                </a:spcBef>
                <a:spcAft>
                  <a:spcPct val="0"/>
                </a:spcAft>
                <a:defRPr/>
              </a:pPr>
              <a:t>13</a:t>
            </a:fld>
            <a:endParaRPr lang="en-US">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Supply Chain Execution is the implementation of the Supply Chain Plan, and involves placing the orders, shipping the goods and materials, and paying for them. </a:t>
            </a:r>
          </a:p>
          <a:p>
            <a:pPr eaLnBrk="1" hangingPunct="1">
              <a:spcBef>
                <a:spcPct val="0"/>
              </a:spcBef>
            </a:pPr>
            <a:r>
              <a:rPr lang="en-US" smtClean="0"/>
              <a:t>It also includes the information flows necessary to track and monitor the processes involved. </a:t>
            </a:r>
          </a:p>
        </p:txBody>
      </p:sp>
      <p:sp>
        <p:nvSpPr>
          <p:cNvPr id="430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5F107A4-9C14-4520-AE33-A94D1F1C3C41}" type="slidenum">
              <a:rPr lang="en-US">
                <a:cs typeface="Arial" charset="0"/>
              </a:rPr>
              <a:pPr fontAlgn="base">
                <a:spcBef>
                  <a:spcPct val="0"/>
                </a:spcBef>
                <a:spcAft>
                  <a:spcPct val="0"/>
                </a:spcAft>
                <a:defRPr/>
              </a:pPr>
              <a:t>14</a:t>
            </a:fld>
            <a:endParaRPr lang="en-US">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Supply chain visibility is the ability to track products as they move through the supply chain as well as external events that impact or might impact the supply chain.</a:t>
            </a:r>
          </a:p>
          <a:p>
            <a:pPr eaLnBrk="1" hangingPunct="1">
              <a:spcBef>
                <a:spcPct val="0"/>
              </a:spcBef>
            </a:pPr>
            <a:r>
              <a:rPr lang="en-US" smtClean="0"/>
              <a:t>Supply chain analytics is the analysis and use of key performance indicators to facilitate more effective management and avoid ongoing problems such as suppliers which regularly miss delivery deadlines.</a:t>
            </a:r>
          </a:p>
        </p:txBody>
      </p:sp>
      <p:sp>
        <p:nvSpPr>
          <p:cNvPr id="450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CA2C7FF-1B0E-4DC9-9897-C262FD9F2F54}" type="slidenum">
              <a:rPr lang="en-US">
                <a:cs typeface="Arial" charset="0"/>
              </a:rPr>
              <a:pPr fontAlgn="base">
                <a:spcBef>
                  <a:spcPct val="0"/>
                </a:spcBef>
                <a:spcAft>
                  <a:spcPct val="0"/>
                </a:spcAft>
                <a:defRPr/>
              </a:pPr>
              <a:t>15</a:t>
            </a:fld>
            <a:endParaRPr lang="en-US">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Microsoft Supply Chain Analytics Screenshot showing items ordered, quantities, and vendor-promised delivery dates.</a:t>
            </a:r>
          </a:p>
        </p:txBody>
      </p:sp>
      <p:sp>
        <p:nvSpPr>
          <p:cNvPr id="471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795C757-4A5C-43BA-B453-83EC8CF7FA12}" type="slidenum">
              <a:rPr lang="en-US">
                <a:cs typeface="Arial" charset="0"/>
              </a:rPr>
              <a:pPr fontAlgn="base">
                <a:spcBef>
                  <a:spcPct val="0"/>
                </a:spcBef>
                <a:spcAft>
                  <a:spcPct val="0"/>
                </a:spcAft>
                <a:defRPr/>
              </a:pPr>
              <a:t>16</a:t>
            </a:fld>
            <a:endParaRPr lang="en-US">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Supply Chain Management systems often have multiple modules available to meet specific organizational supply chain needs.</a:t>
            </a:r>
          </a:p>
        </p:txBody>
      </p:sp>
      <p:sp>
        <p:nvSpPr>
          <p:cNvPr id="491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0C9C13-5072-4119-8ED6-2949A1D21A9E}" type="slidenum">
              <a:rPr lang="en-US">
                <a:cs typeface="Arial" charset="0"/>
              </a:rPr>
              <a:pPr fontAlgn="base">
                <a:spcBef>
                  <a:spcPct val="0"/>
                </a:spcBef>
                <a:spcAft>
                  <a:spcPct val="0"/>
                </a:spcAft>
                <a:defRPr/>
              </a:pPr>
              <a:t>17</a:t>
            </a:fld>
            <a:endParaRPr lang="en-US">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 supply chain strategy should be developed which mirrors the corporations overall strategy. </a:t>
            </a:r>
          </a:p>
          <a:p>
            <a:pPr eaLnBrk="1" hangingPunct="1">
              <a:spcBef>
                <a:spcPct val="0"/>
              </a:spcBef>
            </a:pPr>
            <a:r>
              <a:rPr lang="en-US" smtClean="0"/>
              <a:t>If the corporation is focused on customer service, then the company should ensure customer needs can always be met on a timely basis. </a:t>
            </a:r>
          </a:p>
          <a:p>
            <a:pPr eaLnBrk="1" hangingPunct="1">
              <a:spcBef>
                <a:spcPct val="0"/>
              </a:spcBef>
            </a:pPr>
            <a:r>
              <a:rPr lang="en-US" smtClean="0"/>
              <a:t>If a company is focused on being the lowest cost provider, then the supply chain should push for cost reduction wherever possible, even though that increases the probability that sometimes the supply chain will not meet immediate customer needs.</a:t>
            </a:r>
          </a:p>
        </p:txBody>
      </p:sp>
      <p:sp>
        <p:nvSpPr>
          <p:cNvPr id="512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8EC462F-859B-4876-96F7-5F1D48AD285B}" type="slidenum">
              <a:rPr lang="en-US">
                <a:cs typeface="Arial" charset="0"/>
              </a:rPr>
              <a:pPr fontAlgn="base">
                <a:spcBef>
                  <a:spcPct val="0"/>
                </a:spcBef>
                <a:spcAft>
                  <a:spcPct val="0"/>
                </a:spcAft>
                <a:defRPr/>
              </a:pPr>
              <a:t>18</a:t>
            </a:fld>
            <a:endParaRPr lang="en-US">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tradeoffs between effectiveness and efficiency are shown here, where the more effective company will be better positioned to ensure delivery, which the more efficient company is taking every possible step to drive down operating and supply chain costs.</a:t>
            </a:r>
          </a:p>
        </p:txBody>
      </p:sp>
      <p:sp>
        <p:nvSpPr>
          <p:cNvPr id="532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D5F5C30-7E5F-4717-88F7-345E02654706}" type="slidenum">
              <a:rPr lang="en-US">
                <a:cs typeface="Arial" charset="0"/>
              </a:rPr>
              <a:pPr fontAlgn="base">
                <a:spcBef>
                  <a:spcPct val="0"/>
                </a:spcBef>
                <a:spcAft>
                  <a:spcPct val="0"/>
                </a:spcAft>
                <a:defRPr/>
              </a:pPr>
              <a:t>19</a:t>
            </a:fld>
            <a:endParaRPr 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2C57BE7-B791-4C14-B353-B5AC8F915089}" type="slidenum">
              <a:rPr lang="en-US">
                <a:cs typeface="Arial" charset="0"/>
              </a:rPr>
              <a:pPr fontAlgn="base">
                <a:spcBef>
                  <a:spcPct val="0"/>
                </a:spcBef>
                <a:spcAft>
                  <a:spcPct val="0"/>
                </a:spcAft>
                <a:defRPr/>
              </a:pPr>
              <a:t>2</a:t>
            </a:fld>
            <a:endParaRPr lang="en-US">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Business-to-Business financial transactions involve financial risk, particularly with partners who have an unknown track record. </a:t>
            </a:r>
          </a:p>
          <a:p>
            <a:pPr eaLnBrk="1" hangingPunct="1">
              <a:spcBef>
                <a:spcPct val="0"/>
              </a:spcBef>
            </a:pPr>
            <a:r>
              <a:rPr lang="en-US" smtClean="0"/>
              <a:t>Buyers may receive inferior goods or no goods at all, sellers may not be paid according to the terms of the agreement.</a:t>
            </a:r>
          </a:p>
        </p:txBody>
      </p:sp>
      <p:sp>
        <p:nvSpPr>
          <p:cNvPr id="552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093E5B7-D6C2-4961-8134-5FA632DE1306}" type="slidenum">
              <a:rPr lang="en-US">
                <a:cs typeface="Arial" charset="0"/>
              </a:rPr>
              <a:pPr fontAlgn="base">
                <a:spcBef>
                  <a:spcPct val="0"/>
                </a:spcBef>
                <a:spcAft>
                  <a:spcPct val="0"/>
                </a:spcAft>
                <a:defRPr/>
              </a:pPr>
              <a:t>20</a:t>
            </a:fld>
            <a:endParaRPr lang="en-US">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XML is a text based markup language that businesses can easily use to exchange machine readable data.</a:t>
            </a:r>
          </a:p>
          <a:p>
            <a:pPr eaLnBrk="1" hangingPunct="1">
              <a:spcBef>
                <a:spcPct val="0"/>
              </a:spcBef>
            </a:pPr>
            <a:r>
              <a:rPr lang="en-US" smtClean="0"/>
              <a:t>Radio Frequency Identification, or RFID, is an electronic radio equivalent of a barcode, without a barcode’s need to be visible or clean in order to be read.</a:t>
            </a:r>
          </a:p>
        </p:txBody>
      </p:sp>
      <p:sp>
        <p:nvSpPr>
          <p:cNvPr id="573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8DF0F2-614E-4950-86F1-1637DC23A508}" type="slidenum">
              <a:rPr lang="en-US">
                <a:cs typeface="Arial" charset="0"/>
              </a:rPr>
              <a:pPr fontAlgn="base">
                <a:spcBef>
                  <a:spcPct val="0"/>
                </a:spcBef>
                <a:spcAft>
                  <a:spcPct val="0"/>
                </a:spcAft>
                <a:defRPr/>
              </a:pPr>
              <a:t>21</a:t>
            </a:fld>
            <a:endParaRPr lang="en-US">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RFID Tags can range from fractions of an inch to much larger, and can include passive tags that generate power from the reader’s radio signal to active tags that have internal batteries.</a:t>
            </a:r>
          </a:p>
          <a:p>
            <a:pPr eaLnBrk="1" hangingPunct="1">
              <a:spcBef>
                <a:spcPct val="0"/>
              </a:spcBef>
            </a:pPr>
            <a:r>
              <a:rPr lang="en-US" smtClean="0"/>
              <a:t>Passive tags may only have a range of a few feet, while active tags may have a range of hundreds of feet.</a:t>
            </a:r>
          </a:p>
        </p:txBody>
      </p:sp>
      <p:sp>
        <p:nvSpPr>
          <p:cNvPr id="593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08C7578-8777-4964-8E8F-DBC94D7DFFA0}" type="slidenum">
              <a:rPr lang="en-US">
                <a:cs typeface="Arial" charset="0"/>
              </a:rPr>
              <a:pPr fontAlgn="base">
                <a:spcBef>
                  <a:spcPct val="0"/>
                </a:spcBef>
                <a:spcAft>
                  <a:spcPct val="0"/>
                </a:spcAft>
                <a:defRPr/>
              </a:pPr>
              <a:t>22</a:t>
            </a:fld>
            <a:endParaRPr lang="en-US">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C1AB828-E831-45BE-8722-8916EF0C4946}" type="slidenum">
              <a:rPr lang="en-US">
                <a:cs typeface="Arial" charset="0"/>
              </a:rPr>
              <a:pPr fontAlgn="base">
                <a:spcBef>
                  <a:spcPct val="0"/>
                </a:spcBef>
                <a:spcAft>
                  <a:spcPct val="0"/>
                </a:spcAft>
                <a:defRPr/>
              </a:pPr>
              <a:t>23</a:t>
            </a:fld>
            <a:endParaRPr lang="en-US">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Companies are constantly looking for opportunities to get new customers, keep current customers longer, and sell more products to their existing customers. </a:t>
            </a:r>
          </a:p>
          <a:p>
            <a:pPr eaLnBrk="1" hangingPunct="1">
              <a:spcBef>
                <a:spcPct val="0"/>
              </a:spcBef>
            </a:pPr>
            <a:r>
              <a:rPr lang="en-US" smtClean="0"/>
              <a:t>Customer Relationship Management systems are designed to support these efforts.</a:t>
            </a:r>
          </a:p>
        </p:txBody>
      </p:sp>
      <p:sp>
        <p:nvSpPr>
          <p:cNvPr id="634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20B8515-A5EC-4530-9B25-036BFBE9E348}" type="slidenum">
              <a:rPr lang="en-US">
                <a:cs typeface="Arial" charset="0"/>
              </a:rPr>
              <a:pPr fontAlgn="base">
                <a:spcBef>
                  <a:spcPct val="0"/>
                </a:spcBef>
                <a:spcAft>
                  <a:spcPct val="0"/>
                </a:spcAft>
                <a:defRPr/>
              </a:pPr>
              <a:t>24</a:t>
            </a:fld>
            <a:endParaRPr lang="en-US">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Customer relationship benefits range from increased levels of customer service to more efficient and effective execution. </a:t>
            </a:r>
          </a:p>
        </p:txBody>
      </p:sp>
      <p:sp>
        <p:nvSpPr>
          <p:cNvPr id="655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3704CB-BF4A-4DB1-A2A4-8B008F3253B5}" type="slidenum">
              <a:rPr lang="en-US">
                <a:cs typeface="Arial" charset="0"/>
              </a:rPr>
              <a:pPr fontAlgn="base">
                <a:spcBef>
                  <a:spcPct val="0"/>
                </a:spcBef>
                <a:spcAft>
                  <a:spcPct val="0"/>
                </a:spcAft>
                <a:defRPr/>
              </a:pPr>
              <a:t>25</a:t>
            </a:fld>
            <a:endParaRPr lang="en-US">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Successful CRM strategies need to integrate the different facets of CRM functions. This includes consistent Policies and Procedures, Employee Training, Customer Service, and Data Collection and Analysis.</a:t>
            </a:r>
          </a:p>
        </p:txBody>
      </p:sp>
      <p:sp>
        <p:nvSpPr>
          <p:cNvPr id="675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5E888D7-DF13-411E-8233-EA4A37BD1C1C}" type="slidenum">
              <a:rPr lang="en-US">
                <a:cs typeface="Arial" charset="0"/>
              </a:rPr>
              <a:pPr fontAlgn="base">
                <a:spcBef>
                  <a:spcPct val="0"/>
                </a:spcBef>
                <a:spcAft>
                  <a:spcPct val="0"/>
                </a:spcAft>
                <a:defRPr/>
              </a:pPr>
              <a:t>26</a:t>
            </a:fld>
            <a:endParaRPr lang="en-US">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 complete CRM system includes not only the Operational CRM, which manages customer interactions, but also Analytical CRM which is focused on having appropriate business intelligence and Collaborative CRM which facilitates communication.</a:t>
            </a:r>
          </a:p>
        </p:txBody>
      </p:sp>
      <p:sp>
        <p:nvSpPr>
          <p:cNvPr id="696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F215375-3C62-4C7B-ACDB-82D049CB4BD3}" type="slidenum">
              <a:rPr lang="en-US">
                <a:cs typeface="Arial" charset="0"/>
              </a:rPr>
              <a:pPr fontAlgn="base">
                <a:spcBef>
                  <a:spcPct val="0"/>
                </a:spcBef>
                <a:spcAft>
                  <a:spcPct val="0"/>
                </a:spcAft>
                <a:defRPr/>
              </a:pPr>
              <a:t>27</a:t>
            </a:fld>
            <a:endParaRPr lang="en-US">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Operational CRM is focused on the execution of Customer Relationship Management. </a:t>
            </a:r>
          </a:p>
          <a:p>
            <a:pPr eaLnBrk="1" hangingPunct="1">
              <a:spcBef>
                <a:spcPct val="0"/>
              </a:spcBef>
            </a:pPr>
            <a:r>
              <a:rPr lang="en-US" smtClean="0"/>
              <a:t>It has three components, Sales Force Automation, Customer Service and Support, and Enterprise Marketing Management.</a:t>
            </a:r>
          </a:p>
          <a:p>
            <a:pPr eaLnBrk="1" hangingPunct="1">
              <a:spcBef>
                <a:spcPct val="0"/>
              </a:spcBef>
            </a:pPr>
            <a:r>
              <a:rPr lang="en-US" smtClean="0"/>
              <a:t>We will discuss each of these in more depth next.</a:t>
            </a:r>
          </a:p>
        </p:txBody>
      </p:sp>
      <p:sp>
        <p:nvSpPr>
          <p:cNvPr id="716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4726AE3-472F-453D-B98F-E9EED1ED6126}" type="slidenum">
              <a:rPr lang="en-US">
                <a:cs typeface="Arial" charset="0"/>
              </a:rPr>
              <a:pPr fontAlgn="base">
                <a:spcBef>
                  <a:spcPct val="0"/>
                </a:spcBef>
                <a:spcAft>
                  <a:spcPct val="0"/>
                </a:spcAft>
                <a:defRPr/>
              </a:pPr>
              <a:t>28</a:t>
            </a:fld>
            <a:endParaRPr lang="en-US">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Sales Force automation supports the day-in-and-day-out sales force and sales manager functions. </a:t>
            </a:r>
          </a:p>
          <a:p>
            <a:pPr eaLnBrk="1" hangingPunct="1">
              <a:spcBef>
                <a:spcPct val="0"/>
              </a:spcBef>
            </a:pPr>
            <a:r>
              <a:rPr lang="en-US" smtClean="0"/>
              <a:t>It automates paperwork functions, allowing more time to be spent with customers, reducing errors, and ensuring leads are followed up.</a:t>
            </a:r>
          </a:p>
        </p:txBody>
      </p:sp>
      <p:sp>
        <p:nvSpPr>
          <p:cNvPr id="737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949BDFD-B9A5-497B-B8F9-17DAB02767AD}" type="slidenum">
              <a:rPr lang="en-US">
                <a:cs typeface="Arial" charset="0"/>
              </a:rPr>
              <a:pPr fontAlgn="base">
                <a:spcBef>
                  <a:spcPct val="0"/>
                </a:spcBef>
                <a:spcAft>
                  <a:spcPct val="0"/>
                </a:spcAft>
                <a:defRPr/>
              </a:pPr>
              <a:t>29</a:t>
            </a:fld>
            <a:endParaRPr 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04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6727C8-312E-404F-AB47-69047B69097A}" type="slidenum">
              <a:rPr lang="en-US">
                <a:cs typeface="Arial" charset="0"/>
              </a:rPr>
              <a:pPr fontAlgn="base">
                <a:spcBef>
                  <a:spcPct val="0"/>
                </a:spcBef>
                <a:spcAft>
                  <a:spcPct val="0"/>
                </a:spcAft>
                <a:defRPr/>
              </a:pPr>
              <a:t>3</a:t>
            </a:fld>
            <a:endParaRPr lang="en-US">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Customer Service and Support Technologies allow companies to provide customer service and support across multiple channels ranging from 24/7 Web sites that incorporate self-service technologies to face-to-face interactions, and everything in between.</a:t>
            </a:r>
          </a:p>
        </p:txBody>
      </p:sp>
      <p:sp>
        <p:nvSpPr>
          <p:cNvPr id="757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4480E9-A244-4DCB-B1C6-138D64027BC6}" type="slidenum">
              <a:rPr lang="en-US">
                <a:cs typeface="Arial" charset="0"/>
              </a:rPr>
              <a:pPr fontAlgn="base">
                <a:spcBef>
                  <a:spcPct val="0"/>
                </a:spcBef>
                <a:spcAft>
                  <a:spcPct val="0"/>
                </a:spcAft>
                <a:defRPr/>
              </a:pPr>
              <a:t>30</a:t>
            </a:fld>
            <a:endParaRPr lang="en-US">
              <a:cs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Enterprise marketing management, or EMM, helps companies manage the efficient and effective execution of marketing campaigns across different media. </a:t>
            </a:r>
          </a:p>
          <a:p>
            <a:pPr eaLnBrk="1" hangingPunct="1">
              <a:spcBef>
                <a:spcPct val="0"/>
              </a:spcBef>
            </a:pPr>
            <a:r>
              <a:rPr lang="en-US" smtClean="0"/>
              <a:t>This helps make sure the right message reaches the right people at the right time. </a:t>
            </a:r>
          </a:p>
          <a:p>
            <a:pPr eaLnBrk="1" hangingPunct="1">
              <a:spcBef>
                <a:spcPct val="0"/>
              </a:spcBef>
            </a:pPr>
            <a:r>
              <a:rPr lang="en-US" smtClean="0"/>
              <a:t>EMM systems also provide extensive capabilities to track and analyze campaign effectiveness.</a:t>
            </a:r>
          </a:p>
          <a:p>
            <a:pPr eaLnBrk="1" hangingPunct="1">
              <a:spcBef>
                <a:spcPct val="0"/>
              </a:spcBef>
            </a:pPr>
            <a:endParaRPr lang="en-US" smtClean="0"/>
          </a:p>
        </p:txBody>
      </p:sp>
      <p:sp>
        <p:nvSpPr>
          <p:cNvPr id="778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3A9EE40-0963-44C9-9B96-5267AF86A39C}" type="slidenum">
              <a:rPr lang="en-US">
                <a:cs typeface="Arial" charset="0"/>
              </a:rPr>
              <a:pPr fontAlgn="base">
                <a:spcBef>
                  <a:spcPct val="0"/>
                </a:spcBef>
                <a:spcAft>
                  <a:spcPct val="0"/>
                </a:spcAft>
                <a:defRPr/>
              </a:pPr>
              <a:t>31</a:t>
            </a:fld>
            <a:endParaRPr lang="en-US">
              <a:cs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p:spPr>
      </p:sp>
      <p:sp>
        <p:nvSpPr>
          <p:cNvPr id="808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Analytical CRM is closely tied to Business Intelligence and uses Business Intelligence tools to identify new business, sales, and marketing opportunities.</a:t>
            </a:r>
          </a:p>
        </p:txBody>
      </p:sp>
      <p:sp>
        <p:nvSpPr>
          <p:cNvPr id="798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6149AA-831C-43DE-8BAC-557944D5A9D0}" type="slidenum">
              <a:rPr lang="en-US">
                <a:cs typeface="Arial" charset="0"/>
              </a:rPr>
              <a:pPr fontAlgn="base">
                <a:spcBef>
                  <a:spcPct val="0"/>
                </a:spcBef>
                <a:spcAft>
                  <a:spcPct val="0"/>
                </a:spcAft>
                <a:defRPr/>
              </a:pPr>
              <a:t>32</a:t>
            </a:fld>
            <a:endParaRPr lang="en-US">
              <a:cs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bwMode="auto">
          <a:noFill/>
          <a:ln>
            <a:solidFill>
              <a:srgbClr val="000000"/>
            </a:solidFill>
            <a:miter lim="800000"/>
            <a:headEnd/>
            <a:tailEnd/>
          </a:ln>
        </p:spPr>
      </p:sp>
      <p:sp>
        <p:nvSpPr>
          <p:cNvPr id="829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Digital dashboards allow managers to rapidly see the status of Key Performance Indicators (KPIs) and evaluate CRM performance metrics.</a:t>
            </a:r>
          </a:p>
          <a:p>
            <a:pPr eaLnBrk="1" hangingPunct="1">
              <a:spcBef>
                <a:spcPct val="0"/>
              </a:spcBef>
            </a:pPr>
            <a:r>
              <a:rPr lang="en-US" smtClean="0"/>
              <a:t>Often Digital Dashboards provide extensive functionality, such as the ability to click on a chart or graph and “drill down” to see more detailed information.</a:t>
            </a:r>
          </a:p>
        </p:txBody>
      </p:sp>
      <p:sp>
        <p:nvSpPr>
          <p:cNvPr id="819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8B06ADD-B19E-46A6-AB65-5F4E26BE9B8E}" type="slidenum">
              <a:rPr lang="en-US">
                <a:cs typeface="Arial" charset="0"/>
              </a:rPr>
              <a:pPr fontAlgn="base">
                <a:spcBef>
                  <a:spcPct val="0"/>
                </a:spcBef>
                <a:spcAft>
                  <a:spcPct val="0"/>
                </a:spcAft>
                <a:defRPr/>
              </a:pPr>
              <a:t>33</a:t>
            </a:fld>
            <a:endParaRPr lang="en-US">
              <a:cs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bwMode="auto">
          <a:noFill/>
          <a:ln>
            <a:solidFill>
              <a:srgbClr val="000000"/>
            </a:solidFill>
            <a:miter lim="800000"/>
            <a:headEnd/>
            <a:tailEnd/>
          </a:ln>
        </p:spPr>
      </p:sp>
      <p:sp>
        <p:nvSpPr>
          <p:cNvPr id="849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Customers often have multiple online accounts, both email and social media.</a:t>
            </a:r>
          </a:p>
          <a:p>
            <a:pPr eaLnBrk="1" hangingPunct="1">
              <a:spcBef>
                <a:spcPct val="0"/>
              </a:spcBef>
            </a:pPr>
            <a:r>
              <a:rPr lang="en-US" smtClean="0"/>
              <a:t>Identity Management helps companies integrate these so a clear and complete picture of the the customer emerges from the data.</a:t>
            </a:r>
          </a:p>
        </p:txBody>
      </p:sp>
      <p:sp>
        <p:nvSpPr>
          <p:cNvPr id="839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F55598D-DA2E-43FA-B678-6EF2DC905407}" type="slidenum">
              <a:rPr lang="en-US">
                <a:cs typeface="Arial" charset="0"/>
              </a:rPr>
              <a:pPr fontAlgn="base">
                <a:spcBef>
                  <a:spcPct val="0"/>
                </a:spcBef>
                <a:spcAft>
                  <a:spcPct val="0"/>
                </a:spcAft>
                <a:defRPr/>
              </a:pPr>
              <a:t>34</a:t>
            </a:fld>
            <a:endParaRPr lang="en-US">
              <a:cs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bwMode="auto">
          <a:noFill/>
          <a:ln>
            <a:solidFill>
              <a:srgbClr val="000000"/>
            </a:solidFill>
            <a:miter lim="800000"/>
            <a:headEnd/>
            <a:tailEnd/>
          </a:ln>
        </p:spPr>
      </p:sp>
      <p:sp>
        <p:nvSpPr>
          <p:cNvPr id="870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Collaborative CRM is focused on ensuring customer support personnel have the tools and information they need to effectively interact with the customer regardless of the last point of contact with the company. </a:t>
            </a:r>
          </a:p>
          <a:p>
            <a:pPr eaLnBrk="1" hangingPunct="1">
              <a:spcBef>
                <a:spcPct val="0"/>
              </a:spcBef>
            </a:pPr>
            <a:r>
              <a:rPr lang="en-US" smtClean="0"/>
              <a:t>It provides customer support personnel with a history of customer interactions and ongoing communication, ensuring personnel have complete and accurate information and are able to readily address customer needs.</a:t>
            </a:r>
          </a:p>
        </p:txBody>
      </p:sp>
      <p:sp>
        <p:nvSpPr>
          <p:cNvPr id="860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F472321-CD31-40E1-83A5-299FC2802FFF}" type="slidenum">
              <a:rPr lang="en-US">
                <a:cs typeface="Arial" charset="0"/>
              </a:rPr>
              <a:pPr fontAlgn="base">
                <a:spcBef>
                  <a:spcPct val="0"/>
                </a:spcBef>
                <a:spcAft>
                  <a:spcPct val="0"/>
                </a:spcAft>
                <a:defRPr/>
              </a:pPr>
              <a:t>35</a:t>
            </a:fld>
            <a:endParaRPr lang="en-US">
              <a:cs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bwMode="auto">
          <a:noFill/>
          <a:ln>
            <a:solidFill>
              <a:srgbClr val="000000"/>
            </a:solidFill>
            <a:miter lim="800000"/>
            <a:headEnd/>
            <a:tailEnd/>
          </a:ln>
        </p:spPr>
      </p:sp>
      <p:sp>
        <p:nvSpPr>
          <p:cNvPr id="890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CRM can provide companies with a great deal of information about their customers, some of which may be considered sensitive or private by that customer. </a:t>
            </a:r>
          </a:p>
          <a:p>
            <a:pPr eaLnBrk="1" hangingPunct="1">
              <a:spcBef>
                <a:spcPct val="0"/>
              </a:spcBef>
            </a:pPr>
            <a:r>
              <a:rPr lang="en-US" smtClean="0"/>
              <a:t>Using this information to make a sale may result in the customer feeling intruded upon, or could have a coercive effect.</a:t>
            </a:r>
          </a:p>
          <a:p>
            <a:pPr eaLnBrk="1" hangingPunct="1">
              <a:spcBef>
                <a:spcPct val="0"/>
              </a:spcBef>
            </a:pPr>
            <a:r>
              <a:rPr lang="en-US" smtClean="0"/>
              <a:t>Either of these can create ethical issues, and could also create negative publicity for a company.</a:t>
            </a:r>
          </a:p>
        </p:txBody>
      </p:sp>
      <p:sp>
        <p:nvSpPr>
          <p:cNvPr id="880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4FDCBBA-B686-4B89-AA26-F2305206C443}" type="slidenum">
              <a:rPr lang="en-US">
                <a:cs typeface="Arial" charset="0"/>
              </a:rPr>
              <a:pPr fontAlgn="base">
                <a:spcBef>
                  <a:spcPct val="0"/>
                </a:spcBef>
                <a:spcAft>
                  <a:spcPct val="0"/>
                </a:spcAft>
                <a:defRPr/>
              </a:pPr>
              <a:t>36</a:t>
            </a:fld>
            <a:endParaRPr lang="en-US">
              <a:cs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noFill/>
          <a:ln>
            <a:solidFill>
              <a:srgbClr val="000000"/>
            </a:solidFill>
            <a:miter lim="800000"/>
            <a:headEnd/>
            <a:tailEnd/>
          </a:ln>
        </p:spPr>
      </p:sp>
      <p:sp>
        <p:nvSpPr>
          <p:cNvPr id="921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88CD62D7-1FC9-4010-AB4A-62D9A7C25B48}" type="slidenum">
              <a:rPr lang="en-US" smtClean="0"/>
              <a:pPr>
                <a:defRPr/>
              </a:pPr>
              <a:t>38</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noFill/>
          <a:ln>
            <a:solidFill>
              <a:srgbClr val="000000"/>
            </a:solidFill>
            <a:miter lim="800000"/>
            <a:headEnd/>
            <a:tailEnd/>
          </a:ln>
        </p:spPr>
      </p:sp>
      <p:sp>
        <p:nvSpPr>
          <p:cNvPr id="942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396AAD6C-621E-4F15-9938-0FA2D6D8DCF0}" type="slidenum">
              <a:rPr lang="en-US" smtClean="0"/>
              <a:pPr>
                <a:defRPr/>
              </a:pPr>
              <a:t>39</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p:cNvSpPr>
          <p:nvPr>
            <p:ph type="sldImg"/>
          </p:nvPr>
        </p:nvSpPr>
        <p:spPr bwMode="auto">
          <a:noFill/>
          <a:ln>
            <a:solidFill>
              <a:srgbClr val="000000"/>
            </a:solidFill>
            <a:miter lim="800000"/>
            <a:headEnd/>
            <a:tailEnd/>
          </a:ln>
        </p:spPr>
      </p:sp>
      <p:sp>
        <p:nvSpPr>
          <p:cNvPr id="962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D8A52791-9038-49C2-AB79-DC6F6E294EBD}" type="slidenum">
              <a:rPr lang="en-US" smtClean="0"/>
              <a:pPr>
                <a:defRPr/>
              </a:pPr>
              <a:t>40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 supply chain is comprised of the companies that buy and sell goods to each other to create a product from raw materials. Because one company sells to the next, who then in turn sells to another, often with multiple links before an end product is developed, it is referred to as a chain. In reality, it typically looks more like a network with many suppliers feeding into each company.</a:t>
            </a:r>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58EF4E6-B59F-4AE0-91A9-5D93F381B2C3}" type="slidenum">
              <a:rPr lang="en-US">
                <a:cs typeface="Arial" charset="0"/>
              </a:rPr>
              <a:pPr fontAlgn="base">
                <a:spcBef>
                  <a:spcPct val="0"/>
                </a:spcBef>
                <a:spcAft>
                  <a:spcPct val="0"/>
                </a:spcAft>
                <a:defRPr/>
              </a:pPr>
              <a:t>4</a:t>
            </a:fld>
            <a:endParaRPr lang="en-US">
              <a:cs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000000"/>
            </a:solidFill>
            <a:miter lim="800000"/>
            <a:headEnd/>
            <a:tailEnd/>
          </a:ln>
        </p:spPr>
      </p:sp>
      <p:sp>
        <p:nvSpPr>
          <p:cNvPr id="983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252292D5-B012-4AE5-8BE1-7D6D8BB9AAC7}" type="slidenum">
              <a:rPr lang="en-US" smtClean="0"/>
              <a:pPr>
                <a:defRPr/>
              </a:pPr>
              <a:t>41</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p:cNvSpPr>
          <p:nvPr>
            <p:ph type="sldImg"/>
          </p:nvPr>
        </p:nvSpPr>
        <p:spPr bwMode="auto">
          <a:noFill/>
          <a:ln>
            <a:solidFill>
              <a:srgbClr val="000000"/>
            </a:solidFill>
            <a:miter lim="800000"/>
            <a:headEnd/>
            <a:tailEnd/>
          </a:ln>
        </p:spPr>
      </p:sp>
      <p:sp>
        <p:nvSpPr>
          <p:cNvPr id="1003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341AAFD1-4024-4ACB-9A94-94BD5657E6B6}" type="slidenum">
              <a:rPr lang="en-US" smtClean="0"/>
              <a:pPr>
                <a:defRPr/>
              </a:pPr>
              <a:t>42</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bwMode="auto">
          <a:noFill/>
          <a:ln>
            <a:solidFill>
              <a:srgbClr val="000000"/>
            </a:solidFill>
            <a:miter lim="800000"/>
            <a:headEnd/>
            <a:tailEnd/>
          </a:ln>
        </p:spPr>
      </p:sp>
      <p:sp>
        <p:nvSpPr>
          <p:cNvPr id="1024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C3F5470F-A05F-44A7-8658-5343DCFDF65B}" type="slidenum">
              <a:rPr lang="en-US" smtClean="0"/>
              <a:pPr>
                <a:defRPr/>
              </a:pPr>
              <a:t>43</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p:cNvSpPr>
          <p:nvPr>
            <p:ph type="sldImg"/>
          </p:nvPr>
        </p:nvSpPr>
        <p:spPr bwMode="auto">
          <a:noFill/>
          <a:ln>
            <a:solidFill>
              <a:srgbClr val="000000"/>
            </a:solidFill>
            <a:miter lim="800000"/>
            <a:headEnd/>
            <a:tailEnd/>
          </a:ln>
        </p:spPr>
      </p:sp>
      <p:sp>
        <p:nvSpPr>
          <p:cNvPr id="1044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751B1CDB-AD12-48C2-8D93-B2FB8F2E0505}" type="slidenum">
              <a:rPr lang="en-US" smtClean="0"/>
              <a:pPr>
                <a:defRPr/>
              </a:pPr>
              <a:t>44</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p:cNvSpPr>
          <p:nvPr>
            <p:ph type="sldImg"/>
          </p:nvPr>
        </p:nvSpPr>
        <p:spPr bwMode="auto">
          <a:noFill/>
          <a:ln>
            <a:solidFill>
              <a:srgbClr val="000000"/>
            </a:solidFill>
            <a:miter lim="800000"/>
            <a:headEnd/>
            <a:tailEnd/>
          </a:ln>
        </p:spPr>
      </p:sp>
      <p:sp>
        <p:nvSpPr>
          <p:cNvPr id="1064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71FA76EC-9996-4769-BB76-A64B33955DE5}" type="slidenum">
              <a:rPr lang="en-US" smtClean="0"/>
              <a:pPr>
                <a:defRPr/>
              </a:pPr>
              <a:t>45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 simple example of a Supplier Network. Each Supplier may have one or many upstream suppliers feeding into their business or factory. </a:t>
            </a:r>
          </a:p>
          <a:p>
            <a:pPr eaLnBrk="1" hangingPunct="1">
              <a:spcBef>
                <a:spcPct val="0"/>
              </a:spcBef>
            </a:pPr>
            <a:r>
              <a:rPr lang="en-US" smtClean="0"/>
              <a:t>At the same time, each supplier is typically selling to many downstream customers, although that isn’t shown here.</a:t>
            </a:r>
          </a:p>
        </p:txBody>
      </p:sp>
      <p:sp>
        <p:nvSpPr>
          <p:cNvPr id="245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8EE052F-9120-4FD2-BBA7-D9060627598B}" type="slidenum">
              <a:rPr lang="en-US">
                <a:cs typeface="Arial" charset="0"/>
              </a:rPr>
              <a:pPr fontAlgn="base">
                <a:spcBef>
                  <a:spcPct val="0"/>
                </a:spcBef>
                <a:spcAft>
                  <a:spcPct val="0"/>
                </a:spcAft>
                <a:defRPr/>
              </a:pPr>
              <a:t>5</a:t>
            </a:fld>
            <a:endParaRPr lang="en-US">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Business-to-Business Electronic Commerce comprises the lions share of the Electronic Commerce market. </a:t>
            </a:r>
          </a:p>
          <a:p>
            <a:pPr eaLnBrk="1" hangingPunct="1">
              <a:spcBef>
                <a:spcPct val="0"/>
              </a:spcBef>
            </a:pPr>
            <a:r>
              <a:rPr lang="en-US" smtClean="0"/>
              <a:t>This makes sense because businesses typically make multiple purchases from the same supplier over time. </a:t>
            </a:r>
          </a:p>
          <a:p>
            <a:pPr eaLnBrk="1" hangingPunct="1">
              <a:spcBef>
                <a:spcPct val="0"/>
              </a:spcBef>
            </a:pPr>
            <a:r>
              <a:rPr lang="en-US" smtClean="0"/>
              <a:t>Automating the procurement process so these can be made electronically and automatically can result is significant procurement cost savings as well as reducing errors and related expenses.</a:t>
            </a:r>
          </a:p>
        </p:txBody>
      </p:sp>
      <p:sp>
        <p:nvSpPr>
          <p:cNvPr id="266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4B9D21F-DA19-4FBC-97C6-4EAF80E092E3}" type="slidenum">
              <a:rPr lang="en-US">
                <a:cs typeface="Arial" charset="0"/>
              </a:rPr>
              <a:pPr fontAlgn="base">
                <a:spcBef>
                  <a:spcPct val="0"/>
                </a:spcBef>
                <a:spcAft>
                  <a:spcPct val="0"/>
                </a:spcAft>
                <a:defRPr/>
              </a:pPr>
              <a:t>6</a:t>
            </a:fld>
            <a:endParaRPr lang="en-US">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Supplier and Customer Portals are extranets a company sets up for either Suppliers or Customers that contain the communication tools and the proprietary information they need to interact with the company. </a:t>
            </a:r>
          </a:p>
          <a:p>
            <a:pPr eaLnBrk="1" hangingPunct="1">
              <a:spcBef>
                <a:spcPct val="0"/>
              </a:spcBef>
            </a:pPr>
            <a:r>
              <a:rPr lang="en-US" smtClean="0"/>
              <a:t>Often set up when there is a large number of suppliers or customers to interact with and the cost of the portal is less than the cost of interacting with all the suppliers (or customers) without the functionality of the portal. Portals can also include value-added services such as management tools for customers.</a:t>
            </a:r>
          </a:p>
        </p:txBody>
      </p:sp>
      <p:sp>
        <p:nvSpPr>
          <p:cNvPr id="286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DC3AAF-8B88-44FC-BC88-76436F4C4DB5}" type="slidenum">
              <a:rPr lang="en-US">
                <a:cs typeface="Arial" charset="0"/>
              </a:rPr>
              <a:pPr fontAlgn="base">
                <a:spcBef>
                  <a:spcPct val="0"/>
                </a:spcBef>
                <a:spcAft>
                  <a:spcPct val="0"/>
                </a:spcAft>
                <a:defRPr/>
              </a:pPr>
              <a:t>7</a:t>
            </a:fld>
            <a:endParaRPr lang="en-US">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B2B Marketplaces are different from portals in that they are controlled by a third party and allow many suppliers and buyers to get together. </a:t>
            </a:r>
          </a:p>
          <a:p>
            <a:pPr eaLnBrk="1" hangingPunct="1">
              <a:spcBef>
                <a:spcPct val="0"/>
              </a:spcBef>
            </a:pPr>
            <a:r>
              <a:rPr lang="en-US" smtClean="0"/>
              <a:t>For a smaller company that can’t justify the expense of it’s own portal, B2B Marketplaces are efficient ways to participate in the market. </a:t>
            </a:r>
          </a:p>
          <a:p>
            <a:pPr eaLnBrk="1" hangingPunct="1">
              <a:spcBef>
                <a:spcPct val="0"/>
              </a:spcBef>
            </a:pPr>
            <a:r>
              <a:rPr lang="en-US" smtClean="0"/>
              <a:t>While many B2B marketplaces are industry specific, some are very general, such as the Chinese export marketplace Alibaba.com</a:t>
            </a:r>
          </a:p>
          <a:p>
            <a:pPr eaLnBrk="1" hangingPunct="1">
              <a:spcBef>
                <a:spcPct val="0"/>
              </a:spcBef>
            </a:pPr>
            <a:endParaRPr lang="en-US" smtClean="0"/>
          </a:p>
        </p:txBody>
      </p:sp>
      <p:sp>
        <p:nvSpPr>
          <p:cNvPr id="307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962180F-5935-4A95-9E6F-D73F065F6761}" type="slidenum">
              <a:rPr lang="en-US">
                <a:cs typeface="Arial" charset="0"/>
              </a:rPr>
              <a:pPr fontAlgn="base">
                <a:spcBef>
                  <a:spcPct val="0"/>
                </a:spcBef>
                <a:spcAft>
                  <a:spcPct val="0"/>
                </a:spcAft>
                <a:defRPr/>
              </a:pPr>
              <a:t>8</a:t>
            </a:fld>
            <a:endParaRPr lang="en-US">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supply network for the iPhone involves multiple suppliers around the world. </a:t>
            </a:r>
          </a:p>
          <a:p>
            <a:pPr eaLnBrk="1" hangingPunct="1">
              <a:spcBef>
                <a:spcPct val="0"/>
              </a:spcBef>
            </a:pPr>
            <a:r>
              <a:rPr lang="en-US" smtClean="0"/>
              <a:t>This requires coordination to ensure that all the components are in supply at the assembly plants on an as-needed basis. </a:t>
            </a:r>
          </a:p>
          <a:p>
            <a:pPr eaLnBrk="1" hangingPunct="1">
              <a:spcBef>
                <a:spcPct val="0"/>
              </a:spcBef>
            </a:pPr>
            <a:r>
              <a:rPr lang="en-US" smtClean="0"/>
              <a:t>When unexpected interruptions occur, such as from an earthquake, the supply chain can cease to flow and manufacturing lines can come to a halt. </a:t>
            </a:r>
          </a:p>
          <a:p>
            <a:pPr eaLnBrk="1" hangingPunct="1">
              <a:spcBef>
                <a:spcPct val="0"/>
              </a:spcBef>
            </a:pPr>
            <a:r>
              <a:rPr lang="en-US" smtClean="0"/>
              <a:t>Having transparency throughout the supply chain helps management know what is going on and, whenever possible, make adjustments for the unexpected.</a:t>
            </a:r>
          </a:p>
        </p:txBody>
      </p:sp>
      <p:sp>
        <p:nvSpPr>
          <p:cNvPr id="327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8A77292-E38A-47C7-B218-19AE5E4C12C6}" type="slidenum">
              <a:rPr lang="en-US">
                <a:cs typeface="Arial" charset="0"/>
              </a:rPr>
              <a:pPr fontAlgn="base">
                <a:spcBef>
                  <a:spcPct val="0"/>
                </a:spcBef>
                <a:spcAft>
                  <a:spcPct val="0"/>
                </a:spcAft>
                <a:defRPr/>
              </a:pPr>
              <a:t>9</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ounded Rectangle 6"/>
          <p:cNvSpPr/>
          <p:nvPr userDrawn="1"/>
        </p:nvSpPr>
        <p:spPr>
          <a:xfrm>
            <a:off x="1219200" y="3810000"/>
            <a:ext cx="6705600" cy="1905000"/>
          </a:xfrm>
          <a:prstGeom prst="roundRect">
            <a:avLst/>
          </a:prstGeom>
          <a:noFill/>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a:p>
        </p:txBody>
      </p:sp>
      <p:sp>
        <p:nvSpPr>
          <p:cNvPr id="5" name="Rounded Rectangle 7"/>
          <p:cNvSpPr/>
          <p:nvPr userDrawn="1"/>
        </p:nvSpPr>
        <p:spPr>
          <a:xfrm>
            <a:off x="533400" y="2057400"/>
            <a:ext cx="8077200" cy="16002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4" name="Title 13"/>
          <p:cNvSpPr>
            <a:spLocks noGrp="1"/>
          </p:cNvSpPr>
          <p:nvPr>
            <p:ph type="title"/>
          </p:nvPr>
        </p:nvSpPr>
        <p:spPr>
          <a:xfrm>
            <a:off x="685800" y="2133600"/>
            <a:ext cx="7772400" cy="1447800"/>
          </a:xfrm>
        </p:spPr>
        <p:txBody>
          <a:bodyPr/>
          <a:lstStyle/>
          <a:p>
            <a:r>
              <a:rPr lang="en-US" smtClean="0"/>
              <a:t>Click to edit Master 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ounded Rectangle 6"/>
          <p:cNvSpPr/>
          <p:nvPr userDrawn="1"/>
        </p:nvSpPr>
        <p:spPr>
          <a:xfrm>
            <a:off x="381000" y="228600"/>
            <a:ext cx="8382000" cy="14478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a:p>
        </p:txBody>
      </p:sp>
      <p:sp>
        <p:nvSpPr>
          <p:cNvPr id="5" name="Rounded Rectangle 9"/>
          <p:cNvSpPr/>
          <p:nvPr userDrawn="1"/>
        </p:nvSpPr>
        <p:spPr>
          <a:xfrm>
            <a:off x="381000" y="1752600"/>
            <a:ext cx="8382000" cy="4724400"/>
          </a:xfrm>
          <a:prstGeom prst="roundRect">
            <a:avLst/>
          </a:prstGeom>
          <a:noFill/>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57200" y="304800"/>
            <a:ext cx="8229600" cy="1295400"/>
          </a:xfr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ounded Rectangle 8"/>
          <p:cNvSpPr/>
          <p:nvPr userDrawn="1"/>
        </p:nvSpPr>
        <p:spPr>
          <a:xfrm>
            <a:off x="6553200" y="228600"/>
            <a:ext cx="2209800" cy="59436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a:p>
        </p:txBody>
      </p:sp>
      <p:sp>
        <p:nvSpPr>
          <p:cNvPr id="5" name="Rounded Rectangle 9"/>
          <p:cNvSpPr/>
          <p:nvPr userDrawn="1"/>
        </p:nvSpPr>
        <p:spPr>
          <a:xfrm>
            <a:off x="381000" y="228600"/>
            <a:ext cx="6019800" cy="5943600"/>
          </a:xfrm>
          <a:prstGeom prst="roundRect">
            <a:avLst/>
          </a:prstGeom>
          <a:noFill/>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6629400" y="304801"/>
            <a:ext cx="2057400" cy="5791200"/>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304801"/>
            <a:ext cx="58674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Rounded Rectangle 2"/>
          <p:cNvSpPr/>
          <p:nvPr userDrawn="1"/>
        </p:nvSpPr>
        <p:spPr>
          <a:xfrm>
            <a:off x="609600" y="2667000"/>
            <a:ext cx="8001000" cy="16002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a:p>
        </p:txBody>
      </p:sp>
      <p:sp>
        <p:nvSpPr>
          <p:cNvPr id="4" name="Title 1"/>
          <p:cNvSpPr>
            <a:spLocks noGrp="1"/>
          </p:cNvSpPr>
          <p:nvPr>
            <p:ph type="title"/>
          </p:nvPr>
        </p:nvSpPr>
        <p:spPr>
          <a:xfrm>
            <a:off x="722313" y="2743200"/>
            <a:ext cx="7772400" cy="1447800"/>
          </a:xfrm>
        </p:spPr>
        <p:txBody>
          <a:bodyPr anchor="t">
            <a:normAutofit/>
          </a:bodyPr>
          <a:lstStyle>
            <a:lvl1pPr algn="l">
              <a:defRPr sz="3600" b="1" cap="all"/>
            </a:lvl1pPr>
          </a:lstStyle>
          <a:p>
            <a:r>
              <a:rPr lang="en-US" dirty="0"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ounded Rectangle 6"/>
          <p:cNvSpPr/>
          <p:nvPr userDrawn="1"/>
        </p:nvSpPr>
        <p:spPr>
          <a:xfrm>
            <a:off x="381000" y="228600"/>
            <a:ext cx="8382000" cy="14478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57200" y="304800"/>
            <a:ext cx="8229600" cy="12954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ounded Rectangle 10"/>
          <p:cNvSpPr/>
          <p:nvPr userDrawn="1"/>
        </p:nvSpPr>
        <p:spPr>
          <a:xfrm>
            <a:off x="609600" y="4343400"/>
            <a:ext cx="8001000" cy="16002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a:p>
        </p:txBody>
      </p:sp>
      <p:sp>
        <p:nvSpPr>
          <p:cNvPr id="5" name="Rounded Rectangle 12"/>
          <p:cNvSpPr/>
          <p:nvPr userDrawn="1"/>
        </p:nvSpPr>
        <p:spPr>
          <a:xfrm>
            <a:off x="609600" y="2590800"/>
            <a:ext cx="8001000" cy="1676400"/>
          </a:xfrm>
          <a:prstGeom prst="roundRect">
            <a:avLst/>
          </a:prstGeom>
          <a:noFill/>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2313" y="4419600"/>
            <a:ext cx="7772400" cy="1447800"/>
          </a:xfrm>
        </p:spPr>
        <p:txBody>
          <a:bodyPr anchor="t">
            <a:normAutofit/>
          </a:bodyPr>
          <a:lstStyle>
            <a:lvl1pPr algn="l">
              <a:defRPr sz="36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667000"/>
            <a:ext cx="7772400" cy="15240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ounded Rectangle 7"/>
          <p:cNvSpPr/>
          <p:nvPr userDrawn="1"/>
        </p:nvSpPr>
        <p:spPr>
          <a:xfrm>
            <a:off x="381000" y="228600"/>
            <a:ext cx="8382000" cy="14478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57200" y="304800"/>
            <a:ext cx="8229600" cy="1295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0"/>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ounded Rectangle 5"/>
          <p:cNvSpPr/>
          <p:nvPr userDrawn="1"/>
        </p:nvSpPr>
        <p:spPr>
          <a:xfrm>
            <a:off x="381000" y="228600"/>
            <a:ext cx="8382000" cy="12954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57200" y="304800"/>
            <a:ext cx="8229600" cy="1143000"/>
          </a:xfrm>
        </p:spPr>
        <p:txBody>
          <a:bodyPr/>
          <a:lstStyle>
            <a:lvl1pPr>
              <a:defRPr sz="3600"/>
            </a:lvl1pPr>
          </a:lstStyle>
          <a:p>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32556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828800"/>
            <a:ext cx="8229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TextBox 10"/>
          <p:cNvSpPr txBox="1"/>
          <p:nvPr userDrawn="1"/>
        </p:nvSpPr>
        <p:spPr>
          <a:xfrm>
            <a:off x="457200" y="6505575"/>
            <a:ext cx="8229600" cy="276225"/>
          </a:xfrm>
          <a:prstGeom prst="rect">
            <a:avLst/>
          </a:prstGeom>
          <a:noFill/>
        </p:spPr>
        <p:txBody>
          <a:bodyPr>
            <a:spAutoFit/>
          </a:bodyPr>
          <a:lstStyle/>
          <a:p>
            <a:pPr fontAlgn="auto">
              <a:spcBef>
                <a:spcPts val="0"/>
              </a:spcBef>
              <a:spcAft>
                <a:spcPts val="0"/>
              </a:spcAft>
              <a:tabLst>
                <a:tab pos="8053388" algn="r"/>
              </a:tabLst>
              <a:defRPr/>
            </a:pPr>
            <a:r>
              <a:rPr lang="en-US" sz="1200" dirty="0">
                <a:latin typeface="+mn-lt"/>
                <a:cs typeface="+mn-cs"/>
              </a:rPr>
              <a:t>Copyright © 2014 Pearson Education, Inc. 	</a:t>
            </a:r>
            <a:fld id="{DFF2A00C-597B-483E-BCE6-9A0667B15814}" type="slidenum">
              <a:rPr lang="en-US" sz="1200">
                <a:latin typeface="+mn-lt"/>
                <a:cs typeface="+mn-cs"/>
              </a:rPr>
              <a:pPr fontAlgn="auto">
                <a:spcBef>
                  <a:spcPts val="0"/>
                </a:spcBef>
                <a:spcAft>
                  <a:spcPts val="0"/>
                </a:spcAft>
                <a:tabLst>
                  <a:tab pos="8053388" algn="r"/>
                </a:tabLst>
                <a:defRPr/>
              </a:pPr>
              <a:t>‹#›</a:t>
            </a:fld>
            <a:endParaRPr lang="en-US" sz="1200" dirty="0">
              <a:latin typeface="+mn-lt"/>
              <a:cs typeface="+mn-cs"/>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2" r:id="rId5"/>
    <p:sldLayoutId id="2147483677" r:id="rId6"/>
    <p:sldLayoutId id="2147483671" r:id="rId7"/>
    <p:sldLayoutId id="2147483670" r:id="rId8"/>
    <p:sldLayoutId id="2147483669" r:id="rId9"/>
    <p:sldLayoutId id="2147483678" r:id="rId10"/>
    <p:sldLayoutId id="2147483679" r:id="rId11"/>
    <p:sldLayoutId id="2147483680" r:id="rId12"/>
  </p:sldLayoutIdLst>
  <p:txStyles>
    <p:titleStyle>
      <a:lvl1pPr algn="l" rtl="0" eaLnBrk="0" fontAlgn="base" hangingPunct="0">
        <a:spcBef>
          <a:spcPct val="0"/>
        </a:spcBef>
        <a:spcAft>
          <a:spcPct val="0"/>
        </a:spcAft>
        <a:defRPr sz="3400" kern="1200">
          <a:solidFill>
            <a:schemeClr val="tx1"/>
          </a:solidFill>
          <a:latin typeface="+mj-lt"/>
          <a:ea typeface="+mj-ea"/>
          <a:cs typeface="+mj-cs"/>
        </a:defRPr>
      </a:lvl1pPr>
      <a:lvl2pPr algn="l" rtl="0" eaLnBrk="0" fontAlgn="base" hangingPunct="0">
        <a:spcBef>
          <a:spcPct val="0"/>
        </a:spcBef>
        <a:spcAft>
          <a:spcPct val="0"/>
        </a:spcAft>
        <a:defRPr sz="3400">
          <a:solidFill>
            <a:schemeClr val="tx1"/>
          </a:solidFill>
          <a:latin typeface="Calibri" pitchFamily="34" charset="0"/>
        </a:defRPr>
      </a:lvl2pPr>
      <a:lvl3pPr algn="l" rtl="0" eaLnBrk="0" fontAlgn="base" hangingPunct="0">
        <a:spcBef>
          <a:spcPct val="0"/>
        </a:spcBef>
        <a:spcAft>
          <a:spcPct val="0"/>
        </a:spcAft>
        <a:defRPr sz="3400">
          <a:solidFill>
            <a:schemeClr val="tx1"/>
          </a:solidFill>
          <a:latin typeface="Calibri" pitchFamily="34" charset="0"/>
        </a:defRPr>
      </a:lvl3pPr>
      <a:lvl4pPr algn="l" rtl="0" eaLnBrk="0" fontAlgn="base" hangingPunct="0">
        <a:spcBef>
          <a:spcPct val="0"/>
        </a:spcBef>
        <a:spcAft>
          <a:spcPct val="0"/>
        </a:spcAft>
        <a:defRPr sz="3400">
          <a:solidFill>
            <a:schemeClr val="tx1"/>
          </a:solidFill>
          <a:latin typeface="Calibri" pitchFamily="34" charset="0"/>
        </a:defRPr>
      </a:lvl4pPr>
      <a:lvl5pPr algn="l" rtl="0" eaLnBrk="0" fontAlgn="base" hangingPunct="0">
        <a:spcBef>
          <a:spcPct val="0"/>
        </a:spcBef>
        <a:spcAft>
          <a:spcPct val="0"/>
        </a:spcAft>
        <a:defRPr sz="3400">
          <a:solidFill>
            <a:schemeClr val="tx1"/>
          </a:solidFill>
          <a:latin typeface="Calibri" pitchFamily="34" charset="0"/>
        </a:defRPr>
      </a:lvl5pPr>
      <a:lvl6pPr marL="457200" algn="l" rtl="0" fontAlgn="base">
        <a:spcBef>
          <a:spcPct val="0"/>
        </a:spcBef>
        <a:spcAft>
          <a:spcPct val="0"/>
        </a:spcAft>
        <a:defRPr sz="3400">
          <a:solidFill>
            <a:schemeClr val="tx1"/>
          </a:solidFill>
          <a:latin typeface="Calibri" pitchFamily="34" charset="0"/>
        </a:defRPr>
      </a:lvl6pPr>
      <a:lvl7pPr marL="914400" algn="l" rtl="0" fontAlgn="base">
        <a:spcBef>
          <a:spcPct val="0"/>
        </a:spcBef>
        <a:spcAft>
          <a:spcPct val="0"/>
        </a:spcAft>
        <a:defRPr sz="3400">
          <a:solidFill>
            <a:schemeClr val="tx1"/>
          </a:solidFill>
          <a:latin typeface="Calibri" pitchFamily="34" charset="0"/>
        </a:defRPr>
      </a:lvl7pPr>
      <a:lvl8pPr marL="1371600" algn="l" rtl="0" fontAlgn="base">
        <a:spcBef>
          <a:spcPct val="0"/>
        </a:spcBef>
        <a:spcAft>
          <a:spcPct val="0"/>
        </a:spcAft>
        <a:defRPr sz="3400">
          <a:solidFill>
            <a:schemeClr val="tx1"/>
          </a:solidFill>
          <a:latin typeface="Calibri" pitchFamily="34" charset="0"/>
        </a:defRPr>
      </a:lvl8pPr>
      <a:lvl9pPr marL="1828800" algn="l" rtl="0" fontAlgn="base">
        <a:spcBef>
          <a:spcPct val="0"/>
        </a:spcBef>
        <a:spcAft>
          <a:spcPct val="0"/>
        </a:spcAft>
        <a:defRPr sz="3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rtlCol="0">
            <a:normAutofit fontScale="85000" lnSpcReduction="20000"/>
          </a:bodyPr>
          <a:lstStyle/>
          <a:p>
            <a:pPr eaLnBrk="1" fontAlgn="auto" hangingPunct="1">
              <a:spcAft>
                <a:spcPts val="0"/>
              </a:spcAft>
              <a:buFont typeface="Arial" pitchFamily="34" charset="0"/>
              <a:buNone/>
              <a:defRPr/>
            </a:pPr>
            <a:r>
              <a:rPr lang="en-US" dirty="0"/>
              <a:t>S</a:t>
            </a:r>
            <a:r>
              <a:rPr lang="en-US" dirty="0" smtClean="0"/>
              <a:t>upply </a:t>
            </a:r>
            <a:r>
              <a:rPr lang="en-US" dirty="0"/>
              <a:t>chain management (SCM) systems supporting </a:t>
            </a:r>
            <a:r>
              <a:rPr lang="en-US" dirty="0" smtClean="0"/>
              <a:t>business-to-business </a:t>
            </a:r>
            <a:r>
              <a:rPr lang="en-US" dirty="0"/>
              <a:t>(B2B) </a:t>
            </a:r>
            <a:r>
              <a:rPr lang="en-US" dirty="0" smtClean="0"/>
              <a:t>transactions, customer </a:t>
            </a:r>
            <a:r>
              <a:rPr lang="en-US" dirty="0"/>
              <a:t>relationship management (CRM) </a:t>
            </a:r>
            <a:r>
              <a:rPr lang="en-US" dirty="0" smtClean="0"/>
              <a:t>systems promote sales and long-term customer relationships</a:t>
            </a:r>
            <a:endParaRPr lang="en-US" dirty="0"/>
          </a:p>
        </p:txBody>
      </p:sp>
      <p:sp>
        <p:nvSpPr>
          <p:cNvPr id="16386" name="Title 3"/>
          <p:cNvSpPr>
            <a:spLocks noGrp="1"/>
          </p:cNvSpPr>
          <p:nvPr>
            <p:ph type="ctrTitle"/>
          </p:nvPr>
        </p:nvSpPr>
        <p:spPr/>
        <p:txBody>
          <a:bodyPr/>
          <a:lstStyle/>
          <a:p>
            <a:pPr eaLnBrk="1" hangingPunct="1"/>
            <a:r>
              <a:rPr lang="en-US" smtClean="0"/>
              <a:t>Chapter 8 - Strengthening Business-to-Business Relationships via Supply Chain and Customer Relationship Management</a:t>
            </a:r>
          </a:p>
        </p:txBody>
      </p:sp>
      <p:pic>
        <p:nvPicPr>
          <p:cNvPr id="16387" name="Picture 1"/>
          <p:cNvPicPr>
            <a:picLocks noChangeAspect="1"/>
          </p:cNvPicPr>
          <p:nvPr/>
        </p:nvPicPr>
        <p:blipFill>
          <a:blip r:embed="rId3"/>
          <a:srcRect/>
          <a:stretch>
            <a:fillRect/>
          </a:stretch>
        </p:blipFill>
        <p:spPr bwMode="auto">
          <a:xfrm>
            <a:off x="14288" y="0"/>
            <a:ext cx="1990725" cy="2057400"/>
          </a:xfrm>
          <a:prstGeom prst="rect">
            <a:avLst/>
          </a:prstGeom>
          <a:noFill/>
          <a:ln w="9525">
            <a:noFill/>
            <a:miter lim="800000"/>
            <a:headEnd/>
            <a:tailEnd/>
          </a:ln>
        </p:spPr>
      </p:pic>
      <p:pic>
        <p:nvPicPr>
          <p:cNvPr id="16388" name="Picture 4"/>
          <p:cNvPicPr>
            <a:picLocks noChangeAspect="1"/>
          </p:cNvPicPr>
          <p:nvPr/>
        </p:nvPicPr>
        <p:blipFill>
          <a:blip r:embed="rId4"/>
          <a:srcRect/>
          <a:stretch>
            <a:fillRect/>
          </a:stretch>
        </p:blipFill>
        <p:spPr bwMode="auto">
          <a:xfrm>
            <a:off x="7142163" y="0"/>
            <a:ext cx="2001837" cy="2057400"/>
          </a:xfrm>
          <a:prstGeom prst="rect">
            <a:avLst/>
          </a:prstGeom>
          <a:noFill/>
          <a:ln w="9525">
            <a:noFill/>
            <a:miter lim="800000"/>
            <a:headEnd/>
            <a:tailEnd/>
          </a:ln>
        </p:spPr>
      </p:pic>
      <p:pic>
        <p:nvPicPr>
          <p:cNvPr id="16389" name="Picture 9"/>
          <p:cNvPicPr>
            <a:picLocks noChangeAspect="1"/>
          </p:cNvPicPr>
          <p:nvPr/>
        </p:nvPicPr>
        <p:blipFill>
          <a:blip r:embed="rId5"/>
          <a:srcRect/>
          <a:stretch>
            <a:fillRect/>
          </a:stretch>
        </p:blipFill>
        <p:spPr bwMode="auto">
          <a:xfrm>
            <a:off x="2005013" y="0"/>
            <a:ext cx="5137150"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pPr eaLnBrk="1" hangingPunct="1"/>
            <a:r>
              <a:rPr lang="en-US" smtClean="0"/>
              <a:t>Benefits of Effectively Managing Supply Chains</a:t>
            </a:r>
          </a:p>
        </p:txBody>
      </p:sp>
      <p:sp>
        <p:nvSpPr>
          <p:cNvPr id="34818" name="Content Placeholder 3"/>
          <p:cNvSpPr>
            <a:spLocks noGrp="1"/>
          </p:cNvSpPr>
          <p:nvPr>
            <p:ph idx="1"/>
          </p:nvPr>
        </p:nvSpPr>
        <p:spPr/>
        <p:txBody>
          <a:bodyPr/>
          <a:lstStyle/>
          <a:p>
            <a:pPr eaLnBrk="1" hangingPunct="1"/>
            <a:r>
              <a:rPr lang="en-US" smtClean="0"/>
              <a:t>Just-in-Time Production</a:t>
            </a:r>
          </a:p>
          <a:p>
            <a:pPr lvl="1" eaLnBrk="1" hangingPunct="1"/>
            <a:r>
              <a:rPr lang="en-US" smtClean="0"/>
              <a:t>Inventory delivered just as it is needed</a:t>
            </a:r>
          </a:p>
          <a:p>
            <a:pPr lvl="1" eaLnBrk="1" hangingPunct="1"/>
            <a:r>
              <a:rPr lang="en-US" smtClean="0"/>
              <a:t>Minimizes stock and handling costs</a:t>
            </a:r>
          </a:p>
          <a:p>
            <a:pPr lvl="1" eaLnBrk="1" hangingPunct="1"/>
            <a:r>
              <a:rPr lang="en-US" smtClean="0"/>
              <a:t>Reduces obsolescence charges</a:t>
            </a:r>
          </a:p>
          <a:p>
            <a:pPr eaLnBrk="1" hangingPunct="1"/>
            <a:r>
              <a:rPr lang="en-US" smtClean="0"/>
              <a:t>Vendor-Managed Inventory</a:t>
            </a:r>
          </a:p>
          <a:p>
            <a:pPr lvl="1" eaLnBrk="1" hangingPunct="1"/>
            <a:r>
              <a:rPr lang="en-US" smtClean="0"/>
              <a:t>Vendors track usage and replenish supplies</a:t>
            </a:r>
          </a:p>
          <a:p>
            <a:pPr lvl="1" eaLnBrk="1" hangingPunct="1"/>
            <a:r>
              <a:rPr lang="en-US" smtClean="0"/>
              <a:t>Reduces procurement and inventory replenishment costs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pPr eaLnBrk="1" hangingPunct="1"/>
            <a:r>
              <a:rPr lang="en-US" smtClean="0"/>
              <a:t>Supply Chain Pitfalls &amp; Considerations</a:t>
            </a:r>
          </a:p>
        </p:txBody>
      </p:sp>
      <p:sp>
        <p:nvSpPr>
          <p:cNvPr id="36866" name="Content Placeholder 3"/>
          <p:cNvSpPr>
            <a:spLocks noGrp="1"/>
          </p:cNvSpPr>
          <p:nvPr>
            <p:ph idx="1"/>
          </p:nvPr>
        </p:nvSpPr>
        <p:spPr/>
        <p:txBody>
          <a:bodyPr/>
          <a:lstStyle/>
          <a:p>
            <a:pPr eaLnBrk="1" hangingPunct="1"/>
            <a:r>
              <a:rPr lang="en-US" smtClean="0"/>
              <a:t>The Bullwhip Effect</a:t>
            </a:r>
          </a:p>
          <a:p>
            <a:pPr eaLnBrk="1" hangingPunct="1"/>
            <a:r>
              <a:rPr lang="en-US" smtClean="0"/>
              <a:t>Corporate Social Responsibility</a:t>
            </a:r>
          </a:p>
          <a:p>
            <a:pPr lvl="1" eaLnBrk="1" hangingPunct="1"/>
            <a:r>
              <a:rPr lang="en-US" smtClean="0"/>
              <a:t>Product Recalls</a:t>
            </a:r>
          </a:p>
          <a:p>
            <a:pPr lvl="1" eaLnBrk="1" hangingPunct="1"/>
            <a:r>
              <a:rPr lang="en-US" smtClean="0"/>
              <a:t>Sustainable Business Practices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pPr eaLnBrk="1" hangingPunct="1"/>
            <a:r>
              <a:rPr lang="en-US" smtClean="0"/>
              <a:t>SCM Architecture</a:t>
            </a:r>
          </a:p>
        </p:txBody>
      </p:sp>
      <p:sp>
        <p:nvSpPr>
          <p:cNvPr id="38914" name="Content Placeholder 2"/>
          <p:cNvSpPr>
            <a:spLocks noGrp="1"/>
          </p:cNvSpPr>
          <p:nvPr>
            <p:ph idx="1"/>
          </p:nvPr>
        </p:nvSpPr>
        <p:spPr/>
        <p:txBody>
          <a:bodyPr/>
          <a:lstStyle/>
          <a:p>
            <a:pPr eaLnBrk="1" hangingPunct="1"/>
            <a:r>
              <a:rPr lang="en-US" smtClean="0"/>
              <a:t>Supply Chain Planning</a:t>
            </a:r>
          </a:p>
          <a:p>
            <a:pPr eaLnBrk="1" hangingPunct="1"/>
            <a:r>
              <a:rPr lang="en-US" smtClean="0"/>
              <a:t>Supply Chain Execution</a:t>
            </a:r>
          </a:p>
          <a:p>
            <a:pPr eaLnBrk="1" hangingPunct="1"/>
            <a:r>
              <a:rPr lang="en-US" smtClean="0"/>
              <a:t>Supply Chain Visibility and Analytics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pPr eaLnBrk="1" hangingPunct="1"/>
            <a:r>
              <a:rPr lang="en-US" smtClean="0"/>
              <a:t>Supply Chain Planning (SCP)</a:t>
            </a:r>
          </a:p>
        </p:txBody>
      </p:sp>
      <p:sp>
        <p:nvSpPr>
          <p:cNvPr id="40962" name="Content Placeholder 2"/>
          <p:cNvSpPr>
            <a:spLocks noGrp="1"/>
          </p:cNvSpPr>
          <p:nvPr>
            <p:ph idx="1"/>
          </p:nvPr>
        </p:nvSpPr>
        <p:spPr>
          <a:xfrm>
            <a:off x="457200" y="1828800"/>
            <a:ext cx="8229600" cy="1905000"/>
          </a:xfrm>
        </p:spPr>
        <p:txBody>
          <a:bodyPr/>
          <a:lstStyle/>
          <a:p>
            <a:pPr eaLnBrk="1" hangingPunct="1"/>
            <a:r>
              <a:rPr lang="en-US" smtClean="0"/>
              <a:t>SCP involves multiple SCM tools and modules working together to meet business needs and customer demand</a:t>
            </a:r>
          </a:p>
        </p:txBody>
      </p:sp>
      <p:pic>
        <p:nvPicPr>
          <p:cNvPr id="40963" name="Picture 4"/>
          <p:cNvPicPr>
            <a:picLocks noChangeAspect="1"/>
          </p:cNvPicPr>
          <p:nvPr/>
        </p:nvPicPr>
        <p:blipFill>
          <a:blip r:embed="rId3"/>
          <a:srcRect/>
          <a:stretch>
            <a:fillRect/>
          </a:stretch>
        </p:blipFill>
        <p:spPr bwMode="auto">
          <a:xfrm>
            <a:off x="457200" y="3429000"/>
            <a:ext cx="8229600" cy="2805113"/>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pPr eaLnBrk="1" hangingPunct="1"/>
            <a:r>
              <a:rPr lang="en-US" smtClean="0"/>
              <a:t>Supply Chain Execution (SCE)</a:t>
            </a:r>
          </a:p>
        </p:txBody>
      </p:sp>
      <p:sp>
        <p:nvSpPr>
          <p:cNvPr id="3" name="Content Placeholder 2"/>
          <p:cNvSpPr>
            <a:spLocks noGrp="1"/>
          </p:cNvSpPr>
          <p:nvPr>
            <p:ph idx="1"/>
          </p:nvPr>
        </p:nvSpPr>
        <p:spPr>
          <a:xfrm>
            <a:off x="457200" y="1828800"/>
            <a:ext cx="8229600" cy="1295400"/>
          </a:xfrm>
        </p:spPr>
        <p:txBody>
          <a:bodyPr rtlCol="0">
            <a:normAutofit fontScale="92500"/>
          </a:bodyPr>
          <a:lstStyle/>
          <a:p>
            <a:pPr eaLnBrk="1" fontAlgn="auto" hangingPunct="1">
              <a:spcAft>
                <a:spcPts val="0"/>
              </a:spcAft>
              <a:buFont typeface="Arial" pitchFamily="34" charset="0"/>
              <a:buChar char="•"/>
              <a:defRPr/>
            </a:pPr>
            <a:r>
              <a:rPr lang="en-US" dirty="0" smtClean="0"/>
              <a:t>SCE focuses on the efficient and effective flow of materials, information, and financial transactions</a:t>
            </a:r>
            <a:endParaRPr lang="en-US" dirty="0"/>
          </a:p>
        </p:txBody>
      </p:sp>
      <p:pic>
        <p:nvPicPr>
          <p:cNvPr id="43011" name="Picture 4"/>
          <p:cNvPicPr>
            <a:picLocks noChangeAspect="1"/>
          </p:cNvPicPr>
          <p:nvPr/>
        </p:nvPicPr>
        <p:blipFill>
          <a:blip r:embed="rId3"/>
          <a:srcRect/>
          <a:stretch>
            <a:fillRect/>
          </a:stretch>
        </p:blipFill>
        <p:spPr bwMode="auto">
          <a:xfrm>
            <a:off x="457200" y="3429000"/>
            <a:ext cx="8229600" cy="2836863"/>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eaLnBrk="1" hangingPunct="1"/>
            <a:r>
              <a:rPr lang="en-US" smtClean="0"/>
              <a:t>Supply Chain Visibility and Analytics</a:t>
            </a:r>
          </a:p>
        </p:txBody>
      </p:sp>
      <p:sp>
        <p:nvSpPr>
          <p:cNvPr id="45058" name="Content Placeholder 2"/>
          <p:cNvSpPr>
            <a:spLocks noGrp="1"/>
          </p:cNvSpPr>
          <p:nvPr>
            <p:ph idx="1"/>
          </p:nvPr>
        </p:nvSpPr>
        <p:spPr>
          <a:xfrm>
            <a:off x="457200" y="1828800"/>
            <a:ext cx="8229600" cy="4495800"/>
          </a:xfrm>
        </p:spPr>
        <p:txBody>
          <a:bodyPr/>
          <a:lstStyle/>
          <a:p>
            <a:pPr eaLnBrk="1" hangingPunct="1"/>
            <a:r>
              <a:rPr lang="en-US" smtClean="0"/>
              <a:t>Supply chain visibility</a:t>
            </a:r>
          </a:p>
          <a:p>
            <a:pPr lvl="1" eaLnBrk="1" hangingPunct="1"/>
            <a:r>
              <a:rPr lang="en-US" smtClean="0"/>
              <a:t>Product Tracking</a:t>
            </a:r>
          </a:p>
          <a:p>
            <a:pPr lvl="1" eaLnBrk="1" hangingPunct="1"/>
            <a:r>
              <a:rPr lang="en-US" smtClean="0"/>
              <a:t>Anticipating adverse impacts</a:t>
            </a:r>
          </a:p>
          <a:p>
            <a:pPr lvl="2" eaLnBrk="1" hangingPunct="1"/>
            <a:r>
              <a:rPr lang="en-US" smtClean="0"/>
              <a:t>Weather impacts</a:t>
            </a:r>
          </a:p>
          <a:p>
            <a:pPr lvl="2" eaLnBrk="1" hangingPunct="1"/>
            <a:r>
              <a:rPr lang="en-US" smtClean="0"/>
              <a:t>Labor negotiations</a:t>
            </a:r>
          </a:p>
          <a:p>
            <a:pPr eaLnBrk="1" hangingPunct="1"/>
            <a:r>
              <a:rPr lang="en-US" smtClean="0"/>
              <a:t>Supply chain analytics</a:t>
            </a:r>
          </a:p>
          <a:p>
            <a:pPr lvl="1" eaLnBrk="1" hangingPunct="1"/>
            <a:r>
              <a:rPr lang="en-US" smtClean="0"/>
              <a:t>Monitoring SC Performance</a:t>
            </a:r>
          </a:p>
          <a:p>
            <a:pPr lvl="1" eaLnBrk="1" hangingPunct="1"/>
            <a:r>
              <a:rPr lang="en-US" smtClean="0"/>
              <a:t>Identifying problem spots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pPr eaLnBrk="1" hangingPunct="1"/>
            <a:r>
              <a:rPr lang="en-US" smtClean="0"/>
              <a:t>Supply Chain Visibility and Analytics</a:t>
            </a:r>
          </a:p>
        </p:txBody>
      </p:sp>
      <p:pic>
        <p:nvPicPr>
          <p:cNvPr id="47106" name="Picture 2"/>
          <p:cNvPicPr>
            <a:picLocks/>
          </p:cNvPicPr>
          <p:nvPr/>
        </p:nvPicPr>
        <p:blipFill>
          <a:blip r:embed="rId3"/>
          <a:srcRect/>
          <a:stretch>
            <a:fillRect/>
          </a:stretch>
        </p:blipFill>
        <p:spPr bwMode="auto">
          <a:xfrm>
            <a:off x="1371600" y="1752600"/>
            <a:ext cx="6400800" cy="48006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pPr eaLnBrk="1" hangingPunct="1"/>
            <a:r>
              <a:rPr lang="en-US" smtClean="0"/>
              <a:t>SCM Modules</a:t>
            </a:r>
          </a:p>
        </p:txBody>
      </p:sp>
      <p:graphicFrame>
        <p:nvGraphicFramePr>
          <p:cNvPr id="4" name="Content Placeholder 3"/>
          <p:cNvGraphicFramePr>
            <a:graphicFrameLocks noGrp="1"/>
          </p:cNvGraphicFramePr>
          <p:nvPr>
            <p:ph idx="1"/>
          </p:nvPr>
        </p:nvGraphicFramePr>
        <p:xfrm>
          <a:off x="457200" y="1828800"/>
          <a:ext cx="8229600" cy="4079875"/>
        </p:xfrm>
        <a:graphic>
          <a:graphicData uri="http://schemas.openxmlformats.org/drawingml/2006/table">
            <a:tbl>
              <a:tblPr firstRow="1" bandRow="1">
                <a:tableStyleId>{F5AB1C69-6EDB-4FF4-983F-18BD219EF322}</a:tableStyleId>
              </a:tblPr>
              <a:tblGrid>
                <a:gridCol w="3505200"/>
                <a:gridCol w="4724400"/>
              </a:tblGrid>
              <a:tr h="370840">
                <a:tc>
                  <a:txBody>
                    <a:bodyPr/>
                    <a:lstStyle/>
                    <a:p>
                      <a:r>
                        <a:rPr lang="en-US" dirty="0" smtClean="0"/>
                        <a:t>SCM Module</a:t>
                      </a:r>
                      <a:endParaRPr lang="en-US" dirty="0"/>
                    </a:p>
                  </a:txBody>
                  <a:tcPr/>
                </a:tc>
                <a:tc>
                  <a:txBody>
                    <a:bodyPr/>
                    <a:lstStyle/>
                    <a:p>
                      <a:r>
                        <a:rPr lang="en-US" dirty="0" smtClean="0"/>
                        <a:t>Key Uses</a:t>
                      </a:r>
                      <a:endParaRPr lang="en-US" dirty="0"/>
                    </a:p>
                  </a:txBody>
                  <a:tcPr/>
                </a:tc>
              </a:tr>
              <a:tr h="370840">
                <a:tc>
                  <a:txBody>
                    <a:bodyPr/>
                    <a:lstStyle/>
                    <a:p>
                      <a:r>
                        <a:rPr lang="en-US" sz="1800" b="0" i="0" u="none" strike="noStrike" kern="1200" baseline="0" dirty="0" smtClean="0">
                          <a:solidFill>
                            <a:schemeClr val="dk1"/>
                          </a:solidFill>
                          <a:latin typeface="+mn-lt"/>
                          <a:ea typeface="+mn-ea"/>
                          <a:cs typeface="+mn-cs"/>
                        </a:rPr>
                        <a:t>Demand planning and forecasting</a:t>
                      </a:r>
                      <a:endParaRPr lang="en-US" dirty="0"/>
                    </a:p>
                  </a:txBody>
                  <a:tcPr/>
                </a:tc>
                <a:tc>
                  <a:txBody>
                    <a:bodyPr/>
                    <a:lstStyle/>
                    <a:p>
                      <a:r>
                        <a:rPr lang="en-US" sz="1800" b="0" i="0" u="none" strike="noStrike" kern="1200" baseline="0" dirty="0" smtClean="0">
                          <a:solidFill>
                            <a:schemeClr val="dk1"/>
                          </a:solidFill>
                          <a:latin typeface="+mn-lt"/>
                          <a:ea typeface="+mn-ea"/>
                          <a:cs typeface="+mn-cs"/>
                        </a:rPr>
                        <a:t>Forecast and plan anticipated demand</a:t>
                      </a:r>
                      <a:endParaRPr lang="en-US" dirty="0"/>
                    </a:p>
                  </a:txBody>
                  <a:tcPr/>
                </a:tc>
              </a:tr>
              <a:tr h="370840">
                <a:tc>
                  <a:txBody>
                    <a:bodyPr/>
                    <a:lstStyle/>
                    <a:p>
                      <a:r>
                        <a:rPr lang="en-US" sz="1800" b="0" i="0" u="none" strike="noStrike" kern="1200" baseline="0" dirty="0" smtClean="0">
                          <a:solidFill>
                            <a:schemeClr val="dk1"/>
                          </a:solidFill>
                          <a:latin typeface="+mn-lt"/>
                          <a:ea typeface="+mn-ea"/>
                          <a:cs typeface="+mn-cs"/>
                        </a:rPr>
                        <a:t>Safety stock planning</a:t>
                      </a:r>
                      <a:endParaRPr lang="en-US" dirty="0"/>
                    </a:p>
                  </a:txBody>
                  <a:tcPr/>
                </a:tc>
                <a:tc>
                  <a:txBody>
                    <a:bodyPr/>
                    <a:lstStyle/>
                    <a:p>
                      <a:r>
                        <a:rPr lang="en-US" sz="1800" b="0" i="0" u="none" strike="noStrike" kern="1200" baseline="0" dirty="0" smtClean="0">
                          <a:solidFill>
                            <a:schemeClr val="dk1"/>
                          </a:solidFill>
                          <a:latin typeface="+mn-lt"/>
                          <a:ea typeface="+mn-ea"/>
                          <a:cs typeface="+mn-cs"/>
                        </a:rPr>
                        <a:t>Assign optimal safety and target stock levels</a:t>
                      </a:r>
                      <a:endParaRPr lang="en-US" dirty="0"/>
                    </a:p>
                  </a:txBody>
                  <a:tcPr/>
                </a:tc>
              </a:tr>
              <a:tr h="370840">
                <a:tc>
                  <a:txBody>
                    <a:bodyPr/>
                    <a:lstStyle/>
                    <a:p>
                      <a:r>
                        <a:rPr lang="en-US" sz="1800" b="0" i="0" u="none" strike="noStrike" kern="1200" baseline="0" dirty="0" smtClean="0">
                          <a:solidFill>
                            <a:schemeClr val="dk1"/>
                          </a:solidFill>
                          <a:latin typeface="+mn-lt"/>
                          <a:ea typeface="+mn-ea"/>
                          <a:cs typeface="+mn-cs"/>
                        </a:rPr>
                        <a:t>Distribution planning</a:t>
                      </a:r>
                      <a:endParaRPr lang="en-US" dirty="0"/>
                    </a:p>
                  </a:txBody>
                  <a:tcPr/>
                </a:tc>
                <a:tc>
                  <a:txBody>
                    <a:bodyPr/>
                    <a:lstStyle/>
                    <a:p>
                      <a:r>
                        <a:rPr lang="en-US" sz="1800" b="0" i="0" u="none" strike="noStrike" kern="1200" baseline="0" dirty="0" smtClean="0">
                          <a:solidFill>
                            <a:schemeClr val="dk1"/>
                          </a:solidFill>
                          <a:latin typeface="+mn-lt"/>
                          <a:ea typeface="+mn-ea"/>
                          <a:cs typeface="+mn-cs"/>
                        </a:rPr>
                        <a:t>Optimize the allocation of available supply</a:t>
                      </a:r>
                      <a:endParaRPr lang="en-US" dirty="0"/>
                    </a:p>
                  </a:txBody>
                  <a:tcPr/>
                </a:tc>
              </a:tr>
              <a:tr h="370840">
                <a:tc>
                  <a:txBody>
                    <a:bodyPr/>
                    <a:lstStyle/>
                    <a:p>
                      <a:r>
                        <a:rPr lang="en-US" sz="1800" b="0" i="0" u="none" strike="noStrike" kern="1200" baseline="0" dirty="0" smtClean="0">
                          <a:solidFill>
                            <a:schemeClr val="dk1"/>
                          </a:solidFill>
                          <a:latin typeface="+mn-lt"/>
                          <a:ea typeface="+mn-ea"/>
                          <a:cs typeface="+mn-cs"/>
                        </a:rPr>
                        <a:t>Supply network collaboration</a:t>
                      </a:r>
                      <a:endParaRPr lang="en-US" dirty="0"/>
                    </a:p>
                  </a:txBody>
                  <a:tcPr/>
                </a:tc>
                <a:tc>
                  <a:txBody>
                    <a:bodyPr/>
                    <a:lstStyle/>
                    <a:p>
                      <a:r>
                        <a:rPr lang="en-US" sz="1800" b="0" i="0" u="none" strike="noStrike" kern="1200" baseline="0" dirty="0" smtClean="0">
                          <a:solidFill>
                            <a:schemeClr val="dk1"/>
                          </a:solidFill>
                          <a:latin typeface="+mn-lt"/>
                          <a:ea typeface="+mn-ea"/>
                          <a:cs typeface="+mn-cs"/>
                        </a:rPr>
                        <a:t>Work with partners across the supply network</a:t>
                      </a:r>
                      <a:endParaRPr lang="en-US" dirty="0"/>
                    </a:p>
                  </a:txBody>
                  <a:tcPr/>
                </a:tc>
              </a:tr>
              <a:tr h="370840">
                <a:tc>
                  <a:txBody>
                    <a:bodyPr/>
                    <a:lstStyle/>
                    <a:p>
                      <a:r>
                        <a:rPr lang="en-US" sz="1800" b="0" i="0" u="none" strike="noStrike" kern="1200" baseline="0" dirty="0" smtClean="0">
                          <a:solidFill>
                            <a:schemeClr val="dk1"/>
                          </a:solidFill>
                          <a:latin typeface="+mn-lt"/>
                          <a:ea typeface="+mn-ea"/>
                          <a:cs typeface="+mn-cs"/>
                        </a:rPr>
                        <a:t>Materials management</a:t>
                      </a:r>
                      <a:endParaRPr lang="en-US" dirty="0"/>
                    </a:p>
                  </a:txBody>
                  <a:tcPr/>
                </a:tc>
                <a:tc>
                  <a:txBody>
                    <a:bodyPr/>
                    <a:lstStyle/>
                    <a:p>
                      <a:r>
                        <a:rPr lang="en-US" sz="1800" b="0" i="0" u="none" strike="noStrike" kern="1200" baseline="0" dirty="0" smtClean="0">
                          <a:solidFill>
                            <a:schemeClr val="dk1"/>
                          </a:solidFill>
                          <a:latin typeface="+mn-lt"/>
                          <a:ea typeface="+mn-ea"/>
                          <a:cs typeface="+mn-cs"/>
                        </a:rPr>
                        <a:t>Ensure production materials are available</a:t>
                      </a:r>
                      <a:endParaRPr lang="en-US" dirty="0"/>
                    </a:p>
                  </a:txBody>
                  <a:tcPr/>
                </a:tc>
              </a:tr>
              <a:tr h="370840">
                <a:tc>
                  <a:txBody>
                    <a:bodyPr/>
                    <a:lstStyle/>
                    <a:p>
                      <a:r>
                        <a:rPr lang="en-US" sz="1800" b="0" i="0" u="none" strike="noStrike" kern="1200" baseline="0" dirty="0" smtClean="0">
                          <a:solidFill>
                            <a:schemeClr val="dk1"/>
                          </a:solidFill>
                          <a:latin typeface="+mn-lt"/>
                          <a:ea typeface="+mn-ea"/>
                          <a:cs typeface="+mn-cs"/>
                        </a:rPr>
                        <a:t>Manufacturing execution</a:t>
                      </a:r>
                      <a:endParaRPr lang="en-US" dirty="0"/>
                    </a:p>
                  </a:txBody>
                  <a:tcPr/>
                </a:tc>
                <a:tc>
                  <a:txBody>
                    <a:bodyPr/>
                    <a:lstStyle/>
                    <a:p>
                      <a:r>
                        <a:rPr lang="en-US" sz="1800" b="0" i="0" u="none" strike="noStrike" kern="1200" baseline="0" dirty="0" smtClean="0">
                          <a:solidFill>
                            <a:schemeClr val="dk1"/>
                          </a:solidFill>
                          <a:latin typeface="+mn-lt"/>
                          <a:ea typeface="+mn-ea"/>
                          <a:cs typeface="+mn-cs"/>
                        </a:rPr>
                        <a:t>Support production processes</a:t>
                      </a:r>
                      <a:endParaRPr lang="en-US" dirty="0"/>
                    </a:p>
                  </a:txBody>
                  <a:tcPr/>
                </a:tc>
              </a:tr>
              <a:tr h="370840">
                <a:tc>
                  <a:txBody>
                    <a:bodyPr/>
                    <a:lstStyle/>
                    <a:p>
                      <a:r>
                        <a:rPr lang="en-US" sz="1800" b="0" i="0" u="none" strike="noStrike" kern="1200" baseline="0" dirty="0" smtClean="0">
                          <a:solidFill>
                            <a:schemeClr val="dk1"/>
                          </a:solidFill>
                          <a:latin typeface="+mn-lt"/>
                          <a:ea typeface="+mn-ea"/>
                          <a:cs typeface="+mn-cs"/>
                        </a:rPr>
                        <a:t>Order promising</a:t>
                      </a:r>
                      <a:endParaRPr lang="en-US" dirty="0"/>
                    </a:p>
                  </a:txBody>
                  <a:tcPr/>
                </a:tc>
                <a:tc>
                  <a:txBody>
                    <a:bodyPr/>
                    <a:lstStyle/>
                    <a:p>
                      <a:r>
                        <a:rPr lang="en-US" sz="1800" b="0" i="0" u="none" strike="noStrike" kern="1200" baseline="0" dirty="0" smtClean="0">
                          <a:solidFill>
                            <a:schemeClr val="dk1"/>
                          </a:solidFill>
                          <a:latin typeface="+mn-lt"/>
                          <a:ea typeface="+mn-ea"/>
                          <a:cs typeface="+mn-cs"/>
                        </a:rPr>
                        <a:t>Provide answers to customer queries</a:t>
                      </a:r>
                      <a:endParaRPr lang="en-US" dirty="0"/>
                    </a:p>
                  </a:txBody>
                  <a:tcPr/>
                </a:tc>
              </a:tr>
              <a:tr h="370840">
                <a:tc>
                  <a:txBody>
                    <a:bodyPr/>
                    <a:lstStyle/>
                    <a:p>
                      <a:r>
                        <a:rPr lang="en-US" sz="1800" b="0" i="0" u="none" strike="noStrike" kern="1200" baseline="0" dirty="0" smtClean="0">
                          <a:solidFill>
                            <a:schemeClr val="dk1"/>
                          </a:solidFill>
                          <a:latin typeface="+mn-lt"/>
                          <a:ea typeface="+mn-ea"/>
                          <a:cs typeface="+mn-cs"/>
                        </a:rPr>
                        <a:t>Transportation execution</a:t>
                      </a:r>
                      <a:endParaRPr lang="en-US" dirty="0"/>
                    </a:p>
                  </a:txBody>
                  <a:tcPr/>
                </a:tc>
                <a:tc>
                  <a:txBody>
                    <a:bodyPr/>
                    <a:lstStyle/>
                    <a:p>
                      <a:r>
                        <a:rPr lang="en-US" sz="1800" b="0" i="0" u="none" strike="noStrike" kern="1200" baseline="0" dirty="0" smtClean="0">
                          <a:solidFill>
                            <a:schemeClr val="dk1"/>
                          </a:solidFill>
                          <a:latin typeface="+mn-lt"/>
                          <a:ea typeface="+mn-ea"/>
                          <a:cs typeface="+mn-cs"/>
                        </a:rPr>
                        <a:t>Manage logistics</a:t>
                      </a:r>
                      <a:endParaRPr lang="en-US" dirty="0"/>
                    </a:p>
                  </a:txBody>
                  <a:tcPr/>
                </a:tc>
              </a:tr>
              <a:tr h="370840">
                <a:tc>
                  <a:txBody>
                    <a:bodyPr/>
                    <a:lstStyle/>
                    <a:p>
                      <a:r>
                        <a:rPr lang="en-US" sz="1800" b="0" i="0" u="none" strike="noStrike" kern="1200" baseline="0" dirty="0" smtClean="0">
                          <a:solidFill>
                            <a:schemeClr val="dk1"/>
                          </a:solidFill>
                          <a:latin typeface="+mn-lt"/>
                          <a:ea typeface="+mn-ea"/>
                          <a:cs typeface="+mn-cs"/>
                        </a:rPr>
                        <a:t>Warehouse management</a:t>
                      </a:r>
                      <a:endParaRPr lang="en-US" dirty="0"/>
                    </a:p>
                  </a:txBody>
                  <a:tcPr/>
                </a:tc>
                <a:tc>
                  <a:txBody>
                    <a:bodyPr/>
                    <a:lstStyle/>
                    <a:p>
                      <a:r>
                        <a:rPr lang="en-US" sz="1800" b="0" i="0" u="none" strike="noStrike" kern="1200" baseline="0" dirty="0" smtClean="0">
                          <a:solidFill>
                            <a:schemeClr val="dk1"/>
                          </a:solidFill>
                          <a:latin typeface="+mn-lt"/>
                          <a:ea typeface="+mn-ea"/>
                          <a:cs typeface="+mn-cs"/>
                        </a:rPr>
                        <a:t>Support receiving, storing, and picking of goods</a:t>
                      </a:r>
                      <a:endParaRPr lang="en-US" dirty="0"/>
                    </a:p>
                  </a:txBody>
                  <a:tcPr/>
                </a:tc>
              </a:tr>
              <a:tr h="370840">
                <a:tc>
                  <a:txBody>
                    <a:bodyPr/>
                    <a:lstStyle/>
                    <a:p>
                      <a:r>
                        <a:rPr lang="en-US" sz="1800" b="0" i="0" u="none" strike="noStrike" kern="1200" baseline="0" dirty="0" smtClean="0">
                          <a:solidFill>
                            <a:schemeClr val="dk1"/>
                          </a:solidFill>
                          <a:latin typeface="+mn-lt"/>
                          <a:ea typeface="+mn-ea"/>
                          <a:cs typeface="+mn-cs"/>
                        </a:rPr>
                        <a:t>Supply chain analytics</a:t>
                      </a:r>
                      <a:endParaRPr lang="en-US" dirty="0"/>
                    </a:p>
                  </a:txBody>
                  <a:tcPr/>
                </a:tc>
                <a:tc>
                  <a:txBody>
                    <a:bodyPr/>
                    <a:lstStyle/>
                    <a:p>
                      <a:r>
                        <a:rPr lang="en-US" sz="1800" b="0" i="0" u="none" strike="noStrike" kern="1200" baseline="0" dirty="0" smtClean="0">
                          <a:solidFill>
                            <a:schemeClr val="dk1"/>
                          </a:solidFill>
                          <a:latin typeface="+mn-lt"/>
                          <a:ea typeface="+mn-ea"/>
                          <a:cs typeface="+mn-cs"/>
                        </a:rPr>
                        <a:t>Monitor key performance indicators</a:t>
                      </a:r>
                      <a:endParaRPr lang="en-US" dirty="0"/>
                    </a:p>
                  </a:txBody>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pPr eaLnBrk="1" hangingPunct="1"/>
            <a:r>
              <a:rPr lang="en-US" smtClean="0"/>
              <a:t>Developing an SCM Strategy</a:t>
            </a:r>
          </a:p>
        </p:txBody>
      </p:sp>
      <p:sp>
        <p:nvSpPr>
          <p:cNvPr id="51202" name="Content Placeholder 2"/>
          <p:cNvSpPr>
            <a:spLocks noGrp="1"/>
          </p:cNvSpPr>
          <p:nvPr>
            <p:ph idx="1"/>
          </p:nvPr>
        </p:nvSpPr>
        <p:spPr/>
        <p:txBody>
          <a:bodyPr/>
          <a:lstStyle/>
          <a:p>
            <a:pPr eaLnBrk="1" hangingPunct="1"/>
            <a:r>
              <a:rPr lang="en-US" smtClean="0"/>
              <a:t>Tradeoffs </a:t>
            </a:r>
          </a:p>
          <a:p>
            <a:pPr lvl="1" eaLnBrk="1" hangingPunct="1"/>
            <a:r>
              <a:rPr lang="en-US" smtClean="0"/>
              <a:t>Supply Chain Efficiency</a:t>
            </a:r>
          </a:p>
          <a:p>
            <a:pPr lvl="2" eaLnBrk="1" hangingPunct="1"/>
            <a:r>
              <a:rPr lang="en-US" smtClean="0"/>
              <a:t>Minimizes cost, but increased risk of stock-outs</a:t>
            </a:r>
          </a:p>
          <a:p>
            <a:pPr lvl="2" eaLnBrk="1" hangingPunct="1"/>
            <a:r>
              <a:rPr lang="en-US" smtClean="0"/>
              <a:t>May sacrifice customer service</a:t>
            </a:r>
          </a:p>
          <a:p>
            <a:pPr lvl="1" eaLnBrk="1" hangingPunct="1"/>
            <a:r>
              <a:rPr lang="en-US" smtClean="0"/>
              <a:t>Supply Chain Effectiveness</a:t>
            </a:r>
          </a:p>
          <a:p>
            <a:pPr lvl="2" eaLnBrk="1" hangingPunct="1"/>
            <a:r>
              <a:rPr lang="en-US" smtClean="0"/>
              <a:t>Maximizes likelihood of meeting objectives</a:t>
            </a:r>
          </a:p>
          <a:p>
            <a:pPr lvl="2" eaLnBrk="1" hangingPunct="1"/>
            <a:r>
              <a:rPr lang="en-US" smtClean="0"/>
              <a:t>Increased costs associated with </a:t>
            </a:r>
          </a:p>
          <a:p>
            <a:pPr lvl="3" eaLnBrk="1" hangingPunct="1"/>
            <a:r>
              <a:rPr lang="en-US" smtClean="0"/>
              <a:t>Redundancy</a:t>
            </a:r>
          </a:p>
          <a:p>
            <a:pPr lvl="3" eaLnBrk="1" hangingPunct="1"/>
            <a:r>
              <a:rPr lang="en-US" smtClean="0"/>
              <a:t>Sticking levels</a:t>
            </a:r>
          </a:p>
          <a:p>
            <a:pPr lvl="3" eaLnBrk="1" hangingPunct="1"/>
            <a:r>
              <a:rPr lang="en-US" smtClean="0"/>
              <a:t>Cross-functionality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pPr eaLnBrk="1" hangingPunct="1"/>
            <a:r>
              <a:rPr lang="en-US" smtClean="0"/>
              <a:t>Developing an SCM Strategy</a:t>
            </a:r>
          </a:p>
        </p:txBody>
      </p:sp>
      <p:pic>
        <p:nvPicPr>
          <p:cNvPr id="53250" name="Picture 2"/>
          <p:cNvPicPr>
            <a:picLocks noChangeAspect="1"/>
          </p:cNvPicPr>
          <p:nvPr/>
        </p:nvPicPr>
        <p:blipFill>
          <a:blip r:embed="rId3"/>
          <a:srcRect/>
          <a:stretch>
            <a:fillRect/>
          </a:stretch>
        </p:blipFill>
        <p:spPr bwMode="auto">
          <a:xfrm>
            <a:off x="457200" y="1828800"/>
            <a:ext cx="8229600" cy="4195763"/>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n-US" smtClean="0"/>
              <a:t>Chapter 8 Learning Objectives</a:t>
            </a:r>
          </a:p>
        </p:txBody>
      </p:sp>
      <p:graphicFrame>
        <p:nvGraphicFramePr>
          <p:cNvPr id="4" name="Diagram 3"/>
          <p:cNvGraphicFramePr/>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pPr eaLnBrk="1" hangingPunct="1"/>
            <a:r>
              <a:rPr lang="en-US" smtClean="0"/>
              <a:t>Managing B2B Financial Transactions</a:t>
            </a:r>
          </a:p>
        </p:txBody>
      </p:sp>
      <p:sp>
        <p:nvSpPr>
          <p:cNvPr id="55298" name="Content Placeholder 2"/>
          <p:cNvSpPr>
            <a:spLocks noGrp="1"/>
          </p:cNvSpPr>
          <p:nvPr>
            <p:ph idx="1"/>
          </p:nvPr>
        </p:nvSpPr>
        <p:spPr/>
        <p:txBody>
          <a:bodyPr/>
          <a:lstStyle/>
          <a:p>
            <a:pPr eaLnBrk="1" hangingPunct="1"/>
            <a:r>
              <a:rPr lang="en-US" smtClean="0"/>
              <a:t>B2B Financial Transactions</a:t>
            </a:r>
          </a:p>
          <a:p>
            <a:pPr lvl="1" eaLnBrk="1" hangingPunct="1"/>
            <a:r>
              <a:rPr lang="en-US" smtClean="0"/>
              <a:t>Extending credit to buyers (terms such as Net 30)</a:t>
            </a:r>
          </a:p>
          <a:p>
            <a:pPr lvl="1" eaLnBrk="1" hangingPunct="1"/>
            <a:r>
              <a:rPr lang="en-US" smtClean="0"/>
              <a:t>Payment by check (75%)</a:t>
            </a:r>
          </a:p>
          <a:p>
            <a:pPr eaLnBrk="1" hangingPunct="1"/>
            <a:r>
              <a:rPr lang="en-US" smtClean="0"/>
              <a:t>Unknown suppliers &amp; customers create significant fraud risk</a:t>
            </a:r>
          </a:p>
          <a:p>
            <a:pPr lvl="1" eaLnBrk="1" hangingPunct="1"/>
            <a:r>
              <a:rPr lang="en-US" smtClean="0"/>
              <a:t>Alibaba created the escrow service AliPay to reduce buyer risk</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pPr eaLnBrk="1" hangingPunct="1"/>
            <a:r>
              <a:rPr lang="en-US" smtClean="0"/>
              <a:t>Key Technologies for Enhancing SCM</a:t>
            </a:r>
          </a:p>
        </p:txBody>
      </p:sp>
      <p:sp>
        <p:nvSpPr>
          <p:cNvPr id="57346" name="Content Placeholder 2"/>
          <p:cNvSpPr>
            <a:spLocks noGrp="1"/>
          </p:cNvSpPr>
          <p:nvPr>
            <p:ph idx="1"/>
          </p:nvPr>
        </p:nvSpPr>
        <p:spPr/>
        <p:txBody>
          <a:bodyPr/>
          <a:lstStyle/>
          <a:p>
            <a:pPr eaLnBrk="1" hangingPunct="1"/>
            <a:r>
              <a:rPr lang="en-US" smtClean="0"/>
              <a:t>Extensible Markup Language</a:t>
            </a:r>
          </a:p>
          <a:p>
            <a:pPr lvl="1" eaLnBrk="1" hangingPunct="1"/>
            <a:r>
              <a:rPr lang="en-US" smtClean="0"/>
              <a:t>XML, much like HTML for Web sites, creates a standard many businesses can use to help facilitate exchanging data</a:t>
            </a:r>
          </a:p>
          <a:p>
            <a:pPr eaLnBrk="1" hangingPunct="1"/>
            <a:r>
              <a:rPr lang="en-US" smtClean="0"/>
              <a:t>Radio Frequency Identification</a:t>
            </a:r>
          </a:p>
          <a:p>
            <a:pPr lvl="1" eaLnBrk="1" hangingPunct="1"/>
            <a:r>
              <a:rPr lang="en-US" smtClean="0"/>
              <a:t>Replaces barcodes</a:t>
            </a:r>
          </a:p>
          <a:p>
            <a:pPr lvl="1" eaLnBrk="1" hangingPunct="1"/>
            <a:r>
              <a:rPr lang="en-US" smtClean="0"/>
              <a:t>As low as 10 cents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pPr eaLnBrk="1" hangingPunct="1"/>
            <a:r>
              <a:rPr lang="en-US" smtClean="0"/>
              <a:t>Key Technologies for Enhancing SCM:</a:t>
            </a:r>
            <a:br>
              <a:rPr lang="en-US" smtClean="0"/>
            </a:br>
            <a:r>
              <a:rPr lang="en-US" smtClean="0"/>
              <a:t>Radio Frequency Identification</a:t>
            </a:r>
          </a:p>
        </p:txBody>
      </p:sp>
      <p:pic>
        <p:nvPicPr>
          <p:cNvPr id="59394" name="Picture 2"/>
          <p:cNvPicPr>
            <a:picLocks noChangeAspect="1"/>
          </p:cNvPicPr>
          <p:nvPr/>
        </p:nvPicPr>
        <p:blipFill>
          <a:blip r:embed="rId3"/>
          <a:srcRect/>
          <a:stretch>
            <a:fillRect/>
          </a:stretch>
        </p:blipFill>
        <p:spPr bwMode="auto">
          <a:xfrm>
            <a:off x="914400" y="1828800"/>
            <a:ext cx="7315200" cy="4729163"/>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pPr eaLnBrk="1" hangingPunct="1"/>
            <a:r>
              <a:rPr lang="en-US" smtClean="0"/>
              <a:t>Customer Relationship Management</a:t>
            </a:r>
          </a:p>
        </p:txBody>
      </p:sp>
      <p:graphicFrame>
        <p:nvGraphicFramePr>
          <p:cNvPr id="4" name="Diagram 3"/>
          <p:cNvGraphicFramePr/>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pPr eaLnBrk="1" hangingPunct="1"/>
            <a:r>
              <a:rPr lang="en-US" smtClean="0"/>
              <a:t>Customer Relationships</a:t>
            </a:r>
          </a:p>
        </p:txBody>
      </p:sp>
      <p:pic>
        <p:nvPicPr>
          <p:cNvPr id="63490" name="Picture 3"/>
          <p:cNvPicPr>
            <a:picLocks noChangeAspect="1"/>
          </p:cNvPicPr>
          <p:nvPr/>
        </p:nvPicPr>
        <p:blipFill>
          <a:blip r:embed="rId3"/>
          <a:srcRect/>
          <a:stretch>
            <a:fillRect/>
          </a:stretch>
        </p:blipFill>
        <p:spPr bwMode="auto">
          <a:xfrm>
            <a:off x="914400" y="1828800"/>
            <a:ext cx="7315200" cy="4471988"/>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pPr eaLnBrk="1" hangingPunct="1"/>
            <a:r>
              <a:rPr lang="en-US" smtClean="0"/>
              <a:t>Customer Relationship Management (CRM) Benefits</a:t>
            </a:r>
          </a:p>
        </p:txBody>
      </p:sp>
      <p:graphicFrame>
        <p:nvGraphicFramePr>
          <p:cNvPr id="4" name="Content Placeholder 3"/>
          <p:cNvGraphicFramePr>
            <a:graphicFrameLocks noGrp="1"/>
          </p:cNvGraphicFramePr>
          <p:nvPr>
            <p:ph idx="1"/>
          </p:nvPr>
        </p:nvGraphicFramePr>
        <p:xfrm>
          <a:off x="457200" y="1828800"/>
          <a:ext cx="8229600" cy="4683125"/>
        </p:xfrm>
        <a:graphic>
          <a:graphicData uri="http://schemas.openxmlformats.org/drawingml/2006/table">
            <a:tbl>
              <a:tblPr firstRow="1" bandRow="1">
                <a:tableStyleId>{F5AB1C69-6EDB-4FF4-983F-18BD219EF322}</a:tableStyleId>
              </a:tblPr>
              <a:tblGrid>
                <a:gridCol w="2819400"/>
                <a:gridCol w="5410200"/>
              </a:tblGrid>
              <a:tr h="370840">
                <a:tc>
                  <a:txBody>
                    <a:bodyPr/>
                    <a:lstStyle/>
                    <a:p>
                      <a:r>
                        <a:rPr lang="en-US" sz="1800" b="0" i="0" u="none" strike="noStrike" kern="1200" baseline="0" dirty="0" smtClean="0">
                          <a:solidFill>
                            <a:schemeClr val="lt1"/>
                          </a:solidFill>
                          <a:latin typeface="+mn-lt"/>
                          <a:ea typeface="+mn-ea"/>
                          <a:cs typeface="+mn-cs"/>
                        </a:rPr>
                        <a:t>Benefit</a:t>
                      </a:r>
                      <a:endParaRPr lang="en-US" dirty="0"/>
                    </a:p>
                  </a:txBody>
                  <a:tcPr/>
                </a:tc>
                <a:tc>
                  <a:txBody>
                    <a:bodyPr/>
                    <a:lstStyle/>
                    <a:p>
                      <a:r>
                        <a:rPr lang="en-US" sz="1800" b="0" i="0" u="none" strike="noStrike" kern="1200" baseline="0" dirty="0" smtClean="0">
                          <a:solidFill>
                            <a:schemeClr val="lt1"/>
                          </a:solidFill>
                          <a:latin typeface="+mn-lt"/>
                          <a:ea typeface="+mn-ea"/>
                          <a:cs typeface="+mn-cs"/>
                        </a:rPr>
                        <a:t>Examples</a:t>
                      </a:r>
                      <a:endParaRPr lang="en-US" dirty="0"/>
                    </a:p>
                  </a:txBody>
                  <a:tcPr/>
                </a:tc>
              </a:tr>
              <a:tr h="370840">
                <a:tc>
                  <a:txBody>
                    <a:bodyPr/>
                    <a:lstStyle/>
                    <a:p>
                      <a:r>
                        <a:rPr lang="en-US" sz="1800" b="0" i="0" u="none" strike="noStrike" kern="1200" baseline="0" dirty="0" smtClean="0">
                          <a:solidFill>
                            <a:schemeClr val="dk1"/>
                          </a:solidFill>
                          <a:latin typeface="+mn-lt"/>
                          <a:ea typeface="+mn-ea"/>
                          <a:cs typeface="+mn-cs"/>
                        </a:rPr>
                        <a:t>Enables 24/7/365 operation</a:t>
                      </a:r>
                      <a:endParaRPr lang="en-US" dirty="0"/>
                    </a:p>
                  </a:txBody>
                  <a:tcPr/>
                </a:tc>
                <a:tc>
                  <a:txBody>
                    <a:bodyPr/>
                    <a:lstStyle/>
                    <a:p>
                      <a:r>
                        <a:rPr lang="en-US" sz="1800" b="0" i="0" u="none" strike="noStrike" kern="1200" baseline="0" dirty="0" smtClean="0">
                          <a:solidFill>
                            <a:schemeClr val="dk1"/>
                          </a:solidFill>
                          <a:latin typeface="+mn-lt"/>
                          <a:ea typeface="+mn-ea"/>
                          <a:cs typeface="+mn-cs"/>
                        </a:rPr>
                        <a:t>Web-based interfaces</a:t>
                      </a:r>
                      <a:endParaRPr lang="en-US" dirty="0"/>
                    </a:p>
                  </a:txBody>
                  <a:tcPr/>
                </a:tc>
              </a:tr>
              <a:tr h="370840">
                <a:tc>
                  <a:txBody>
                    <a:bodyPr/>
                    <a:lstStyle/>
                    <a:p>
                      <a:r>
                        <a:rPr lang="en-US" sz="1800" b="0" i="0" u="none" strike="noStrike" kern="1200" baseline="0" dirty="0" smtClean="0">
                          <a:solidFill>
                            <a:schemeClr val="dk1"/>
                          </a:solidFill>
                          <a:latin typeface="+mn-lt"/>
                          <a:ea typeface="+mn-ea"/>
                          <a:cs typeface="+mn-cs"/>
                        </a:rPr>
                        <a:t>Individualized service</a:t>
                      </a:r>
                      <a:endParaRPr lang="en-US" dirty="0"/>
                    </a:p>
                  </a:txBody>
                  <a:tcPr/>
                </a:tc>
                <a:tc>
                  <a:txBody>
                    <a:bodyPr/>
                    <a:lstStyle/>
                    <a:p>
                      <a:r>
                        <a:rPr lang="en-US" sz="1800" b="0" i="0" u="none" strike="noStrike" kern="1200" baseline="0" dirty="0" smtClean="0">
                          <a:solidFill>
                            <a:schemeClr val="dk1"/>
                          </a:solidFill>
                          <a:latin typeface="+mn-lt"/>
                          <a:ea typeface="+mn-ea"/>
                          <a:cs typeface="+mn-cs"/>
                        </a:rPr>
                        <a:t>Learn how each customer defines product and service quality</a:t>
                      </a:r>
                      <a:endParaRPr lang="en-US" dirty="0"/>
                    </a:p>
                  </a:txBody>
                  <a:tcPr/>
                </a:tc>
              </a:tr>
              <a:tr h="370840">
                <a:tc>
                  <a:txBody>
                    <a:bodyPr/>
                    <a:lstStyle/>
                    <a:p>
                      <a:r>
                        <a:rPr lang="en-US" sz="1800" b="0" i="0" u="none" strike="noStrike" kern="1200" baseline="0" dirty="0" smtClean="0">
                          <a:solidFill>
                            <a:schemeClr val="dk1"/>
                          </a:solidFill>
                          <a:latin typeface="+mn-lt"/>
                          <a:ea typeface="+mn-ea"/>
                          <a:cs typeface="+mn-cs"/>
                        </a:rPr>
                        <a:t>Improved information</a:t>
                      </a:r>
                      <a:endParaRPr lang="en-US" dirty="0"/>
                    </a:p>
                  </a:txBody>
                  <a:tcPr/>
                </a:tc>
                <a:tc>
                  <a:txBody>
                    <a:bodyPr/>
                    <a:lstStyle/>
                    <a:p>
                      <a:r>
                        <a:rPr lang="en-US" sz="1800" b="0" i="0" u="none" strike="noStrike" kern="1200" baseline="0" dirty="0" smtClean="0">
                          <a:solidFill>
                            <a:schemeClr val="dk1"/>
                          </a:solidFill>
                          <a:latin typeface="+mn-lt"/>
                          <a:ea typeface="+mn-ea"/>
                          <a:cs typeface="+mn-cs"/>
                        </a:rPr>
                        <a:t>Integrate all information for all points of contact</a:t>
                      </a:r>
                      <a:endParaRPr lang="en-US" dirty="0"/>
                    </a:p>
                  </a:txBody>
                  <a:tcPr/>
                </a:tc>
              </a:tr>
              <a:tr h="370840">
                <a:tc>
                  <a:txBody>
                    <a:bodyPr/>
                    <a:lstStyle/>
                    <a:p>
                      <a:r>
                        <a:rPr lang="en-US" sz="1800" b="0" i="0" u="none" strike="noStrike" kern="1200" baseline="0" dirty="0" smtClean="0">
                          <a:solidFill>
                            <a:schemeClr val="dk1"/>
                          </a:solidFill>
                          <a:latin typeface="+mn-lt"/>
                          <a:ea typeface="+mn-ea"/>
                          <a:cs typeface="+mn-cs"/>
                        </a:rPr>
                        <a:t>Speeds problem</a:t>
                      </a:r>
                    </a:p>
                    <a:p>
                      <a:r>
                        <a:rPr lang="en-US" sz="1800" b="0" i="0" u="none" strike="noStrike" kern="1200" baseline="0" dirty="0" smtClean="0">
                          <a:solidFill>
                            <a:schemeClr val="dk1"/>
                          </a:solidFill>
                          <a:latin typeface="+mn-lt"/>
                          <a:ea typeface="+mn-ea"/>
                          <a:cs typeface="+mn-cs"/>
                        </a:rPr>
                        <a:t>identification/resolution</a:t>
                      </a:r>
                      <a:endParaRPr lang="en-US" dirty="0"/>
                    </a:p>
                  </a:txBody>
                  <a:tcPr/>
                </a:tc>
                <a:tc>
                  <a:txBody>
                    <a:bodyPr/>
                    <a:lstStyle/>
                    <a:p>
                      <a:r>
                        <a:rPr lang="en-US" sz="1800" b="0" i="0" u="none" strike="noStrike" kern="1200" baseline="0" dirty="0" smtClean="0">
                          <a:solidFill>
                            <a:schemeClr val="dk1"/>
                          </a:solidFill>
                          <a:latin typeface="+mn-lt"/>
                          <a:ea typeface="+mn-ea"/>
                          <a:cs typeface="+mn-cs"/>
                        </a:rPr>
                        <a:t>Improved record keeping and efficient methods of capturing customer complaints</a:t>
                      </a:r>
                      <a:endParaRPr lang="en-US" dirty="0"/>
                    </a:p>
                  </a:txBody>
                  <a:tcPr/>
                </a:tc>
              </a:tr>
              <a:tr h="370840">
                <a:tc>
                  <a:txBody>
                    <a:bodyPr/>
                    <a:lstStyle/>
                    <a:p>
                      <a:r>
                        <a:rPr lang="en-US" sz="1800" b="0" i="0" u="none" strike="noStrike" kern="1200" baseline="0" dirty="0" smtClean="0">
                          <a:solidFill>
                            <a:schemeClr val="dk1"/>
                          </a:solidFill>
                          <a:latin typeface="+mn-lt"/>
                          <a:ea typeface="+mn-ea"/>
                          <a:cs typeface="+mn-cs"/>
                        </a:rPr>
                        <a:t>Speeds processes</a:t>
                      </a:r>
                      <a:endParaRPr lang="en-US" dirty="0"/>
                    </a:p>
                  </a:txBody>
                  <a:tcPr/>
                </a:tc>
                <a:tc>
                  <a:txBody>
                    <a:bodyPr/>
                    <a:lstStyle/>
                    <a:p>
                      <a:r>
                        <a:rPr lang="en-US" sz="1800" b="0" i="0" u="none" strike="noStrike" kern="1200" baseline="0" dirty="0" smtClean="0">
                          <a:solidFill>
                            <a:schemeClr val="dk1"/>
                          </a:solidFill>
                          <a:latin typeface="+mn-lt"/>
                          <a:ea typeface="+mn-ea"/>
                          <a:cs typeface="+mn-cs"/>
                        </a:rPr>
                        <a:t>Integrated information removes information handoffs</a:t>
                      </a:r>
                      <a:endParaRPr lang="en-US" dirty="0"/>
                    </a:p>
                  </a:txBody>
                  <a:tcPr/>
                </a:tc>
              </a:tr>
              <a:tr h="370840">
                <a:tc>
                  <a:txBody>
                    <a:bodyPr/>
                    <a:lstStyle/>
                    <a:p>
                      <a:r>
                        <a:rPr lang="en-US" sz="1800" b="0" i="0" u="none" strike="noStrike" kern="1200" baseline="0" dirty="0" smtClean="0">
                          <a:solidFill>
                            <a:schemeClr val="dk1"/>
                          </a:solidFill>
                          <a:latin typeface="+mn-lt"/>
                          <a:ea typeface="+mn-ea"/>
                          <a:cs typeface="+mn-cs"/>
                        </a:rPr>
                        <a:t>Improved integration</a:t>
                      </a:r>
                      <a:endParaRPr lang="en-US" dirty="0"/>
                    </a:p>
                  </a:txBody>
                  <a:tcPr/>
                </a:tc>
                <a:tc>
                  <a:txBody>
                    <a:bodyPr/>
                    <a:lstStyle/>
                    <a:p>
                      <a:r>
                        <a:rPr lang="en-US" sz="1800" b="0" i="0" u="none" strike="noStrike" kern="1200" baseline="0" dirty="0" smtClean="0">
                          <a:solidFill>
                            <a:schemeClr val="dk1"/>
                          </a:solidFill>
                          <a:latin typeface="+mn-lt"/>
                          <a:ea typeface="+mn-ea"/>
                          <a:cs typeface="+mn-cs"/>
                        </a:rPr>
                        <a:t>Information from the CRM can be integrated with other systems to streamline business processes</a:t>
                      </a:r>
                      <a:endParaRPr lang="en-US" dirty="0"/>
                    </a:p>
                  </a:txBody>
                  <a:tcPr/>
                </a:tc>
              </a:tr>
              <a:tr h="370840">
                <a:tc>
                  <a:txBody>
                    <a:bodyPr/>
                    <a:lstStyle/>
                    <a:p>
                      <a:r>
                        <a:rPr lang="en-US" sz="1800" b="0" i="0" u="none" strike="noStrike" kern="1200" baseline="0" dirty="0" smtClean="0">
                          <a:solidFill>
                            <a:schemeClr val="dk1"/>
                          </a:solidFill>
                          <a:latin typeface="+mn-lt"/>
                          <a:ea typeface="+mn-ea"/>
                          <a:cs typeface="+mn-cs"/>
                        </a:rPr>
                        <a:t>Improved product</a:t>
                      </a:r>
                    </a:p>
                    <a:p>
                      <a:r>
                        <a:rPr lang="en-US" sz="1800" b="0" i="0" u="none" strike="noStrike" kern="1200" baseline="0" dirty="0" smtClean="0">
                          <a:solidFill>
                            <a:schemeClr val="dk1"/>
                          </a:solidFill>
                          <a:latin typeface="+mn-lt"/>
                          <a:ea typeface="+mn-ea"/>
                          <a:cs typeface="+mn-cs"/>
                        </a:rPr>
                        <a:t>development</a:t>
                      </a:r>
                      <a:endParaRPr lang="en-US" dirty="0"/>
                    </a:p>
                  </a:txBody>
                  <a:tcPr/>
                </a:tc>
                <a:tc>
                  <a:txBody>
                    <a:bodyPr/>
                    <a:lstStyle/>
                    <a:p>
                      <a:r>
                        <a:rPr lang="en-US" sz="1800" b="0" i="0" u="none" strike="noStrike" kern="1200" baseline="0" dirty="0" smtClean="0">
                          <a:solidFill>
                            <a:schemeClr val="dk1"/>
                          </a:solidFill>
                          <a:latin typeface="+mn-lt"/>
                          <a:ea typeface="+mn-ea"/>
                          <a:cs typeface="+mn-cs"/>
                        </a:rPr>
                        <a:t>Tracking customer behavior over time helps to identify future product and service offerings</a:t>
                      </a:r>
                      <a:endParaRPr lang="en-US" dirty="0"/>
                    </a:p>
                  </a:txBody>
                  <a:tcPr/>
                </a:tc>
              </a:tr>
              <a:tr h="370840">
                <a:tc>
                  <a:txBody>
                    <a:bodyPr/>
                    <a:lstStyle/>
                    <a:p>
                      <a:r>
                        <a:rPr lang="en-US" sz="1800" b="0" i="0" u="none" strike="noStrike" kern="1200" baseline="0" dirty="0" smtClean="0">
                          <a:solidFill>
                            <a:schemeClr val="dk1"/>
                          </a:solidFill>
                          <a:latin typeface="+mn-lt"/>
                          <a:ea typeface="+mn-ea"/>
                          <a:cs typeface="+mn-cs"/>
                        </a:rPr>
                        <a:t>Improved planning</a:t>
                      </a:r>
                      <a:endParaRPr lang="en-US" dirty="0"/>
                    </a:p>
                  </a:txBody>
                  <a:tcPr/>
                </a:tc>
                <a:tc>
                  <a:txBody>
                    <a:bodyPr/>
                    <a:lstStyle/>
                    <a:p>
                      <a:r>
                        <a:rPr lang="en-US" sz="1800" b="0" i="0" u="none" strike="noStrike" kern="1200" baseline="0" dirty="0" smtClean="0">
                          <a:solidFill>
                            <a:schemeClr val="dk1"/>
                          </a:solidFill>
                          <a:latin typeface="+mn-lt"/>
                          <a:ea typeface="+mn-ea"/>
                          <a:cs typeface="+mn-cs"/>
                        </a:rPr>
                        <a:t>Provides mechanisms for managing and scheduling sales follow-ups</a:t>
                      </a:r>
                      <a:endParaRPr lang="en-US" dirty="0"/>
                    </a:p>
                  </a:txBody>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lstStyle/>
          <a:p>
            <a:pPr eaLnBrk="1" hangingPunct="1"/>
            <a:r>
              <a:rPr lang="en-US" smtClean="0"/>
              <a:t>Developing a CRM Strategy</a:t>
            </a:r>
          </a:p>
        </p:txBody>
      </p:sp>
      <p:pic>
        <p:nvPicPr>
          <p:cNvPr id="67586" name="Picture 3"/>
          <p:cNvPicPr>
            <a:picLocks noChangeAspect="1"/>
          </p:cNvPicPr>
          <p:nvPr/>
        </p:nvPicPr>
        <p:blipFill>
          <a:blip r:embed="rId3"/>
          <a:srcRect/>
          <a:stretch>
            <a:fillRect/>
          </a:stretch>
        </p:blipFill>
        <p:spPr bwMode="auto">
          <a:xfrm>
            <a:off x="2286000" y="1752600"/>
            <a:ext cx="4572000" cy="4745038"/>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p:txBody>
          <a:bodyPr/>
          <a:lstStyle/>
          <a:p>
            <a:pPr eaLnBrk="1" hangingPunct="1"/>
            <a:r>
              <a:rPr lang="en-US" smtClean="0"/>
              <a:t>Architecture of a CRM System</a:t>
            </a:r>
          </a:p>
        </p:txBody>
      </p:sp>
      <p:pic>
        <p:nvPicPr>
          <p:cNvPr id="69634" name="Picture 3"/>
          <p:cNvPicPr>
            <a:picLocks noChangeAspect="1"/>
          </p:cNvPicPr>
          <p:nvPr/>
        </p:nvPicPr>
        <p:blipFill>
          <a:blip r:embed="rId3"/>
          <a:srcRect/>
          <a:stretch>
            <a:fillRect/>
          </a:stretch>
        </p:blipFill>
        <p:spPr bwMode="auto">
          <a:xfrm>
            <a:off x="457200" y="1828800"/>
            <a:ext cx="8229600" cy="4524375"/>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p:txBody>
          <a:bodyPr/>
          <a:lstStyle/>
          <a:p>
            <a:pPr eaLnBrk="1" hangingPunct="1"/>
            <a:r>
              <a:rPr lang="en-US" smtClean="0"/>
              <a:t>Operational CRM</a:t>
            </a:r>
          </a:p>
        </p:txBody>
      </p:sp>
      <p:sp>
        <p:nvSpPr>
          <p:cNvPr id="71682" name="Content Placeholder 2"/>
          <p:cNvSpPr>
            <a:spLocks noGrp="1"/>
          </p:cNvSpPr>
          <p:nvPr>
            <p:ph idx="1"/>
          </p:nvPr>
        </p:nvSpPr>
        <p:spPr/>
        <p:txBody>
          <a:bodyPr/>
          <a:lstStyle/>
          <a:p>
            <a:pPr eaLnBrk="1" hangingPunct="1"/>
            <a:r>
              <a:rPr lang="en-US" smtClean="0"/>
              <a:t>Sales Force Automation (SFA)</a:t>
            </a:r>
          </a:p>
          <a:p>
            <a:pPr lvl="1" eaLnBrk="1" hangingPunct="1"/>
            <a:r>
              <a:rPr lang="en-US" smtClean="0"/>
              <a:t>Supports day-to-day sales force activities</a:t>
            </a:r>
          </a:p>
          <a:p>
            <a:pPr eaLnBrk="1" hangingPunct="1"/>
            <a:r>
              <a:rPr lang="en-US" smtClean="0"/>
              <a:t>Customer Service and Support (CSS)</a:t>
            </a:r>
          </a:p>
          <a:p>
            <a:pPr lvl="1" eaLnBrk="1" hangingPunct="1"/>
            <a:r>
              <a:rPr lang="en-US" smtClean="0"/>
              <a:t>Automates service requests, complaints, product returns, and information requests</a:t>
            </a:r>
          </a:p>
          <a:p>
            <a:pPr eaLnBrk="1" hangingPunct="1"/>
            <a:r>
              <a:rPr lang="en-US" smtClean="0"/>
              <a:t>Enterprise Marketing Management (EMM)</a:t>
            </a:r>
          </a:p>
          <a:p>
            <a:pPr lvl="1" eaLnBrk="1" hangingPunct="1"/>
            <a:r>
              <a:rPr lang="en-US" smtClean="0"/>
              <a:t>Improves the management of promotional campaigns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pPr eaLnBrk="1" hangingPunct="1"/>
            <a:r>
              <a:rPr lang="en-US" smtClean="0"/>
              <a:t>Operational CRM:</a:t>
            </a:r>
            <a:br>
              <a:rPr lang="en-US" smtClean="0"/>
            </a:br>
            <a:r>
              <a:rPr lang="en-US" smtClean="0"/>
              <a:t>Sales Force Automation</a:t>
            </a:r>
          </a:p>
        </p:txBody>
      </p:sp>
      <p:pic>
        <p:nvPicPr>
          <p:cNvPr id="73730" name="Picture 3"/>
          <p:cNvPicPr>
            <a:picLocks noChangeAspect="1"/>
          </p:cNvPicPr>
          <p:nvPr/>
        </p:nvPicPr>
        <p:blipFill>
          <a:blip r:embed="rId3"/>
          <a:srcRect/>
          <a:stretch>
            <a:fillRect/>
          </a:stretch>
        </p:blipFill>
        <p:spPr bwMode="auto">
          <a:xfrm>
            <a:off x="457200" y="1828800"/>
            <a:ext cx="8229600" cy="4395788"/>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en-US" smtClean="0"/>
              <a:t>Supply Chain Management</a:t>
            </a:r>
          </a:p>
        </p:txBody>
      </p:sp>
      <p:graphicFrame>
        <p:nvGraphicFramePr>
          <p:cNvPr id="4" name="Diagram 3"/>
          <p:cNvGraphicFramePr/>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lstStyle/>
          <a:p>
            <a:pPr eaLnBrk="1" hangingPunct="1"/>
            <a:r>
              <a:rPr lang="en-US" smtClean="0"/>
              <a:t>Operational CRM:</a:t>
            </a:r>
            <a:br>
              <a:rPr lang="en-US" smtClean="0"/>
            </a:br>
            <a:r>
              <a:rPr lang="en-US" smtClean="0"/>
              <a:t>Customer Service and Support</a:t>
            </a:r>
          </a:p>
        </p:txBody>
      </p:sp>
      <p:sp>
        <p:nvSpPr>
          <p:cNvPr id="3" name="Content Placeholder 2"/>
          <p:cNvSpPr>
            <a:spLocks noGrp="1"/>
          </p:cNvSpPr>
          <p:nvPr>
            <p:ph idx="1"/>
          </p:nvPr>
        </p:nvSpPr>
        <p:spPr/>
        <p:txBody>
          <a:bodyPr rtlCol="0">
            <a:normAutofit/>
          </a:bodyPr>
          <a:lstStyle/>
          <a:p>
            <a:pPr marL="342900" lvl="1" indent="-342900" eaLnBrk="1" fontAlgn="auto" hangingPunct="1">
              <a:spcAft>
                <a:spcPts val="0"/>
              </a:spcAft>
              <a:buFont typeface="Arial" pitchFamily="34" charset="0"/>
              <a:buChar char="•"/>
              <a:defRPr/>
            </a:pPr>
            <a:r>
              <a:rPr lang="en-US" dirty="0"/>
              <a:t>C</a:t>
            </a:r>
            <a:r>
              <a:rPr lang="en-US" dirty="0" smtClean="0"/>
              <a:t>ustomer </a:t>
            </a:r>
            <a:r>
              <a:rPr lang="en-US" dirty="0"/>
              <a:t>interaction </a:t>
            </a:r>
            <a:r>
              <a:rPr lang="en-US" dirty="0" smtClean="0"/>
              <a:t>centers </a:t>
            </a:r>
            <a:r>
              <a:rPr lang="en-US" dirty="0"/>
              <a:t>(CIC</a:t>
            </a:r>
            <a:r>
              <a:rPr lang="en-US" dirty="0" smtClean="0"/>
              <a:t>) support multiple </a:t>
            </a:r>
            <a:r>
              <a:rPr lang="en-US" dirty="0"/>
              <a:t>communication </a:t>
            </a:r>
            <a:r>
              <a:rPr lang="en-US" dirty="0" smtClean="0"/>
              <a:t>Channels</a:t>
            </a:r>
          </a:p>
          <a:p>
            <a:pPr lvl="1" eaLnBrk="1" fontAlgn="auto" hangingPunct="1">
              <a:spcAft>
                <a:spcPts val="0"/>
              </a:spcAft>
              <a:buFont typeface="Arial" pitchFamily="34" charset="0"/>
              <a:buChar char="–"/>
              <a:defRPr/>
            </a:pPr>
            <a:r>
              <a:rPr lang="en-US" dirty="0" smtClean="0"/>
              <a:t>Web</a:t>
            </a:r>
          </a:p>
          <a:p>
            <a:pPr lvl="2" eaLnBrk="1" fontAlgn="auto" hangingPunct="1">
              <a:spcAft>
                <a:spcPts val="0"/>
              </a:spcAft>
              <a:buFont typeface="Arial" pitchFamily="34" charset="0"/>
              <a:buChar char="•"/>
              <a:defRPr/>
            </a:pPr>
            <a:r>
              <a:rPr lang="en-US" dirty="0" smtClean="0"/>
              <a:t>Self-service technologies</a:t>
            </a:r>
          </a:p>
          <a:p>
            <a:pPr lvl="1" eaLnBrk="1" fontAlgn="auto" hangingPunct="1">
              <a:spcAft>
                <a:spcPts val="0"/>
              </a:spcAft>
              <a:buFont typeface="Arial" pitchFamily="34" charset="0"/>
              <a:buChar char="–"/>
              <a:defRPr/>
            </a:pPr>
            <a:r>
              <a:rPr lang="en-US" dirty="0" smtClean="0"/>
              <a:t>Facebook</a:t>
            </a:r>
          </a:p>
          <a:p>
            <a:pPr lvl="1" eaLnBrk="1" fontAlgn="auto" hangingPunct="1">
              <a:spcAft>
                <a:spcPts val="0"/>
              </a:spcAft>
              <a:buFont typeface="Arial" pitchFamily="34" charset="0"/>
              <a:buChar char="–"/>
              <a:defRPr/>
            </a:pPr>
            <a:r>
              <a:rPr lang="en-US" dirty="0" smtClean="0"/>
              <a:t>Industry Blogs</a:t>
            </a:r>
          </a:p>
          <a:p>
            <a:pPr lvl="1" eaLnBrk="1" fontAlgn="auto" hangingPunct="1">
              <a:spcAft>
                <a:spcPts val="0"/>
              </a:spcAft>
              <a:buFont typeface="Arial" pitchFamily="34" charset="0"/>
              <a:buChar char="–"/>
              <a:defRPr/>
            </a:pPr>
            <a:r>
              <a:rPr lang="en-US" dirty="0" smtClean="0"/>
              <a:t>Phone</a:t>
            </a:r>
          </a:p>
          <a:p>
            <a:pPr lvl="1" eaLnBrk="1" fontAlgn="auto" hangingPunct="1">
              <a:spcAft>
                <a:spcPts val="0"/>
              </a:spcAft>
              <a:buFont typeface="Arial" pitchFamily="34" charset="0"/>
              <a:buChar char="–"/>
              <a:defRPr/>
            </a:pPr>
            <a:r>
              <a:rPr lang="en-US" dirty="0" smtClean="0"/>
              <a:t>Face-to-Face</a:t>
            </a:r>
          </a:p>
          <a:p>
            <a:pPr lvl="2" eaLnBrk="1" fontAlgn="auto" hangingPunct="1">
              <a:spcAft>
                <a:spcPts val="0"/>
              </a:spcAft>
              <a:buFont typeface="Arial" pitchFamily="34" charset="0"/>
              <a:buChar char="•"/>
              <a:defRPr/>
            </a:pP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p:txBody>
          <a:bodyPr/>
          <a:lstStyle/>
          <a:p>
            <a:pPr eaLnBrk="1" hangingPunct="1"/>
            <a:r>
              <a:rPr lang="en-US" smtClean="0"/>
              <a:t>Operational CRM:</a:t>
            </a:r>
            <a:br>
              <a:rPr lang="en-US" smtClean="0"/>
            </a:br>
            <a:r>
              <a:rPr lang="en-US" smtClean="0"/>
              <a:t>Enterprise Marketing Management</a:t>
            </a:r>
          </a:p>
        </p:txBody>
      </p:sp>
      <p:pic>
        <p:nvPicPr>
          <p:cNvPr id="77826" name="Picture 3"/>
          <p:cNvPicPr>
            <a:picLocks/>
          </p:cNvPicPr>
          <p:nvPr/>
        </p:nvPicPr>
        <p:blipFill>
          <a:blip r:embed="rId3"/>
          <a:srcRect/>
          <a:stretch>
            <a:fillRect/>
          </a:stretch>
        </p:blipFill>
        <p:spPr bwMode="auto">
          <a:xfrm>
            <a:off x="1371600" y="1676400"/>
            <a:ext cx="6400800" cy="48006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p:txBody>
          <a:bodyPr/>
          <a:lstStyle/>
          <a:p>
            <a:pPr eaLnBrk="1" hangingPunct="1"/>
            <a:r>
              <a:rPr lang="en-US" smtClean="0"/>
              <a:t>Analytical CRM</a:t>
            </a:r>
          </a:p>
        </p:txBody>
      </p:sp>
      <p:sp>
        <p:nvSpPr>
          <p:cNvPr id="3" name="Content Placeholder 2"/>
          <p:cNvSpPr>
            <a:spLocks noGrp="1"/>
          </p:cNvSpPr>
          <p:nvPr>
            <p:ph idx="1"/>
          </p:nvPr>
        </p:nvSpPr>
        <p:spPr/>
        <p:txBody>
          <a:bodyPr rtlCol="0">
            <a:normAutofit lnSpcReduction="10000"/>
          </a:bodyPr>
          <a:lstStyle/>
          <a:p>
            <a:pPr marL="0" indent="0" algn="ctr" eaLnBrk="1" fontAlgn="auto" hangingPunct="1">
              <a:spcAft>
                <a:spcPts val="0"/>
              </a:spcAft>
              <a:buFont typeface="Arial" pitchFamily="34" charset="0"/>
              <a:buNone/>
              <a:defRPr/>
            </a:pPr>
            <a:r>
              <a:rPr lang="en-US" dirty="0" smtClean="0"/>
              <a:t>“Analyzing </a:t>
            </a:r>
            <a:r>
              <a:rPr lang="en-US" dirty="0"/>
              <a:t>customer behavior and perceptions </a:t>
            </a:r>
            <a:r>
              <a:rPr lang="en-US" dirty="0" smtClean="0"/>
              <a:t>in order </a:t>
            </a:r>
            <a:r>
              <a:rPr lang="en-US" dirty="0"/>
              <a:t>to provide the business intelligence necessary to identify new opportunities and to </a:t>
            </a:r>
            <a:r>
              <a:rPr lang="en-US" dirty="0" smtClean="0"/>
              <a:t>provide superior </a:t>
            </a:r>
            <a:r>
              <a:rPr lang="en-US" dirty="0"/>
              <a:t>customer </a:t>
            </a:r>
            <a:r>
              <a:rPr lang="en-US" dirty="0" smtClean="0"/>
              <a:t>service”</a:t>
            </a:r>
          </a:p>
          <a:p>
            <a:pPr marL="0" indent="0" algn="ctr" eaLnBrk="1" fontAlgn="auto" hangingPunct="1">
              <a:spcAft>
                <a:spcPts val="0"/>
              </a:spcAft>
              <a:buFont typeface="Arial" pitchFamily="34" charset="0"/>
              <a:buNone/>
              <a:defRPr/>
            </a:pPr>
            <a:endParaRPr lang="en-US" dirty="0"/>
          </a:p>
          <a:p>
            <a:pPr eaLnBrk="1" fontAlgn="auto" hangingPunct="1">
              <a:spcAft>
                <a:spcPts val="0"/>
              </a:spcAft>
              <a:buFont typeface="Arial" pitchFamily="34" charset="0"/>
              <a:buChar char="•"/>
              <a:defRPr/>
            </a:pPr>
            <a:r>
              <a:rPr lang="en-US" dirty="0" smtClean="0"/>
              <a:t>Key Analytical Technologies (Chapter 6)</a:t>
            </a:r>
          </a:p>
          <a:p>
            <a:pPr lvl="1" eaLnBrk="1" fontAlgn="auto" hangingPunct="1">
              <a:spcAft>
                <a:spcPts val="0"/>
              </a:spcAft>
              <a:buFont typeface="Arial" pitchFamily="34" charset="0"/>
              <a:buChar char="–"/>
              <a:defRPr/>
            </a:pPr>
            <a:r>
              <a:rPr lang="en-US" dirty="0" smtClean="0"/>
              <a:t>Data mining</a:t>
            </a:r>
          </a:p>
          <a:p>
            <a:pPr lvl="1" eaLnBrk="1" fontAlgn="auto" hangingPunct="1">
              <a:spcAft>
                <a:spcPts val="0"/>
              </a:spcAft>
              <a:buFont typeface="Arial" pitchFamily="34" charset="0"/>
              <a:buChar char="–"/>
              <a:defRPr/>
            </a:pPr>
            <a:r>
              <a:rPr lang="en-US" dirty="0" smtClean="0"/>
              <a:t>Decision support</a:t>
            </a:r>
          </a:p>
          <a:p>
            <a:pPr lvl="1" eaLnBrk="1" fontAlgn="auto" hangingPunct="1">
              <a:spcAft>
                <a:spcPts val="0"/>
              </a:spcAft>
              <a:buFont typeface="Arial" pitchFamily="34" charset="0"/>
              <a:buChar char="–"/>
              <a:defRPr/>
            </a:pPr>
            <a:r>
              <a:rPr lang="en-US" dirty="0" smtClean="0"/>
              <a:t>Other </a:t>
            </a:r>
            <a:r>
              <a:rPr lang="en-US" dirty="0"/>
              <a:t>business intelligence technologies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p:txBody>
          <a:bodyPr/>
          <a:lstStyle/>
          <a:p>
            <a:pPr eaLnBrk="1" hangingPunct="1"/>
            <a:r>
              <a:rPr lang="en-US" smtClean="0"/>
              <a:t>Analytical CRM:</a:t>
            </a:r>
            <a:br>
              <a:rPr lang="en-US" smtClean="0"/>
            </a:br>
            <a:r>
              <a:rPr lang="en-US" smtClean="0"/>
              <a:t>Digital Dashboards</a:t>
            </a:r>
          </a:p>
        </p:txBody>
      </p:sp>
      <p:pic>
        <p:nvPicPr>
          <p:cNvPr id="81922" name="Picture 3"/>
          <p:cNvPicPr>
            <a:picLocks noChangeAspect="1"/>
          </p:cNvPicPr>
          <p:nvPr/>
        </p:nvPicPr>
        <p:blipFill>
          <a:blip r:embed="rId3"/>
          <a:srcRect/>
          <a:stretch>
            <a:fillRect/>
          </a:stretch>
        </p:blipFill>
        <p:spPr bwMode="auto">
          <a:xfrm>
            <a:off x="1371600" y="1828800"/>
            <a:ext cx="6400800" cy="4695825"/>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p:txBody>
          <a:bodyPr/>
          <a:lstStyle/>
          <a:p>
            <a:pPr eaLnBrk="1" hangingPunct="1"/>
            <a:r>
              <a:rPr lang="en-US" smtClean="0"/>
              <a:t>Analytical CRM:</a:t>
            </a:r>
            <a:br>
              <a:rPr lang="en-US" smtClean="0"/>
            </a:br>
            <a:r>
              <a:rPr lang="en-US" smtClean="0"/>
              <a:t>Identity Management</a:t>
            </a:r>
          </a:p>
        </p:txBody>
      </p:sp>
      <p:pic>
        <p:nvPicPr>
          <p:cNvPr id="83970" name="Picture 3"/>
          <p:cNvPicPr>
            <a:picLocks noChangeAspect="1"/>
          </p:cNvPicPr>
          <p:nvPr/>
        </p:nvPicPr>
        <p:blipFill>
          <a:blip r:embed="rId3"/>
          <a:srcRect/>
          <a:stretch>
            <a:fillRect/>
          </a:stretch>
        </p:blipFill>
        <p:spPr bwMode="auto">
          <a:xfrm>
            <a:off x="1828800" y="1676400"/>
            <a:ext cx="5486400" cy="469265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p:txBody>
          <a:bodyPr/>
          <a:lstStyle/>
          <a:p>
            <a:pPr eaLnBrk="1" hangingPunct="1"/>
            <a:r>
              <a:rPr lang="en-US" smtClean="0"/>
              <a:t>Collaborative CRM</a:t>
            </a:r>
          </a:p>
        </p:txBody>
      </p:sp>
      <p:sp>
        <p:nvSpPr>
          <p:cNvPr id="3" name="Content Placeholder 2"/>
          <p:cNvSpPr>
            <a:spLocks noGrp="1"/>
          </p:cNvSpPr>
          <p:nvPr>
            <p:ph idx="1"/>
          </p:nvPr>
        </p:nvSpPr>
        <p:spPr/>
        <p:txBody>
          <a:bodyPr rtlCol="0">
            <a:normAutofit fontScale="85000" lnSpcReduction="20000"/>
          </a:bodyPr>
          <a:lstStyle/>
          <a:p>
            <a:pPr marL="0" indent="0" algn="ctr" eaLnBrk="1" fontAlgn="auto" hangingPunct="1">
              <a:spcAft>
                <a:spcPts val="0"/>
              </a:spcAft>
              <a:buFont typeface="Arial" pitchFamily="34" charset="0"/>
              <a:buNone/>
              <a:defRPr/>
            </a:pPr>
            <a:r>
              <a:rPr lang="en-US" dirty="0" smtClean="0"/>
              <a:t>“Systems </a:t>
            </a:r>
            <a:r>
              <a:rPr lang="en-US" dirty="0"/>
              <a:t>for providing effective </a:t>
            </a:r>
            <a:r>
              <a:rPr lang="en-US" dirty="0" smtClean="0"/>
              <a:t>and efficient </a:t>
            </a:r>
            <a:r>
              <a:rPr lang="en-US" dirty="0"/>
              <a:t>communication with the customer from the entire </a:t>
            </a:r>
            <a:r>
              <a:rPr lang="en-US" dirty="0" smtClean="0"/>
              <a:t>organization”</a:t>
            </a:r>
          </a:p>
          <a:p>
            <a:pPr marL="0" indent="0" algn="ctr" eaLnBrk="1" fontAlgn="auto" hangingPunct="1">
              <a:spcAft>
                <a:spcPts val="0"/>
              </a:spcAft>
              <a:buFont typeface="Arial" pitchFamily="34" charset="0"/>
              <a:buNone/>
              <a:defRPr/>
            </a:pPr>
            <a:endParaRPr lang="en-US" dirty="0"/>
          </a:p>
          <a:p>
            <a:pPr eaLnBrk="1" fontAlgn="auto" hangingPunct="1">
              <a:spcAft>
                <a:spcPts val="0"/>
              </a:spcAft>
              <a:buFont typeface="Arial" pitchFamily="34" charset="0"/>
              <a:buChar char="•"/>
              <a:defRPr/>
            </a:pPr>
            <a:r>
              <a:rPr lang="en-US" dirty="0"/>
              <a:t>Greater Customer </a:t>
            </a:r>
            <a:r>
              <a:rPr lang="en-US" dirty="0" smtClean="0"/>
              <a:t>Focus</a:t>
            </a:r>
          </a:p>
          <a:p>
            <a:pPr lvl="1" eaLnBrk="1" fontAlgn="auto" hangingPunct="1">
              <a:spcAft>
                <a:spcPts val="0"/>
              </a:spcAft>
              <a:buFont typeface="Arial" pitchFamily="34" charset="0"/>
              <a:buChar char="–"/>
              <a:defRPr/>
            </a:pPr>
            <a:r>
              <a:rPr lang="en-US" dirty="0" smtClean="0"/>
              <a:t>Understanding </a:t>
            </a:r>
            <a:r>
              <a:rPr lang="en-US" dirty="0"/>
              <a:t>customer history and current </a:t>
            </a:r>
            <a:r>
              <a:rPr lang="en-US" dirty="0" smtClean="0"/>
              <a:t>needs</a:t>
            </a:r>
          </a:p>
          <a:p>
            <a:pPr eaLnBrk="1" fontAlgn="auto" hangingPunct="1">
              <a:spcAft>
                <a:spcPts val="0"/>
              </a:spcAft>
              <a:buFont typeface="Arial" pitchFamily="34" charset="0"/>
              <a:buChar char="•"/>
              <a:defRPr/>
            </a:pPr>
            <a:r>
              <a:rPr lang="en-US" dirty="0" smtClean="0"/>
              <a:t>Lower </a:t>
            </a:r>
            <a:r>
              <a:rPr lang="en-US" dirty="0"/>
              <a:t>Communication </a:t>
            </a:r>
            <a:r>
              <a:rPr lang="en-US" dirty="0" smtClean="0"/>
              <a:t>Barriers</a:t>
            </a:r>
          </a:p>
          <a:p>
            <a:pPr lvl="1" eaLnBrk="1" fontAlgn="auto" hangingPunct="1">
              <a:spcAft>
                <a:spcPts val="0"/>
              </a:spcAft>
              <a:buFont typeface="Arial" pitchFamily="34" charset="0"/>
              <a:buChar char="–"/>
              <a:defRPr/>
            </a:pPr>
            <a:r>
              <a:rPr lang="en-US" dirty="0" smtClean="0"/>
              <a:t>Personnel </a:t>
            </a:r>
            <a:r>
              <a:rPr lang="en-US" dirty="0"/>
              <a:t>have complete </a:t>
            </a:r>
            <a:r>
              <a:rPr lang="en-US" dirty="0" smtClean="0"/>
              <a:t>customer information</a:t>
            </a:r>
          </a:p>
          <a:p>
            <a:pPr lvl="1" eaLnBrk="1" fontAlgn="auto" hangingPunct="1">
              <a:spcAft>
                <a:spcPts val="0"/>
              </a:spcAft>
              <a:buFont typeface="Arial" pitchFamily="34" charset="0"/>
              <a:buChar char="–"/>
              <a:defRPr/>
            </a:pPr>
            <a:r>
              <a:rPr lang="en-US" dirty="0" smtClean="0"/>
              <a:t>Personnel use customer preferred communication methods</a:t>
            </a:r>
            <a:endParaRPr lang="en-US" dirty="0"/>
          </a:p>
          <a:p>
            <a:pPr eaLnBrk="1" fontAlgn="auto" hangingPunct="1">
              <a:spcAft>
                <a:spcPts val="0"/>
              </a:spcAft>
              <a:buFont typeface="Arial" pitchFamily="34" charset="0"/>
              <a:buChar char="•"/>
              <a:defRPr/>
            </a:pPr>
            <a:r>
              <a:rPr lang="en-US" dirty="0" smtClean="0"/>
              <a:t>Increased </a:t>
            </a:r>
            <a:r>
              <a:rPr lang="en-US" dirty="0"/>
              <a:t>Information </a:t>
            </a:r>
            <a:r>
              <a:rPr lang="en-US" dirty="0" smtClean="0"/>
              <a:t>Integration</a:t>
            </a:r>
          </a:p>
          <a:p>
            <a:pPr lvl="1" eaLnBrk="1" fontAlgn="auto" hangingPunct="1">
              <a:spcAft>
                <a:spcPts val="0"/>
              </a:spcAft>
              <a:buFont typeface="Arial" pitchFamily="34" charset="0"/>
              <a:buChar char="–"/>
              <a:defRPr/>
            </a:pPr>
            <a:r>
              <a:rPr lang="en-US" dirty="0" smtClean="0"/>
              <a:t>Personnel know prior </a:t>
            </a:r>
            <a:r>
              <a:rPr lang="en-US" dirty="0"/>
              <a:t>and ongoing </a:t>
            </a:r>
            <a:r>
              <a:rPr lang="en-US" dirty="0" smtClean="0"/>
              <a:t>communication</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p:txBody>
          <a:bodyPr/>
          <a:lstStyle/>
          <a:p>
            <a:pPr eaLnBrk="1" hangingPunct="1"/>
            <a:r>
              <a:rPr lang="en-US" smtClean="0"/>
              <a:t>Ethical Concerns with CRM</a:t>
            </a:r>
          </a:p>
        </p:txBody>
      </p:sp>
      <p:sp>
        <p:nvSpPr>
          <p:cNvPr id="88066" name="Content Placeholder 2"/>
          <p:cNvSpPr>
            <a:spLocks noGrp="1"/>
          </p:cNvSpPr>
          <p:nvPr>
            <p:ph idx="1"/>
          </p:nvPr>
        </p:nvSpPr>
        <p:spPr/>
        <p:txBody>
          <a:bodyPr/>
          <a:lstStyle/>
          <a:p>
            <a:pPr eaLnBrk="1" hangingPunct="1"/>
            <a:r>
              <a:rPr lang="en-US" smtClean="0"/>
              <a:t>CRM systems may facilitate coercive sales practices</a:t>
            </a:r>
          </a:p>
          <a:p>
            <a:pPr eaLnBrk="1" hangingPunct="1"/>
            <a:r>
              <a:rPr lang="en-US" smtClean="0"/>
              <a:t>Systems may categorize customers in a way customers take offense to</a:t>
            </a:r>
          </a:p>
          <a:p>
            <a:pPr eaLnBrk="1" hangingPunct="1"/>
            <a:r>
              <a:rPr lang="en-US" smtClean="0"/>
              <a:t>Personalized communication may become too personal</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eaLnBrk="1" hangingPunct="1">
              <a:defRPr/>
            </a:pPr>
            <a:r>
              <a:rPr lang="en-US" dirty="0" smtClean="0"/>
              <a:t>End of Chapter Content</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p:txBody>
          <a:bodyPr/>
          <a:lstStyle/>
          <a:p>
            <a:pPr eaLnBrk="1" hangingPunct="1"/>
            <a:r>
              <a:rPr lang="en-US" smtClean="0"/>
              <a:t>Managing in the Digital World: </a:t>
            </a:r>
            <a:br>
              <a:rPr lang="en-US" smtClean="0"/>
            </a:br>
            <a:r>
              <a:rPr lang="en-US" smtClean="0"/>
              <a:t>Supply Chain Havoc</a:t>
            </a:r>
          </a:p>
        </p:txBody>
      </p:sp>
      <p:sp>
        <p:nvSpPr>
          <p:cNvPr id="3" name="Content Placeholder 2"/>
          <p:cNvSpPr>
            <a:spLocks noGrp="1"/>
          </p:cNvSpPr>
          <p:nvPr>
            <p:ph idx="1"/>
          </p:nvPr>
        </p:nvSpPr>
        <p:spPr/>
        <p:txBody>
          <a:bodyPr>
            <a:normAutofit fontScale="92500" lnSpcReduction="10000"/>
          </a:bodyPr>
          <a:lstStyle/>
          <a:p>
            <a:pPr eaLnBrk="1" hangingPunct="1">
              <a:defRPr/>
            </a:pPr>
            <a:r>
              <a:rPr lang="en-US" dirty="0" smtClean="0"/>
              <a:t>Supply chains now based on a global economy</a:t>
            </a:r>
          </a:p>
          <a:p>
            <a:pPr eaLnBrk="1" hangingPunct="1">
              <a:defRPr/>
            </a:pPr>
            <a:r>
              <a:rPr lang="en-US" dirty="0" smtClean="0"/>
              <a:t>Natural disasters can have a global impact</a:t>
            </a:r>
          </a:p>
          <a:p>
            <a:pPr lvl="1" eaLnBrk="1" hangingPunct="1">
              <a:defRPr/>
            </a:pPr>
            <a:r>
              <a:rPr lang="en-US" dirty="0" smtClean="0"/>
              <a:t>2011 monsoons in Thailand impacted global hard drive supplies, 70% of all hard drive motors are manufactured in Thailand, worldwide shortages lasted over a year</a:t>
            </a:r>
          </a:p>
          <a:p>
            <a:pPr lvl="1" eaLnBrk="1" hangingPunct="1">
              <a:defRPr/>
            </a:pPr>
            <a:r>
              <a:rPr lang="en-US" dirty="0" smtClean="0"/>
              <a:t>When part of a supply chain disrupted, there is a domino effect, impacting all downstream products</a:t>
            </a:r>
          </a:p>
          <a:p>
            <a:pPr lvl="1" eaLnBrk="1" hangingPunct="1">
              <a:defRPr/>
            </a:pPr>
            <a:r>
              <a:rPr lang="en-US" dirty="0" smtClean="0"/>
              <a:t>Highly efficient supply chains that minimize inventory can increase the risk of disruption and make the supply chains more fragile</a:t>
            </a:r>
          </a:p>
          <a:p>
            <a:pPr lvl="1" eaLnBrk="1" hangingPunct="1">
              <a:defRPr/>
            </a:pP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p:txBody>
          <a:bodyPr/>
          <a:lstStyle/>
          <a:p>
            <a:pPr eaLnBrk="1" hangingPunct="1"/>
            <a:r>
              <a:rPr lang="en-US" smtClean="0"/>
              <a:t>When Things Go Wrong: Apple’s “Very Angry Birds” Disrupt App Store Supply Chain</a:t>
            </a:r>
          </a:p>
        </p:txBody>
      </p:sp>
      <p:sp>
        <p:nvSpPr>
          <p:cNvPr id="3" name="Content Placeholder 2"/>
          <p:cNvSpPr>
            <a:spLocks noGrp="1"/>
          </p:cNvSpPr>
          <p:nvPr>
            <p:ph idx="1"/>
          </p:nvPr>
        </p:nvSpPr>
        <p:spPr/>
        <p:txBody>
          <a:bodyPr>
            <a:normAutofit fontScale="77500" lnSpcReduction="20000"/>
          </a:bodyPr>
          <a:lstStyle/>
          <a:p>
            <a:pPr eaLnBrk="1" hangingPunct="1">
              <a:defRPr/>
            </a:pPr>
            <a:r>
              <a:rPr lang="en-US" dirty="0" smtClean="0"/>
              <a:t>An Apple server inserted incorrect Digital Rights Management (DRM) code into multiple apps</a:t>
            </a:r>
          </a:p>
          <a:p>
            <a:pPr eaLnBrk="1" hangingPunct="1">
              <a:defRPr/>
            </a:pPr>
            <a:r>
              <a:rPr lang="en-US" dirty="0" smtClean="0"/>
              <a:t>Users were them prompted to update these apps</a:t>
            </a:r>
          </a:p>
          <a:p>
            <a:pPr lvl="1" eaLnBrk="1" hangingPunct="1">
              <a:defRPr/>
            </a:pPr>
            <a:r>
              <a:rPr lang="en-US" dirty="0" smtClean="0"/>
              <a:t>Users updated apps</a:t>
            </a:r>
          </a:p>
          <a:p>
            <a:pPr lvl="1" eaLnBrk="1" hangingPunct="1">
              <a:defRPr/>
            </a:pPr>
            <a:r>
              <a:rPr lang="en-US" dirty="0" smtClean="0"/>
              <a:t>The apps all crashed on launch</a:t>
            </a:r>
          </a:p>
          <a:p>
            <a:pPr lvl="1" eaLnBrk="1" hangingPunct="1">
              <a:defRPr/>
            </a:pPr>
            <a:r>
              <a:rPr lang="en-US" dirty="0" smtClean="0"/>
              <a:t>Very angry users flooded Apple’s app store with negative review of the crashing apps</a:t>
            </a:r>
          </a:p>
          <a:p>
            <a:pPr lvl="1" eaLnBrk="1" hangingPunct="1">
              <a:defRPr/>
            </a:pPr>
            <a:r>
              <a:rPr lang="en-US" dirty="0" smtClean="0"/>
              <a:t>The apps weren’t at fault</a:t>
            </a:r>
          </a:p>
          <a:p>
            <a:pPr lvl="1" eaLnBrk="1" hangingPunct="1">
              <a:defRPr/>
            </a:pPr>
            <a:r>
              <a:rPr lang="en-US" dirty="0" smtClean="0"/>
              <a:t>Apple had to remove negative review of apps that weren’t caused by the apps</a:t>
            </a:r>
          </a:p>
          <a:p>
            <a:pPr eaLnBrk="1" hangingPunct="1">
              <a:defRPr/>
            </a:pPr>
            <a:r>
              <a:rPr lang="en-US" dirty="0" smtClean="0"/>
              <a:t>With hundreds of millions of customers relying on Apple’s app store, when things go wrong, they can go very </a:t>
            </a:r>
            <a:r>
              <a:rPr lang="en-US" dirty="0" err="1" smtClean="0"/>
              <a:t>very</a:t>
            </a:r>
            <a:r>
              <a:rPr lang="en-US" dirty="0" smtClean="0"/>
              <a:t> wrong</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US" smtClean="0"/>
              <a:t>What Is a Supply Chain?</a:t>
            </a:r>
          </a:p>
        </p:txBody>
      </p:sp>
      <p:sp>
        <p:nvSpPr>
          <p:cNvPr id="3" name="Content Placeholder 2"/>
          <p:cNvSpPr>
            <a:spLocks noGrp="1"/>
          </p:cNvSpPr>
          <p:nvPr>
            <p:ph idx="1"/>
          </p:nvPr>
        </p:nvSpPr>
        <p:spPr/>
        <p:txBody>
          <a:bodyPr rtlCol="0">
            <a:normAutofit fontScale="92500" lnSpcReduction="10000"/>
          </a:bodyPr>
          <a:lstStyle/>
          <a:p>
            <a:pPr marL="347472" indent="-347472" eaLnBrk="1" fontAlgn="auto" hangingPunct="1">
              <a:spcAft>
                <a:spcPts val="0"/>
              </a:spcAft>
              <a:buFont typeface="Arial" pitchFamily="34" charset="0"/>
              <a:buChar char="•"/>
              <a:defRPr/>
            </a:pPr>
            <a:r>
              <a:rPr lang="en-US" dirty="0" smtClean="0"/>
              <a:t>A </a:t>
            </a:r>
            <a:r>
              <a:rPr lang="en-US" dirty="0"/>
              <a:t>collection of companies and </a:t>
            </a:r>
            <a:r>
              <a:rPr lang="en-US" dirty="0" smtClean="0"/>
              <a:t>processes involved </a:t>
            </a:r>
            <a:r>
              <a:rPr lang="en-US" dirty="0"/>
              <a:t>in moving a product from the suppliers of raw materials to the suppliers of </a:t>
            </a:r>
            <a:r>
              <a:rPr lang="en-US" dirty="0" smtClean="0"/>
              <a:t>intermediate components</a:t>
            </a:r>
            <a:r>
              <a:rPr lang="en-US" dirty="0"/>
              <a:t>, then to final production, and, ultimately, to the </a:t>
            </a:r>
            <a:r>
              <a:rPr lang="en-US" dirty="0" smtClean="0"/>
              <a:t>customer</a:t>
            </a:r>
          </a:p>
          <a:p>
            <a:pPr eaLnBrk="1" fontAlgn="auto" hangingPunct="1">
              <a:spcAft>
                <a:spcPts val="0"/>
              </a:spcAft>
              <a:buFont typeface="Arial" pitchFamily="34" charset="0"/>
              <a:buChar char="•"/>
              <a:defRPr/>
            </a:pPr>
            <a:r>
              <a:rPr lang="en-US" dirty="0" smtClean="0"/>
              <a:t>Referred to as a “chain” as one supplier feeds into the next, then the next, then the next</a:t>
            </a:r>
          </a:p>
          <a:p>
            <a:pPr eaLnBrk="1" fontAlgn="auto" hangingPunct="1">
              <a:spcAft>
                <a:spcPts val="0"/>
              </a:spcAft>
              <a:buFont typeface="Arial" pitchFamily="34" charset="0"/>
              <a:buChar char="•"/>
              <a:defRPr/>
            </a:pPr>
            <a:r>
              <a:rPr lang="en-US" dirty="0" smtClean="0"/>
              <a:t>A “network” is more accurate because businesses have multiple suppliers, who have multiple suppliers</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p:txBody>
          <a:bodyPr/>
          <a:lstStyle/>
          <a:p>
            <a:pPr eaLnBrk="1" hangingPunct="1"/>
            <a:r>
              <a:rPr lang="en-US" smtClean="0"/>
              <a:t>Brief Case: The Formula for Success: Demand Media</a:t>
            </a:r>
          </a:p>
        </p:txBody>
      </p:sp>
      <p:sp>
        <p:nvSpPr>
          <p:cNvPr id="3" name="Content Placeholder 2"/>
          <p:cNvSpPr>
            <a:spLocks noGrp="1"/>
          </p:cNvSpPr>
          <p:nvPr>
            <p:ph idx="1"/>
          </p:nvPr>
        </p:nvSpPr>
        <p:spPr/>
        <p:txBody>
          <a:bodyPr>
            <a:normAutofit fontScale="85000" lnSpcReduction="10000"/>
          </a:bodyPr>
          <a:lstStyle/>
          <a:p>
            <a:pPr eaLnBrk="1" hangingPunct="1">
              <a:defRPr/>
            </a:pPr>
            <a:r>
              <a:rPr lang="en-US" dirty="0" smtClean="0"/>
              <a:t>Demand Media, Inc. focuses on providing answers to common questions</a:t>
            </a:r>
          </a:p>
          <a:p>
            <a:pPr lvl="1" eaLnBrk="1" hangingPunct="1">
              <a:defRPr/>
            </a:pPr>
            <a:r>
              <a:rPr lang="en-US" dirty="0" smtClean="0"/>
              <a:t>Uses search data and auction data to identify topics with high interest</a:t>
            </a:r>
          </a:p>
          <a:p>
            <a:pPr lvl="1" eaLnBrk="1" hangingPunct="1">
              <a:defRPr/>
            </a:pPr>
            <a:r>
              <a:rPr lang="en-US" dirty="0" smtClean="0"/>
              <a:t>Demand Media </a:t>
            </a:r>
            <a:r>
              <a:rPr lang="en-US" dirty="0" err="1" smtClean="0"/>
              <a:t>crowdsources</a:t>
            </a:r>
            <a:r>
              <a:rPr lang="en-US" dirty="0" smtClean="0"/>
              <a:t> solutions as articles and video clips and posts them to it’s own sites and YouTube</a:t>
            </a:r>
          </a:p>
          <a:p>
            <a:pPr lvl="1" eaLnBrk="1" hangingPunct="1">
              <a:defRPr/>
            </a:pPr>
            <a:r>
              <a:rPr lang="en-US" dirty="0" smtClean="0"/>
              <a:t>The traffic to view the answers generates advertising revenue</a:t>
            </a:r>
          </a:p>
          <a:p>
            <a:pPr lvl="1" eaLnBrk="1" hangingPunct="1">
              <a:defRPr/>
            </a:pPr>
            <a:r>
              <a:rPr lang="en-US" dirty="0" smtClean="0"/>
              <a:t>Demand Media has created a very large content base</a:t>
            </a:r>
          </a:p>
          <a:p>
            <a:pPr lvl="2" eaLnBrk="1" hangingPunct="1">
              <a:defRPr/>
            </a:pPr>
            <a:r>
              <a:rPr lang="en-US" dirty="0" smtClean="0"/>
              <a:t>Over 45 sites</a:t>
            </a:r>
            <a:r>
              <a:rPr lang="en-US" dirty="0"/>
              <a:t> </a:t>
            </a:r>
            <a:r>
              <a:rPr lang="en-US" dirty="0" smtClean="0"/>
              <a:t>with more traffic than ESPN and NBC combined</a:t>
            </a:r>
          </a:p>
          <a:p>
            <a:pPr lvl="2" eaLnBrk="1" hangingPunct="1">
              <a:defRPr/>
            </a:pPr>
            <a:r>
              <a:rPr lang="en-US" dirty="0" smtClean="0"/>
              <a:t>Publishes 4000 articles and videos a day</a:t>
            </a:r>
          </a:p>
          <a:p>
            <a:pPr lvl="2" eaLnBrk="1" hangingPunct="1">
              <a:defRPr/>
            </a:pPr>
            <a:r>
              <a:rPr lang="en-US" dirty="0" smtClean="0"/>
              <a:t>Posted over 170,000 YouTube uploads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p:nvPr>
        </p:nvSpPr>
        <p:spPr/>
        <p:txBody>
          <a:bodyPr/>
          <a:lstStyle/>
          <a:p>
            <a:pPr eaLnBrk="1" hangingPunct="1"/>
            <a:r>
              <a:rPr lang="en-US" smtClean="0"/>
              <a:t>Coming Attractions:</a:t>
            </a:r>
            <a:br>
              <a:rPr lang="en-US" smtClean="0"/>
            </a:br>
            <a:r>
              <a:rPr lang="en-US" smtClean="0"/>
              <a:t>Saving Lives through 3D Bioprinting</a:t>
            </a:r>
          </a:p>
        </p:txBody>
      </p:sp>
      <p:sp>
        <p:nvSpPr>
          <p:cNvPr id="3" name="Content Placeholder 2"/>
          <p:cNvSpPr>
            <a:spLocks noGrp="1"/>
          </p:cNvSpPr>
          <p:nvPr>
            <p:ph idx="1"/>
          </p:nvPr>
        </p:nvSpPr>
        <p:spPr/>
        <p:txBody>
          <a:bodyPr>
            <a:normAutofit fontScale="85000" lnSpcReduction="20000"/>
          </a:bodyPr>
          <a:lstStyle/>
          <a:p>
            <a:pPr eaLnBrk="1" hangingPunct="1">
              <a:defRPr/>
            </a:pPr>
            <a:r>
              <a:rPr lang="en-US" dirty="0" smtClean="0"/>
              <a:t>3D printing is an alternative to cutting and milling materials to create a part</a:t>
            </a:r>
          </a:p>
          <a:p>
            <a:pPr lvl="1" eaLnBrk="1" hangingPunct="1">
              <a:defRPr/>
            </a:pPr>
            <a:r>
              <a:rPr lang="en-US" dirty="0" smtClean="0"/>
              <a:t>3D printing builds a part up, eliminating waste</a:t>
            </a:r>
          </a:p>
          <a:p>
            <a:pPr lvl="1" eaLnBrk="1" hangingPunct="1">
              <a:defRPr/>
            </a:pPr>
            <a:r>
              <a:rPr lang="en-US" dirty="0" smtClean="0"/>
              <a:t>3D printing is now very precise and accurate</a:t>
            </a:r>
          </a:p>
          <a:p>
            <a:pPr eaLnBrk="1" hangingPunct="1">
              <a:defRPr/>
            </a:pPr>
            <a:r>
              <a:rPr lang="en-US" dirty="0" smtClean="0"/>
              <a:t>3D printing now moving into the world of medicine</a:t>
            </a:r>
          </a:p>
          <a:p>
            <a:pPr lvl="1" eaLnBrk="1" hangingPunct="1">
              <a:defRPr/>
            </a:pPr>
            <a:r>
              <a:rPr lang="en-US" dirty="0" smtClean="0"/>
              <a:t>At Wake Forest University, new skin is being printed directly onto burn wounds of US Troops from Afghanistan</a:t>
            </a:r>
          </a:p>
          <a:p>
            <a:pPr lvl="1" eaLnBrk="1" hangingPunct="1">
              <a:defRPr/>
            </a:pPr>
            <a:r>
              <a:rPr lang="en-US" dirty="0" smtClean="0"/>
              <a:t>3D printing may be able to create tissues drug companies can use to rapidly eliminate drugs with side effects, reducing the cost of drug development</a:t>
            </a:r>
          </a:p>
          <a:p>
            <a:pPr lvl="1" eaLnBrk="1" hangingPunct="1">
              <a:defRPr/>
            </a:pPr>
            <a:r>
              <a:rPr lang="en-US" dirty="0" smtClean="0"/>
              <a:t>3D printing may one day be able to print entire human organs from a recipient’s own cells, eliminating both organ shortages and organ rejection</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p:nvPr>
        </p:nvSpPr>
        <p:spPr/>
        <p:txBody>
          <a:bodyPr/>
          <a:lstStyle/>
          <a:p>
            <a:pPr eaLnBrk="1" hangingPunct="1"/>
            <a:r>
              <a:rPr lang="en-US" smtClean="0"/>
              <a:t>Key Players:</a:t>
            </a:r>
            <a:br>
              <a:rPr lang="en-US" smtClean="0"/>
            </a:br>
            <a:r>
              <a:rPr lang="en-US" smtClean="0"/>
              <a:t>Salesforce.com</a:t>
            </a:r>
          </a:p>
        </p:txBody>
      </p:sp>
      <p:sp>
        <p:nvSpPr>
          <p:cNvPr id="3" name="Content Placeholder 2"/>
          <p:cNvSpPr>
            <a:spLocks noGrp="1"/>
          </p:cNvSpPr>
          <p:nvPr>
            <p:ph idx="1"/>
          </p:nvPr>
        </p:nvSpPr>
        <p:spPr/>
        <p:txBody>
          <a:bodyPr>
            <a:normAutofit fontScale="92500" lnSpcReduction="20000"/>
          </a:bodyPr>
          <a:lstStyle/>
          <a:p>
            <a:pPr eaLnBrk="1" hangingPunct="1">
              <a:defRPr/>
            </a:pPr>
            <a:r>
              <a:rPr lang="en-US" dirty="0" smtClean="0"/>
              <a:t>CRM software is becoming key to business success</a:t>
            </a:r>
          </a:p>
          <a:p>
            <a:pPr lvl="1" eaLnBrk="1" hangingPunct="1">
              <a:defRPr/>
            </a:pPr>
            <a:r>
              <a:rPr lang="en-US" dirty="0" smtClean="0"/>
              <a:t>Critical for most medium to large organizations</a:t>
            </a:r>
          </a:p>
          <a:p>
            <a:pPr lvl="1" eaLnBrk="1" hangingPunct="1">
              <a:defRPr/>
            </a:pPr>
            <a:r>
              <a:rPr lang="en-US" dirty="0"/>
              <a:t>B</a:t>
            </a:r>
            <a:r>
              <a:rPr lang="en-US" dirty="0" smtClean="0"/>
              <a:t>ecoming a necessity for many small businesses</a:t>
            </a:r>
          </a:p>
          <a:p>
            <a:pPr lvl="1" eaLnBrk="1" hangingPunct="1">
              <a:defRPr/>
            </a:pPr>
            <a:r>
              <a:rPr lang="en-US" dirty="0" smtClean="0"/>
              <a:t>Small business often don’t have the infrastructure to host complete CRM solutions</a:t>
            </a:r>
          </a:p>
          <a:p>
            <a:pPr eaLnBrk="1" hangingPunct="1">
              <a:defRPr/>
            </a:pPr>
            <a:r>
              <a:rPr lang="en-US" dirty="0" smtClean="0"/>
              <a:t>Salesforce.com hosts a CRM in an online cloud</a:t>
            </a:r>
          </a:p>
          <a:p>
            <a:pPr lvl="1" eaLnBrk="1" hangingPunct="1">
              <a:defRPr/>
            </a:pPr>
            <a:r>
              <a:rPr lang="en-US" dirty="0" smtClean="0"/>
              <a:t>Applications for Sales, Service, and Collaboration</a:t>
            </a:r>
          </a:p>
          <a:p>
            <a:pPr lvl="1" eaLnBrk="1" hangingPunct="1">
              <a:defRPr/>
            </a:pPr>
            <a:r>
              <a:rPr lang="en-US" dirty="0" smtClean="0"/>
              <a:t>External developers can add additional functionality</a:t>
            </a:r>
          </a:p>
          <a:p>
            <a:pPr lvl="1" eaLnBrk="1" hangingPunct="1">
              <a:defRPr/>
            </a:pPr>
            <a:r>
              <a:rPr lang="en-US" dirty="0" smtClean="0"/>
              <a:t>Small businesses can use the features they need from any online computer and many mobile devices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p:nvPr>
        </p:nvSpPr>
        <p:spPr/>
        <p:txBody>
          <a:bodyPr/>
          <a:lstStyle/>
          <a:p>
            <a:pPr eaLnBrk="1" hangingPunct="1"/>
            <a:r>
              <a:rPr lang="en-US" smtClean="0"/>
              <a:t>Who’s Going Mobile:</a:t>
            </a:r>
            <a:br>
              <a:rPr lang="en-US" smtClean="0"/>
            </a:br>
            <a:r>
              <a:rPr lang="en-US" smtClean="0"/>
              <a:t>The Power of Mobile CRM</a:t>
            </a:r>
          </a:p>
        </p:txBody>
      </p:sp>
      <p:sp>
        <p:nvSpPr>
          <p:cNvPr id="3" name="Content Placeholder 2"/>
          <p:cNvSpPr>
            <a:spLocks noGrp="1"/>
          </p:cNvSpPr>
          <p:nvPr>
            <p:ph idx="1"/>
          </p:nvPr>
        </p:nvSpPr>
        <p:spPr/>
        <p:txBody>
          <a:bodyPr>
            <a:normAutofit fontScale="85000" lnSpcReduction="20000"/>
          </a:bodyPr>
          <a:lstStyle/>
          <a:p>
            <a:pPr eaLnBrk="1" hangingPunct="1">
              <a:defRPr/>
            </a:pPr>
            <a:r>
              <a:rPr lang="en-US" dirty="0" smtClean="0"/>
              <a:t>In many organizations, the sales staff is often in the field</a:t>
            </a:r>
          </a:p>
          <a:p>
            <a:pPr lvl="1" eaLnBrk="1" hangingPunct="1">
              <a:defRPr/>
            </a:pPr>
            <a:r>
              <a:rPr lang="en-US" dirty="0" smtClean="0"/>
              <a:t>Mobile CRM allows staff to use CRM features on the road</a:t>
            </a:r>
          </a:p>
          <a:p>
            <a:pPr lvl="1" eaLnBrk="1" hangingPunct="1">
              <a:defRPr/>
            </a:pPr>
            <a:r>
              <a:rPr lang="en-US" dirty="0" smtClean="0"/>
              <a:t>The best mobile CRM has all the functionality of desktop CRM</a:t>
            </a:r>
          </a:p>
          <a:p>
            <a:pPr lvl="1" eaLnBrk="1" hangingPunct="1">
              <a:defRPr/>
            </a:pPr>
            <a:r>
              <a:rPr lang="en-US" dirty="0" smtClean="0"/>
              <a:t>Mobile CRM promotes efficiency and effectiveness, with many benefits</a:t>
            </a:r>
          </a:p>
          <a:p>
            <a:pPr lvl="2" eaLnBrk="1" hangingPunct="1">
              <a:defRPr/>
            </a:pPr>
            <a:r>
              <a:rPr lang="en-US" dirty="0" smtClean="0"/>
              <a:t>Increased revenue growth and customer renewals</a:t>
            </a:r>
          </a:p>
          <a:p>
            <a:pPr lvl="2" eaLnBrk="1" hangingPunct="1">
              <a:defRPr/>
            </a:pPr>
            <a:r>
              <a:rPr lang="en-US" dirty="0" smtClean="0"/>
              <a:t>Larger deal size</a:t>
            </a:r>
          </a:p>
          <a:p>
            <a:pPr lvl="2" eaLnBrk="1" hangingPunct="1">
              <a:defRPr/>
            </a:pPr>
            <a:r>
              <a:rPr lang="en-US" dirty="0" smtClean="0"/>
              <a:t>Increased user adoption and higher quota attainment</a:t>
            </a:r>
          </a:p>
          <a:p>
            <a:pPr lvl="2" eaLnBrk="1" hangingPunct="1">
              <a:defRPr/>
            </a:pPr>
            <a:r>
              <a:rPr lang="en-US" dirty="0" smtClean="0"/>
              <a:t>Lower sales force turnover</a:t>
            </a:r>
          </a:p>
          <a:p>
            <a:pPr lvl="1" eaLnBrk="1" hangingPunct="1">
              <a:defRPr/>
            </a:pPr>
            <a:r>
              <a:rPr lang="en-US" dirty="0" smtClean="0"/>
              <a:t>CRM, including mobile CRM, spending is increasing faster than any other application software investment</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p:txBody>
          <a:bodyPr/>
          <a:lstStyle/>
          <a:p>
            <a:pPr eaLnBrk="1" hangingPunct="1"/>
            <a:r>
              <a:rPr lang="en-US" smtClean="0"/>
              <a:t>Ethical Dilemma:</a:t>
            </a:r>
            <a:br>
              <a:rPr lang="en-US" smtClean="0"/>
            </a:br>
            <a:r>
              <a:rPr lang="en-US" smtClean="0"/>
              <a:t>CRM: Targeting or Discriminating?</a:t>
            </a:r>
          </a:p>
        </p:txBody>
      </p:sp>
      <p:sp>
        <p:nvSpPr>
          <p:cNvPr id="3" name="Content Placeholder 2"/>
          <p:cNvSpPr>
            <a:spLocks noGrp="1"/>
          </p:cNvSpPr>
          <p:nvPr>
            <p:ph idx="1"/>
          </p:nvPr>
        </p:nvSpPr>
        <p:spPr/>
        <p:txBody>
          <a:bodyPr>
            <a:normAutofit fontScale="92500" lnSpcReduction="20000"/>
          </a:bodyPr>
          <a:lstStyle/>
          <a:p>
            <a:pPr eaLnBrk="1" hangingPunct="1">
              <a:defRPr/>
            </a:pPr>
            <a:r>
              <a:rPr lang="en-US" dirty="0" smtClean="0"/>
              <a:t>CRM systems allow companies to send targeted offers to select customers</a:t>
            </a:r>
          </a:p>
          <a:p>
            <a:pPr eaLnBrk="1" hangingPunct="1">
              <a:defRPr/>
            </a:pPr>
            <a:r>
              <a:rPr lang="en-US" dirty="0" smtClean="0"/>
              <a:t>Benefits include less advertising to uninterested parties</a:t>
            </a:r>
          </a:p>
          <a:p>
            <a:pPr eaLnBrk="1" hangingPunct="1">
              <a:defRPr/>
            </a:pPr>
            <a:r>
              <a:rPr lang="en-US" dirty="0" smtClean="0"/>
              <a:t>Fine segmentation may allow companies to take advantage of population groups</a:t>
            </a:r>
          </a:p>
          <a:p>
            <a:pPr eaLnBrk="1" hangingPunct="1">
              <a:defRPr/>
            </a:pPr>
            <a:r>
              <a:rPr lang="en-US" dirty="0" smtClean="0"/>
              <a:t>Some companies also sell data, without user knowledge or consent, at times in violation of their own stated practices</a:t>
            </a:r>
          </a:p>
          <a:p>
            <a:pPr eaLnBrk="1" hangingPunct="1">
              <a:defRPr/>
            </a:pPr>
            <a:r>
              <a:rPr lang="en-US" dirty="0" smtClean="0"/>
              <a:t>Often these practices are legal, but are they ethical?</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p:cNvSpPr>
            <a:spLocks noGrp="1"/>
          </p:cNvSpPr>
          <p:nvPr>
            <p:ph type="title"/>
          </p:nvPr>
        </p:nvSpPr>
        <p:spPr/>
        <p:txBody>
          <a:bodyPr/>
          <a:lstStyle/>
          <a:p>
            <a:pPr eaLnBrk="1" hangingPunct="1"/>
            <a:r>
              <a:rPr lang="en-US" smtClean="0"/>
              <a:t>Industry Analysis:</a:t>
            </a:r>
            <a:br>
              <a:rPr lang="en-US" smtClean="0"/>
            </a:br>
            <a:r>
              <a:rPr lang="en-US" smtClean="0"/>
              <a:t>Manufacturing</a:t>
            </a:r>
          </a:p>
        </p:txBody>
      </p:sp>
      <p:sp>
        <p:nvSpPr>
          <p:cNvPr id="3" name="Content Placeholder 2"/>
          <p:cNvSpPr>
            <a:spLocks noGrp="1"/>
          </p:cNvSpPr>
          <p:nvPr>
            <p:ph idx="1"/>
          </p:nvPr>
        </p:nvSpPr>
        <p:spPr/>
        <p:txBody>
          <a:bodyPr>
            <a:normAutofit fontScale="92500" lnSpcReduction="10000"/>
          </a:bodyPr>
          <a:lstStyle/>
          <a:p>
            <a:pPr eaLnBrk="1" hangingPunct="1">
              <a:defRPr/>
            </a:pPr>
            <a:r>
              <a:rPr lang="en-US" dirty="0" smtClean="0"/>
              <a:t>Computer-aided Design (CAD)</a:t>
            </a:r>
          </a:p>
          <a:p>
            <a:pPr lvl="1" eaLnBrk="1" hangingPunct="1">
              <a:defRPr/>
            </a:pPr>
            <a:r>
              <a:rPr lang="en-US" dirty="0" smtClean="0"/>
              <a:t>Facilitates drawing, design, sharing, and collaboration</a:t>
            </a:r>
          </a:p>
          <a:p>
            <a:pPr lvl="1" eaLnBrk="1" hangingPunct="1">
              <a:defRPr/>
            </a:pPr>
            <a:r>
              <a:rPr lang="en-US" dirty="0" smtClean="0"/>
              <a:t>CAD design prototypes can be printed on 3D printers</a:t>
            </a:r>
          </a:p>
          <a:p>
            <a:pPr eaLnBrk="1" hangingPunct="1">
              <a:defRPr/>
            </a:pPr>
            <a:r>
              <a:rPr lang="en-US" dirty="0" smtClean="0"/>
              <a:t>Computer-aided Engineering (CAE)</a:t>
            </a:r>
          </a:p>
          <a:p>
            <a:pPr lvl="1" eaLnBrk="1" hangingPunct="1">
              <a:defRPr/>
            </a:pPr>
            <a:r>
              <a:rPr lang="en-US" dirty="0" smtClean="0"/>
              <a:t>Test designs from CAD systems to refine before prototypes are made</a:t>
            </a:r>
          </a:p>
          <a:p>
            <a:pPr eaLnBrk="1" hangingPunct="1">
              <a:defRPr/>
            </a:pPr>
            <a:r>
              <a:rPr lang="en-US" dirty="0" smtClean="0"/>
              <a:t>Computer-aided Manufacturing (CAM)</a:t>
            </a:r>
          </a:p>
          <a:p>
            <a:pPr lvl="1" eaLnBrk="1" hangingPunct="1">
              <a:defRPr/>
            </a:pPr>
            <a:r>
              <a:rPr lang="en-US" dirty="0" smtClean="0"/>
              <a:t>Controls the production of the final product</a:t>
            </a:r>
          </a:p>
          <a:p>
            <a:pPr lvl="1" eaLnBrk="1" hangingPunct="1">
              <a:defRPr/>
            </a:pPr>
            <a:r>
              <a:rPr lang="en-US" dirty="0" smtClean="0"/>
              <a:t>Uses the output of CAD systems</a:t>
            </a:r>
          </a:p>
          <a:p>
            <a:pPr lvl="1" eaLnBrk="1" hangingPunct="1">
              <a:defRPr/>
            </a:pPr>
            <a:r>
              <a:rPr lang="en-US" dirty="0" smtClean="0"/>
              <a:t>Also manages inventory, scheduling, and warehouses</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1" name="Content Placeholder 7"/>
          <p:cNvPicPr>
            <a:picLocks noGrp="1" noChangeAspect="1"/>
          </p:cNvPicPr>
          <p:nvPr>
            <p:ph idx="4294967295"/>
          </p:nvPr>
        </p:nvPicPr>
        <p:blipFill>
          <a:blip r:embed="rId2"/>
          <a:srcRect/>
          <a:stretch>
            <a:fillRect/>
          </a:stretch>
        </p:blipFill>
        <p:spPr>
          <a:xfrm>
            <a:off x="381000" y="1600200"/>
            <a:ext cx="8382000" cy="2619375"/>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US" smtClean="0"/>
              <a:t>A Typical Supply Network</a:t>
            </a:r>
          </a:p>
        </p:txBody>
      </p:sp>
      <p:pic>
        <p:nvPicPr>
          <p:cNvPr id="24578" name="Picture 3"/>
          <p:cNvPicPr>
            <a:picLocks noChangeAspect="1"/>
          </p:cNvPicPr>
          <p:nvPr/>
        </p:nvPicPr>
        <p:blipFill>
          <a:blip r:embed="rId3"/>
          <a:srcRect/>
          <a:stretch>
            <a:fillRect/>
          </a:stretch>
        </p:blipFill>
        <p:spPr bwMode="auto">
          <a:xfrm>
            <a:off x="2286000" y="1676400"/>
            <a:ext cx="4572000" cy="4770438"/>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r>
              <a:rPr lang="en-US" smtClean="0"/>
              <a:t>Business-to-Business Electronic Commerce: Exchanging Data in Supply Networks</a:t>
            </a:r>
          </a:p>
        </p:txBody>
      </p:sp>
      <p:sp>
        <p:nvSpPr>
          <p:cNvPr id="26626" name="Content Placeholder 2"/>
          <p:cNvSpPr>
            <a:spLocks noGrp="1"/>
          </p:cNvSpPr>
          <p:nvPr>
            <p:ph idx="1"/>
          </p:nvPr>
        </p:nvSpPr>
        <p:spPr/>
        <p:txBody>
          <a:bodyPr/>
          <a:lstStyle/>
          <a:p>
            <a:pPr eaLnBrk="1" hangingPunct="1"/>
            <a:r>
              <a:rPr lang="en-US" smtClean="0"/>
              <a:t>Business-to-Business (B2B) Electronic commerce </a:t>
            </a:r>
          </a:p>
          <a:p>
            <a:pPr lvl="1" eaLnBrk="1" hangingPunct="1"/>
            <a:r>
              <a:rPr lang="en-US" smtClean="0"/>
              <a:t>90% of all EC in the United States</a:t>
            </a:r>
          </a:p>
          <a:p>
            <a:pPr lvl="1" eaLnBrk="1" hangingPunct="1"/>
            <a:r>
              <a:rPr lang="en-US" smtClean="0"/>
              <a:t>Involve Proprietary Information</a:t>
            </a:r>
          </a:p>
          <a:p>
            <a:pPr lvl="1" eaLnBrk="1" hangingPunct="1"/>
            <a:r>
              <a:rPr lang="en-US" smtClean="0"/>
              <a:t>Originally facilitated using Electronic Data Interchange (EDI) prior to the Internet</a:t>
            </a:r>
          </a:p>
          <a:p>
            <a:pPr lvl="1" eaLnBrk="1" hangingPunct="1"/>
            <a:r>
              <a:rPr lang="en-US" smtClean="0"/>
              <a:t>Now suppliers use Web-based EDI protocols</a:t>
            </a:r>
          </a:p>
          <a:p>
            <a:pPr lvl="1" eaLnBrk="1" hangingPunct="1"/>
            <a:r>
              <a:rPr lang="en-US" smtClean="0"/>
              <a:t>Companies also use Extranets (Chapter 3), Portals and Marketplaces to facilitate B2B EC</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eaLnBrk="1" hangingPunct="1"/>
            <a:r>
              <a:rPr lang="en-US" smtClean="0"/>
              <a:t>Business-to-Business Electronic Commerce: Exchanging Data in Supply Networks</a:t>
            </a:r>
          </a:p>
        </p:txBody>
      </p:sp>
      <p:sp>
        <p:nvSpPr>
          <p:cNvPr id="28674" name="Content Placeholder 2"/>
          <p:cNvSpPr>
            <a:spLocks noGrp="1"/>
          </p:cNvSpPr>
          <p:nvPr>
            <p:ph idx="1"/>
          </p:nvPr>
        </p:nvSpPr>
        <p:spPr>
          <a:xfrm>
            <a:off x="457200" y="1828800"/>
            <a:ext cx="8229600" cy="1828800"/>
          </a:xfrm>
        </p:spPr>
        <p:txBody>
          <a:bodyPr/>
          <a:lstStyle/>
          <a:p>
            <a:pPr eaLnBrk="1" hangingPunct="1"/>
            <a:r>
              <a:rPr lang="en-US" smtClean="0"/>
              <a:t>Portals</a:t>
            </a:r>
          </a:p>
          <a:p>
            <a:pPr lvl="1" eaLnBrk="1" hangingPunct="1"/>
            <a:r>
              <a:rPr lang="en-US" smtClean="0"/>
              <a:t>Supplier Portals</a:t>
            </a:r>
          </a:p>
          <a:p>
            <a:pPr lvl="1" eaLnBrk="1" hangingPunct="1"/>
            <a:r>
              <a:rPr lang="en-US" smtClean="0"/>
              <a:t>Customer Portals</a:t>
            </a:r>
          </a:p>
          <a:p>
            <a:pPr eaLnBrk="1" hangingPunct="1"/>
            <a:endParaRPr lang="en-US" smtClean="0"/>
          </a:p>
        </p:txBody>
      </p:sp>
      <p:pic>
        <p:nvPicPr>
          <p:cNvPr id="28675" name="Picture 4"/>
          <p:cNvPicPr>
            <a:picLocks noChangeAspect="1"/>
          </p:cNvPicPr>
          <p:nvPr/>
        </p:nvPicPr>
        <p:blipFill>
          <a:blip r:embed="rId3"/>
          <a:srcRect/>
          <a:stretch>
            <a:fillRect/>
          </a:stretch>
        </p:blipFill>
        <p:spPr bwMode="auto">
          <a:xfrm>
            <a:off x="1828800" y="3429000"/>
            <a:ext cx="5486400" cy="3005138"/>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pPr eaLnBrk="1" hangingPunct="1"/>
            <a:r>
              <a:rPr lang="en-US" smtClean="0"/>
              <a:t>B2B Marketplaces</a:t>
            </a:r>
          </a:p>
        </p:txBody>
      </p:sp>
      <p:sp>
        <p:nvSpPr>
          <p:cNvPr id="30722" name="Content Placeholder 2"/>
          <p:cNvSpPr>
            <a:spLocks noGrp="1"/>
          </p:cNvSpPr>
          <p:nvPr>
            <p:ph idx="1"/>
          </p:nvPr>
        </p:nvSpPr>
        <p:spPr/>
        <p:txBody>
          <a:bodyPr/>
          <a:lstStyle/>
          <a:p>
            <a:pPr eaLnBrk="1" hangingPunct="1"/>
            <a:r>
              <a:rPr lang="en-US" smtClean="0"/>
              <a:t>Link many supplies and customers together</a:t>
            </a:r>
          </a:p>
          <a:p>
            <a:pPr eaLnBrk="1" hangingPunct="1"/>
            <a:r>
              <a:rPr lang="en-US" smtClean="0"/>
              <a:t>Allow smaller businesses to participate in the markets</a:t>
            </a:r>
          </a:p>
          <a:p>
            <a:pPr eaLnBrk="1" hangingPunct="1"/>
            <a:r>
              <a:rPr lang="en-US" smtClean="0"/>
              <a:t>Many focused on Vertical Markets</a:t>
            </a:r>
          </a:p>
          <a:p>
            <a:pPr lvl="1" eaLnBrk="1" hangingPunct="1"/>
            <a:r>
              <a:rPr lang="en-US" smtClean="0"/>
              <a:t>A Vertical Market is a market within an industry sector</a:t>
            </a:r>
          </a:p>
          <a:p>
            <a:pPr lvl="1" eaLnBrk="1" hangingPunct="1"/>
            <a:r>
              <a:rPr lang="en-US" smtClean="0"/>
              <a:t>Highly efficient</a:t>
            </a:r>
          </a:p>
          <a:p>
            <a:pPr eaLnBrk="1" hangingPunct="1"/>
            <a:r>
              <a:rPr lang="en-US" smtClean="0"/>
              <a:t>Some more general – Alibaba.com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pPr eaLnBrk="1" hangingPunct="1"/>
            <a:r>
              <a:rPr lang="en-US" smtClean="0"/>
              <a:t>Managing Complex Supply Networks</a:t>
            </a:r>
          </a:p>
        </p:txBody>
      </p:sp>
      <p:pic>
        <p:nvPicPr>
          <p:cNvPr id="32770" name="Picture 3"/>
          <p:cNvPicPr>
            <a:picLocks noChangeAspect="1"/>
          </p:cNvPicPr>
          <p:nvPr/>
        </p:nvPicPr>
        <p:blipFill>
          <a:blip r:embed="rId3"/>
          <a:srcRect/>
          <a:stretch>
            <a:fillRect/>
          </a:stretch>
        </p:blipFill>
        <p:spPr bwMode="auto">
          <a:xfrm>
            <a:off x="914400" y="1828800"/>
            <a:ext cx="7315200" cy="4249738"/>
          </a:xfrm>
          <a:prstGeom prst="rect">
            <a:avLst/>
          </a:prstGeom>
          <a:noFill/>
          <a:ln w="9525">
            <a:noFill/>
            <a:miter lim="800000"/>
            <a:headEnd/>
            <a:tailEnd/>
          </a:ln>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1.0.2296"/>
  <p:tag name="PPTVERSION" val="14"/>
  <p:tag name="TPOS" val="2"/>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3094</Words>
  <Application>Microsoft Office PowerPoint</Application>
  <PresentationFormat>On-screen Show (4:3)</PresentationFormat>
  <Paragraphs>348</Paragraphs>
  <Slides>46</Slides>
  <Notes>44</Notes>
  <HiddenSlides>0</HiddenSlides>
  <MMClips>0</MMClips>
  <ScaleCrop>false</ScaleCrop>
  <HeadingPairs>
    <vt:vector size="6" baseType="variant">
      <vt:variant>
        <vt:lpstr>Fonts Used</vt:lpstr>
      </vt:variant>
      <vt:variant>
        <vt:i4>2</vt:i4>
      </vt:variant>
      <vt:variant>
        <vt:lpstr>Design Template</vt:lpstr>
      </vt:variant>
      <vt:variant>
        <vt:i4>9</vt:i4>
      </vt:variant>
      <vt:variant>
        <vt:lpstr>Slide Titles</vt:lpstr>
      </vt:variant>
      <vt:variant>
        <vt:i4>46</vt:i4>
      </vt:variant>
    </vt:vector>
  </HeadingPairs>
  <TitlesOfParts>
    <vt:vector size="57" baseType="lpstr">
      <vt:lpstr>Arial</vt:lpstr>
      <vt:lpstr>Calibri</vt:lpstr>
      <vt:lpstr>Office Theme</vt:lpstr>
      <vt:lpstr>Office Theme</vt:lpstr>
      <vt:lpstr>Office Theme</vt:lpstr>
      <vt:lpstr>Office Theme</vt:lpstr>
      <vt:lpstr>Office Theme</vt:lpstr>
      <vt:lpstr>Office Theme</vt:lpstr>
      <vt:lpstr>Office Theme</vt:lpstr>
      <vt:lpstr>Office Theme</vt:lpstr>
      <vt:lpstr>Office Theme</vt:lpstr>
      <vt:lpstr>Chapter 8 - Strengthening Business-to-Business Relationships via Supply Chain and Customer Relationship Management</vt:lpstr>
      <vt:lpstr>Chapter 8 Learning Objectives</vt:lpstr>
      <vt:lpstr>Supply Chain Management</vt:lpstr>
      <vt:lpstr>What Is a Supply Chain?</vt:lpstr>
      <vt:lpstr>A Typical Supply Network</vt:lpstr>
      <vt:lpstr>Business-to-Business Electronic Commerce: Exchanging Data in Supply Networks</vt:lpstr>
      <vt:lpstr>Business-to-Business Electronic Commerce: Exchanging Data in Supply Networks</vt:lpstr>
      <vt:lpstr>B2B Marketplaces</vt:lpstr>
      <vt:lpstr>Managing Complex Supply Networks</vt:lpstr>
      <vt:lpstr>Benefits of Effectively Managing Supply Chains</vt:lpstr>
      <vt:lpstr>Supply Chain Pitfalls &amp; Considerations</vt:lpstr>
      <vt:lpstr>SCM Architecture</vt:lpstr>
      <vt:lpstr>Supply Chain Planning (SCP)</vt:lpstr>
      <vt:lpstr>Supply Chain Execution (SCE)</vt:lpstr>
      <vt:lpstr>Supply Chain Visibility and Analytics</vt:lpstr>
      <vt:lpstr>Supply Chain Visibility and Analytics</vt:lpstr>
      <vt:lpstr>SCM Modules</vt:lpstr>
      <vt:lpstr>Developing an SCM Strategy</vt:lpstr>
      <vt:lpstr>Developing an SCM Strategy</vt:lpstr>
      <vt:lpstr>Managing B2B Financial Transactions</vt:lpstr>
      <vt:lpstr>Key Technologies for Enhancing SCM</vt:lpstr>
      <vt:lpstr>Key Technologies for Enhancing SCM: Radio Frequency Identification</vt:lpstr>
      <vt:lpstr>Customer Relationship Management</vt:lpstr>
      <vt:lpstr>Customer Relationships</vt:lpstr>
      <vt:lpstr>Customer Relationship Management (CRM) Benefits</vt:lpstr>
      <vt:lpstr>Developing a CRM Strategy</vt:lpstr>
      <vt:lpstr>Architecture of a CRM System</vt:lpstr>
      <vt:lpstr>Operational CRM</vt:lpstr>
      <vt:lpstr>Operational CRM: Sales Force Automation</vt:lpstr>
      <vt:lpstr>Operational CRM: Customer Service and Support</vt:lpstr>
      <vt:lpstr>Operational CRM: Enterprise Marketing Management</vt:lpstr>
      <vt:lpstr>Analytical CRM</vt:lpstr>
      <vt:lpstr>Analytical CRM: Digital Dashboards</vt:lpstr>
      <vt:lpstr>Analytical CRM: Identity Management</vt:lpstr>
      <vt:lpstr>Collaborative CRM</vt:lpstr>
      <vt:lpstr>Ethical Concerns with CRM</vt:lpstr>
      <vt:lpstr>END OF CHAPTER CONTENT</vt:lpstr>
      <vt:lpstr>Managing in the Digital World:  Supply Chain Havoc</vt:lpstr>
      <vt:lpstr>When Things Go Wrong: Apple’s “Very Angry Birds” Disrupt App Store Supply Chain</vt:lpstr>
      <vt:lpstr>Brief Case: The Formula for Success: Demand Media</vt:lpstr>
      <vt:lpstr>Coming Attractions: Saving Lives through 3D Bioprinting</vt:lpstr>
      <vt:lpstr>Key Players: Salesforce.com</vt:lpstr>
      <vt:lpstr>Who’s Going Mobile: The Power of Mobile CRM</vt:lpstr>
      <vt:lpstr>Ethical Dilemma: CRM: Targeting or Discriminating?</vt:lpstr>
      <vt:lpstr>Industry Analysis: Manufacturing</vt:lpstr>
      <vt:lpstr>Slide 46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8 - Strengthening Business-to-Business Relationships via Supply Chain and Customer Relationship Management</dc:title>
  <dc:creator/>
  <cp:lastModifiedBy/>
  <cp:revision>4</cp:revision>
  <dcterms:created xsi:type="dcterms:W3CDTF">2013-01-13T04:38:25Z</dcterms:created>
  <dcterms:modified xsi:type="dcterms:W3CDTF">2013-02-05T16:15:26Z</dcterms:modified>
</cp:coreProperties>
</file>