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3"/>
  </p:notesMasterIdLst>
  <p:handoutMasterIdLst>
    <p:handoutMasterId r:id="rId54"/>
  </p:handoutMasterIdLst>
  <p:sldIdLst>
    <p:sldId id="256" r:id="rId2"/>
    <p:sldId id="271" r:id="rId3"/>
    <p:sldId id="272" r:id="rId4"/>
    <p:sldId id="331" r:id="rId5"/>
    <p:sldId id="319" r:id="rId6"/>
    <p:sldId id="318" r:id="rId7"/>
    <p:sldId id="317" r:id="rId8"/>
    <p:sldId id="332" r:id="rId9"/>
    <p:sldId id="333" r:id="rId10"/>
    <p:sldId id="316" r:id="rId11"/>
    <p:sldId id="334" r:id="rId12"/>
    <p:sldId id="335" r:id="rId13"/>
    <p:sldId id="337" r:id="rId14"/>
    <p:sldId id="336" r:id="rId15"/>
    <p:sldId id="315" r:id="rId16"/>
    <p:sldId id="313" r:id="rId17"/>
    <p:sldId id="312" r:id="rId18"/>
    <p:sldId id="338" r:id="rId19"/>
    <p:sldId id="306" r:id="rId20"/>
    <p:sldId id="321" r:id="rId21"/>
    <p:sldId id="320" r:id="rId22"/>
    <p:sldId id="339" r:id="rId23"/>
    <p:sldId id="307" r:id="rId24"/>
    <p:sldId id="329" r:id="rId25"/>
    <p:sldId id="328" r:id="rId26"/>
    <p:sldId id="340" r:id="rId27"/>
    <p:sldId id="341" r:id="rId28"/>
    <p:sldId id="342" r:id="rId29"/>
    <p:sldId id="343" r:id="rId30"/>
    <p:sldId id="344" r:id="rId31"/>
    <p:sldId id="346" r:id="rId32"/>
    <p:sldId id="345" r:id="rId33"/>
    <p:sldId id="327" r:id="rId34"/>
    <p:sldId id="326" r:id="rId35"/>
    <p:sldId id="280" r:id="rId36"/>
    <p:sldId id="325" r:id="rId37"/>
    <p:sldId id="324" r:id="rId38"/>
    <p:sldId id="308" r:id="rId39"/>
    <p:sldId id="347" r:id="rId40"/>
    <p:sldId id="348" r:id="rId41"/>
    <p:sldId id="322" r:id="rId42"/>
    <p:sldId id="349" r:id="rId43"/>
    <p:sldId id="350" r:id="rId44"/>
    <p:sldId id="351" r:id="rId45"/>
    <p:sldId id="352" r:id="rId46"/>
    <p:sldId id="353" r:id="rId47"/>
    <p:sldId id="354" r:id="rId48"/>
    <p:sldId id="355" r:id="rId49"/>
    <p:sldId id="356" r:id="rId50"/>
    <p:sldId id="357" r:id="rId51"/>
    <p:sldId id="305" r:id="rId52"/>
  </p:sldIdLst>
  <p:sldSz cx="9144000" cy="6858000" type="screen4x3"/>
  <p:notesSz cx="6858000" cy="9144000"/>
  <p:custDataLst>
    <p:tags r:id="rId5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76709" autoAdjust="0"/>
  </p:normalViewPr>
  <p:slideViewPr>
    <p:cSldViewPr>
      <p:cViewPr varScale="1">
        <p:scale>
          <a:sx n="84" d="100"/>
          <a:sy n="84" d="100"/>
        </p:scale>
        <p:origin x="-73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23.xml"/><Relationship Id="rId7" Type="http://schemas.openxmlformats.org/officeDocument/2006/relationships/image" Target="../media/image6.png"/><Relationship Id="rId2" Type="http://schemas.openxmlformats.org/officeDocument/2006/relationships/slide" Target="../slides/slide19.xml"/><Relationship Id="rId1" Type="http://schemas.openxmlformats.org/officeDocument/2006/relationships/slide" Target="../slides/slide3.xml"/><Relationship Id="rId6" Type="http://schemas.openxmlformats.org/officeDocument/2006/relationships/image" Target="../media/image5.png"/><Relationship Id="rId5" Type="http://schemas.openxmlformats.org/officeDocument/2006/relationships/slide" Target="../slides/slide35.xml"/><Relationship Id="rId10" Type="http://schemas.openxmlformats.org/officeDocument/2006/relationships/image" Target="../media/image9.png"/><Relationship Id="rId4" Type="http://schemas.openxmlformats.org/officeDocument/2006/relationships/slide" Target="../slides/slide38.xml"/><Relationship Id="rId9" Type="http://schemas.openxmlformats.org/officeDocument/2006/relationships/image" Target="../media/image8.png"/></Relationships>
</file>

<file path=ppt/diagrams/_rels/data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s/slide38.xml"/><Relationship Id="rId7" Type="http://schemas.openxmlformats.org/officeDocument/2006/relationships/image" Target="../media/image12.png"/><Relationship Id="rId2" Type="http://schemas.openxmlformats.org/officeDocument/2006/relationships/slide" Target="../slides/slide23.xml"/><Relationship Id="rId1" Type="http://schemas.openxmlformats.org/officeDocument/2006/relationships/slide" Target="../slides/slide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s/slide35.xml"/><Relationship Id="rId9" Type="http://schemas.openxmlformats.org/officeDocument/2006/relationships/image" Target="../media/image14.png"/></Relationships>
</file>

<file path=ppt/diagrams/_rels/data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s/slide38.xml"/><Relationship Id="rId7" Type="http://schemas.openxmlformats.org/officeDocument/2006/relationships/image" Target="../media/image21.png"/><Relationship Id="rId2" Type="http://schemas.openxmlformats.org/officeDocument/2006/relationships/slide" Target="../slides/slide23.xml"/><Relationship Id="rId1" Type="http://schemas.openxmlformats.org/officeDocument/2006/relationships/slide" Target="../slides/slide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slide" Target="../slides/slide35.xml"/><Relationship Id="rId9"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s/slide38.xml"/><Relationship Id="rId7" Type="http://schemas.openxmlformats.org/officeDocument/2006/relationships/image" Target="../media/image26.png"/><Relationship Id="rId2" Type="http://schemas.openxmlformats.org/officeDocument/2006/relationships/slide" Target="../slides/slide19.xml"/><Relationship Id="rId1" Type="http://schemas.openxmlformats.org/officeDocument/2006/relationships/slide" Target="../slides/slide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slide" Target="../slides/slide35.xml"/><Relationship Id="rId9" Type="http://schemas.openxmlformats.org/officeDocument/2006/relationships/image" Target="../media/image23.png"/></Relationships>
</file>

<file path=ppt/diagrams/_rels/data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s/slide23.xml"/><Relationship Id="rId7" Type="http://schemas.openxmlformats.org/officeDocument/2006/relationships/image" Target="../media/image33.png"/><Relationship Id="rId2" Type="http://schemas.openxmlformats.org/officeDocument/2006/relationships/slide" Target="../slides/slide19.xml"/><Relationship Id="rId1" Type="http://schemas.openxmlformats.org/officeDocument/2006/relationships/slide" Target="../slides/slide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slide" Target="../slides/slide38.xml"/><Relationship Id="rId9" Type="http://schemas.openxmlformats.org/officeDocument/2006/relationships/image" Target="../media/image35.png"/></Relationships>
</file>

<file path=ppt/diagrams/_rels/data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 Target="../slides/slide23.xml"/><Relationship Id="rId7" Type="http://schemas.openxmlformats.org/officeDocument/2006/relationships/image" Target="../media/image38.png"/><Relationship Id="rId2" Type="http://schemas.openxmlformats.org/officeDocument/2006/relationships/slide" Target="../slides/slide19.xml"/><Relationship Id="rId1" Type="http://schemas.openxmlformats.org/officeDocument/2006/relationships/slide" Target="../slides/slide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slide" Target="../slides/slide35.xml"/><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23" qsCatId="simple" csTypeId="urn:microsoft.com/office/officeart/2005/8/colors/accent3_1" csCatId="accent3" phldr="1"/>
      <dgm:spPr/>
      <dgm:t>
        <a:bodyPr/>
        <a:lstStyle/>
        <a:p>
          <a:endParaRPr lang="en-US"/>
        </a:p>
      </dgm:t>
    </dgm:pt>
    <dgm:pt modelId="{A8E9C07B-48B2-4B9C-8EC7-0782825D816E}">
      <dgm:prSet phldrT="[Text]" custT="1"/>
      <dgm:spPr/>
      <dgm:t>
        <a:bodyPr anchor="ctr"/>
        <a:lstStyle/>
        <a:p>
          <a:r>
            <a:rPr lang="en-US" sz="1600" b="1" dirty="0" smtClean="0">
              <a:hlinkClick xmlns:r="http://schemas.openxmlformats.org/officeDocument/2006/relationships" r:id="rId1" action="ppaction://hlinksldjump"/>
            </a:rPr>
            <a:t>Computer Crime</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lstStyle/>
        <a:p>
          <a:r>
            <a:rPr lang="en-US" sz="1400" dirty="0" smtClean="0"/>
            <a:t>Define computer crime and describe several types of computer crime.  </a:t>
          </a:r>
          <a:endParaRPr lang="en-US" sz="14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lstStyle/>
        <a:p>
          <a:r>
            <a:rPr lang="en-US" sz="1600" b="1" dirty="0" smtClean="0">
              <a:hlinkClick xmlns:r="http://schemas.openxmlformats.org/officeDocument/2006/relationships" r:id="rId2" action="ppaction://hlinksldjump"/>
            </a:rPr>
            <a:t>Cyberwar and Cyberterrorism</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lstStyle/>
        <a:p>
          <a:r>
            <a:rPr lang="en-US" sz="1400" dirty="0" smtClean="0"/>
            <a:t>Describe and explain the differences between cyberwar and cyberterrorism.</a:t>
          </a:r>
          <a:endParaRPr lang="en-US" sz="14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nchor="ctr"/>
        <a:lstStyle/>
        <a:p>
          <a:r>
            <a:rPr lang="en-US" sz="1600" b="1" dirty="0" smtClean="0">
              <a:hlinkClick xmlns:r="http://schemas.openxmlformats.org/officeDocument/2006/relationships" r:id="rId3" action="ppaction://hlinksldjump"/>
            </a:rPr>
            <a:t>Information Systems Security</a:t>
          </a:r>
          <a:endParaRPr lang="en-US" sz="16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nchor="ctr"/>
        <a:lstStyle/>
        <a:p>
          <a:r>
            <a:rPr lang="en-US" sz="1400" dirty="0" smtClean="0"/>
            <a:t>Explain what is meant by the term “IS security” and describe both technology and human based safeguards for information systems.</a:t>
          </a:r>
          <a:endParaRPr lang="en-US" sz="14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22E69BE8-653B-4CE1-975B-3C39DAE649D2}">
      <dgm:prSet custT="1"/>
      <dgm:spPr/>
      <dgm:t>
        <a:bodyPr anchor="ctr"/>
        <a:lstStyle/>
        <a:p>
          <a:r>
            <a:rPr lang="en-US" sz="1600" b="1" dirty="0" smtClean="0">
              <a:hlinkClick xmlns:r="http://schemas.openxmlformats.org/officeDocument/2006/relationships" r:id="rId4" action="ppaction://hlinksldjump"/>
            </a:rPr>
            <a:t>Information Systems Controls, Auditing, and the Sarbanes-Oxley Act</a:t>
          </a:r>
          <a:endParaRPr lang="en-US" sz="16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nchor="ctr"/>
        <a:lstStyle/>
        <a:p>
          <a:r>
            <a:rPr lang="en-US" sz="1400" dirty="0" smtClean="0"/>
            <a:t>Describe how organizations can establish IS controls to better ensure IS security.</a:t>
          </a:r>
          <a:endParaRPr lang="en-US" sz="14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nchor="ctr"/>
        <a:lstStyle/>
        <a:p>
          <a:r>
            <a:rPr lang="en-US" sz="1600" b="1" dirty="0" smtClean="0">
              <a:hlinkClick xmlns:r="http://schemas.openxmlformats.org/officeDocument/2006/relationships" r:id="rId5" action="ppaction://hlinksldjump"/>
            </a:rPr>
            <a:t>Managing IS Security</a:t>
          </a:r>
          <a:endParaRPr lang="en-US" sz="16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nchor="ctr"/>
        <a:lstStyle/>
        <a:p>
          <a:r>
            <a:rPr lang="en-US" sz="1400" dirty="0" smtClean="0"/>
            <a:t>Discuss how to better manage IS security and explain the process of developing an IS security plan.</a:t>
          </a:r>
          <a:endParaRPr lang="en-US" sz="14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83650"/>
      <dgm:spPr>
        <a:blipFill rotWithShape="1">
          <a:blip xmlns:r="http://schemas.openxmlformats.org/officeDocument/2006/relationships" r:embed="rId6" cstate="screen">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83650"/>
      <dgm:spPr>
        <a:blipFill rotWithShape="1">
          <a:blip xmlns:r="http://schemas.openxmlformats.org/officeDocument/2006/relationships" r:embed="rId7" cstate="screen">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83650"/>
      <dgm:spPr>
        <a:blipFill rotWithShape="1">
          <a:blip xmlns:r="http://schemas.openxmlformats.org/officeDocument/2006/relationships" r:embed="rId8" cstate="screen">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83650"/>
      <dgm:spPr>
        <a:blipFill rotWithShape="1">
          <a:blip xmlns:r="http://schemas.openxmlformats.org/officeDocument/2006/relationships" r:embed="rId9" cstate="screen">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83650"/>
      <dgm:spPr>
        <a:blipFill rotWithShape="1">
          <a:blip xmlns:r="http://schemas.openxmlformats.org/officeDocument/2006/relationships" r:embed="rId10" cstate="screen">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5787E137-0A5F-4F45-A330-BF65147102C9}" type="presOf" srcId="{E158F942-9CA0-47CD-BF20-BAC49C8142F5}" destId="{471ACDAA-8EBB-4B3F-89FD-E777335919BA}" srcOrd="0" destOrd="1"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5EF40979-97FC-4938-9D34-9EF52BDE61C2}" type="presOf" srcId="{AECECD48-C5E4-4B1D-828F-DD9E0A90274D}" destId="{5E310E1C-7377-4CBD-AD7A-3ED403513640}" srcOrd="1" destOrd="0" presId="urn:microsoft.com/office/officeart/2005/8/layout/vList4#1"/>
    <dgm:cxn modelId="{84CC1B9D-DB80-433F-828E-1349E31F1CF0}" type="presOf" srcId="{E158F942-9CA0-47CD-BF20-BAC49C8142F5}" destId="{5E310E1C-7377-4CBD-AD7A-3ED403513640}" srcOrd="1" destOrd="1" presId="urn:microsoft.com/office/officeart/2005/8/layout/vList4#1"/>
    <dgm:cxn modelId="{CFBF21C2-21BA-4949-AE7B-A1680EDBC722}" type="presOf" srcId="{363F0ED0-6985-439E-857A-EC47F8A3DAB0}" destId="{A93B6B1D-06C6-4860-8EBA-32C502FF8641}" srcOrd="0" destOrd="1" presId="urn:microsoft.com/office/officeart/2005/8/layout/vList4#1"/>
    <dgm:cxn modelId="{75BADD6D-3B09-41EB-BFCF-6D45064E94D0}" type="presOf" srcId="{A8E9C07B-48B2-4B9C-8EC7-0782825D816E}" destId="{BA89CFF3-74C1-4F32-B093-38D94D4D20CF}" srcOrd="0" destOrd="0" presId="urn:microsoft.com/office/officeart/2005/8/layout/vList4#1"/>
    <dgm:cxn modelId="{6110EF44-5760-46AD-88E0-A5EC417BA8A8}" type="presOf" srcId="{482F2C61-E41B-4642-B082-EF9C103085B5}" destId="{25E29AB1-DE1E-48E4-B66F-1D7048CC3527}" srcOrd="0" destOrd="0" presId="urn:microsoft.com/office/officeart/2005/8/layout/vList4#1"/>
    <dgm:cxn modelId="{D7D120E4-0167-477E-960A-EF05D7A133C3}" type="presOf" srcId="{629933C8-186B-4311-BF2D-DC99990EFBF2}" destId="{A93B6B1D-06C6-4860-8EBA-32C502FF8641}" srcOrd="0" destOrd="0" presId="urn:microsoft.com/office/officeart/2005/8/layout/vList4#1"/>
    <dgm:cxn modelId="{2EB7E772-9B0F-41BF-9241-715218B72860}" srcId="{AECECD48-C5E4-4B1D-828F-DD9E0A90274D}" destId="{E158F942-9CA0-47CD-BF20-BAC49C8142F5}" srcOrd="0" destOrd="0" parTransId="{B7BDAF5C-E7FB-49F5-812D-654C2CD5A8EB}" sibTransId="{41774615-A6FB-4627-85F1-20FD324D9DA4}"/>
    <dgm:cxn modelId="{8B673F7C-BE2D-49A5-B6F2-D9DEE7E4E328}" type="presOf" srcId="{AECECD48-C5E4-4B1D-828F-DD9E0A90274D}" destId="{471ACDAA-8EBB-4B3F-89FD-E777335919BA}" srcOrd="0" destOrd="0" presId="urn:microsoft.com/office/officeart/2005/8/layout/vList4#1"/>
    <dgm:cxn modelId="{6C3A87FC-6E0D-4587-9FA3-2ABC2A3DC3D9}" type="presOf" srcId="{FDE1B2BF-4076-40E6-982F-93F0932EA27F}" destId="{9259372F-C70A-44BC-BCB4-E2D4392785FE}" srcOrd="0" destOrd="1" presId="urn:microsoft.com/office/officeart/2005/8/layout/vList4#1"/>
    <dgm:cxn modelId="{AAD18608-F8B2-4CE8-86FF-887828D70638}" srcId="{482F2C61-E41B-4642-B082-EF9C103085B5}" destId="{AECECD48-C5E4-4B1D-828F-DD9E0A90274D}" srcOrd="3" destOrd="0" parTransId="{83588EAC-9746-4704-81BA-BB10DA868C11}" sibTransId="{06826EBE-8D13-453B-B822-8C195E6947E1}"/>
    <dgm:cxn modelId="{98D67BD8-8427-47B0-B5AA-EB45D304815F}" type="presOf" srcId="{6D011581-C5DD-419A-AAED-AD05631CDF0A}" destId="{49E2F980-7E69-446B-A4B0-923DF6DEFA98}" srcOrd="1" destOrd="1" presId="urn:microsoft.com/office/officeart/2005/8/layout/vList4#1"/>
    <dgm:cxn modelId="{27AF655E-BB1D-4732-8A07-03E7E00B3EC5}" srcId="{A8E9C07B-48B2-4B9C-8EC7-0782825D816E}" destId="{6D011581-C5DD-419A-AAED-AD05631CDF0A}" srcOrd="0" destOrd="0" parTransId="{9AD826C6-DA8A-4FF7-A064-27557BE243B8}" sibTransId="{C1639196-CA28-4BD6-A52D-AF603368A606}"/>
    <dgm:cxn modelId="{F33BD368-F297-4CCA-8EDC-603629969546}" srcId="{34FB3FC8-FCB1-404C-AAE4-E98CF14CF5FB}" destId="{0CFC6EAA-DD42-49C0-A163-69A52F65D7DF}" srcOrd="0" destOrd="0" parTransId="{1A56339D-71D4-4C3E-A1C4-A33367110C47}" sibTransId="{C379DEEC-C8F4-4259-AB38-AE67A4582602}"/>
    <dgm:cxn modelId="{18DDC36D-3496-47FC-A701-338E9B5DC0D1}" srcId="{482F2C61-E41B-4642-B082-EF9C103085B5}" destId="{22E69BE8-653B-4CE1-975B-3C39DAE649D2}" srcOrd="4" destOrd="0" parTransId="{893C5899-3276-4EA6-BD31-3139E062D004}" sibTransId="{26CB4EDE-8ED5-4533-B70F-3B0491BE510F}"/>
    <dgm:cxn modelId="{D3B5C6B8-970A-4AE4-AF41-D9B6EC46DB45}" type="presOf" srcId="{629933C8-186B-4311-BF2D-DC99990EFBF2}" destId="{7B44DBCB-1EB0-418C-B751-858BAE4753CC}" srcOrd="1" destOrd="0"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35F334EF-24B5-4239-A395-CB84CFA55B46}" type="presOf" srcId="{0CFC6EAA-DD42-49C0-A163-69A52F65D7DF}" destId="{47C28FEA-814E-4A68-B726-08705D29C6AB}" srcOrd="0" destOrd="1" presId="urn:microsoft.com/office/officeart/2005/8/layout/vList4#1"/>
    <dgm:cxn modelId="{7DD17957-3CF6-4F84-9B42-2D5B12D19F2A}" type="presOf" srcId="{A8E9C07B-48B2-4B9C-8EC7-0782825D816E}" destId="{49E2F980-7E69-446B-A4B0-923DF6DEFA98}" srcOrd="1" destOrd="0" presId="urn:microsoft.com/office/officeart/2005/8/layout/vList4#1"/>
    <dgm:cxn modelId="{64146DDE-645F-43AC-80A4-2116B49BEB8B}" srcId="{22E69BE8-653B-4CE1-975B-3C39DAE649D2}" destId="{FDE1B2BF-4076-40E6-982F-93F0932EA27F}" srcOrd="0" destOrd="0" parTransId="{F3F72B7C-59C8-4AB8-9789-C140956F291A}" sibTransId="{D6DE8BC5-2DFD-4054-B62B-11E207185A8A}"/>
    <dgm:cxn modelId="{641411B0-5D8B-4E86-B9DA-326CC961AC9A}" type="presOf" srcId="{FDE1B2BF-4076-40E6-982F-93F0932EA27F}" destId="{CA3E3E8A-1393-43C6-A6A9-A1AF34CBCE71}" srcOrd="1" destOrd="1"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1BABF215-56EA-424F-9F41-6D2D84AEB436}" type="presOf" srcId="{6D011581-C5DD-419A-AAED-AD05631CDF0A}" destId="{BA89CFF3-74C1-4F32-B093-38D94D4D20CF}" srcOrd="0" destOrd="1" presId="urn:microsoft.com/office/officeart/2005/8/layout/vList4#1"/>
    <dgm:cxn modelId="{791DD5F5-4A05-45B6-BE4C-6BA2472DDC86}" type="presOf" srcId="{0CFC6EAA-DD42-49C0-A163-69A52F65D7DF}" destId="{799A5FF2-1A39-4675-818C-11261776BAE8}" srcOrd="1" destOrd="1" presId="urn:microsoft.com/office/officeart/2005/8/layout/vList4#1"/>
    <dgm:cxn modelId="{7220127F-5DA2-4558-BD05-2D367A01FE4F}" type="presOf" srcId="{22E69BE8-653B-4CE1-975B-3C39DAE649D2}" destId="{9259372F-C70A-44BC-BCB4-E2D4392785FE}" srcOrd="0" destOrd="0" presId="urn:microsoft.com/office/officeart/2005/8/layout/vList4#1"/>
    <dgm:cxn modelId="{36C20AF6-670E-4425-A77F-AAED1778981B}" type="presOf" srcId="{363F0ED0-6985-439E-857A-EC47F8A3DAB0}" destId="{7B44DBCB-1EB0-418C-B751-858BAE4753CC}" srcOrd="1" destOrd="1" presId="urn:microsoft.com/office/officeart/2005/8/layout/vList4#1"/>
    <dgm:cxn modelId="{94FC978F-A2B8-46ED-81B4-5B0C5A60E259}" type="presOf" srcId="{34FB3FC8-FCB1-404C-AAE4-E98CF14CF5FB}" destId="{47C28FEA-814E-4A68-B726-08705D29C6AB}" srcOrd="0" destOrd="0" presId="urn:microsoft.com/office/officeart/2005/8/layout/vList4#1"/>
    <dgm:cxn modelId="{249DA96C-952E-42AC-8DB8-56C718E0C29A}" type="presOf" srcId="{34FB3FC8-FCB1-404C-AAE4-E98CF14CF5FB}" destId="{799A5FF2-1A39-4675-818C-11261776BAE8}" srcOrd="1" destOrd="0" presId="urn:microsoft.com/office/officeart/2005/8/layout/vList4#1"/>
    <dgm:cxn modelId="{7936DD08-464C-48B1-A042-92A0F79F9FFF}" type="presOf" srcId="{22E69BE8-653B-4CE1-975B-3C39DAE649D2}" destId="{CA3E3E8A-1393-43C6-A6A9-A1AF34CBCE71}" srcOrd="1" destOrd="0" presId="urn:microsoft.com/office/officeart/2005/8/layout/vList4#1"/>
    <dgm:cxn modelId="{FFB8572B-7192-49CE-9F0D-B856D183EDFE}" srcId="{482F2C61-E41B-4642-B082-EF9C103085B5}" destId="{34FB3FC8-FCB1-404C-AAE4-E98CF14CF5FB}" srcOrd="2" destOrd="0" parTransId="{5D2B6F70-AC7D-4E44-959A-1F3278F0AFC3}" sibTransId="{62C71E71-0AFF-4481-BF1F-D339780ADFC0}"/>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102036E0-7527-43CE-A4DE-A6F82BBEBEEE}" type="presParOf" srcId="{25E29AB1-DE1E-48E4-B66F-1D7048CC3527}" destId="{BC272B12-7FD0-415F-81DF-F02239D32429}" srcOrd="4" destOrd="0" presId="urn:microsoft.com/office/officeart/2005/8/layout/vList4#1"/>
    <dgm:cxn modelId="{CD63CD41-B23F-402F-87EF-7921391E8215}" type="presParOf" srcId="{BC272B12-7FD0-415F-81DF-F02239D32429}" destId="{47C28FEA-814E-4A68-B726-08705D29C6AB}" srcOrd="0" destOrd="0" presId="urn:microsoft.com/office/officeart/2005/8/layout/vList4#1"/>
    <dgm:cxn modelId="{B27CC391-3C26-400C-930B-24AB379AF0B8}" type="presParOf" srcId="{BC272B12-7FD0-415F-81DF-F02239D32429}" destId="{6ED042DA-90EA-415F-9861-14F87D22BB00}" srcOrd="1" destOrd="0" presId="urn:microsoft.com/office/officeart/2005/8/layout/vList4#1"/>
    <dgm:cxn modelId="{63C873BA-8784-46D9-8582-FCBC44D28D17}" type="presParOf" srcId="{BC272B12-7FD0-415F-81DF-F02239D32429}" destId="{799A5FF2-1A39-4675-818C-11261776BAE8}" srcOrd="2" destOrd="0" presId="urn:microsoft.com/office/officeart/2005/8/layout/vList4#1"/>
    <dgm:cxn modelId="{E1B7920B-D939-468D-82B3-91A9D935E886}" type="presParOf" srcId="{25E29AB1-DE1E-48E4-B66F-1D7048CC3527}" destId="{9B636D59-4907-4E00-B740-911D24B9FF11}" srcOrd="5" destOrd="0" presId="urn:microsoft.com/office/officeart/2005/8/layout/vList4#1"/>
    <dgm:cxn modelId="{DCB4C042-4ED7-4BE1-B5FA-211A350980B1}" type="presParOf" srcId="{25E29AB1-DE1E-48E4-B66F-1D7048CC3527}" destId="{1ED16A2B-8516-4F79-8954-C053F3BC0B6B}" srcOrd="6" destOrd="0" presId="urn:microsoft.com/office/officeart/2005/8/layout/vList4#1"/>
    <dgm:cxn modelId="{3F728A9C-357D-44C1-BDEC-66BAF93D9BFA}" type="presParOf" srcId="{1ED16A2B-8516-4F79-8954-C053F3BC0B6B}" destId="{471ACDAA-8EBB-4B3F-89FD-E777335919BA}" srcOrd="0" destOrd="0" presId="urn:microsoft.com/office/officeart/2005/8/layout/vList4#1"/>
    <dgm:cxn modelId="{B873F13E-1E34-4FC3-9048-BBADB4163DCB}" type="presParOf" srcId="{1ED16A2B-8516-4F79-8954-C053F3BC0B6B}" destId="{0C6B9C41-271F-4061-9955-70DED635DAC1}" srcOrd="1" destOrd="0" presId="urn:microsoft.com/office/officeart/2005/8/layout/vList4#1"/>
    <dgm:cxn modelId="{044EB466-1802-4C25-B7DE-67C6D73F8CD5}" type="presParOf" srcId="{1ED16A2B-8516-4F79-8954-C053F3BC0B6B}" destId="{5E310E1C-7377-4CBD-AD7A-3ED403513640}" srcOrd="2" destOrd="0" presId="urn:microsoft.com/office/officeart/2005/8/layout/vList4#1"/>
    <dgm:cxn modelId="{A3CD609E-6847-4B9C-9AD1-7746F9B1F09F}" type="presParOf" srcId="{25E29AB1-DE1E-48E4-B66F-1D7048CC3527}" destId="{F89176E6-859D-4FD9-8DED-11CCE6D56F7C}" srcOrd="7" destOrd="0" presId="urn:microsoft.com/office/officeart/2005/8/layout/vList4#1"/>
    <dgm:cxn modelId="{20FB32AB-F21B-4F3E-8B30-95999D18F2A0}" type="presParOf" srcId="{25E29AB1-DE1E-48E4-B66F-1D7048CC3527}" destId="{B2BFB810-8CC4-47A7-8F53-5989733EAF0E}" srcOrd="8" destOrd="0" presId="urn:microsoft.com/office/officeart/2005/8/layout/vList4#1"/>
    <dgm:cxn modelId="{C8A92F4D-9C15-4D7F-B90C-4AC83ADAB405}" type="presParOf" srcId="{B2BFB810-8CC4-47A7-8F53-5989733EAF0E}" destId="{9259372F-C70A-44BC-BCB4-E2D4392785FE}" srcOrd="0" destOrd="0" presId="urn:microsoft.com/office/officeart/2005/8/layout/vList4#1"/>
    <dgm:cxn modelId="{3549A28D-2EA0-4A81-9A7D-20D43A6D39AF}" type="presParOf" srcId="{B2BFB810-8CC4-47A7-8F53-5989733EAF0E}" destId="{889131BE-3A6B-4B48-98CB-9C233DE61FE5}" srcOrd="1" destOrd="0" presId="urn:microsoft.com/office/officeart/2005/8/layout/vList4#1"/>
    <dgm:cxn modelId="{79AC9A58-A9AC-4283-9B80-386DCE79E23E}" type="presParOf" srcId="{B2BFB810-8CC4-47A7-8F53-5989733EAF0E}" destId="{CA3E3E8A-1393-43C6-A6A9-A1AF34CBCE71}"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24" qsCatId="simple" csTypeId="urn:microsoft.com/office/officeart/2005/8/colors/accent3_1" csCatId="accent3" phldr="1"/>
      <dgm:spPr/>
      <dgm:t>
        <a:bodyPr/>
        <a:lstStyle/>
        <a:p>
          <a:endParaRPr lang="en-US"/>
        </a:p>
      </dgm:t>
    </dgm:pt>
    <dgm:pt modelId="{A8E9C07B-48B2-4B9C-8EC7-0782825D816E}">
      <dgm:prSet phldrT="[Text]" custT="1">
        <dgm:style>
          <a:lnRef idx="2">
            <a:schemeClr val="accent3"/>
          </a:lnRef>
          <a:fillRef idx="1">
            <a:schemeClr val="lt1"/>
          </a:fillRef>
          <a:effectRef idx="0">
            <a:schemeClr val="accent3"/>
          </a:effectRef>
          <a:fontRef idx="minor">
            <a:schemeClr val="dk1"/>
          </a:fontRef>
        </dgm:style>
      </dgm:prSet>
      <dgm:spPr/>
      <dgm:t>
        <a:bodyPr anchor="ctr"/>
        <a:lstStyle/>
        <a:p>
          <a:r>
            <a:rPr lang="en-US" sz="2400" b="1" dirty="0" smtClean="0"/>
            <a:t>Computer Crime</a:t>
          </a:r>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1" action="ppaction://hlinksldjump"/>
            </a:rPr>
            <a:t>Cyberwar and Cyberterrorism</a:t>
          </a:r>
          <a:endParaRPr lang="en-US" sz="1400" dirty="0" smtClean="0"/>
        </a:p>
        <a:p>
          <a:r>
            <a:rPr lang="en-US" sz="1200" dirty="0" smtClean="0"/>
            <a:t>Describe and explain the differences between cyberwar and cyberterrorism.</a:t>
          </a:r>
          <a:endParaRPr lang="en-US" sz="12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Information Systems Security</a:t>
          </a:r>
          <a:endParaRPr lang="en-US" sz="1400" dirty="0" smtClean="0"/>
        </a:p>
        <a:p>
          <a:r>
            <a:rPr lang="en-US" sz="1200" dirty="0" smtClean="0"/>
            <a:t>Explain what is meant by the term “IS security” and describe both technology and human based safeguards for information systems.</a:t>
          </a:r>
          <a:endParaRPr lang="en-US" sz="12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Information Systems Controls, Auditing, and the Sarbanes-Oxley Act</a:t>
          </a:r>
          <a:endParaRPr lang="en-US" sz="1400" dirty="0" smtClean="0"/>
        </a:p>
        <a:p>
          <a:r>
            <a:rPr lang="en-US" sz="1200" dirty="0" smtClean="0"/>
            <a:t>Describe how organizations can establish IS controls to better ensure IS security.</a:t>
          </a:r>
          <a:endParaRPr lang="en-US" sz="12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Managing IS Security</a:t>
          </a:r>
          <a:endParaRPr lang="en-US" sz="1400" dirty="0" smtClean="0"/>
        </a:p>
        <a:p>
          <a:r>
            <a:rPr lang="en-US" sz="1200" dirty="0" smtClean="0"/>
            <a:t>Discuss how to better manage IS security and explain the process of developing an IS security plan.</a:t>
          </a:r>
          <a:endParaRPr lang="en-US" sz="12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D02ED3E4-1BF0-4070-BD3C-D28E849BE701}">
      <dgm:prSet custT="1"/>
      <dgm:spPr/>
      <dgm:t>
        <a:bodyPr anchor="ctr"/>
        <a:lstStyle/>
        <a:p>
          <a:r>
            <a:rPr lang="en-US" sz="2000" dirty="0" smtClean="0"/>
            <a:t>Define computer crime and describe several types of computer crime.  </a:t>
          </a:r>
          <a:endParaRPr lang="en-US" sz="2000" dirty="0"/>
        </a:p>
      </dgm:t>
    </dgm:pt>
    <dgm:pt modelId="{C16FECB4-5C9B-42DE-912D-FE6AD938FBEA}" type="sibTrans" cxnId="{E617E7B1-9783-4FF7-9AD6-460B5F8D8F81}">
      <dgm:prSet/>
      <dgm:spPr/>
      <dgm:t>
        <a:bodyPr/>
        <a:lstStyle/>
        <a:p>
          <a:endParaRPr lang="en-US"/>
        </a:p>
      </dgm:t>
    </dgm:pt>
    <dgm:pt modelId="{B3B5BDB7-BECB-4F5B-9A62-3BDEA373A709}" type="parTrans" cxnId="{E617E7B1-9783-4FF7-9AD6-460B5F8D8F81}">
      <dgm:prSet/>
      <dgm:spPr/>
      <dgm:t>
        <a:bodyPr/>
        <a:lstStyle/>
        <a:p>
          <a:endParaRPr lang="en-US"/>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ScaleY="277158"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95572" custScaleY="289516"/>
      <dgm:spPr>
        <a:blipFill rotWithShape="1">
          <a:blip xmlns:r="http://schemas.openxmlformats.org/officeDocument/2006/relationships" r:embed="rId5" cstate="screen">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5131"/>
      <dgm:spPr>
        <a:blipFill rotWithShape="1">
          <a:blip xmlns:r="http://schemas.openxmlformats.org/officeDocument/2006/relationships" r:embed="rId6" cstate="screen">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5131"/>
      <dgm:spPr>
        <a:blipFill rotWithShape="1">
          <a:blip xmlns:r="http://schemas.openxmlformats.org/officeDocument/2006/relationships" r:embed="rId7" cstate="screen">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5131"/>
      <dgm:spPr>
        <a:blipFill rotWithShape="1">
          <a:blip xmlns:r="http://schemas.openxmlformats.org/officeDocument/2006/relationships" r:embed="rId8" cstate="screen">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5131"/>
      <dgm:spPr>
        <a:blipFill rotWithShape="1">
          <a:blip xmlns:r="http://schemas.openxmlformats.org/officeDocument/2006/relationships" r:embed="rId9" cstate="screen">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CD940617-5DF4-4842-932B-DEEB888241FF}" type="presOf" srcId="{34FB3FC8-FCB1-404C-AAE4-E98CF14CF5FB}" destId="{799A5FF2-1A39-4675-818C-11261776BAE8}" srcOrd="1" destOrd="0" presId="urn:microsoft.com/office/officeart/2005/8/layout/vList4#2"/>
    <dgm:cxn modelId="{C14686DD-D05F-4C50-B7B2-AC5915E0B3DC}" type="presOf" srcId="{AECECD48-C5E4-4B1D-828F-DD9E0A90274D}" destId="{5E310E1C-7377-4CBD-AD7A-3ED403513640}" srcOrd="1" destOrd="0" presId="urn:microsoft.com/office/officeart/2005/8/layout/vList4#2"/>
    <dgm:cxn modelId="{9617FCF8-0802-436C-A7CD-E87B3B8C2893}" srcId="{482F2C61-E41B-4642-B082-EF9C103085B5}" destId="{A8E9C07B-48B2-4B9C-8EC7-0782825D816E}" srcOrd="0" destOrd="0" parTransId="{C7A73202-DE5A-4072-95A6-BFF1402B4BC2}" sibTransId="{631AC269-E33A-4752-92A6-6DC1380588AA}"/>
    <dgm:cxn modelId="{5310D578-AF81-4A20-999F-3456DF15C80E}" type="presOf" srcId="{629933C8-186B-4311-BF2D-DC99990EFBF2}" destId="{A93B6B1D-06C6-4860-8EBA-32C502FF8641}" srcOrd="0" destOrd="0" presId="urn:microsoft.com/office/officeart/2005/8/layout/vList4#2"/>
    <dgm:cxn modelId="{656505DF-68BF-4857-A2AE-EFA2171403BB}" type="presOf" srcId="{677A52F5-4CAE-4309-A461-E811AF92EF26}" destId="{799A5FF2-1A39-4675-818C-11261776BAE8}" srcOrd="1" destOrd="1" presId="urn:microsoft.com/office/officeart/2005/8/layout/vList4#2"/>
    <dgm:cxn modelId="{9538D63E-0AFF-4869-8B74-5EAE693FBC93}" type="presOf" srcId="{34FB3FC8-FCB1-404C-AAE4-E98CF14CF5FB}" destId="{47C28FEA-814E-4A68-B726-08705D29C6AB}" srcOrd="0" destOrd="0" presId="urn:microsoft.com/office/officeart/2005/8/layout/vList4#2"/>
    <dgm:cxn modelId="{8C7B64E0-006E-4C41-9E72-DD9DF84C862C}" type="presOf" srcId="{AECECD48-C5E4-4B1D-828F-DD9E0A90274D}" destId="{471ACDAA-8EBB-4B3F-89FD-E777335919BA}" srcOrd="0" destOrd="0" presId="urn:microsoft.com/office/officeart/2005/8/layout/vList4#2"/>
    <dgm:cxn modelId="{E617E7B1-9783-4FF7-9AD6-460B5F8D8F81}" srcId="{A8E9C07B-48B2-4B9C-8EC7-0782825D816E}" destId="{D02ED3E4-1BF0-4070-BD3C-D28E849BE701}" srcOrd="0" destOrd="0" parTransId="{B3B5BDB7-BECB-4F5B-9A62-3BDEA373A709}" sibTransId="{C16FECB4-5C9B-42DE-912D-FE6AD938FBEA}"/>
    <dgm:cxn modelId="{308514BA-8780-41F3-B8AD-EB260DAF35E1}" srcId="{482F2C61-E41B-4642-B082-EF9C103085B5}" destId="{629933C8-186B-4311-BF2D-DC99990EFBF2}" srcOrd="1" destOrd="0" parTransId="{BD5F7455-41FD-4EDB-BB6D-E2107F429F6E}" sibTransId="{1801FD8D-8375-49FB-8B3F-210ACF517DEF}"/>
    <dgm:cxn modelId="{FFB8572B-7192-49CE-9F0D-B856D183EDFE}" srcId="{482F2C61-E41B-4642-B082-EF9C103085B5}" destId="{34FB3FC8-FCB1-404C-AAE4-E98CF14CF5FB}" srcOrd="2" destOrd="0" parTransId="{5D2B6F70-AC7D-4E44-959A-1F3278F0AFC3}" sibTransId="{62C71E71-0AFF-4481-BF1F-D339780ADFC0}"/>
    <dgm:cxn modelId="{18DDC36D-3496-47FC-A701-338E9B5DC0D1}" srcId="{482F2C61-E41B-4642-B082-EF9C103085B5}" destId="{22E69BE8-653B-4CE1-975B-3C39DAE649D2}" srcOrd="4" destOrd="0" parTransId="{893C5899-3276-4EA6-BD31-3139E062D004}" sibTransId="{26CB4EDE-8ED5-4533-B70F-3B0491BE510F}"/>
    <dgm:cxn modelId="{4A8A3890-20B6-488C-BA11-22B0E2B92BB6}" type="presOf" srcId="{22E69BE8-653B-4CE1-975B-3C39DAE649D2}" destId="{CA3E3E8A-1393-43C6-A6A9-A1AF34CBCE71}" srcOrd="1" destOrd="0" presId="urn:microsoft.com/office/officeart/2005/8/layout/vList4#2"/>
    <dgm:cxn modelId="{077460E6-1B0F-4A1E-AC74-5DC04E99FC61}" type="presOf" srcId="{A8E9C07B-48B2-4B9C-8EC7-0782825D816E}" destId="{49E2F980-7E69-446B-A4B0-923DF6DEFA98}" srcOrd="1" destOrd="0" presId="urn:microsoft.com/office/officeart/2005/8/layout/vList4#2"/>
    <dgm:cxn modelId="{E40B7776-D2F8-4631-8E95-F6E956694182}" type="presOf" srcId="{677A52F5-4CAE-4309-A461-E811AF92EF26}" destId="{47C28FEA-814E-4A68-B726-08705D29C6AB}" srcOrd="0" destOrd="1" presId="urn:microsoft.com/office/officeart/2005/8/layout/vList4#2"/>
    <dgm:cxn modelId="{8359A160-F60E-477D-B591-614667711C25}" type="presOf" srcId="{D02ED3E4-1BF0-4070-BD3C-D28E849BE701}" destId="{BA89CFF3-74C1-4F32-B093-38D94D4D20CF}" srcOrd="0" destOrd="1" presId="urn:microsoft.com/office/officeart/2005/8/layout/vList4#2"/>
    <dgm:cxn modelId="{5BE62FF1-FE6A-4CEF-8A6D-ADCBF55B5C16}" type="presOf" srcId="{22E69BE8-653B-4CE1-975B-3C39DAE649D2}" destId="{9259372F-C70A-44BC-BCB4-E2D4392785FE}" srcOrd="0" destOrd="0" presId="urn:microsoft.com/office/officeart/2005/8/layout/vList4#2"/>
    <dgm:cxn modelId="{BB6D837D-C771-4B02-A339-6BF3CF61F084}" type="presOf" srcId="{482F2C61-E41B-4642-B082-EF9C103085B5}" destId="{25E29AB1-DE1E-48E4-B66F-1D7048CC3527}" srcOrd="0" destOrd="0" presId="urn:microsoft.com/office/officeart/2005/8/layout/vList4#2"/>
    <dgm:cxn modelId="{52500166-4EBA-4676-A454-FE2394365C52}" type="presOf" srcId="{D02ED3E4-1BF0-4070-BD3C-D28E849BE701}" destId="{49E2F980-7E69-446B-A4B0-923DF6DEFA98}" srcOrd="1" destOrd="1" presId="urn:microsoft.com/office/officeart/2005/8/layout/vList4#2"/>
    <dgm:cxn modelId="{075AD2DD-DE62-402C-8690-1DC5614ABEB3}" srcId="{34FB3FC8-FCB1-404C-AAE4-E98CF14CF5FB}" destId="{677A52F5-4CAE-4309-A461-E811AF92EF26}" srcOrd="0" destOrd="0" parTransId="{1AD2DCFB-B719-41BF-BEBB-12150A457F78}" sibTransId="{409F2E99-5E6A-4297-B1B3-C7C7D1142951}"/>
    <dgm:cxn modelId="{15376526-AC74-4401-92A4-B5D03A9E65DE}" type="presOf" srcId="{A8E9C07B-48B2-4B9C-8EC7-0782825D816E}" destId="{BA89CFF3-74C1-4F32-B093-38D94D4D20CF}" srcOrd="0" destOrd="0" presId="urn:microsoft.com/office/officeart/2005/8/layout/vList4#2"/>
    <dgm:cxn modelId="{ED893FCA-01C0-45AB-BA71-2E8A5F867E07}" type="presOf" srcId="{629933C8-186B-4311-BF2D-DC99990EFBF2}" destId="{7B44DBCB-1EB0-418C-B751-858BAE4753CC}" srcOrd="1" destOrd="0" presId="urn:microsoft.com/office/officeart/2005/8/layout/vList4#2"/>
    <dgm:cxn modelId="{AAD18608-F8B2-4CE8-86FF-887828D70638}" srcId="{482F2C61-E41B-4642-B082-EF9C103085B5}" destId="{AECECD48-C5E4-4B1D-828F-DD9E0A90274D}" srcOrd="3" destOrd="0" parTransId="{83588EAC-9746-4704-81BA-BB10DA868C11}" sibTransId="{06826EBE-8D13-453B-B822-8C195E6947E1}"/>
    <dgm:cxn modelId="{AF681E64-FE2C-4807-80FD-53DF2FA9F8AC}" type="presParOf" srcId="{25E29AB1-DE1E-48E4-B66F-1D7048CC3527}" destId="{056847C0-F8DB-4977-A3FD-5A95306D8B69}" srcOrd="0" destOrd="0" presId="urn:microsoft.com/office/officeart/2005/8/layout/vList4#2"/>
    <dgm:cxn modelId="{56099B32-943B-4653-8F06-42C721372058}" type="presParOf" srcId="{056847C0-F8DB-4977-A3FD-5A95306D8B69}" destId="{BA89CFF3-74C1-4F32-B093-38D94D4D20CF}" srcOrd="0" destOrd="0" presId="urn:microsoft.com/office/officeart/2005/8/layout/vList4#2"/>
    <dgm:cxn modelId="{B203A4FF-2F01-4368-8746-D9B84D7AF011}" type="presParOf" srcId="{056847C0-F8DB-4977-A3FD-5A95306D8B69}" destId="{7D7D61F9-D1AA-4F6A-8715-FD6AC3E01198}" srcOrd="1" destOrd="0" presId="urn:microsoft.com/office/officeart/2005/8/layout/vList4#2"/>
    <dgm:cxn modelId="{963128D3-0629-47F8-9902-336618549554}" type="presParOf" srcId="{056847C0-F8DB-4977-A3FD-5A95306D8B69}" destId="{49E2F980-7E69-446B-A4B0-923DF6DEFA98}" srcOrd="2" destOrd="0" presId="urn:microsoft.com/office/officeart/2005/8/layout/vList4#2"/>
    <dgm:cxn modelId="{B2671B20-129D-49FE-947E-6633D0FDFAD2}" type="presParOf" srcId="{25E29AB1-DE1E-48E4-B66F-1D7048CC3527}" destId="{02C83B37-0F1D-4FEA-B7E7-FF6719B27A33}" srcOrd="1" destOrd="0" presId="urn:microsoft.com/office/officeart/2005/8/layout/vList4#2"/>
    <dgm:cxn modelId="{50FCB673-4D0A-438E-B972-063CA9AC9D36}" type="presParOf" srcId="{25E29AB1-DE1E-48E4-B66F-1D7048CC3527}" destId="{129D03A9-9EE6-42F0-9D54-DE111F5C82E8}" srcOrd="2" destOrd="0" presId="urn:microsoft.com/office/officeart/2005/8/layout/vList4#2"/>
    <dgm:cxn modelId="{D2E1B0D5-B22D-4CD8-A98A-384FCFD3AB9B}" type="presParOf" srcId="{129D03A9-9EE6-42F0-9D54-DE111F5C82E8}" destId="{A93B6B1D-06C6-4860-8EBA-32C502FF8641}" srcOrd="0" destOrd="0" presId="urn:microsoft.com/office/officeart/2005/8/layout/vList4#2"/>
    <dgm:cxn modelId="{00E55F9E-D9B8-4C68-8861-2F09DC4C487F}" type="presParOf" srcId="{129D03A9-9EE6-42F0-9D54-DE111F5C82E8}" destId="{7AEC1603-E11D-41B0-BE2A-F6201D5BEDCD}" srcOrd="1" destOrd="0" presId="urn:microsoft.com/office/officeart/2005/8/layout/vList4#2"/>
    <dgm:cxn modelId="{B105CD95-2FF5-4E8A-AF4E-3AE669DA1276}" type="presParOf" srcId="{129D03A9-9EE6-42F0-9D54-DE111F5C82E8}" destId="{7B44DBCB-1EB0-418C-B751-858BAE4753CC}" srcOrd="2" destOrd="0" presId="urn:microsoft.com/office/officeart/2005/8/layout/vList4#2"/>
    <dgm:cxn modelId="{B754FFEF-D8C0-4C8E-8C82-4F655F08E175}" type="presParOf" srcId="{25E29AB1-DE1E-48E4-B66F-1D7048CC3527}" destId="{2A6A015C-E28C-44A4-9412-971012033AAE}" srcOrd="3" destOrd="0" presId="urn:microsoft.com/office/officeart/2005/8/layout/vList4#2"/>
    <dgm:cxn modelId="{CE878156-911C-49D8-97AD-3FEB993BAB8D}" type="presParOf" srcId="{25E29AB1-DE1E-48E4-B66F-1D7048CC3527}" destId="{BC272B12-7FD0-415F-81DF-F02239D32429}" srcOrd="4" destOrd="0" presId="urn:microsoft.com/office/officeart/2005/8/layout/vList4#2"/>
    <dgm:cxn modelId="{AA49470F-DC33-4AD0-A2B5-2A2495D8198B}" type="presParOf" srcId="{BC272B12-7FD0-415F-81DF-F02239D32429}" destId="{47C28FEA-814E-4A68-B726-08705D29C6AB}" srcOrd="0" destOrd="0" presId="urn:microsoft.com/office/officeart/2005/8/layout/vList4#2"/>
    <dgm:cxn modelId="{15CF6BA6-BC97-4CF7-BE01-9F7ED8CB10B6}" type="presParOf" srcId="{BC272B12-7FD0-415F-81DF-F02239D32429}" destId="{6ED042DA-90EA-415F-9861-14F87D22BB00}" srcOrd="1" destOrd="0" presId="urn:microsoft.com/office/officeart/2005/8/layout/vList4#2"/>
    <dgm:cxn modelId="{C456571B-3055-499C-A203-AC14B11D27E4}" type="presParOf" srcId="{BC272B12-7FD0-415F-81DF-F02239D32429}" destId="{799A5FF2-1A39-4675-818C-11261776BAE8}" srcOrd="2" destOrd="0" presId="urn:microsoft.com/office/officeart/2005/8/layout/vList4#2"/>
    <dgm:cxn modelId="{2F388FD0-CE7B-4BF9-9720-E31C8B49FAD4}" type="presParOf" srcId="{25E29AB1-DE1E-48E4-B66F-1D7048CC3527}" destId="{9B636D59-4907-4E00-B740-911D24B9FF11}" srcOrd="5" destOrd="0" presId="urn:microsoft.com/office/officeart/2005/8/layout/vList4#2"/>
    <dgm:cxn modelId="{8692CDF2-CEA7-424F-9B5B-9F2C81D415C4}" type="presParOf" srcId="{25E29AB1-DE1E-48E4-B66F-1D7048CC3527}" destId="{1ED16A2B-8516-4F79-8954-C053F3BC0B6B}" srcOrd="6" destOrd="0" presId="urn:microsoft.com/office/officeart/2005/8/layout/vList4#2"/>
    <dgm:cxn modelId="{65F43AA6-FB22-4793-91B9-B24F3EF2066E}" type="presParOf" srcId="{1ED16A2B-8516-4F79-8954-C053F3BC0B6B}" destId="{471ACDAA-8EBB-4B3F-89FD-E777335919BA}" srcOrd="0" destOrd="0" presId="urn:microsoft.com/office/officeart/2005/8/layout/vList4#2"/>
    <dgm:cxn modelId="{8A6AB50E-9CA1-4D15-89AE-2CF2CE43907F}" type="presParOf" srcId="{1ED16A2B-8516-4F79-8954-C053F3BC0B6B}" destId="{0C6B9C41-271F-4061-9955-70DED635DAC1}" srcOrd="1" destOrd="0" presId="urn:microsoft.com/office/officeart/2005/8/layout/vList4#2"/>
    <dgm:cxn modelId="{37DAFD01-5F13-4114-924E-F715C0E0A429}" type="presParOf" srcId="{1ED16A2B-8516-4F79-8954-C053F3BC0B6B}" destId="{5E310E1C-7377-4CBD-AD7A-3ED403513640}" srcOrd="2" destOrd="0" presId="urn:microsoft.com/office/officeart/2005/8/layout/vList4#2"/>
    <dgm:cxn modelId="{272204ED-704F-498A-9F56-1666536D1B2D}" type="presParOf" srcId="{25E29AB1-DE1E-48E4-B66F-1D7048CC3527}" destId="{F89176E6-859D-4FD9-8DED-11CCE6D56F7C}" srcOrd="7" destOrd="0" presId="urn:microsoft.com/office/officeart/2005/8/layout/vList4#2"/>
    <dgm:cxn modelId="{A789B5C3-4076-40DB-8675-ADE1C465D306}" type="presParOf" srcId="{25E29AB1-DE1E-48E4-B66F-1D7048CC3527}" destId="{B2BFB810-8CC4-47A7-8F53-5989733EAF0E}" srcOrd="8" destOrd="0" presId="urn:microsoft.com/office/officeart/2005/8/layout/vList4#2"/>
    <dgm:cxn modelId="{7A4B633D-DAAC-44F8-80A9-A3671B868F8A}" type="presParOf" srcId="{B2BFB810-8CC4-47A7-8F53-5989733EAF0E}" destId="{9259372F-C70A-44BC-BCB4-E2D4392785FE}" srcOrd="0" destOrd="0" presId="urn:microsoft.com/office/officeart/2005/8/layout/vList4#2"/>
    <dgm:cxn modelId="{35DF10EC-F009-4A1C-9CDE-55D7AF7E5604}" type="presParOf" srcId="{B2BFB810-8CC4-47A7-8F53-5989733EAF0E}" destId="{889131BE-3A6B-4B48-98CB-9C233DE61FE5}" srcOrd="1" destOrd="0" presId="urn:microsoft.com/office/officeart/2005/8/layout/vList4#2"/>
    <dgm:cxn modelId="{14D4D74F-63B2-484B-813E-81AB3944CA18}" type="presParOf" srcId="{B2BFB810-8CC4-47A7-8F53-5989733EAF0E}" destId="{CA3E3E8A-1393-43C6-A6A9-A1AF34CBCE71}"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25"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Computer Crime</a:t>
          </a:r>
          <a:endParaRPr lang="en-US" sz="1400" dirty="0" smtClean="0"/>
        </a:p>
        <a:p>
          <a:r>
            <a:rPr lang="en-US" sz="1200" dirty="0" smtClean="0"/>
            <a:t>Define computer crime and describe several types of computer crime.  </a:t>
          </a:r>
          <a:endParaRPr lang="en-US" sz="12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Cyberwar and Cyberterrorism</a:t>
          </a:r>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Information Systems Security</a:t>
          </a:r>
          <a:endParaRPr lang="en-US" sz="1400" dirty="0" smtClean="0"/>
        </a:p>
        <a:p>
          <a:r>
            <a:rPr lang="en-US" sz="1200" dirty="0" smtClean="0"/>
            <a:t>Explain what is meant by the term “IS security” and describe both technology and human based safeguards for information systems.</a:t>
          </a:r>
          <a:endParaRPr lang="en-US" sz="12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Information Systems Controls, Auditing, and the Sarbanes-Oxley Act</a:t>
          </a:r>
          <a:endParaRPr lang="en-US" sz="1400" dirty="0" smtClean="0"/>
        </a:p>
        <a:p>
          <a:r>
            <a:rPr lang="en-US" sz="1200" dirty="0" smtClean="0"/>
            <a:t>Describe how organizations can establish IS controls to better ensure IS security.</a:t>
          </a:r>
          <a:endParaRPr lang="en-US" sz="12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Managing IS Security</a:t>
          </a:r>
          <a:endParaRPr lang="en-US" sz="1400" dirty="0" smtClean="0"/>
        </a:p>
        <a:p>
          <a:r>
            <a:rPr lang="en-US" sz="1200" dirty="0" smtClean="0"/>
            <a:t>Discuss how to better manage IS security and explain the process of developing an IS security plan.</a:t>
          </a:r>
          <a:endParaRPr lang="en-US" sz="12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363F0ED0-6985-439E-857A-EC47F8A3DAB0}">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000" dirty="0" smtClean="0"/>
            <a:t>Describe and explain the differences between cyberwar and cyberterrorism.</a:t>
          </a:r>
          <a:endParaRPr lang="en-US" sz="2000" dirty="0"/>
        </a:p>
      </dgm:t>
    </dgm:pt>
    <dgm:pt modelId="{F7E04B30-62AE-4465-859B-270409FE7C94}" type="sibTrans" cxnId="{3A619D55-5747-4E00-A1FA-E45F6AED8303}">
      <dgm:prSet/>
      <dgm:spPr/>
      <dgm:t>
        <a:bodyPr/>
        <a:lstStyle/>
        <a:p>
          <a:endParaRPr lang="en-US" sz="2000"/>
        </a:p>
      </dgm:t>
    </dgm:pt>
    <dgm:pt modelId="{A9B0CFF2-8D5D-47E0-900D-55A9A3E83BE1}" type="parTrans" cxnId="{3A619D55-5747-4E00-A1FA-E45F6AED8303}">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452"/>
      <dgm:spPr>
        <a:blipFill rotWithShape="1">
          <a:blip xmlns:r="http://schemas.openxmlformats.org/officeDocument/2006/relationships" r:embed="rId5" cstate="screen">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custScaleY="247959"/>
      <dgm:spPr/>
      <dgm:t>
        <a:bodyPr/>
        <a:lstStyle/>
        <a:p>
          <a:endParaRPr lang="en-US"/>
        </a:p>
      </dgm:t>
    </dgm:pt>
    <dgm:pt modelId="{7AEC1603-E11D-41B0-BE2A-F6201D5BEDCD}" type="pres">
      <dgm:prSet presAssocID="{629933C8-186B-4311-BF2D-DC99990EFBF2}" presName="img" presStyleLbl="fgImgPlace1" presStyleIdx="1" presStyleCnt="5" custScaleX="99214" custScaleY="257137"/>
      <dgm:spPr>
        <a:blipFill rotWithShape="1">
          <a:blip xmlns:r="http://schemas.openxmlformats.org/officeDocument/2006/relationships" r:embed="rId6" cstate="screen">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452"/>
      <dgm:spPr>
        <a:blipFill rotWithShape="1">
          <a:blip xmlns:r="http://schemas.openxmlformats.org/officeDocument/2006/relationships" r:embed="rId7" cstate="screen">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452"/>
      <dgm:spPr>
        <a:blipFill rotWithShape="1">
          <a:blip xmlns:r="http://schemas.openxmlformats.org/officeDocument/2006/relationships" r:embed="rId8" cstate="screen">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452"/>
      <dgm:spPr>
        <a:blipFill rotWithShape="1">
          <a:blip xmlns:r="http://schemas.openxmlformats.org/officeDocument/2006/relationships" r:embed="rId9" cstate="screen">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3CCA1E67-8B0B-4B91-A010-F0ABFD0B96F7}" type="presOf" srcId="{A8E9C07B-48B2-4B9C-8EC7-0782825D816E}" destId="{49E2F980-7E69-446B-A4B0-923DF6DEFA98}" srcOrd="1" destOrd="0" presId="urn:microsoft.com/office/officeart/2005/8/layout/vList4#3"/>
    <dgm:cxn modelId="{6D89E5EC-3091-474F-BCDF-E80F22726A6E}" type="presOf" srcId="{363F0ED0-6985-439E-857A-EC47F8A3DAB0}" destId="{7B44DBCB-1EB0-418C-B751-858BAE4753CC}" srcOrd="1" destOrd="1"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803FCC73-4ACA-4F83-B430-DCFB804728C2}" type="presOf" srcId="{34FB3FC8-FCB1-404C-AAE4-E98CF14CF5FB}" destId="{47C28FEA-814E-4A68-B726-08705D29C6AB}" srcOrd="0" destOrd="0" presId="urn:microsoft.com/office/officeart/2005/8/layout/vList4#3"/>
    <dgm:cxn modelId="{99D7479F-4561-4EE2-855D-967CBC4F6A95}" type="presOf" srcId="{AECECD48-C5E4-4B1D-828F-DD9E0A90274D}" destId="{471ACDAA-8EBB-4B3F-89FD-E777335919BA}" srcOrd="0" destOrd="0" presId="urn:microsoft.com/office/officeart/2005/8/layout/vList4#3"/>
    <dgm:cxn modelId="{169C0DB7-453D-4000-82AF-CBDE73FC492D}" type="presOf" srcId="{AECECD48-C5E4-4B1D-828F-DD9E0A90274D}" destId="{5E310E1C-7377-4CBD-AD7A-3ED403513640}" srcOrd="1" destOrd="0" presId="urn:microsoft.com/office/officeart/2005/8/layout/vList4#3"/>
    <dgm:cxn modelId="{075AD2DD-DE62-402C-8690-1DC5614ABEB3}" srcId="{34FB3FC8-FCB1-404C-AAE4-E98CF14CF5FB}" destId="{677A52F5-4CAE-4309-A461-E811AF92EF26}" srcOrd="0" destOrd="0" parTransId="{1AD2DCFB-B719-41BF-BEBB-12150A457F78}" sibTransId="{409F2E99-5E6A-4297-B1B3-C7C7D1142951}"/>
    <dgm:cxn modelId="{B5944C68-6D34-43B6-AB05-A1857F6B2BA8}" type="presOf" srcId="{22E69BE8-653B-4CE1-975B-3C39DAE649D2}" destId="{9259372F-C70A-44BC-BCB4-E2D4392785FE}" srcOrd="0" destOrd="0" presId="urn:microsoft.com/office/officeart/2005/8/layout/vList4#3"/>
    <dgm:cxn modelId="{4918AA9E-A0B4-4F30-8FC0-8609675D73C6}" type="presOf" srcId="{A8E9C07B-48B2-4B9C-8EC7-0782825D816E}" destId="{BA89CFF3-74C1-4F32-B093-38D94D4D20CF}" srcOrd="0" destOrd="0" presId="urn:microsoft.com/office/officeart/2005/8/layout/vList4#3"/>
    <dgm:cxn modelId="{AAD18608-F8B2-4CE8-86FF-887828D70638}" srcId="{482F2C61-E41B-4642-B082-EF9C103085B5}" destId="{AECECD48-C5E4-4B1D-828F-DD9E0A90274D}" srcOrd="3" destOrd="0" parTransId="{83588EAC-9746-4704-81BA-BB10DA868C11}" sibTransId="{06826EBE-8D13-453B-B822-8C195E6947E1}"/>
    <dgm:cxn modelId="{18DDC36D-3496-47FC-A701-338E9B5DC0D1}" srcId="{482F2C61-E41B-4642-B082-EF9C103085B5}" destId="{22E69BE8-653B-4CE1-975B-3C39DAE649D2}" srcOrd="4" destOrd="0" parTransId="{893C5899-3276-4EA6-BD31-3139E062D004}" sibTransId="{26CB4EDE-8ED5-4533-B70F-3B0491BE510F}"/>
    <dgm:cxn modelId="{5CCA2871-A9C8-4B12-BD63-547DA708AA4E}" type="presOf" srcId="{34FB3FC8-FCB1-404C-AAE4-E98CF14CF5FB}" destId="{799A5FF2-1A39-4675-818C-11261776BAE8}" srcOrd="1" destOrd="0" presId="urn:microsoft.com/office/officeart/2005/8/layout/vList4#3"/>
    <dgm:cxn modelId="{9617FCF8-0802-436C-A7CD-E87B3B8C2893}" srcId="{482F2C61-E41B-4642-B082-EF9C103085B5}" destId="{A8E9C07B-48B2-4B9C-8EC7-0782825D816E}" srcOrd="0" destOrd="0" parTransId="{C7A73202-DE5A-4072-95A6-BFF1402B4BC2}" sibTransId="{631AC269-E33A-4752-92A6-6DC1380588AA}"/>
    <dgm:cxn modelId="{87EDE3A9-989F-470B-A1AA-A8C4635705CC}" type="presOf" srcId="{363F0ED0-6985-439E-857A-EC47F8A3DAB0}" destId="{A93B6B1D-06C6-4860-8EBA-32C502FF8641}" srcOrd="0" destOrd="1" presId="urn:microsoft.com/office/officeart/2005/8/layout/vList4#3"/>
    <dgm:cxn modelId="{3A619D55-5747-4E00-A1FA-E45F6AED8303}" srcId="{629933C8-186B-4311-BF2D-DC99990EFBF2}" destId="{363F0ED0-6985-439E-857A-EC47F8A3DAB0}" srcOrd="0" destOrd="0" parTransId="{A9B0CFF2-8D5D-47E0-900D-55A9A3E83BE1}" sibTransId="{F7E04B30-62AE-4465-859B-270409FE7C94}"/>
    <dgm:cxn modelId="{AB954C14-3858-413A-8C7D-4B290FD71843}" type="presOf" srcId="{629933C8-186B-4311-BF2D-DC99990EFBF2}" destId="{A93B6B1D-06C6-4860-8EBA-32C502FF8641}" srcOrd="0" destOrd="0" presId="urn:microsoft.com/office/officeart/2005/8/layout/vList4#3"/>
    <dgm:cxn modelId="{3C249085-2DAB-4E26-850D-D8FFA4BE0950}" type="presOf" srcId="{22E69BE8-653B-4CE1-975B-3C39DAE649D2}" destId="{CA3E3E8A-1393-43C6-A6A9-A1AF34CBCE71}" srcOrd="1" destOrd="0" presId="urn:microsoft.com/office/officeart/2005/8/layout/vList4#3"/>
    <dgm:cxn modelId="{A00757AA-14EC-46CB-BA60-0E8302B9A1E9}" type="presOf" srcId="{677A52F5-4CAE-4309-A461-E811AF92EF26}" destId="{47C28FEA-814E-4A68-B726-08705D29C6AB}" srcOrd="0" destOrd="1" presId="urn:microsoft.com/office/officeart/2005/8/layout/vList4#3"/>
    <dgm:cxn modelId="{D13FD293-9D8D-4577-A5C5-A41791BDB010}" type="presOf" srcId="{482F2C61-E41B-4642-B082-EF9C103085B5}" destId="{25E29AB1-DE1E-48E4-B66F-1D7048CC3527}" srcOrd="0" destOrd="0" presId="urn:microsoft.com/office/officeart/2005/8/layout/vList4#3"/>
    <dgm:cxn modelId="{AF686861-D0AA-44C4-AEC2-9754B3068294}" type="presOf" srcId="{629933C8-186B-4311-BF2D-DC99990EFBF2}" destId="{7B44DBCB-1EB0-418C-B751-858BAE4753CC}" srcOrd="1" destOrd="0" presId="urn:microsoft.com/office/officeart/2005/8/layout/vList4#3"/>
    <dgm:cxn modelId="{5A0599A0-CBBF-442C-99A2-EAA450E48B3D}" type="presOf" srcId="{677A52F5-4CAE-4309-A461-E811AF92EF26}" destId="{799A5FF2-1A39-4675-818C-11261776BAE8}" srcOrd="1" destOrd="1" presId="urn:microsoft.com/office/officeart/2005/8/layout/vList4#3"/>
    <dgm:cxn modelId="{FFB8572B-7192-49CE-9F0D-B856D183EDFE}" srcId="{482F2C61-E41B-4642-B082-EF9C103085B5}" destId="{34FB3FC8-FCB1-404C-AAE4-E98CF14CF5FB}" srcOrd="2" destOrd="0" parTransId="{5D2B6F70-AC7D-4E44-959A-1F3278F0AFC3}" sibTransId="{62C71E71-0AFF-4481-BF1F-D339780ADFC0}"/>
    <dgm:cxn modelId="{61344464-9FA6-4B1C-838E-1834F0786D8D}" type="presParOf" srcId="{25E29AB1-DE1E-48E4-B66F-1D7048CC3527}" destId="{056847C0-F8DB-4977-A3FD-5A95306D8B69}" srcOrd="0" destOrd="0" presId="urn:microsoft.com/office/officeart/2005/8/layout/vList4#3"/>
    <dgm:cxn modelId="{0E2D4030-6FD8-48B0-A036-B6A5769F1C75}" type="presParOf" srcId="{056847C0-F8DB-4977-A3FD-5A95306D8B69}" destId="{BA89CFF3-74C1-4F32-B093-38D94D4D20CF}" srcOrd="0" destOrd="0" presId="urn:microsoft.com/office/officeart/2005/8/layout/vList4#3"/>
    <dgm:cxn modelId="{F1B3C663-546C-4DB0-94D4-119E554F3988}" type="presParOf" srcId="{056847C0-F8DB-4977-A3FD-5A95306D8B69}" destId="{7D7D61F9-D1AA-4F6A-8715-FD6AC3E01198}" srcOrd="1" destOrd="0" presId="urn:microsoft.com/office/officeart/2005/8/layout/vList4#3"/>
    <dgm:cxn modelId="{867D16BB-8638-4613-9C5F-AB0EEDD47687}" type="presParOf" srcId="{056847C0-F8DB-4977-A3FD-5A95306D8B69}" destId="{49E2F980-7E69-446B-A4B0-923DF6DEFA98}" srcOrd="2" destOrd="0" presId="urn:microsoft.com/office/officeart/2005/8/layout/vList4#3"/>
    <dgm:cxn modelId="{851282A7-4987-4569-AF9E-EFFE2F04E27C}" type="presParOf" srcId="{25E29AB1-DE1E-48E4-B66F-1D7048CC3527}" destId="{02C83B37-0F1D-4FEA-B7E7-FF6719B27A33}" srcOrd="1" destOrd="0" presId="urn:microsoft.com/office/officeart/2005/8/layout/vList4#3"/>
    <dgm:cxn modelId="{41405021-0F92-4042-8885-0ECEB6D13DA2}" type="presParOf" srcId="{25E29AB1-DE1E-48E4-B66F-1D7048CC3527}" destId="{129D03A9-9EE6-42F0-9D54-DE111F5C82E8}" srcOrd="2" destOrd="0" presId="urn:microsoft.com/office/officeart/2005/8/layout/vList4#3"/>
    <dgm:cxn modelId="{4088F92A-47DE-4B5F-977D-32B20C921DCA}" type="presParOf" srcId="{129D03A9-9EE6-42F0-9D54-DE111F5C82E8}" destId="{A93B6B1D-06C6-4860-8EBA-32C502FF8641}" srcOrd="0" destOrd="0" presId="urn:microsoft.com/office/officeart/2005/8/layout/vList4#3"/>
    <dgm:cxn modelId="{F739A184-EFF3-4310-B3B6-4711D23C54CA}" type="presParOf" srcId="{129D03A9-9EE6-42F0-9D54-DE111F5C82E8}" destId="{7AEC1603-E11D-41B0-BE2A-F6201D5BEDCD}" srcOrd="1" destOrd="0" presId="urn:microsoft.com/office/officeart/2005/8/layout/vList4#3"/>
    <dgm:cxn modelId="{3966F762-A5D2-4123-80FB-AE0BB9F7C273}" type="presParOf" srcId="{129D03A9-9EE6-42F0-9D54-DE111F5C82E8}" destId="{7B44DBCB-1EB0-418C-B751-858BAE4753CC}" srcOrd="2" destOrd="0" presId="urn:microsoft.com/office/officeart/2005/8/layout/vList4#3"/>
    <dgm:cxn modelId="{B25E8643-67FB-40DB-AEDA-060A6391ED5F}" type="presParOf" srcId="{25E29AB1-DE1E-48E4-B66F-1D7048CC3527}" destId="{2A6A015C-E28C-44A4-9412-971012033AAE}" srcOrd="3" destOrd="0" presId="urn:microsoft.com/office/officeart/2005/8/layout/vList4#3"/>
    <dgm:cxn modelId="{384109DB-34F0-416C-BD8E-6AEE5F8B989A}" type="presParOf" srcId="{25E29AB1-DE1E-48E4-B66F-1D7048CC3527}" destId="{BC272B12-7FD0-415F-81DF-F02239D32429}" srcOrd="4" destOrd="0" presId="urn:microsoft.com/office/officeart/2005/8/layout/vList4#3"/>
    <dgm:cxn modelId="{62342AA3-CF2C-4C0D-88A9-57B515C16972}" type="presParOf" srcId="{BC272B12-7FD0-415F-81DF-F02239D32429}" destId="{47C28FEA-814E-4A68-B726-08705D29C6AB}" srcOrd="0" destOrd="0" presId="urn:microsoft.com/office/officeart/2005/8/layout/vList4#3"/>
    <dgm:cxn modelId="{6A2FD3FC-D309-4094-90C5-5EB7533E1E93}" type="presParOf" srcId="{BC272B12-7FD0-415F-81DF-F02239D32429}" destId="{6ED042DA-90EA-415F-9861-14F87D22BB00}" srcOrd="1" destOrd="0" presId="urn:microsoft.com/office/officeart/2005/8/layout/vList4#3"/>
    <dgm:cxn modelId="{03E18596-B22B-40C1-99C8-AE6C61F7A314}" type="presParOf" srcId="{BC272B12-7FD0-415F-81DF-F02239D32429}" destId="{799A5FF2-1A39-4675-818C-11261776BAE8}" srcOrd="2" destOrd="0" presId="urn:microsoft.com/office/officeart/2005/8/layout/vList4#3"/>
    <dgm:cxn modelId="{91D6CC5F-6914-4763-A014-A35607BFA047}" type="presParOf" srcId="{25E29AB1-DE1E-48E4-B66F-1D7048CC3527}" destId="{9B636D59-4907-4E00-B740-911D24B9FF11}" srcOrd="5" destOrd="0" presId="urn:microsoft.com/office/officeart/2005/8/layout/vList4#3"/>
    <dgm:cxn modelId="{C0C39A38-3E44-41F2-9AA9-364C10D2D59A}" type="presParOf" srcId="{25E29AB1-DE1E-48E4-B66F-1D7048CC3527}" destId="{1ED16A2B-8516-4F79-8954-C053F3BC0B6B}" srcOrd="6" destOrd="0" presId="urn:microsoft.com/office/officeart/2005/8/layout/vList4#3"/>
    <dgm:cxn modelId="{D114C3BA-099F-4BD9-9A24-E906BFC99300}" type="presParOf" srcId="{1ED16A2B-8516-4F79-8954-C053F3BC0B6B}" destId="{471ACDAA-8EBB-4B3F-89FD-E777335919BA}" srcOrd="0" destOrd="0" presId="urn:microsoft.com/office/officeart/2005/8/layout/vList4#3"/>
    <dgm:cxn modelId="{218F9ADE-0984-4B3F-941D-AE18E63212DD}" type="presParOf" srcId="{1ED16A2B-8516-4F79-8954-C053F3BC0B6B}" destId="{0C6B9C41-271F-4061-9955-70DED635DAC1}" srcOrd="1" destOrd="0" presId="urn:microsoft.com/office/officeart/2005/8/layout/vList4#3"/>
    <dgm:cxn modelId="{4C9EECB7-276C-4012-A239-EFA7D769C023}" type="presParOf" srcId="{1ED16A2B-8516-4F79-8954-C053F3BC0B6B}" destId="{5E310E1C-7377-4CBD-AD7A-3ED403513640}" srcOrd="2" destOrd="0" presId="urn:microsoft.com/office/officeart/2005/8/layout/vList4#3"/>
    <dgm:cxn modelId="{CEB7E175-9A93-49A8-AABE-7A8BA514A76A}" type="presParOf" srcId="{25E29AB1-DE1E-48E4-B66F-1D7048CC3527}" destId="{F89176E6-859D-4FD9-8DED-11CCE6D56F7C}" srcOrd="7" destOrd="0" presId="urn:microsoft.com/office/officeart/2005/8/layout/vList4#3"/>
    <dgm:cxn modelId="{5032A89F-2C0C-484C-BBE8-81EB17676D97}" type="presParOf" srcId="{25E29AB1-DE1E-48E4-B66F-1D7048CC3527}" destId="{B2BFB810-8CC4-47A7-8F53-5989733EAF0E}" srcOrd="8" destOrd="0" presId="urn:microsoft.com/office/officeart/2005/8/layout/vList4#3"/>
    <dgm:cxn modelId="{A681F0A8-3AB1-4904-ADB9-B6F8C4D818AE}" type="presParOf" srcId="{B2BFB810-8CC4-47A7-8F53-5989733EAF0E}" destId="{9259372F-C70A-44BC-BCB4-E2D4392785FE}" srcOrd="0" destOrd="0" presId="urn:microsoft.com/office/officeart/2005/8/layout/vList4#3"/>
    <dgm:cxn modelId="{23A2765C-77EB-429E-9FCC-74C94C5A3789}" type="presParOf" srcId="{B2BFB810-8CC4-47A7-8F53-5989733EAF0E}" destId="{889131BE-3A6B-4B48-98CB-9C233DE61FE5}" srcOrd="1" destOrd="0" presId="urn:microsoft.com/office/officeart/2005/8/layout/vList4#3"/>
    <dgm:cxn modelId="{9ABC34EC-E432-434D-B284-5DD4522E3A09}" type="presParOf" srcId="{B2BFB810-8CC4-47A7-8F53-5989733EAF0E}" destId="{CA3E3E8A-1393-43C6-A6A9-A1AF34CBCE71}" srcOrd="2" destOrd="0" presId="urn:microsoft.com/office/officeart/2005/8/layout/vList4#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4" loCatId="list" qsTypeId="urn:microsoft.com/office/officeart/2005/8/quickstyle/simple1#26"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Computer Crime</a:t>
          </a:r>
          <a:endParaRPr lang="en-US" sz="1400" dirty="0" smtClean="0"/>
        </a:p>
        <a:p>
          <a:r>
            <a:rPr lang="en-US" sz="1400" dirty="0" smtClean="0"/>
            <a:t>Define computer crime and describe several types of computer crime.  </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Cyberwar and Cyberterrorism</a:t>
          </a:r>
          <a:endParaRPr lang="en-US" sz="1400" dirty="0" smtClean="0"/>
        </a:p>
        <a:p>
          <a:r>
            <a:rPr lang="en-US" sz="1400" dirty="0" smtClean="0"/>
            <a:t>Describe and explain the differences between cyberwar and cyberterrorism.</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Information Systems Security</a:t>
          </a:r>
          <a:endParaRPr lang="en-US" sz="2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000" dirty="0" smtClean="0"/>
            <a:t>Explain what is meant by the term “IS security” and describe both technology and human based safeguards for information systems.</a:t>
          </a:r>
          <a:endParaRPr lang="en-US" sz="20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tyle>
          <a:lnRef idx="2">
            <a:schemeClr val="accent3"/>
          </a:lnRef>
          <a:fillRef idx="1">
            <a:schemeClr val="lt1"/>
          </a:fillRef>
          <a:effectRef idx="0">
            <a:schemeClr val="accent3"/>
          </a:effectRef>
          <a:fontRef idx="minor">
            <a:schemeClr val="dk1"/>
          </a:fontRef>
        </dgm:style>
      </dgm:prSet>
      <dgm:spPr/>
      <dgm:t>
        <a:bodyPr/>
        <a:lstStyle/>
        <a:p>
          <a:endParaRPr lang="en-US" sz="18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Information Systems Controls, Auditing, and the Sarbanes-Oxley Act</a:t>
          </a:r>
          <a:endParaRPr lang="en-US" sz="1400" dirty="0" smtClean="0"/>
        </a:p>
        <a:p>
          <a:r>
            <a:rPr lang="en-US" sz="1200" dirty="0" smtClean="0"/>
            <a:t>Describe how organizations can establish IS controls to better ensure IS security.</a:t>
          </a:r>
          <a:endParaRPr lang="en-US" sz="12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Managing IS Security</a:t>
          </a:r>
          <a:endParaRPr lang="en-US" sz="1400" dirty="0" smtClean="0"/>
        </a:p>
        <a:p>
          <a:r>
            <a:rPr lang="en-US" sz="1200" dirty="0" smtClean="0"/>
            <a:t>Discuss how to better manage IS security and explain the process of developing an IS security plan.</a:t>
          </a:r>
          <a:endParaRPr lang="en-US" sz="12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509"/>
      <dgm:spPr>
        <a:blipFill rotWithShape="1">
          <a:blip xmlns:r="http://schemas.openxmlformats.org/officeDocument/2006/relationships" r:embed="rId5" cstate="screen">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509"/>
      <dgm:spPr>
        <a:blipFill rotWithShape="1">
          <a:blip xmlns:r="http://schemas.openxmlformats.org/officeDocument/2006/relationships" r:embed="rId6" cstate="screen">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custScaleY="252549"/>
      <dgm:spPr/>
      <dgm:t>
        <a:bodyPr/>
        <a:lstStyle/>
        <a:p>
          <a:endParaRPr lang="en-US"/>
        </a:p>
      </dgm:t>
    </dgm:pt>
    <dgm:pt modelId="{6ED042DA-90EA-415F-9861-14F87D22BB00}" type="pres">
      <dgm:prSet presAssocID="{34FB3FC8-FCB1-404C-AAE4-E98CF14CF5FB}" presName="img" presStyleLbl="fgImgPlace1" presStyleIdx="2" presStyleCnt="5" custScaleX="95287" custScaleY="260631"/>
      <dgm:spPr>
        <a:blipFill rotWithShape="1">
          <a:blip xmlns:r="http://schemas.openxmlformats.org/officeDocument/2006/relationships" r:embed="rId7" cstate="screen">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509"/>
      <dgm:spPr>
        <a:blipFill rotWithShape="1">
          <a:blip xmlns:r="http://schemas.openxmlformats.org/officeDocument/2006/relationships" r:embed="rId8" cstate="screen">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509"/>
      <dgm:spPr>
        <a:blipFill rotWithShape="1">
          <a:blip xmlns:r="http://schemas.openxmlformats.org/officeDocument/2006/relationships" r:embed="rId9" cstate="screen">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6F973D68-AA8C-4F0C-A6C6-1A6D5049F6BB}" type="presOf" srcId="{AECECD48-C5E4-4B1D-828F-DD9E0A90274D}" destId="{471ACDAA-8EBB-4B3F-89FD-E777335919BA}" srcOrd="0" destOrd="0" presId="urn:microsoft.com/office/officeart/2005/8/layout/vList4#4"/>
    <dgm:cxn modelId="{308514BA-8780-41F3-B8AD-EB260DAF35E1}" srcId="{482F2C61-E41B-4642-B082-EF9C103085B5}" destId="{629933C8-186B-4311-BF2D-DC99990EFBF2}" srcOrd="1" destOrd="0" parTransId="{BD5F7455-41FD-4EDB-BB6D-E2107F429F6E}" sibTransId="{1801FD8D-8375-49FB-8B3F-210ACF517DEF}"/>
    <dgm:cxn modelId="{515457F1-4B4D-4065-98C2-33E2AE2CB77A}" type="presOf" srcId="{A8E9C07B-48B2-4B9C-8EC7-0782825D816E}" destId="{BA89CFF3-74C1-4F32-B093-38D94D4D20CF}" srcOrd="0" destOrd="0" presId="urn:microsoft.com/office/officeart/2005/8/layout/vList4#4"/>
    <dgm:cxn modelId="{E15F0F1F-17C1-4AFC-B8A6-F1B1B358E39F}" type="presOf" srcId="{22E69BE8-653B-4CE1-975B-3C39DAE649D2}" destId="{9259372F-C70A-44BC-BCB4-E2D4392785FE}" srcOrd="0" destOrd="0" presId="urn:microsoft.com/office/officeart/2005/8/layout/vList4#4"/>
    <dgm:cxn modelId="{A16CAB95-19DC-4B4E-BA6B-E49689ACF200}" type="presOf" srcId="{0CFC6EAA-DD42-49C0-A163-69A52F65D7DF}" destId="{47C28FEA-814E-4A68-B726-08705D29C6AB}" srcOrd="0" destOrd="1" presId="urn:microsoft.com/office/officeart/2005/8/layout/vList4#4"/>
    <dgm:cxn modelId="{DF7A7DCB-4F20-473A-AF18-6BCFFCD28262}" type="presOf" srcId="{482F2C61-E41B-4642-B082-EF9C103085B5}" destId="{25E29AB1-DE1E-48E4-B66F-1D7048CC3527}" srcOrd="0" destOrd="0" presId="urn:microsoft.com/office/officeart/2005/8/layout/vList4#4"/>
    <dgm:cxn modelId="{F8A20B7B-4B68-4285-96F3-FF81C8275C58}" type="presOf" srcId="{AECECD48-C5E4-4B1D-828F-DD9E0A90274D}" destId="{5E310E1C-7377-4CBD-AD7A-3ED403513640}" srcOrd="1" destOrd="0" presId="urn:microsoft.com/office/officeart/2005/8/layout/vList4#4"/>
    <dgm:cxn modelId="{075AD2DD-DE62-402C-8690-1DC5614ABEB3}" srcId="{34FB3FC8-FCB1-404C-AAE4-E98CF14CF5FB}" destId="{677A52F5-4CAE-4309-A461-E811AF92EF26}" srcOrd="1" destOrd="0" parTransId="{1AD2DCFB-B719-41BF-BEBB-12150A457F78}" sibTransId="{409F2E99-5E6A-4297-B1B3-C7C7D1142951}"/>
    <dgm:cxn modelId="{927C14F8-830E-4D01-8403-73BB91F992FA}" type="presOf" srcId="{34FB3FC8-FCB1-404C-AAE4-E98CF14CF5FB}" destId="{47C28FEA-814E-4A68-B726-08705D29C6AB}" srcOrd="0" destOrd="0" presId="urn:microsoft.com/office/officeart/2005/8/layout/vList4#4"/>
    <dgm:cxn modelId="{7FD23F70-06EA-428A-BF71-AD046646677F}" type="presOf" srcId="{677A52F5-4CAE-4309-A461-E811AF92EF26}" destId="{47C28FEA-814E-4A68-B726-08705D29C6AB}" srcOrd="0" destOrd="2" presId="urn:microsoft.com/office/officeart/2005/8/layout/vList4#4"/>
    <dgm:cxn modelId="{AAD18608-F8B2-4CE8-86FF-887828D70638}" srcId="{482F2C61-E41B-4642-B082-EF9C103085B5}" destId="{AECECD48-C5E4-4B1D-828F-DD9E0A90274D}" srcOrd="3" destOrd="0" parTransId="{83588EAC-9746-4704-81BA-BB10DA868C11}" sibTransId="{06826EBE-8D13-453B-B822-8C195E6947E1}"/>
    <dgm:cxn modelId="{8D764E12-DA0B-474A-B439-48FDABA61FE6}" type="presOf" srcId="{A8E9C07B-48B2-4B9C-8EC7-0782825D816E}" destId="{49E2F980-7E69-446B-A4B0-923DF6DEFA98}" srcOrd="1" destOrd="0" presId="urn:microsoft.com/office/officeart/2005/8/layout/vList4#4"/>
    <dgm:cxn modelId="{F33BD368-F297-4CCA-8EDC-603629969546}" srcId="{34FB3FC8-FCB1-404C-AAE4-E98CF14CF5FB}" destId="{0CFC6EAA-DD42-49C0-A163-69A52F65D7DF}" srcOrd="0" destOrd="0" parTransId="{1A56339D-71D4-4C3E-A1C4-A33367110C47}" sibTransId="{C379DEEC-C8F4-4259-AB38-AE67A4582602}"/>
    <dgm:cxn modelId="{E4EDA5CE-730F-466B-AF06-8C86993072D2}" type="presOf" srcId="{629933C8-186B-4311-BF2D-DC99990EFBF2}" destId="{7B44DBCB-1EB0-418C-B751-858BAE4753CC}" srcOrd="1" destOrd="0" presId="urn:microsoft.com/office/officeart/2005/8/layout/vList4#4"/>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02176A5F-48EF-4E01-B9FA-56CCC8265706}" type="presOf" srcId="{0CFC6EAA-DD42-49C0-A163-69A52F65D7DF}" destId="{799A5FF2-1A39-4675-818C-11261776BAE8}" srcOrd="1" destOrd="1" presId="urn:microsoft.com/office/officeart/2005/8/layout/vList4#4"/>
    <dgm:cxn modelId="{72A08371-40A5-402F-AC15-A5C74B32812E}" type="presOf" srcId="{677A52F5-4CAE-4309-A461-E811AF92EF26}" destId="{799A5FF2-1A39-4675-818C-11261776BAE8}" srcOrd="1" destOrd="2" presId="urn:microsoft.com/office/officeart/2005/8/layout/vList4#4"/>
    <dgm:cxn modelId="{28DA0EC1-A856-4B99-9B51-115B0C013B20}" type="presOf" srcId="{22E69BE8-653B-4CE1-975B-3C39DAE649D2}" destId="{CA3E3E8A-1393-43C6-A6A9-A1AF34CBCE71}" srcOrd="1" destOrd="0" presId="urn:microsoft.com/office/officeart/2005/8/layout/vList4#4"/>
    <dgm:cxn modelId="{49EF8EE9-37D9-4F91-9677-25470C12EBAA}" type="presOf" srcId="{629933C8-186B-4311-BF2D-DC99990EFBF2}" destId="{A93B6B1D-06C6-4860-8EBA-32C502FF8641}" srcOrd="0" destOrd="0" presId="urn:microsoft.com/office/officeart/2005/8/layout/vList4#4"/>
    <dgm:cxn modelId="{5ED2E095-9691-4BE7-A4BD-871C27E2A4BE}" type="presOf" srcId="{34FB3FC8-FCB1-404C-AAE4-E98CF14CF5FB}" destId="{799A5FF2-1A39-4675-818C-11261776BAE8}" srcOrd="1" destOrd="0" presId="urn:microsoft.com/office/officeart/2005/8/layout/vList4#4"/>
    <dgm:cxn modelId="{FFB8572B-7192-49CE-9F0D-B856D183EDFE}" srcId="{482F2C61-E41B-4642-B082-EF9C103085B5}" destId="{34FB3FC8-FCB1-404C-AAE4-E98CF14CF5FB}" srcOrd="2" destOrd="0" parTransId="{5D2B6F70-AC7D-4E44-959A-1F3278F0AFC3}" sibTransId="{62C71E71-0AFF-4481-BF1F-D339780ADFC0}"/>
    <dgm:cxn modelId="{7B6D6658-10CE-424E-B550-572F8B3BBAD4}" type="presParOf" srcId="{25E29AB1-DE1E-48E4-B66F-1D7048CC3527}" destId="{056847C0-F8DB-4977-A3FD-5A95306D8B69}" srcOrd="0" destOrd="0" presId="urn:microsoft.com/office/officeart/2005/8/layout/vList4#4"/>
    <dgm:cxn modelId="{B9AE168D-B5EC-438A-9E4F-5AE509759CCE}" type="presParOf" srcId="{056847C0-F8DB-4977-A3FD-5A95306D8B69}" destId="{BA89CFF3-74C1-4F32-B093-38D94D4D20CF}" srcOrd="0" destOrd="0" presId="urn:microsoft.com/office/officeart/2005/8/layout/vList4#4"/>
    <dgm:cxn modelId="{05D8A4CD-0835-4D10-BD83-C79CFA08E95C}" type="presParOf" srcId="{056847C0-F8DB-4977-A3FD-5A95306D8B69}" destId="{7D7D61F9-D1AA-4F6A-8715-FD6AC3E01198}" srcOrd="1" destOrd="0" presId="urn:microsoft.com/office/officeart/2005/8/layout/vList4#4"/>
    <dgm:cxn modelId="{0EC1EF16-CA2B-4D4D-ACFB-7F147E30441A}" type="presParOf" srcId="{056847C0-F8DB-4977-A3FD-5A95306D8B69}" destId="{49E2F980-7E69-446B-A4B0-923DF6DEFA98}" srcOrd="2" destOrd="0" presId="urn:microsoft.com/office/officeart/2005/8/layout/vList4#4"/>
    <dgm:cxn modelId="{4B5A72CE-0656-4368-B4AA-CDE430175C9B}" type="presParOf" srcId="{25E29AB1-DE1E-48E4-B66F-1D7048CC3527}" destId="{02C83B37-0F1D-4FEA-B7E7-FF6719B27A33}" srcOrd="1" destOrd="0" presId="urn:microsoft.com/office/officeart/2005/8/layout/vList4#4"/>
    <dgm:cxn modelId="{5943D440-57A2-475B-92AC-088F71F6B5FC}" type="presParOf" srcId="{25E29AB1-DE1E-48E4-B66F-1D7048CC3527}" destId="{129D03A9-9EE6-42F0-9D54-DE111F5C82E8}" srcOrd="2" destOrd="0" presId="urn:microsoft.com/office/officeart/2005/8/layout/vList4#4"/>
    <dgm:cxn modelId="{95C9ED00-FF76-44A3-9E4A-5B2EBF51CE08}" type="presParOf" srcId="{129D03A9-9EE6-42F0-9D54-DE111F5C82E8}" destId="{A93B6B1D-06C6-4860-8EBA-32C502FF8641}" srcOrd="0" destOrd="0" presId="urn:microsoft.com/office/officeart/2005/8/layout/vList4#4"/>
    <dgm:cxn modelId="{A28373EA-8503-4C2B-8E66-9B13ED6A42EA}" type="presParOf" srcId="{129D03A9-9EE6-42F0-9D54-DE111F5C82E8}" destId="{7AEC1603-E11D-41B0-BE2A-F6201D5BEDCD}" srcOrd="1" destOrd="0" presId="urn:microsoft.com/office/officeart/2005/8/layout/vList4#4"/>
    <dgm:cxn modelId="{C0CE690B-C47B-4486-9D76-AC441F9974B8}" type="presParOf" srcId="{129D03A9-9EE6-42F0-9D54-DE111F5C82E8}" destId="{7B44DBCB-1EB0-418C-B751-858BAE4753CC}" srcOrd="2" destOrd="0" presId="urn:microsoft.com/office/officeart/2005/8/layout/vList4#4"/>
    <dgm:cxn modelId="{766412F9-8693-4E78-A221-62E7CA1AE8BD}" type="presParOf" srcId="{25E29AB1-DE1E-48E4-B66F-1D7048CC3527}" destId="{2A6A015C-E28C-44A4-9412-971012033AAE}" srcOrd="3" destOrd="0" presId="urn:microsoft.com/office/officeart/2005/8/layout/vList4#4"/>
    <dgm:cxn modelId="{CA56239A-3452-470F-BDE9-EEDC0A4684AF}" type="presParOf" srcId="{25E29AB1-DE1E-48E4-B66F-1D7048CC3527}" destId="{BC272B12-7FD0-415F-81DF-F02239D32429}" srcOrd="4" destOrd="0" presId="urn:microsoft.com/office/officeart/2005/8/layout/vList4#4"/>
    <dgm:cxn modelId="{40804489-558F-49EC-9A02-6EC5EA5D1E14}" type="presParOf" srcId="{BC272B12-7FD0-415F-81DF-F02239D32429}" destId="{47C28FEA-814E-4A68-B726-08705D29C6AB}" srcOrd="0" destOrd="0" presId="urn:microsoft.com/office/officeart/2005/8/layout/vList4#4"/>
    <dgm:cxn modelId="{4DA9FB64-308D-4C16-8D63-588C8D40AEA2}" type="presParOf" srcId="{BC272B12-7FD0-415F-81DF-F02239D32429}" destId="{6ED042DA-90EA-415F-9861-14F87D22BB00}" srcOrd="1" destOrd="0" presId="urn:microsoft.com/office/officeart/2005/8/layout/vList4#4"/>
    <dgm:cxn modelId="{83BD5FD0-BC6A-49F9-B64E-561A039416D9}" type="presParOf" srcId="{BC272B12-7FD0-415F-81DF-F02239D32429}" destId="{799A5FF2-1A39-4675-818C-11261776BAE8}" srcOrd="2" destOrd="0" presId="urn:microsoft.com/office/officeart/2005/8/layout/vList4#4"/>
    <dgm:cxn modelId="{44B5A2D4-4E2E-44C6-AEE4-EA4FA81C47BF}" type="presParOf" srcId="{25E29AB1-DE1E-48E4-B66F-1D7048CC3527}" destId="{9B636D59-4907-4E00-B740-911D24B9FF11}" srcOrd="5" destOrd="0" presId="urn:microsoft.com/office/officeart/2005/8/layout/vList4#4"/>
    <dgm:cxn modelId="{77300533-EAE2-4FE7-AC5B-E3165338860A}" type="presParOf" srcId="{25E29AB1-DE1E-48E4-B66F-1D7048CC3527}" destId="{1ED16A2B-8516-4F79-8954-C053F3BC0B6B}" srcOrd="6" destOrd="0" presId="urn:microsoft.com/office/officeart/2005/8/layout/vList4#4"/>
    <dgm:cxn modelId="{4E3AEA91-D28B-4073-AFE9-E5F2023323BF}" type="presParOf" srcId="{1ED16A2B-8516-4F79-8954-C053F3BC0B6B}" destId="{471ACDAA-8EBB-4B3F-89FD-E777335919BA}" srcOrd="0" destOrd="0" presId="urn:microsoft.com/office/officeart/2005/8/layout/vList4#4"/>
    <dgm:cxn modelId="{7DD6800A-4C90-4FE4-AB11-3DB67301EB9F}" type="presParOf" srcId="{1ED16A2B-8516-4F79-8954-C053F3BC0B6B}" destId="{0C6B9C41-271F-4061-9955-70DED635DAC1}" srcOrd="1" destOrd="0" presId="urn:microsoft.com/office/officeart/2005/8/layout/vList4#4"/>
    <dgm:cxn modelId="{C5E16007-26D3-41CB-B134-976BB9013AAD}" type="presParOf" srcId="{1ED16A2B-8516-4F79-8954-C053F3BC0B6B}" destId="{5E310E1C-7377-4CBD-AD7A-3ED403513640}" srcOrd="2" destOrd="0" presId="urn:microsoft.com/office/officeart/2005/8/layout/vList4#4"/>
    <dgm:cxn modelId="{C6CE5F19-D8E7-43F4-BE1B-FC0D43DB2791}" type="presParOf" srcId="{25E29AB1-DE1E-48E4-B66F-1D7048CC3527}" destId="{F89176E6-859D-4FD9-8DED-11CCE6D56F7C}" srcOrd="7" destOrd="0" presId="urn:microsoft.com/office/officeart/2005/8/layout/vList4#4"/>
    <dgm:cxn modelId="{AC45AFC5-93F8-49FC-B82A-10A7C8975EC7}" type="presParOf" srcId="{25E29AB1-DE1E-48E4-B66F-1D7048CC3527}" destId="{B2BFB810-8CC4-47A7-8F53-5989733EAF0E}" srcOrd="8" destOrd="0" presId="urn:microsoft.com/office/officeart/2005/8/layout/vList4#4"/>
    <dgm:cxn modelId="{117E54F2-FAC5-4811-A8B7-4A46A6CF7E06}" type="presParOf" srcId="{B2BFB810-8CC4-47A7-8F53-5989733EAF0E}" destId="{9259372F-C70A-44BC-BCB4-E2D4392785FE}" srcOrd="0" destOrd="0" presId="urn:microsoft.com/office/officeart/2005/8/layout/vList4#4"/>
    <dgm:cxn modelId="{4F4A8092-8F40-49C6-8069-F61A650EFF64}" type="presParOf" srcId="{B2BFB810-8CC4-47A7-8F53-5989733EAF0E}" destId="{889131BE-3A6B-4B48-98CB-9C233DE61FE5}" srcOrd="1" destOrd="0" presId="urn:microsoft.com/office/officeart/2005/8/layout/vList4#4"/>
    <dgm:cxn modelId="{011AF3F9-AA4A-415F-9E0B-AE99C43096FD}" type="presParOf" srcId="{B2BFB810-8CC4-47A7-8F53-5989733EAF0E}" destId="{CA3E3E8A-1393-43C6-A6A9-A1AF34CBCE71}" srcOrd="2" destOrd="0" presId="urn:microsoft.com/office/officeart/2005/8/layout/vList4#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F2C61-E41B-4642-B082-EF9C103085B5}" type="doc">
      <dgm:prSet loTypeId="urn:microsoft.com/office/officeart/2005/8/layout/vList4#5" loCatId="list" qsTypeId="urn:microsoft.com/office/officeart/2005/8/quickstyle/simple1#27"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Computer Crime</a:t>
          </a:r>
          <a:endParaRPr lang="en-US" sz="1400" dirty="0" smtClean="0"/>
        </a:p>
        <a:p>
          <a:r>
            <a:rPr lang="en-US" sz="1200" dirty="0" smtClean="0"/>
            <a:t>Define computer crime and describe several types of computer crime.  </a:t>
          </a:r>
          <a:endParaRPr lang="en-US" sz="12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Cyberwar and Cyberterrorism</a:t>
          </a:r>
          <a:endParaRPr lang="en-US" sz="1400" dirty="0" smtClean="0"/>
        </a:p>
        <a:p>
          <a:r>
            <a:rPr lang="en-US" sz="1200" dirty="0" smtClean="0"/>
            <a:t>Describe and explain the differences between cyberwar and cyberterrorism.</a:t>
          </a:r>
          <a:endParaRPr lang="en-US" sz="12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Information Systems Security</a:t>
          </a:r>
          <a:endParaRPr lang="en-US" sz="1400" dirty="0" smtClean="0"/>
        </a:p>
        <a:p>
          <a:r>
            <a:rPr lang="en-US" sz="1200" dirty="0" smtClean="0"/>
            <a:t>Explain what is meant by the term “IS security” and describe both technology and human based safeguards for information systems.</a:t>
          </a:r>
          <a:endParaRPr lang="en-US" sz="12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4" action="ppaction://hlinksldjump"/>
            </a:rPr>
            <a:t>Information Systems Controls, Auditing, and the Sarbanes-Oxley Act</a:t>
          </a:r>
          <a:endParaRPr lang="en-US" sz="1400" dirty="0" smtClean="0"/>
        </a:p>
        <a:p>
          <a:r>
            <a:rPr lang="en-US" sz="1200" dirty="0" smtClean="0"/>
            <a:t>Describe how organizations can establish IS controls to better ensure IS security.</a:t>
          </a:r>
          <a:endParaRPr lang="en-US" sz="12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Managing IS Security</a:t>
          </a:r>
          <a:endParaRPr lang="en-US" sz="2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tyle>
          <a:lnRef idx="2">
            <a:schemeClr val="accent3"/>
          </a:lnRef>
          <a:fillRef idx="1">
            <a:schemeClr val="lt1"/>
          </a:fillRef>
          <a:effectRef idx="0">
            <a:schemeClr val="accent3"/>
          </a:effectRef>
          <a:fontRef idx="minor">
            <a:schemeClr val="dk1"/>
          </a:fontRef>
        </dgm:style>
      </dgm:prSet>
      <dgm:spPr/>
      <dgm:t>
        <a:bodyPr/>
        <a:lstStyle/>
        <a:p>
          <a:r>
            <a:rPr lang="en-US" sz="2000" dirty="0" smtClean="0"/>
            <a:t>Discuss how to better manage IS security and explain the process of developing an IS security plan.</a:t>
          </a:r>
          <a:endParaRPr lang="en-US" sz="20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58592"/>
      <dgm:spPr>
        <a:blipFill rotWithShape="1">
          <a:blip xmlns:r="http://schemas.openxmlformats.org/officeDocument/2006/relationships" r:embed="rId5" cstate="screen">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851"/>
      <dgm:spPr>
        <a:blipFill rotWithShape="1">
          <a:blip xmlns:r="http://schemas.openxmlformats.org/officeDocument/2006/relationships" r:embed="rId6" cstate="screen">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851"/>
      <dgm:spPr>
        <a:blipFill rotWithShape="1">
          <a:blip xmlns:r="http://schemas.openxmlformats.org/officeDocument/2006/relationships" r:embed="rId7" cstate="screen">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custScaleY="282149"/>
      <dgm:spPr/>
      <dgm:t>
        <a:bodyPr/>
        <a:lstStyle/>
        <a:p>
          <a:endParaRPr lang="en-US"/>
        </a:p>
      </dgm:t>
    </dgm:pt>
    <dgm:pt modelId="{0C6B9C41-271F-4061-9955-70DED635DAC1}" type="pres">
      <dgm:prSet presAssocID="{AECECD48-C5E4-4B1D-828F-DD9E0A90274D}" presName="img" presStyleLbl="fgImgPlace1" presStyleIdx="3" presStyleCnt="5" custScaleX="95629" custScaleY="317688"/>
      <dgm:spPr>
        <a:blipFill rotWithShape="1">
          <a:blip xmlns:r="http://schemas.openxmlformats.org/officeDocument/2006/relationships" r:embed="rId8" cstate="screen">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851"/>
      <dgm:spPr>
        <a:blipFill rotWithShape="1">
          <a:blip xmlns:r="http://schemas.openxmlformats.org/officeDocument/2006/relationships" r:embed="rId9" cstate="screen">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814D7108-E886-40A5-8C98-2027272898F5}" type="presOf" srcId="{629933C8-186B-4311-BF2D-DC99990EFBF2}" destId="{A93B6B1D-06C6-4860-8EBA-32C502FF8641}" srcOrd="0" destOrd="0" presId="urn:microsoft.com/office/officeart/2005/8/layout/vList4#5"/>
    <dgm:cxn modelId="{308514BA-8780-41F3-B8AD-EB260DAF35E1}" srcId="{482F2C61-E41B-4642-B082-EF9C103085B5}" destId="{629933C8-186B-4311-BF2D-DC99990EFBF2}" srcOrd="1" destOrd="0" parTransId="{BD5F7455-41FD-4EDB-BB6D-E2107F429F6E}" sibTransId="{1801FD8D-8375-49FB-8B3F-210ACF517DEF}"/>
    <dgm:cxn modelId="{AEFD7801-CE85-414E-82F3-5A248CCDF5E8}" type="presOf" srcId="{22E69BE8-653B-4CE1-975B-3C39DAE649D2}" destId="{CA3E3E8A-1393-43C6-A6A9-A1AF34CBCE71}" srcOrd="1" destOrd="0" presId="urn:microsoft.com/office/officeart/2005/8/layout/vList4#5"/>
    <dgm:cxn modelId="{2EB7E772-9B0F-41BF-9241-715218B72860}" srcId="{AECECD48-C5E4-4B1D-828F-DD9E0A90274D}" destId="{E158F942-9CA0-47CD-BF20-BAC49C8142F5}" srcOrd="0" destOrd="0" parTransId="{B7BDAF5C-E7FB-49F5-812D-654C2CD5A8EB}" sibTransId="{41774615-A6FB-4627-85F1-20FD324D9DA4}"/>
    <dgm:cxn modelId="{075AD2DD-DE62-402C-8690-1DC5614ABEB3}" srcId="{34FB3FC8-FCB1-404C-AAE4-E98CF14CF5FB}" destId="{677A52F5-4CAE-4309-A461-E811AF92EF26}" srcOrd="0" destOrd="0" parTransId="{1AD2DCFB-B719-41BF-BEBB-12150A457F78}" sibTransId="{409F2E99-5E6A-4297-B1B3-C7C7D1142951}"/>
    <dgm:cxn modelId="{8DE28728-A28C-4D9E-A76A-3EF953AAC924}" type="presOf" srcId="{629933C8-186B-4311-BF2D-DC99990EFBF2}" destId="{7B44DBCB-1EB0-418C-B751-858BAE4753CC}" srcOrd="1" destOrd="0" presId="urn:microsoft.com/office/officeart/2005/8/layout/vList4#5"/>
    <dgm:cxn modelId="{AAD18608-F8B2-4CE8-86FF-887828D70638}" srcId="{482F2C61-E41B-4642-B082-EF9C103085B5}" destId="{AECECD48-C5E4-4B1D-828F-DD9E0A90274D}" srcOrd="3" destOrd="0" parTransId="{83588EAC-9746-4704-81BA-BB10DA868C11}" sibTransId="{06826EBE-8D13-453B-B822-8C195E6947E1}"/>
    <dgm:cxn modelId="{561C2EEB-B0BB-4691-91F2-F4AB67C354E0}" type="presOf" srcId="{34FB3FC8-FCB1-404C-AAE4-E98CF14CF5FB}" destId="{799A5FF2-1A39-4675-818C-11261776BAE8}" srcOrd="1" destOrd="0" presId="urn:microsoft.com/office/officeart/2005/8/layout/vList4#5"/>
    <dgm:cxn modelId="{2473A295-2DC0-471B-A02B-C4B674A24AE2}" type="presOf" srcId="{E158F942-9CA0-47CD-BF20-BAC49C8142F5}" destId="{5E310E1C-7377-4CBD-AD7A-3ED403513640}" srcOrd="1" destOrd="1" presId="urn:microsoft.com/office/officeart/2005/8/layout/vList4#5"/>
    <dgm:cxn modelId="{4520A8D8-DF47-40B8-B839-61366253FAC6}" type="presOf" srcId="{677A52F5-4CAE-4309-A461-E811AF92EF26}" destId="{47C28FEA-814E-4A68-B726-08705D29C6AB}" srcOrd="0" destOrd="1" presId="urn:microsoft.com/office/officeart/2005/8/layout/vList4#5"/>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E4C9D8C7-16D2-4D36-9697-9A80C02744A2}" type="presOf" srcId="{A8E9C07B-48B2-4B9C-8EC7-0782825D816E}" destId="{49E2F980-7E69-446B-A4B0-923DF6DEFA98}" srcOrd="1" destOrd="0" presId="urn:microsoft.com/office/officeart/2005/8/layout/vList4#5"/>
    <dgm:cxn modelId="{C4CB6C55-6AB6-46E0-95AC-7F3C6BF09E73}" type="presOf" srcId="{AECECD48-C5E4-4B1D-828F-DD9E0A90274D}" destId="{471ACDAA-8EBB-4B3F-89FD-E777335919BA}" srcOrd="0" destOrd="0" presId="urn:microsoft.com/office/officeart/2005/8/layout/vList4#5"/>
    <dgm:cxn modelId="{92683573-C0EB-48A0-B7F9-127E7D0A5348}" type="presOf" srcId="{E158F942-9CA0-47CD-BF20-BAC49C8142F5}" destId="{471ACDAA-8EBB-4B3F-89FD-E777335919BA}" srcOrd="0" destOrd="1" presId="urn:microsoft.com/office/officeart/2005/8/layout/vList4#5"/>
    <dgm:cxn modelId="{6A10BD49-B045-4EB3-BB19-6D3830509A3F}" type="presOf" srcId="{677A52F5-4CAE-4309-A461-E811AF92EF26}" destId="{799A5FF2-1A39-4675-818C-11261776BAE8}" srcOrd="1" destOrd="1" presId="urn:microsoft.com/office/officeart/2005/8/layout/vList4#5"/>
    <dgm:cxn modelId="{0B3AC96E-7BFE-43C4-BF20-0E68E3A2E854}" type="presOf" srcId="{A8E9C07B-48B2-4B9C-8EC7-0782825D816E}" destId="{BA89CFF3-74C1-4F32-B093-38D94D4D20CF}" srcOrd="0" destOrd="0" presId="urn:microsoft.com/office/officeart/2005/8/layout/vList4#5"/>
    <dgm:cxn modelId="{B7974756-C884-41E8-9734-AF9374D937AF}" type="presOf" srcId="{34FB3FC8-FCB1-404C-AAE4-E98CF14CF5FB}" destId="{47C28FEA-814E-4A68-B726-08705D29C6AB}" srcOrd="0" destOrd="0" presId="urn:microsoft.com/office/officeart/2005/8/layout/vList4#5"/>
    <dgm:cxn modelId="{7994D3B8-2E12-4F77-A926-EDE60684F84C}" type="presOf" srcId="{AECECD48-C5E4-4B1D-828F-DD9E0A90274D}" destId="{5E310E1C-7377-4CBD-AD7A-3ED403513640}" srcOrd="1" destOrd="0" presId="urn:microsoft.com/office/officeart/2005/8/layout/vList4#5"/>
    <dgm:cxn modelId="{B83F7571-5ECA-440E-A77E-0591742D28F7}" type="presOf" srcId="{482F2C61-E41B-4642-B082-EF9C103085B5}" destId="{25E29AB1-DE1E-48E4-B66F-1D7048CC3527}" srcOrd="0" destOrd="0" presId="urn:microsoft.com/office/officeart/2005/8/layout/vList4#5"/>
    <dgm:cxn modelId="{BBFDE2B8-AABA-4EEE-84FE-62B848CEC49C}" type="presOf" srcId="{22E69BE8-653B-4CE1-975B-3C39DAE649D2}" destId="{9259372F-C70A-44BC-BCB4-E2D4392785FE}" srcOrd="0" destOrd="0" presId="urn:microsoft.com/office/officeart/2005/8/layout/vList4#5"/>
    <dgm:cxn modelId="{FFB8572B-7192-49CE-9F0D-B856D183EDFE}" srcId="{482F2C61-E41B-4642-B082-EF9C103085B5}" destId="{34FB3FC8-FCB1-404C-AAE4-E98CF14CF5FB}" srcOrd="2" destOrd="0" parTransId="{5D2B6F70-AC7D-4E44-959A-1F3278F0AFC3}" sibTransId="{62C71E71-0AFF-4481-BF1F-D339780ADFC0}"/>
    <dgm:cxn modelId="{C5DC3441-D082-45B2-9952-CF7E8A39FF79}" type="presParOf" srcId="{25E29AB1-DE1E-48E4-B66F-1D7048CC3527}" destId="{056847C0-F8DB-4977-A3FD-5A95306D8B69}" srcOrd="0" destOrd="0" presId="urn:microsoft.com/office/officeart/2005/8/layout/vList4#5"/>
    <dgm:cxn modelId="{C3C654B7-4975-45BE-9F90-8CE75B8DA3F5}" type="presParOf" srcId="{056847C0-F8DB-4977-A3FD-5A95306D8B69}" destId="{BA89CFF3-74C1-4F32-B093-38D94D4D20CF}" srcOrd="0" destOrd="0" presId="urn:microsoft.com/office/officeart/2005/8/layout/vList4#5"/>
    <dgm:cxn modelId="{3CF494EF-E15E-4906-B649-4DDDCA16C5FE}" type="presParOf" srcId="{056847C0-F8DB-4977-A3FD-5A95306D8B69}" destId="{7D7D61F9-D1AA-4F6A-8715-FD6AC3E01198}" srcOrd="1" destOrd="0" presId="urn:microsoft.com/office/officeart/2005/8/layout/vList4#5"/>
    <dgm:cxn modelId="{6A49FBFB-FEDD-4EF2-A44F-1B45970013E1}" type="presParOf" srcId="{056847C0-F8DB-4977-A3FD-5A95306D8B69}" destId="{49E2F980-7E69-446B-A4B0-923DF6DEFA98}" srcOrd="2" destOrd="0" presId="urn:microsoft.com/office/officeart/2005/8/layout/vList4#5"/>
    <dgm:cxn modelId="{2CA4BB6B-FF66-4DF9-8AB1-A3CC3D3849B1}" type="presParOf" srcId="{25E29AB1-DE1E-48E4-B66F-1D7048CC3527}" destId="{02C83B37-0F1D-4FEA-B7E7-FF6719B27A33}" srcOrd="1" destOrd="0" presId="urn:microsoft.com/office/officeart/2005/8/layout/vList4#5"/>
    <dgm:cxn modelId="{AA53095D-5093-4A2D-B064-410C57924F42}" type="presParOf" srcId="{25E29AB1-DE1E-48E4-B66F-1D7048CC3527}" destId="{129D03A9-9EE6-42F0-9D54-DE111F5C82E8}" srcOrd="2" destOrd="0" presId="urn:microsoft.com/office/officeart/2005/8/layout/vList4#5"/>
    <dgm:cxn modelId="{5BBA3B08-A67C-4481-ADEB-075BE32835F3}" type="presParOf" srcId="{129D03A9-9EE6-42F0-9D54-DE111F5C82E8}" destId="{A93B6B1D-06C6-4860-8EBA-32C502FF8641}" srcOrd="0" destOrd="0" presId="urn:microsoft.com/office/officeart/2005/8/layout/vList4#5"/>
    <dgm:cxn modelId="{9DF69F0A-8FC8-467F-980C-FBFDD603C53E}" type="presParOf" srcId="{129D03A9-9EE6-42F0-9D54-DE111F5C82E8}" destId="{7AEC1603-E11D-41B0-BE2A-F6201D5BEDCD}" srcOrd="1" destOrd="0" presId="urn:microsoft.com/office/officeart/2005/8/layout/vList4#5"/>
    <dgm:cxn modelId="{8A6D96E9-6328-4BF6-96B7-26CD8143DE30}" type="presParOf" srcId="{129D03A9-9EE6-42F0-9D54-DE111F5C82E8}" destId="{7B44DBCB-1EB0-418C-B751-858BAE4753CC}" srcOrd="2" destOrd="0" presId="urn:microsoft.com/office/officeart/2005/8/layout/vList4#5"/>
    <dgm:cxn modelId="{B2FF3A95-1996-4098-87C6-BF3BF9F93C75}" type="presParOf" srcId="{25E29AB1-DE1E-48E4-B66F-1D7048CC3527}" destId="{2A6A015C-E28C-44A4-9412-971012033AAE}" srcOrd="3" destOrd="0" presId="urn:microsoft.com/office/officeart/2005/8/layout/vList4#5"/>
    <dgm:cxn modelId="{1A59A486-054F-45F5-97DE-84B26217BD27}" type="presParOf" srcId="{25E29AB1-DE1E-48E4-B66F-1D7048CC3527}" destId="{BC272B12-7FD0-415F-81DF-F02239D32429}" srcOrd="4" destOrd="0" presId="urn:microsoft.com/office/officeart/2005/8/layout/vList4#5"/>
    <dgm:cxn modelId="{23DB3458-FB06-4FA1-98F7-FAF4664F982D}" type="presParOf" srcId="{BC272B12-7FD0-415F-81DF-F02239D32429}" destId="{47C28FEA-814E-4A68-B726-08705D29C6AB}" srcOrd="0" destOrd="0" presId="urn:microsoft.com/office/officeart/2005/8/layout/vList4#5"/>
    <dgm:cxn modelId="{ED721FE0-C4A6-4EFD-B6FD-6A5E7B002267}" type="presParOf" srcId="{BC272B12-7FD0-415F-81DF-F02239D32429}" destId="{6ED042DA-90EA-415F-9861-14F87D22BB00}" srcOrd="1" destOrd="0" presId="urn:microsoft.com/office/officeart/2005/8/layout/vList4#5"/>
    <dgm:cxn modelId="{51597E8D-F8C5-408C-BAA7-16A53E50ABA6}" type="presParOf" srcId="{BC272B12-7FD0-415F-81DF-F02239D32429}" destId="{799A5FF2-1A39-4675-818C-11261776BAE8}" srcOrd="2" destOrd="0" presId="urn:microsoft.com/office/officeart/2005/8/layout/vList4#5"/>
    <dgm:cxn modelId="{7E708827-052E-4347-BFFD-51B7FB1FE914}" type="presParOf" srcId="{25E29AB1-DE1E-48E4-B66F-1D7048CC3527}" destId="{9B636D59-4907-4E00-B740-911D24B9FF11}" srcOrd="5" destOrd="0" presId="urn:microsoft.com/office/officeart/2005/8/layout/vList4#5"/>
    <dgm:cxn modelId="{A4D99209-57A5-4B05-93FE-86423B24006F}" type="presParOf" srcId="{25E29AB1-DE1E-48E4-B66F-1D7048CC3527}" destId="{1ED16A2B-8516-4F79-8954-C053F3BC0B6B}" srcOrd="6" destOrd="0" presId="urn:microsoft.com/office/officeart/2005/8/layout/vList4#5"/>
    <dgm:cxn modelId="{1AE3D0CF-C1C7-4A3F-92B0-1893CC5DD443}" type="presParOf" srcId="{1ED16A2B-8516-4F79-8954-C053F3BC0B6B}" destId="{471ACDAA-8EBB-4B3F-89FD-E777335919BA}" srcOrd="0" destOrd="0" presId="urn:microsoft.com/office/officeart/2005/8/layout/vList4#5"/>
    <dgm:cxn modelId="{F5CC37F5-3622-4D44-AC5B-537F503B7067}" type="presParOf" srcId="{1ED16A2B-8516-4F79-8954-C053F3BC0B6B}" destId="{0C6B9C41-271F-4061-9955-70DED635DAC1}" srcOrd="1" destOrd="0" presId="urn:microsoft.com/office/officeart/2005/8/layout/vList4#5"/>
    <dgm:cxn modelId="{E8E98F3D-ACC3-400E-9046-4A475FFFFEA1}" type="presParOf" srcId="{1ED16A2B-8516-4F79-8954-C053F3BC0B6B}" destId="{5E310E1C-7377-4CBD-AD7A-3ED403513640}" srcOrd="2" destOrd="0" presId="urn:microsoft.com/office/officeart/2005/8/layout/vList4#5"/>
    <dgm:cxn modelId="{CDC93A28-44BF-4392-9829-0CB3E1AB7162}" type="presParOf" srcId="{25E29AB1-DE1E-48E4-B66F-1D7048CC3527}" destId="{F89176E6-859D-4FD9-8DED-11CCE6D56F7C}" srcOrd="7" destOrd="0" presId="urn:microsoft.com/office/officeart/2005/8/layout/vList4#5"/>
    <dgm:cxn modelId="{AA4EECD0-A4AE-4CA2-BB14-02903D1AC18B}" type="presParOf" srcId="{25E29AB1-DE1E-48E4-B66F-1D7048CC3527}" destId="{B2BFB810-8CC4-47A7-8F53-5989733EAF0E}" srcOrd="8" destOrd="0" presId="urn:microsoft.com/office/officeart/2005/8/layout/vList4#5"/>
    <dgm:cxn modelId="{184ED472-BF13-4BB1-ACE5-1325F6328B53}" type="presParOf" srcId="{B2BFB810-8CC4-47A7-8F53-5989733EAF0E}" destId="{9259372F-C70A-44BC-BCB4-E2D4392785FE}" srcOrd="0" destOrd="0" presId="urn:microsoft.com/office/officeart/2005/8/layout/vList4#5"/>
    <dgm:cxn modelId="{2FAD342F-47D3-4520-9FE7-1B5DA9389F2B}" type="presParOf" srcId="{B2BFB810-8CC4-47A7-8F53-5989733EAF0E}" destId="{889131BE-3A6B-4B48-98CB-9C233DE61FE5}" srcOrd="1" destOrd="0" presId="urn:microsoft.com/office/officeart/2005/8/layout/vList4#5"/>
    <dgm:cxn modelId="{712D3916-D34B-4458-A68F-2A6636C69948}" type="presParOf" srcId="{B2BFB810-8CC4-47A7-8F53-5989733EAF0E}" destId="{CA3E3E8A-1393-43C6-A6A9-A1AF34CBCE71}" srcOrd="2" destOrd="0" presId="urn:microsoft.com/office/officeart/2005/8/layout/vList4#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2F2C61-E41B-4642-B082-EF9C103085B5}" type="doc">
      <dgm:prSet loTypeId="urn:microsoft.com/office/officeart/2005/8/layout/vList4#6" loCatId="list" qsTypeId="urn:microsoft.com/office/officeart/2005/8/quickstyle/simple1#28"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Computer Crime</a:t>
          </a:r>
          <a:endParaRPr lang="en-US" sz="1400" dirty="0" smtClean="0"/>
        </a:p>
        <a:p>
          <a:r>
            <a:rPr lang="en-US" sz="1200" dirty="0" smtClean="0"/>
            <a:t>Define computer crime and describe several types of computer crime.  </a:t>
          </a:r>
          <a:endParaRPr lang="en-US" sz="12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Cyberwar and Cyberterrorism</a:t>
          </a:r>
          <a:endParaRPr lang="en-US" sz="1400" dirty="0" smtClean="0"/>
        </a:p>
        <a:p>
          <a:r>
            <a:rPr lang="en-US" sz="1200" dirty="0" smtClean="0"/>
            <a:t>Describe and explain the differences between cyberwar and cyberterrorism.</a:t>
          </a:r>
          <a:endParaRPr lang="en-US" sz="12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Information Systems Security</a:t>
          </a:r>
          <a:endParaRPr lang="en-US" sz="1400" dirty="0" smtClean="0"/>
        </a:p>
        <a:p>
          <a:r>
            <a:rPr lang="en-US" sz="1200" dirty="0" smtClean="0"/>
            <a:t>Explain what is meant by the term “IS security” and describe both technology and human based safeguards for information systems.</a:t>
          </a:r>
          <a:endParaRPr lang="en-US" sz="12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Information Systems Controls, Auditing, and the Sarbanes-Oxley Act</a:t>
          </a:r>
          <a:endParaRPr lang="en-US" sz="2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tyle>
          <a:lnRef idx="2">
            <a:schemeClr val="accent3"/>
          </a:lnRef>
          <a:fillRef idx="1">
            <a:schemeClr val="lt1"/>
          </a:fillRef>
          <a:effectRef idx="0">
            <a:schemeClr val="accent3"/>
          </a:effectRef>
          <a:fontRef idx="minor">
            <a:schemeClr val="dk1"/>
          </a:fontRef>
        </dgm:style>
      </dgm:prSet>
      <dgm:spPr/>
      <dgm:t>
        <a:bodyPr/>
        <a:lstStyle/>
        <a:p>
          <a:r>
            <a:rPr lang="en-US" sz="2000" dirty="0" smtClean="0"/>
            <a:t>Describe how organizations can establish IS controls to better ensure IS security.</a:t>
          </a:r>
          <a:endParaRPr lang="en-US" sz="20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Managing IS Security</a:t>
          </a:r>
          <a:endParaRPr lang="en-US" sz="1400" dirty="0" smtClean="0"/>
        </a:p>
        <a:p>
          <a:r>
            <a:rPr lang="en-US" sz="1200" dirty="0" smtClean="0"/>
            <a:t>Discuss how to better manage IS security and explain the process of developing an IS security plan.</a:t>
          </a:r>
          <a:endParaRPr lang="en-US" sz="12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780"/>
      <dgm:spPr>
        <a:blipFill rotWithShape="1">
          <a:blip xmlns:r="http://schemas.openxmlformats.org/officeDocument/2006/relationships" r:embed="rId5" cstate="screen">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780"/>
      <dgm:spPr>
        <a:blipFill rotWithShape="1">
          <a:blip xmlns:r="http://schemas.openxmlformats.org/officeDocument/2006/relationships" r:embed="rId6" cstate="screen">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780"/>
      <dgm:spPr>
        <a:blipFill rotWithShape="1">
          <a:blip xmlns:r="http://schemas.openxmlformats.org/officeDocument/2006/relationships" r:embed="rId7" cstate="screen">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780"/>
      <dgm:spPr>
        <a:blipFill rotWithShape="1">
          <a:blip xmlns:r="http://schemas.openxmlformats.org/officeDocument/2006/relationships" r:embed="rId8" cstate="screen">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custScaleY="275694"/>
      <dgm:spPr/>
      <dgm:t>
        <a:bodyPr/>
        <a:lstStyle/>
        <a:p>
          <a:endParaRPr lang="en-US"/>
        </a:p>
      </dgm:t>
    </dgm:pt>
    <dgm:pt modelId="{889131BE-3A6B-4B48-98CB-9C233DE61FE5}" type="pres">
      <dgm:prSet presAssocID="{22E69BE8-653B-4CE1-975B-3C39DAE649D2}" presName="img" presStyleLbl="fgImgPlace1" presStyleIdx="4" presStyleCnt="5" custScaleX="98887" custScaleY="279560"/>
      <dgm:spPr>
        <a:blipFill rotWithShape="1">
          <a:blip xmlns:r="http://schemas.openxmlformats.org/officeDocument/2006/relationships" r:embed="rId9" cstate="screen">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1593C9A6-E880-45FD-BDC8-A7CAA6360B6E}" type="presOf" srcId="{677A52F5-4CAE-4309-A461-E811AF92EF26}" destId="{47C28FEA-814E-4A68-B726-08705D29C6AB}" srcOrd="0" destOrd="1" presId="urn:microsoft.com/office/officeart/2005/8/layout/vList4#6"/>
    <dgm:cxn modelId="{07734832-E0C4-40F6-950A-6FA33E7B1FE9}" type="presOf" srcId="{482F2C61-E41B-4642-B082-EF9C103085B5}" destId="{25E29AB1-DE1E-48E4-B66F-1D7048CC3527}" srcOrd="0" destOrd="0" presId="urn:microsoft.com/office/officeart/2005/8/layout/vList4#6"/>
    <dgm:cxn modelId="{308514BA-8780-41F3-B8AD-EB260DAF35E1}" srcId="{482F2C61-E41B-4642-B082-EF9C103085B5}" destId="{629933C8-186B-4311-BF2D-DC99990EFBF2}" srcOrd="1" destOrd="0" parTransId="{BD5F7455-41FD-4EDB-BB6D-E2107F429F6E}" sibTransId="{1801FD8D-8375-49FB-8B3F-210ACF517DEF}"/>
    <dgm:cxn modelId="{8010C8B2-E857-423E-9E47-3DEC0999224F}" type="presOf" srcId="{629933C8-186B-4311-BF2D-DC99990EFBF2}" destId="{A93B6B1D-06C6-4860-8EBA-32C502FF8641}" srcOrd="0" destOrd="0" presId="urn:microsoft.com/office/officeart/2005/8/layout/vList4#6"/>
    <dgm:cxn modelId="{075AD2DD-DE62-402C-8690-1DC5614ABEB3}" srcId="{34FB3FC8-FCB1-404C-AAE4-E98CF14CF5FB}" destId="{677A52F5-4CAE-4309-A461-E811AF92EF26}" srcOrd="0" destOrd="0" parTransId="{1AD2DCFB-B719-41BF-BEBB-12150A457F78}" sibTransId="{409F2E99-5E6A-4297-B1B3-C7C7D1142951}"/>
    <dgm:cxn modelId="{3C4140C6-59DE-4767-B023-4226FD4E2F50}" type="presOf" srcId="{AECECD48-C5E4-4B1D-828F-DD9E0A90274D}" destId="{5E310E1C-7377-4CBD-AD7A-3ED403513640}" srcOrd="1" destOrd="0" presId="urn:microsoft.com/office/officeart/2005/8/layout/vList4#6"/>
    <dgm:cxn modelId="{AAD18608-F8B2-4CE8-86FF-887828D70638}" srcId="{482F2C61-E41B-4642-B082-EF9C103085B5}" destId="{AECECD48-C5E4-4B1D-828F-DD9E0A90274D}" srcOrd="3" destOrd="0" parTransId="{83588EAC-9746-4704-81BA-BB10DA868C11}" sibTransId="{06826EBE-8D13-453B-B822-8C195E6947E1}"/>
    <dgm:cxn modelId="{C418B879-0DCB-4FE9-BE31-549946367EB3}" type="presOf" srcId="{629933C8-186B-4311-BF2D-DC99990EFBF2}" destId="{7B44DBCB-1EB0-418C-B751-858BAE4753CC}" srcOrd="1" destOrd="0" presId="urn:microsoft.com/office/officeart/2005/8/layout/vList4#6"/>
    <dgm:cxn modelId="{41AE5519-C4DC-4D2D-8813-4237B4EAB1FA}" type="presOf" srcId="{A8E9C07B-48B2-4B9C-8EC7-0782825D816E}" destId="{49E2F980-7E69-446B-A4B0-923DF6DEFA98}" srcOrd="1" destOrd="0" presId="urn:microsoft.com/office/officeart/2005/8/layout/vList4#6"/>
    <dgm:cxn modelId="{DFEDA3F4-5050-4B94-9194-B88B46E4B301}" type="presOf" srcId="{AECECD48-C5E4-4B1D-828F-DD9E0A90274D}" destId="{471ACDAA-8EBB-4B3F-89FD-E777335919BA}" srcOrd="0" destOrd="0" presId="urn:microsoft.com/office/officeart/2005/8/layout/vList4#6"/>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E55267E7-667D-4FBE-9B2A-1E2A3A688E10}" type="presOf" srcId="{A8E9C07B-48B2-4B9C-8EC7-0782825D816E}" destId="{BA89CFF3-74C1-4F32-B093-38D94D4D20CF}" srcOrd="0" destOrd="0" presId="urn:microsoft.com/office/officeart/2005/8/layout/vList4#6"/>
    <dgm:cxn modelId="{ACDDF45C-272A-4A8D-B75D-5EB0F456AE05}" type="presOf" srcId="{34FB3FC8-FCB1-404C-AAE4-E98CF14CF5FB}" destId="{47C28FEA-814E-4A68-B726-08705D29C6AB}" srcOrd="0" destOrd="0" presId="urn:microsoft.com/office/officeart/2005/8/layout/vList4#6"/>
    <dgm:cxn modelId="{64146DDE-645F-43AC-80A4-2116B49BEB8B}" srcId="{22E69BE8-653B-4CE1-975B-3C39DAE649D2}" destId="{FDE1B2BF-4076-40E6-982F-93F0932EA27F}" srcOrd="0" destOrd="0" parTransId="{F3F72B7C-59C8-4AB8-9789-C140956F291A}" sibTransId="{D6DE8BC5-2DFD-4054-B62B-11E207185A8A}"/>
    <dgm:cxn modelId="{A0DCA763-E809-4D24-BE5D-0B368F335A2D}" type="presOf" srcId="{22E69BE8-653B-4CE1-975B-3C39DAE649D2}" destId="{CA3E3E8A-1393-43C6-A6A9-A1AF34CBCE71}" srcOrd="1" destOrd="0" presId="urn:microsoft.com/office/officeart/2005/8/layout/vList4#6"/>
    <dgm:cxn modelId="{B0489A79-9321-423D-A6CB-DF0ABDBE7CD7}" type="presOf" srcId="{FDE1B2BF-4076-40E6-982F-93F0932EA27F}" destId="{9259372F-C70A-44BC-BCB4-E2D4392785FE}" srcOrd="0" destOrd="1" presId="urn:microsoft.com/office/officeart/2005/8/layout/vList4#6"/>
    <dgm:cxn modelId="{9D37E4D2-F8F4-458D-ADFD-3AF3257C3E21}" type="presOf" srcId="{34FB3FC8-FCB1-404C-AAE4-E98CF14CF5FB}" destId="{799A5FF2-1A39-4675-818C-11261776BAE8}" srcOrd="1" destOrd="0" presId="urn:microsoft.com/office/officeart/2005/8/layout/vList4#6"/>
    <dgm:cxn modelId="{1CF0BAF4-0DA2-49A1-A979-29399C293FB9}" type="presOf" srcId="{677A52F5-4CAE-4309-A461-E811AF92EF26}" destId="{799A5FF2-1A39-4675-818C-11261776BAE8}" srcOrd="1" destOrd="1" presId="urn:microsoft.com/office/officeart/2005/8/layout/vList4#6"/>
    <dgm:cxn modelId="{FFB8572B-7192-49CE-9F0D-B856D183EDFE}" srcId="{482F2C61-E41B-4642-B082-EF9C103085B5}" destId="{34FB3FC8-FCB1-404C-AAE4-E98CF14CF5FB}" srcOrd="2" destOrd="0" parTransId="{5D2B6F70-AC7D-4E44-959A-1F3278F0AFC3}" sibTransId="{62C71E71-0AFF-4481-BF1F-D339780ADFC0}"/>
    <dgm:cxn modelId="{BF641F45-A6E1-49FF-8D54-F448E88EC821}" type="presOf" srcId="{22E69BE8-653B-4CE1-975B-3C39DAE649D2}" destId="{9259372F-C70A-44BC-BCB4-E2D4392785FE}" srcOrd="0" destOrd="0" presId="urn:microsoft.com/office/officeart/2005/8/layout/vList4#6"/>
    <dgm:cxn modelId="{ED5A0433-0BFB-4193-B3F0-BD487B905715}" type="presOf" srcId="{FDE1B2BF-4076-40E6-982F-93F0932EA27F}" destId="{CA3E3E8A-1393-43C6-A6A9-A1AF34CBCE71}" srcOrd="1" destOrd="1" presId="urn:microsoft.com/office/officeart/2005/8/layout/vList4#6"/>
    <dgm:cxn modelId="{1A5595CA-C30A-4E05-821D-0AF38F8ACD74}" type="presParOf" srcId="{25E29AB1-DE1E-48E4-B66F-1D7048CC3527}" destId="{056847C0-F8DB-4977-A3FD-5A95306D8B69}" srcOrd="0" destOrd="0" presId="urn:microsoft.com/office/officeart/2005/8/layout/vList4#6"/>
    <dgm:cxn modelId="{E44C07E2-1790-4DB0-A748-092D2FCE609C}" type="presParOf" srcId="{056847C0-F8DB-4977-A3FD-5A95306D8B69}" destId="{BA89CFF3-74C1-4F32-B093-38D94D4D20CF}" srcOrd="0" destOrd="0" presId="urn:microsoft.com/office/officeart/2005/8/layout/vList4#6"/>
    <dgm:cxn modelId="{FDA3F08E-FD29-4EB7-9F2B-A35DCA13294A}" type="presParOf" srcId="{056847C0-F8DB-4977-A3FD-5A95306D8B69}" destId="{7D7D61F9-D1AA-4F6A-8715-FD6AC3E01198}" srcOrd="1" destOrd="0" presId="urn:microsoft.com/office/officeart/2005/8/layout/vList4#6"/>
    <dgm:cxn modelId="{B391B52A-9496-4563-BA2F-60C68D8C4325}" type="presParOf" srcId="{056847C0-F8DB-4977-A3FD-5A95306D8B69}" destId="{49E2F980-7E69-446B-A4B0-923DF6DEFA98}" srcOrd="2" destOrd="0" presId="urn:microsoft.com/office/officeart/2005/8/layout/vList4#6"/>
    <dgm:cxn modelId="{EEC185A0-C7B1-4395-B57D-B8E047ECD34F}" type="presParOf" srcId="{25E29AB1-DE1E-48E4-B66F-1D7048CC3527}" destId="{02C83B37-0F1D-4FEA-B7E7-FF6719B27A33}" srcOrd="1" destOrd="0" presId="urn:microsoft.com/office/officeart/2005/8/layout/vList4#6"/>
    <dgm:cxn modelId="{36DD4670-BA59-410D-8B2E-AE9BC59E2B25}" type="presParOf" srcId="{25E29AB1-DE1E-48E4-B66F-1D7048CC3527}" destId="{129D03A9-9EE6-42F0-9D54-DE111F5C82E8}" srcOrd="2" destOrd="0" presId="urn:microsoft.com/office/officeart/2005/8/layout/vList4#6"/>
    <dgm:cxn modelId="{D0F9DB20-A2E5-4207-8148-D76C9CC3D25B}" type="presParOf" srcId="{129D03A9-9EE6-42F0-9D54-DE111F5C82E8}" destId="{A93B6B1D-06C6-4860-8EBA-32C502FF8641}" srcOrd="0" destOrd="0" presId="urn:microsoft.com/office/officeart/2005/8/layout/vList4#6"/>
    <dgm:cxn modelId="{86872154-EF19-4C17-A745-CF98AE64A0AD}" type="presParOf" srcId="{129D03A9-9EE6-42F0-9D54-DE111F5C82E8}" destId="{7AEC1603-E11D-41B0-BE2A-F6201D5BEDCD}" srcOrd="1" destOrd="0" presId="urn:microsoft.com/office/officeart/2005/8/layout/vList4#6"/>
    <dgm:cxn modelId="{6CD4FFA0-B494-4F05-84D8-D96CA03DDC96}" type="presParOf" srcId="{129D03A9-9EE6-42F0-9D54-DE111F5C82E8}" destId="{7B44DBCB-1EB0-418C-B751-858BAE4753CC}" srcOrd="2" destOrd="0" presId="urn:microsoft.com/office/officeart/2005/8/layout/vList4#6"/>
    <dgm:cxn modelId="{62510D21-24A3-4402-A51A-8981E153E885}" type="presParOf" srcId="{25E29AB1-DE1E-48E4-B66F-1D7048CC3527}" destId="{2A6A015C-E28C-44A4-9412-971012033AAE}" srcOrd="3" destOrd="0" presId="urn:microsoft.com/office/officeart/2005/8/layout/vList4#6"/>
    <dgm:cxn modelId="{CF8E6BBB-AF02-4556-A34A-B96AE6EBF91F}" type="presParOf" srcId="{25E29AB1-DE1E-48E4-B66F-1D7048CC3527}" destId="{BC272B12-7FD0-415F-81DF-F02239D32429}" srcOrd="4" destOrd="0" presId="urn:microsoft.com/office/officeart/2005/8/layout/vList4#6"/>
    <dgm:cxn modelId="{3AACCEF6-ADB8-4F39-B8AE-79CF2DC54D16}" type="presParOf" srcId="{BC272B12-7FD0-415F-81DF-F02239D32429}" destId="{47C28FEA-814E-4A68-B726-08705D29C6AB}" srcOrd="0" destOrd="0" presId="urn:microsoft.com/office/officeart/2005/8/layout/vList4#6"/>
    <dgm:cxn modelId="{5EEFDFF2-ACD6-40D4-87E6-944BEA86B901}" type="presParOf" srcId="{BC272B12-7FD0-415F-81DF-F02239D32429}" destId="{6ED042DA-90EA-415F-9861-14F87D22BB00}" srcOrd="1" destOrd="0" presId="urn:microsoft.com/office/officeart/2005/8/layout/vList4#6"/>
    <dgm:cxn modelId="{B17B6EE1-B9B6-48EB-88EA-632D2B523010}" type="presParOf" srcId="{BC272B12-7FD0-415F-81DF-F02239D32429}" destId="{799A5FF2-1A39-4675-818C-11261776BAE8}" srcOrd="2" destOrd="0" presId="urn:microsoft.com/office/officeart/2005/8/layout/vList4#6"/>
    <dgm:cxn modelId="{1D31BFF5-C287-47FA-B255-AE920B124F89}" type="presParOf" srcId="{25E29AB1-DE1E-48E4-B66F-1D7048CC3527}" destId="{9B636D59-4907-4E00-B740-911D24B9FF11}" srcOrd="5" destOrd="0" presId="urn:microsoft.com/office/officeart/2005/8/layout/vList4#6"/>
    <dgm:cxn modelId="{513C742D-C144-4245-A675-16E04887D3E5}" type="presParOf" srcId="{25E29AB1-DE1E-48E4-B66F-1D7048CC3527}" destId="{1ED16A2B-8516-4F79-8954-C053F3BC0B6B}" srcOrd="6" destOrd="0" presId="urn:microsoft.com/office/officeart/2005/8/layout/vList4#6"/>
    <dgm:cxn modelId="{0DD447F6-C2AA-429A-9366-1E35ADC80C87}" type="presParOf" srcId="{1ED16A2B-8516-4F79-8954-C053F3BC0B6B}" destId="{471ACDAA-8EBB-4B3F-89FD-E777335919BA}" srcOrd="0" destOrd="0" presId="urn:microsoft.com/office/officeart/2005/8/layout/vList4#6"/>
    <dgm:cxn modelId="{A0CC5FCA-05EB-46B0-B49E-6A63D6CBC36F}" type="presParOf" srcId="{1ED16A2B-8516-4F79-8954-C053F3BC0B6B}" destId="{0C6B9C41-271F-4061-9955-70DED635DAC1}" srcOrd="1" destOrd="0" presId="urn:microsoft.com/office/officeart/2005/8/layout/vList4#6"/>
    <dgm:cxn modelId="{E2CD65C0-466E-4B19-BD4D-E9B3481EA8DA}" type="presParOf" srcId="{1ED16A2B-8516-4F79-8954-C053F3BC0B6B}" destId="{5E310E1C-7377-4CBD-AD7A-3ED403513640}" srcOrd="2" destOrd="0" presId="urn:microsoft.com/office/officeart/2005/8/layout/vList4#6"/>
    <dgm:cxn modelId="{5D2935CF-293D-45C2-BD3B-2505B2B9823C}" type="presParOf" srcId="{25E29AB1-DE1E-48E4-B66F-1D7048CC3527}" destId="{F89176E6-859D-4FD9-8DED-11CCE6D56F7C}" srcOrd="7" destOrd="0" presId="urn:microsoft.com/office/officeart/2005/8/layout/vList4#6"/>
    <dgm:cxn modelId="{5EB470AB-F2BB-4C22-BB53-A1E89E59D9F6}" type="presParOf" srcId="{25E29AB1-DE1E-48E4-B66F-1D7048CC3527}" destId="{B2BFB810-8CC4-47A7-8F53-5989733EAF0E}" srcOrd="8" destOrd="0" presId="urn:microsoft.com/office/officeart/2005/8/layout/vList4#6"/>
    <dgm:cxn modelId="{69C32A49-29D9-43C9-8282-AB9143137BCD}" type="presParOf" srcId="{B2BFB810-8CC4-47A7-8F53-5989733EAF0E}" destId="{9259372F-C70A-44BC-BCB4-E2D4392785FE}" srcOrd="0" destOrd="0" presId="urn:microsoft.com/office/officeart/2005/8/layout/vList4#6"/>
    <dgm:cxn modelId="{69622D9B-5903-4B0D-A45D-52DACDFF2F6B}" type="presParOf" srcId="{B2BFB810-8CC4-47A7-8F53-5989733EAF0E}" destId="{889131BE-3A6B-4B48-98CB-9C233DE61FE5}" srcOrd="1" destOrd="0" presId="urn:microsoft.com/office/officeart/2005/8/layout/vList4#6"/>
    <dgm:cxn modelId="{610BEE5F-0513-42A6-AFB2-579546E96BEE}" type="presParOf" srcId="{B2BFB810-8CC4-47A7-8F53-5989733EAF0E}" destId="{CA3E3E8A-1393-43C6-A6A9-A1AF34CBCE71}" srcOrd="2" destOrd="0" presId="urn:microsoft.com/office/officeart/2005/8/layout/vList4#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2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CE3FAA6-4C88-447A-88C0-ECB370F87CD2}" type="datetimeFigureOut">
              <a:rPr lang="en-US"/>
              <a:pPr>
                <a:defRPr/>
              </a:pPr>
              <a:t>2/5/2013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6CC5CAD-DED5-41DE-8C70-3DD0B7F3617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452A018-DC7C-442F-B64C-2E50CF724AD6}" type="datetimeFigureOut">
              <a:rPr lang="en-US"/>
              <a:pPr>
                <a:defRPr/>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1C00002-6189-4F3C-B0A5-4F372AE53E8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44D97F-0094-4F91-B650-37BB2E289A3F}"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Destructive code is called Malware, and includes computer viruses and other types of code designed to infect computers or perform other malicious or criminal activities. Viruses, Worms, and Trojan’s all fall into this category.</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A5192E-D4E5-4BED-8B0E-99701761739C}"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Viruses infect a computer, and then spread to other computers through mechanisms such as email attachments and the sharing of infected files. A virus can spread very rapidly through and across organizations. </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0C2F16-8145-4215-90DF-294F1AE32F00}" type="slidenum">
              <a:rPr lang="en-US">
                <a:cs typeface="Arial" charset="0"/>
              </a:rPr>
              <a:pPr fontAlgn="base">
                <a:spcBef>
                  <a:spcPct val="0"/>
                </a:spcBef>
                <a:spcAft>
                  <a:spcPct val="0"/>
                </a:spcAft>
                <a:defRPr/>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When a server has too many requests to handle, it becomes overloaded and unable to serve the requests of legitimate users. A Denial-of-Service attack seeks to overload servers, typically using a network of hacked computers that are controlled remotely, by sending too many requests or messages to the server for it to handle.</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F6D938-754B-4283-8D31-1A8EE2D2145A}"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Spyware monitors computer use, and can have legitimate uses such as monitoring a child or employee’s activity as well as illegitimate ones such as capturing credit card numbers. </a:t>
            </a:r>
          </a:p>
          <a:p>
            <a:pPr eaLnBrk="1" hangingPunct="1">
              <a:spcBef>
                <a:spcPct val="0"/>
              </a:spcBef>
            </a:pPr>
            <a:r>
              <a:rPr lang="en-US" smtClean="0"/>
              <a:t>Spam is bulk email sent to large numbers of people, few of which would have interest in it, often attempting to sell products or distribute malware.</a:t>
            </a:r>
          </a:p>
          <a:p>
            <a:pPr eaLnBrk="1" hangingPunct="1">
              <a:spcBef>
                <a:spcPct val="0"/>
              </a:spcBef>
            </a:pPr>
            <a:r>
              <a:rPr lang="en-US" smtClean="0"/>
              <a:t>Cookies are a Web technology designed to allow Web sites to work with individual browsers by tracking such information as shopping cart contents, but they can also be used for other purposes, such as tracking a person’s browsing behaviors across multiple Web sites. If the Web site stores sensitive information in a cookie that can also be a security threat.</a:t>
            </a:r>
          </a:p>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EF3FF0-618B-49CE-9F59-365BD0D66C0E}"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Phishing is the “casting” of email messages typically hoping to trick users into sending in usernames and passwords. It is a common form of spam, and some phishing attacks can be very realistic. A variation of phishing is “Spear Phishing” where a single targeted email message might be sent to an individual in a company seeking specific information, such as an email to the COO asking about product development which is shown as coming from the office of the CEO and which references the people the COO works with by name, making it seem very plausible.</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9349C4-270F-4B0D-AF9E-821E25AB5B09}"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Internet hoaxes often involve false messages which people are encouraged to forward to everyone they know. This wastes the time and resources of people and organizations. Some are used to gather emails for future SPAM mailings.</a:t>
            </a:r>
          </a:p>
          <a:p>
            <a:pPr eaLnBrk="1" hangingPunct="1">
              <a:spcBef>
                <a:spcPct val="0"/>
              </a:spcBef>
            </a:pPr>
            <a:r>
              <a:rPr lang="en-US" smtClean="0"/>
              <a:t>Cybersquatting is the practice of buying Internet domain names that might be of significant value to another company or person, then holding them for sale. However, if the individual doing so is profiting off a trademark then it is a crime and they can be forced to release the domain name.</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2B4223-6CB6-4391-8E87-D4CCAA987277}"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These three concepts tend to overlap. For example, CyberBullying could be considered Cyberharassment with the specific intent to bully and cause emotional distress, while Cyberharassment may include other types of distress. Cyberstalking may be necessary to have enough information to perform Cyberharassment, or it might not be. Cyberstalking isn’t always detected by the target of the stalking, and can include a wide range of acts from tracking what an individual is doing to committing acts to damage the reputation of the individual. Many states and countries have laws against one or more of these activities, although enforcement can be difficult.</a:t>
            </a:r>
          </a:p>
          <a:p>
            <a:pPr eaLnBrk="1" hangingPunct="1">
              <a:spcBef>
                <a:spcPct val="0"/>
              </a:spcBef>
            </a:pPr>
            <a:endParaRPr lang="en-US"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BF0561-BC1E-4B1C-9267-E29B256B8E0F}"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Software piracy is the practice of using software that isn’t properly licensed and paid for, such as by purchasing one copy of a product and then using it on multiple computers. Piracy is illegal, violating copyright and sometimes patent laws. Copyrights include creations of the mind, which typically applies to software, while patents refer to specific processes for doing something, which may be imbedded into a software application.</a:t>
            </a:r>
          </a:p>
          <a:p>
            <a:pPr eaLnBrk="1" hangingPunct="1">
              <a:spcBef>
                <a:spcPct val="0"/>
              </a:spcBef>
            </a:pPr>
            <a:endParaRPr lang="en-US" smtClean="0"/>
          </a:p>
          <a:p>
            <a:pPr eaLnBrk="1" hangingPunct="1">
              <a:spcBef>
                <a:spcPct val="0"/>
              </a:spcBef>
            </a:pPr>
            <a:r>
              <a:rPr lang="en-US" smtClean="0"/>
              <a:t>Copyright violations are a felony, and are illegal even when no profit is being made from the violation.</a:t>
            </a:r>
          </a:p>
          <a:p>
            <a:pPr eaLnBrk="1" hangingPunct="1">
              <a:spcBef>
                <a:spcPct val="0"/>
              </a:spcBef>
            </a:pPr>
            <a:endParaRPr lang="en-US" smtClean="0"/>
          </a:p>
          <a:p>
            <a:pPr eaLnBrk="1" hangingPunct="1">
              <a:spcBef>
                <a:spcPct val="0"/>
              </a:spcBef>
            </a:pPr>
            <a:r>
              <a:rPr lang="en-US" smtClean="0"/>
              <a:t>In some countries, such as Georgia and Zimbabwe, the percentage of software that is illegal can exceed 90%.</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481181-1DE6-427F-A94C-218589F0B586}"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Two critical federal laws both make it a crime to attack or threaten government agencies or officials. They also make it a crime to extort funds, break into telephone services, or even intercept electronic communications.</a:t>
            </a: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D77F3E-EB4D-4A05-AA8B-28ABCF48F589}"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358F62-2837-473A-9E13-7CBCF506D9B5}"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206D72-1142-40A5-A1FA-11D9D6BD1080}"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Modern military systems rely on their own sophisticated networks to help the military execute its mission, and cyberwar involves protecting a militaries own infrastructure and/or disrupting an enemy’s infrastructure. As more and more governments work on developing the tools and techniques necessary to engage in cyberwarfare, a new cyber arms race has begun.</a:t>
            </a:r>
          </a:p>
          <a:p>
            <a:pPr eaLnBrk="1" hangingPunct="1">
              <a:spcBef>
                <a:spcPct val="0"/>
              </a:spcBef>
            </a:pP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E3DAAB-20D3-4910-AF1D-244975D9BFF7}"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Cyberterrorism involves cyber attacks not by government agencies, but by individuals and groups. At the same time, terrorists of all stripes are leveraging the Internet to support all their organizational needs.</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73E646-891E-41EE-A3A6-2FDAA4C85580}" type="slidenum">
              <a:rPr lang="en-US">
                <a:cs typeface="Arial" charset="0"/>
              </a:rPr>
              <a:pPr fontAlgn="base">
                <a:spcBef>
                  <a:spcPct val="0"/>
                </a:spcBef>
                <a:spcAft>
                  <a:spcPct val="0"/>
                </a:spcAft>
                <a:defRPr/>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Cyberterrorism is a unique problem due to the open nature of the Internet. Attacks can be launched from anywhere in the world, against any Internet-connected target in the world. While attacks to date have had limited impact, there is the potential for significant attacks in the future.</a:t>
            </a: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DA226F-619D-48A4-B547-6BD2C8601F66}" type="slidenum">
              <a:rPr lang="en-US">
                <a:cs typeface="Arial" charset="0"/>
              </a:rPr>
              <a:pPr fontAlgn="base">
                <a:spcBef>
                  <a:spcPct val="0"/>
                </a:spcBef>
                <a:spcAft>
                  <a:spcPct val="0"/>
                </a:spcAft>
                <a:defRPr/>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3BCD5A-22C2-408C-9D0C-978E87B87F69}" type="slidenum">
              <a:rPr lang="en-US">
                <a:cs typeface="Arial" charset="0"/>
              </a:rPr>
              <a:pPr fontAlgn="base">
                <a:spcBef>
                  <a:spcPct val="0"/>
                </a:spcBef>
                <a:spcAft>
                  <a:spcPct val="0"/>
                </a:spcAft>
                <a:defRPr/>
              </a:pPr>
              <a:t>23</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IS Resources face risks, and these risks are handled by businesses using three strategies, either individually or together. </a:t>
            </a:r>
          </a:p>
          <a:p>
            <a:pPr marL="171450" indent="-171450" eaLnBrk="1" fontAlgn="auto" hangingPunct="1">
              <a:spcBef>
                <a:spcPts val="0"/>
              </a:spcBef>
              <a:spcAft>
                <a:spcPts val="0"/>
              </a:spcAft>
              <a:buFont typeface="Arial" pitchFamily="34" charset="0"/>
              <a:buChar char="•"/>
              <a:defRPr/>
            </a:pPr>
            <a:r>
              <a:rPr lang="en-US" dirty="0" smtClean="0"/>
              <a:t>Risk reduction is when we take steps to reduce the likelihood of an event, or the consequences of it. For example, installing an antivirus reduces the chance of getting infected, while regular hard drive backups limit the financial loss should a hard drive fail. </a:t>
            </a:r>
          </a:p>
          <a:p>
            <a:pPr marL="171450" indent="-171450" eaLnBrk="1" fontAlgn="auto" hangingPunct="1">
              <a:spcBef>
                <a:spcPts val="0"/>
              </a:spcBef>
              <a:spcAft>
                <a:spcPts val="0"/>
              </a:spcAft>
              <a:buFont typeface="Arial" pitchFamily="34" charset="0"/>
              <a:buChar char="•"/>
              <a:defRPr/>
            </a:pPr>
            <a:r>
              <a:rPr lang="en-US" dirty="0" smtClean="0"/>
              <a:t>Risk acceptance is understanding that some risks are better absorbed if and when they occur than by attempting to reduce them.</a:t>
            </a:r>
          </a:p>
          <a:p>
            <a:pPr marL="171450" indent="-171450" eaLnBrk="1" fontAlgn="auto" hangingPunct="1">
              <a:spcBef>
                <a:spcPts val="0"/>
              </a:spcBef>
              <a:spcAft>
                <a:spcPts val="0"/>
              </a:spcAft>
              <a:buFont typeface="Arial" pitchFamily="34" charset="0"/>
              <a:buChar char="•"/>
              <a:defRPr/>
            </a:pPr>
            <a:r>
              <a:rPr lang="en-US" dirty="0" smtClean="0"/>
              <a:t>Risk transference is a good strategy when a different entity is better positioned to accept and/or reduce the risk, for example an insurance company.</a:t>
            </a:r>
            <a:endParaRPr lang="en-US" dirty="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B58E51-B399-4DA1-95A7-B945D0BA8211}" type="slidenum">
              <a:rPr lang="en-US">
                <a:cs typeface="Arial" charset="0"/>
              </a:rPr>
              <a:pPr fontAlgn="base">
                <a:spcBef>
                  <a:spcPct val="0"/>
                </a:spcBef>
                <a:spcAft>
                  <a:spcPct val="0"/>
                </a:spcAft>
                <a:defRPr/>
              </a:pPr>
              <a:t>24</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Technological safeguards are technical solutions to mitigate or control risk to Information Systems. There are many types that play a key role in security, we will discuss each of these individually next.</a:t>
            </a: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4D0EE3-CE98-45DE-B602-532D916158BE}" type="slidenum">
              <a:rPr lang="en-US">
                <a:cs typeface="Arial" charset="0"/>
              </a:rPr>
              <a:pPr fontAlgn="base">
                <a:spcBef>
                  <a:spcPct val="0"/>
                </a:spcBef>
                <a:spcAft>
                  <a:spcPct val="0"/>
                </a:spcAft>
                <a:defRPr/>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Physical Access restrictions typically focus on an individual identifying him- or herself, and then one or more forms of authentication being utilized to verify the stated identification. This two-step process greatly enhances security over a one-step process, such as using a fingerprint to both identify and authorize an individual.</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3D131C-52B3-480F-8C68-E63A947746D9}" type="slidenum">
              <a:rPr lang="en-US">
                <a:cs typeface="Arial" charset="0"/>
              </a:rPr>
              <a:pPr fontAlgn="base">
                <a:spcBef>
                  <a:spcPct val="0"/>
                </a:spcBef>
                <a:spcAft>
                  <a:spcPct val="0"/>
                </a:spcAft>
                <a:defRPr/>
              </a:pPr>
              <a:t>26</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Firewalls are a form of security based on filtering, where access is typically limited to those functions that actually need access. It is like the network equivalent of restricting people to parts of a building where they legitimately need to be.</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2BFBFC-868F-4105-AD9E-A522AB290A6B}" type="slidenum">
              <a:rPr lang="en-US">
                <a:cs typeface="Arial" charset="0"/>
              </a:rPr>
              <a:pPr fontAlgn="base">
                <a:spcBef>
                  <a:spcPct val="0"/>
                </a:spcBef>
                <a:spcAft>
                  <a:spcPct val="0"/>
                </a:spcAft>
                <a:defRPr/>
              </a:pPr>
              <a:t>27</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Encryption is the practice if safeguarding data by encrypting it so it can only be accessed by a decryption process that requires a cypher and a suitable password, key, or certificate. </a:t>
            </a:r>
          </a:p>
          <a:p>
            <a:pPr eaLnBrk="1" hangingPunct="1">
              <a:spcBef>
                <a:spcPct val="0"/>
              </a:spcBef>
            </a:pPr>
            <a:r>
              <a:rPr lang="en-US" smtClean="0"/>
              <a:t>Encryption can be applied to email, data on hard drives, communication over the Internet, data being taken offsite for backup purposes, or other forms of communication or data storage. </a:t>
            </a:r>
          </a:p>
          <a:p>
            <a:pPr eaLnBrk="1" hangingPunct="1">
              <a:spcBef>
                <a:spcPct val="0"/>
              </a:spcBef>
            </a:pPr>
            <a:r>
              <a:rPr lang="en-US" smtClean="0"/>
              <a:t>This figure shows a Virtual Private Network, which involves encrypting all traffic between two locations, where a location could be a notebook, a house, or another office of the organization. </a:t>
            </a:r>
          </a:p>
          <a:p>
            <a:pPr eaLnBrk="1" hangingPunct="1">
              <a:spcBef>
                <a:spcPct val="0"/>
              </a:spcBef>
            </a:pPr>
            <a:r>
              <a:rPr lang="en-US" smtClean="0"/>
              <a:t>Encryption is an effective tool for safeguarding information.</a:t>
            </a: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62FED1-030A-44E0-AAD1-00DF4E2B8C9A}" type="slidenum">
              <a:rPr lang="en-US">
                <a:cs typeface="Arial" charset="0"/>
              </a:rPr>
              <a:pPr fontAlgn="base">
                <a:spcBef>
                  <a:spcPct val="0"/>
                </a:spcBef>
                <a:spcAft>
                  <a:spcPct val="0"/>
                </a:spcAft>
                <a:defRPr/>
              </a:pPr>
              <a:t>28</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Viruses and malware pose a constant threat to information systems. </a:t>
            </a:r>
          </a:p>
          <a:p>
            <a:pPr eaLnBrk="1" hangingPunct="1">
              <a:spcBef>
                <a:spcPct val="0"/>
              </a:spcBef>
            </a:pPr>
            <a:r>
              <a:rPr lang="en-US" smtClean="0"/>
              <a:t>A combination of antivirus software and secure practices cannot eliminate the threat, but can reduce the potential risk significantly. </a:t>
            </a:r>
          </a:p>
          <a:p>
            <a:pPr eaLnBrk="1" hangingPunct="1">
              <a:spcBef>
                <a:spcPct val="0"/>
              </a:spcBef>
            </a:pPr>
            <a:r>
              <a:rPr lang="en-US" smtClean="0"/>
              <a:t>Beyond antivirus software, the next most important step is to limit the potential for infection by avoiding unknown files and file sources. </a:t>
            </a:r>
          </a:p>
          <a:p>
            <a:pPr eaLnBrk="1" hangingPunct="1">
              <a:spcBef>
                <a:spcPct val="0"/>
              </a:spcBef>
            </a:pPr>
            <a:r>
              <a:rPr lang="en-US" smtClean="0"/>
              <a:t>If your computer is infected, prompt reporting will allow the infection to be contained and minimize the impact.</a:t>
            </a:r>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EEC79A-103D-446B-B39A-056321524884}" type="slidenum">
              <a:rPr lang="en-US">
                <a:cs typeface="Arial" charset="0"/>
              </a:rPr>
              <a:pPr fontAlgn="base">
                <a:spcBef>
                  <a:spcPct val="0"/>
                </a:spcBef>
                <a:spcAft>
                  <a:spcPct val="0"/>
                </a:spcAft>
                <a:defRPr/>
              </a:pPr>
              <a:t>29</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6D0120-3472-4BB7-B86D-E81AF2E78C12}"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Audit-control software is a way of proactively ensuring that employees are engaging in appropriate computer activities by monitoring key events and flagging anything that is or appears inappropriate.</a:t>
            </a:r>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BBF61E-4754-450A-B764-B50783ACD6E8}" type="slidenum">
              <a:rPr lang="en-US">
                <a:cs typeface="Arial" charset="0"/>
              </a:rPr>
              <a:pPr fontAlgn="base">
                <a:spcBef>
                  <a:spcPct val="0"/>
                </a:spcBef>
                <a:spcAft>
                  <a:spcPct val="0"/>
                </a:spcAft>
                <a:defRPr/>
              </a:pPr>
              <a:t>30</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are a surprising number of threats which can render a data center unavailable, or even destroy it and all the data it contains. Organizations should plan for the worst threats and implement appropriate risk management strategies to ensure the business isn’t threatened by the unexpected.</a:t>
            </a:r>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CDE345-5E8D-4D84-9A29-F27260BF8EF0}" type="slidenum">
              <a:rPr lang="en-US">
                <a:cs typeface="Arial" charset="0"/>
              </a:rPr>
              <a:pPr fontAlgn="base">
                <a:spcBef>
                  <a:spcPct val="0"/>
                </a:spcBef>
                <a:spcAft>
                  <a:spcPct val="0"/>
                </a:spcAft>
                <a:defRPr/>
              </a:pPr>
              <a:t>31</a:t>
            </a:fld>
            <a:endParaRPr 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Backups of corporate data are critical to ensuring business continuity, but just backing up the data often isn’t enough. </a:t>
            </a:r>
          </a:p>
          <a:p>
            <a:pPr eaLnBrk="1" hangingPunct="1">
              <a:spcBef>
                <a:spcPct val="0"/>
              </a:spcBef>
            </a:pPr>
            <a:r>
              <a:rPr lang="en-US" smtClean="0"/>
              <a:t>Businesses can also have backup sites with varying levels of preparation. These range from sufficient power and network connectivity to ensure a data center could be installed if needed to complete mirrors of existing data centers with real-time data constantly being updated. </a:t>
            </a:r>
          </a:p>
          <a:p>
            <a:pPr eaLnBrk="1" hangingPunct="1">
              <a:spcBef>
                <a:spcPct val="0"/>
              </a:spcBef>
            </a:pPr>
            <a:r>
              <a:rPr lang="en-US" smtClean="0"/>
              <a:t>A complete second data center with all data being replicated at all times is a Redundant Data Center, and if something happens to the original data center the redundant data center can take over processing with no service interruption.</a:t>
            </a:r>
          </a:p>
          <a:p>
            <a:pPr eaLnBrk="1" hangingPunct="1">
              <a:spcBef>
                <a:spcPct val="0"/>
              </a:spcBef>
            </a:pPr>
            <a:r>
              <a:rPr lang="en-US" smtClean="0"/>
              <a:t>Closed circuit television allows for continuous data center monitoring.</a:t>
            </a:r>
          </a:p>
          <a:p>
            <a:pPr eaLnBrk="1" hangingPunct="1">
              <a:spcBef>
                <a:spcPct val="0"/>
              </a:spcBef>
            </a:pPr>
            <a:r>
              <a:rPr lang="en-US" smtClean="0"/>
              <a:t>Uninterruptible Power Supplies take over in case of power loss or surges to ensure seamless operation.</a:t>
            </a: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03DD34-B1C5-4296-B28B-27762C625B5D}" type="slidenum">
              <a:rPr lang="en-US">
                <a:cs typeface="Arial" charset="0"/>
              </a:rPr>
              <a:pPr fontAlgn="base">
                <a:spcBef>
                  <a:spcPct val="0"/>
                </a:spcBef>
                <a:spcAft>
                  <a:spcPct val="0"/>
                </a:spcAft>
                <a:defRPr/>
              </a:pPr>
              <a:t>32</a:t>
            </a:fld>
            <a:endParaRPr lang="en-U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Human safeguards include ethics, laws, and effective management. </a:t>
            </a:r>
          </a:p>
          <a:p>
            <a:pPr eaLnBrk="1" hangingPunct="1">
              <a:spcBef>
                <a:spcPct val="0"/>
              </a:spcBef>
            </a:pPr>
            <a:r>
              <a:rPr lang="en-US" smtClean="0"/>
              <a:t>Ethics were covered in Chapter 1, and laws were discussed earlier in this chapter. </a:t>
            </a:r>
          </a:p>
          <a:p>
            <a:pPr eaLnBrk="1" hangingPunct="1">
              <a:spcBef>
                <a:spcPct val="0"/>
              </a:spcBef>
            </a:pPr>
            <a:r>
              <a:rPr lang="en-US" smtClean="0"/>
              <a:t>Effective management includes implementing and then executing effective security practices on an ongoing basis, and will be covered later in this chapter.</a:t>
            </a:r>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AF7772-5C87-4D31-9CA8-335D508D189B}" type="slidenum">
              <a:rPr lang="en-US">
                <a:cs typeface="Arial" charset="0"/>
              </a:rPr>
              <a:pPr fontAlgn="base">
                <a:spcBef>
                  <a:spcPct val="0"/>
                </a:spcBef>
                <a:spcAft>
                  <a:spcPct val="0"/>
                </a:spcAft>
                <a:defRPr/>
              </a:pPr>
              <a:t>33</a:t>
            </a:fld>
            <a:endParaRPr 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Law enforcement now routinely includes computer forensics in criminal investigations to determine if any digital evidence is available related to the crime. </a:t>
            </a:r>
          </a:p>
          <a:p>
            <a:pPr eaLnBrk="1" hangingPunct="1">
              <a:spcBef>
                <a:spcPct val="0"/>
              </a:spcBef>
            </a:pPr>
            <a:r>
              <a:rPr lang="en-US" smtClean="0"/>
              <a:t>While criminals can include booby-traps to delete data on their computers, Forensic experts are often able to recover this data with the tools and techniques at their disposal. </a:t>
            </a:r>
          </a:p>
          <a:p>
            <a:pPr eaLnBrk="1" hangingPunct="1">
              <a:spcBef>
                <a:spcPct val="0"/>
              </a:spcBef>
            </a:pPr>
            <a:r>
              <a:rPr lang="en-US" smtClean="0"/>
              <a:t>This digital evidence now plays a critical role in modern law enforcement.</a:t>
            </a:r>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10744F-E895-4E0F-93E4-F3A8BEEB784F}" type="slidenum">
              <a:rPr lang="en-US">
                <a:cs typeface="Arial" charset="0"/>
              </a:rPr>
              <a:pPr fontAlgn="base">
                <a:spcBef>
                  <a:spcPct val="0"/>
                </a:spcBef>
                <a:spcAft>
                  <a:spcPct val="0"/>
                </a:spcAft>
                <a:defRPr/>
              </a:pPr>
              <a:t>34</a:t>
            </a:fld>
            <a:endParaRPr lang="en-US">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Managing IS security is a constant challenge, in this section we discuss managing security and implementing an effective security plan.</a:t>
            </a:r>
          </a:p>
          <a:p>
            <a:pPr eaLnBrk="1" hangingPunct="1">
              <a:spcBef>
                <a:spcPct val="0"/>
              </a:spcBef>
            </a:pPr>
            <a:endParaRPr lang="en-US" smtClean="0"/>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B824E8-D34E-4F1D-9EDD-38E1C085C190}" type="slidenum">
              <a:rPr lang="en-US">
                <a:cs typeface="Arial" charset="0"/>
              </a:rPr>
              <a:pPr fontAlgn="base">
                <a:spcBef>
                  <a:spcPct val="0"/>
                </a:spcBef>
                <a:spcAft>
                  <a:spcPct val="0"/>
                </a:spcAft>
                <a:defRPr/>
              </a:pPr>
              <a:t>35</a:t>
            </a:fld>
            <a:endParaRPr lang="en-US">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Developing a complete IS security plan is a complex, multistep process that requires the involvement and input of professionals from across the organization. It includes understanding the risk, developing appropriate policies and procedures to manage them, implementing these policies and procedures, training personnel in the policies and procedures, and then conducting regular audits to ensure the policies and procedures continue to be followed.</a:t>
            </a:r>
          </a:p>
        </p:txBody>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5DCC29-7F81-4077-A254-317507B766C7}" type="slidenum">
              <a:rPr lang="en-US">
                <a:cs typeface="Arial" charset="0"/>
              </a:rPr>
              <a:pPr fontAlgn="base">
                <a:spcBef>
                  <a:spcPct val="0"/>
                </a:spcBef>
                <a:spcAft>
                  <a:spcPct val="0"/>
                </a:spcAft>
                <a:defRPr/>
              </a:pPr>
              <a:t>36</a:t>
            </a:fld>
            <a:endParaRPr lang="en-US">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While information security continues to challenge management, organizations are deploying a broad range of tools and controls to effectively manage their security risks. </a:t>
            </a:r>
          </a:p>
        </p:txBody>
      </p:sp>
      <p:sp>
        <p:nvSpPr>
          <p:cNvPr id="90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8FE1FE-3E75-46F6-81B2-61F21FACA211}" type="slidenum">
              <a:rPr lang="en-US">
                <a:cs typeface="Arial" charset="0"/>
              </a:rPr>
              <a:pPr fontAlgn="base">
                <a:spcBef>
                  <a:spcPct val="0"/>
                </a:spcBef>
                <a:spcAft>
                  <a:spcPct val="0"/>
                </a:spcAft>
                <a:defRPr/>
              </a:pPr>
              <a:t>37</a:t>
            </a:fld>
            <a:endParaRPr lang="en-US">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8AECCB-4B0C-41CF-A569-553F863EB98D}" type="slidenum">
              <a:rPr lang="en-US">
                <a:cs typeface="Arial" charset="0"/>
              </a:rPr>
              <a:pPr fontAlgn="base">
                <a:spcBef>
                  <a:spcPct val="0"/>
                </a:spcBef>
                <a:spcAft>
                  <a:spcPct val="0"/>
                </a:spcAft>
                <a:defRPr/>
              </a:pPr>
              <a:t>38</a:t>
            </a:fld>
            <a:endParaRPr lang="en-US">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can look at Information System controls as varying from high-level policies and procedures through detailed low-level technologies and applications, with effective IT management and supervision bridging the implementation gap between the two.</a:t>
            </a:r>
          </a:p>
        </p:txBody>
      </p:sp>
      <p:sp>
        <p:nvSpPr>
          <p:cNvPr id="94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C4A4E0-3C06-4FD3-BFBA-6AA753CA182A}" type="slidenum">
              <a:rPr lang="en-US">
                <a:cs typeface="Arial" charset="0"/>
              </a:rPr>
              <a:pPr fontAlgn="base">
                <a:spcBef>
                  <a:spcPct val="0"/>
                </a:spcBef>
                <a:spcAft>
                  <a:spcPct val="0"/>
                </a:spcAft>
                <a:defRPr/>
              </a:pPr>
              <a:t>39</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Threats to Information Security include any threat, not just intentional ones. Unintentional threats such as employee mistakes, accidents, and natural disasters can also have a huge impact on system availability and integrity.</a:t>
            </a:r>
          </a:p>
          <a:p>
            <a:pPr eaLnBrk="1" hangingPunct="1">
              <a:spcBef>
                <a:spcPct val="0"/>
              </a:spcBef>
            </a:pPr>
            <a:r>
              <a:rPr lang="en-US" smtClean="0"/>
              <a:t>Intentional threats, either from inside or outside the company, may come from employees, from hackers, or from malware such as viruses and Trojan horses. All of these threats need to be considered as part of a comprehensive information security plan.</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081AA4-8F54-442A-89C7-BE964C42F90E}"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Part of effective IS management is the implementation of effective IS controls. Much of what we have been discussing this chapter involves specific types of controls, and as we put it all together we can classify these controls as preventative, detective, or corrective.</a:t>
            </a: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D9D36D-0C35-407B-9D3A-3D3D8C5D8B3D}" type="slidenum">
              <a:rPr lang="en-US">
                <a:cs typeface="Arial" charset="0"/>
              </a:rPr>
              <a:pPr fontAlgn="base">
                <a:spcBef>
                  <a:spcPct val="0"/>
                </a:spcBef>
                <a:spcAft>
                  <a:spcPct val="0"/>
                </a:spcAft>
                <a:defRPr/>
              </a:pPr>
              <a:t>40</a:t>
            </a:fld>
            <a:endParaRPr lang="en-US">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Sarbanes-Oxley is an act that legally requires corporations to have suitable financial controls in place. It requires companies meet control requirements, and document their compliance and preserve evidence. This typically means the appropriate use of information systems to ensure effective and efficient compliance. For example, capturing the evidence often means capturing all emails sent to or from the company in a centralized email repository.</a:t>
            </a:r>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FDCAD3-C2D7-417C-B61D-77FF02E4EADD}" type="slidenum">
              <a:rPr lang="en-US">
                <a:cs typeface="Arial" charset="0"/>
              </a:rPr>
              <a:pPr fontAlgn="base">
                <a:spcBef>
                  <a:spcPct val="0"/>
                </a:spcBef>
                <a:spcAft>
                  <a:spcPct val="0"/>
                </a:spcAft>
                <a:defRPr/>
              </a:pPr>
              <a:t>41</a:t>
            </a:fld>
            <a:endParaRPr lang="en-US">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4EEF4F8-943A-4084-A7CD-85E5943E2914}" type="slidenum">
              <a:rPr lang="en-US" smtClean="0"/>
              <a:pPr>
                <a:defRPr/>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1F2D32D-F78A-4DA6-9AAF-69B6EAC87619}" type="slidenum">
              <a:rPr lang="en-US" smtClean="0"/>
              <a:pPr>
                <a:defRPr/>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9AA4C4C-609E-4D78-AC46-803557178B2A}"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F3C4CD2-EA8E-4CFB-BD7F-DAA97F64EF62}" type="slidenum">
              <a:rPr lang="en-US" smtClean="0"/>
              <a:pPr>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AF9847B-A9B3-46B1-8E35-CF6E813B1CC6}" type="slidenum">
              <a:rPr lang="en-US" smtClean="0"/>
              <a:pPr>
                <a:defRPr/>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C97EC0A-53FD-4804-82D5-A63105ED2C5F}" type="slidenum">
              <a:rPr lang="en-US" smtClean="0"/>
              <a:pPr>
                <a:defRPr/>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03B9629-74AA-4D5E-8833-888686691D2C}" type="slidenum">
              <a:rPr lang="en-US" smtClean="0"/>
              <a:pPr>
                <a:defRPr/>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96E0496-D7F9-454F-9C46-128D1C30E8D6}" type="slidenum">
              <a:rPr lang="en-US" smtClean="0"/>
              <a:pPr>
                <a:defRPr/>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Simply put, if you commit a crime against a computer, while using a computer, or even simply use a computer to support other criminal activities, it is considered computer crime.</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99761-A115-43CE-BB8B-D8C935C16756}"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is a fine line between Hacking and Cracking, and sometimes the only difference is intent. However, hackers do not damage, deface, or steal data, while crackers do. Hacking originated at MIT when expert computer users would write programs, or “hacks”, that allowed them to roam through the mainframe computers and see what was there. </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ACC75B-661D-4B93-A780-523746543E00}"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Two of the most common computer crimes are Unauthorized Access and Information Modification. Unauthorized access may be a precursor to other activities such as data theft, using corporate resources for personal gain, and information modification. Information modification can involve changing data for financial benefit or other purposes, such as a hacktivist who defaces a Web site to make a political statement.</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0E0CB2-748E-42CA-835D-AF3A451C28DB}"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Computer criminals can no longer be stereotyped. There are many different criminals performing many different criminal acts. However, by order of infractions, the number one computer criminal is a current or former employee. The next three in descending order are people with technical knowledge who commit sabotage for personal gain, career criminals, and finally outside crackers. </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77DE81-BAA5-4187-AE06-BF1E1A979477}"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threats seem like common sense, but it requires constant diligence to ensure secure practices are consistently followed. Security systems and antivirus software have to be deployed and maintained on an ongoing basis. Effective security controls need to be in place ensuring people don’t have access to systems they don’t need access to, and access to critical systems is logged and monitored. Terminated employees who have access to critical resources need to be monitored or removed from a position where they could do harm if so motivated.</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3B4848-B6E9-4F0C-AC83-DBC07781B188}"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5"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4" name="Title 13"/>
          <p:cNvSpPr>
            <a:spLocks noGrp="1"/>
          </p:cNvSpPr>
          <p:nvPr>
            <p:ph type="title"/>
          </p:nvPr>
        </p:nvSpPr>
        <p:spPr>
          <a:xfrm>
            <a:off x="685800" y="2133600"/>
            <a:ext cx="7772400" cy="1447800"/>
          </a:xfrm>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5"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304800"/>
            <a:ext cx="8229600" cy="1295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5"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629400" y="304801"/>
            <a:ext cx="2057400" cy="57912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5"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3255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28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TextBox 10"/>
          <p:cNvSpPr txBox="1"/>
          <p:nvPr userDrawn="1"/>
        </p:nvSpPr>
        <p:spPr>
          <a:xfrm>
            <a:off x="457200" y="6505575"/>
            <a:ext cx="8229600" cy="276225"/>
          </a:xfrm>
          <a:prstGeom prst="rect">
            <a:avLst/>
          </a:prstGeom>
          <a:noFill/>
        </p:spPr>
        <p:txBody>
          <a:bodyPr>
            <a:spAutoFit/>
          </a:bodyPr>
          <a:lstStyle/>
          <a:p>
            <a:pPr fontAlgn="auto">
              <a:spcBef>
                <a:spcPts val="0"/>
              </a:spcBef>
              <a:spcAft>
                <a:spcPts val="0"/>
              </a:spcAft>
              <a:tabLst>
                <a:tab pos="8053388" algn="r"/>
              </a:tabLst>
              <a:defRPr/>
            </a:pPr>
            <a:r>
              <a:rPr lang="en-US" sz="1200" dirty="0">
                <a:latin typeface="+mn-lt"/>
                <a:cs typeface="+mn-cs"/>
              </a:rPr>
              <a:t>Copyright © 2014 Pearson Education, Inc. 	</a:t>
            </a:r>
            <a:fld id="{D1FB65F4-BFFC-47D3-ADC3-E9C68D320F79}" type="slidenum">
              <a:rPr lang="en-US" sz="1200">
                <a:latin typeface="+mn-lt"/>
                <a:cs typeface="+mn-cs"/>
              </a:rPr>
              <a:pPr fontAlgn="auto">
                <a:spcBef>
                  <a:spcPts val="0"/>
                </a:spcBef>
                <a:spcAft>
                  <a:spcPts val="0"/>
                </a:spcAft>
                <a:tabLst>
                  <a:tab pos="8053388" algn="r"/>
                </a:tabLst>
                <a:defRPr/>
              </a:pPr>
              <a:t>‹#›</a:t>
            </a:fld>
            <a:endParaRPr lang="en-US" sz="1200" dirty="0">
              <a:latin typeface="+mn-lt"/>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2" r:id="rId5"/>
    <p:sldLayoutId id="2147483677" r:id="rId6"/>
    <p:sldLayoutId id="2147483671" r:id="rId7"/>
    <p:sldLayoutId id="2147483670" r:id="rId8"/>
    <p:sldLayoutId id="2147483669" r:id="rId9"/>
    <p:sldLayoutId id="2147483678" r:id="rId10"/>
    <p:sldLayoutId id="2147483679" r:id="rId11"/>
    <p:sldLayoutId id="2147483680" r:id="rId12"/>
  </p:sldLayoutIdLst>
  <p:txStyles>
    <p:titleStyle>
      <a:lvl1pPr algn="l" rtl="0" eaLnBrk="0" fontAlgn="base" hangingPunct="0">
        <a:spcBef>
          <a:spcPct val="0"/>
        </a:spcBef>
        <a:spcAft>
          <a:spcPct val="0"/>
        </a:spcAft>
        <a:defRPr sz="3400" kern="12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Calibri" pitchFamily="34" charset="0"/>
        </a:defRPr>
      </a:lvl2pPr>
      <a:lvl3pPr algn="l" rtl="0" eaLnBrk="0" fontAlgn="base" hangingPunct="0">
        <a:spcBef>
          <a:spcPct val="0"/>
        </a:spcBef>
        <a:spcAft>
          <a:spcPct val="0"/>
        </a:spcAft>
        <a:defRPr sz="3400">
          <a:solidFill>
            <a:schemeClr val="tx1"/>
          </a:solidFill>
          <a:latin typeface="Calibri" pitchFamily="34" charset="0"/>
        </a:defRPr>
      </a:lvl3pPr>
      <a:lvl4pPr algn="l" rtl="0" eaLnBrk="0" fontAlgn="base" hangingPunct="0">
        <a:spcBef>
          <a:spcPct val="0"/>
        </a:spcBef>
        <a:spcAft>
          <a:spcPct val="0"/>
        </a:spcAft>
        <a:defRPr sz="3400">
          <a:solidFill>
            <a:schemeClr val="tx1"/>
          </a:solidFill>
          <a:latin typeface="Calibri" pitchFamily="34" charset="0"/>
        </a:defRPr>
      </a:lvl4pPr>
      <a:lvl5pPr algn="l" rtl="0" eaLnBrk="0" fontAlgn="base" hangingPunct="0">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IS Security is a critical aspect of managing in the digital world</a:t>
            </a:r>
            <a:endParaRPr lang="en-US" dirty="0"/>
          </a:p>
        </p:txBody>
      </p:sp>
      <p:sp>
        <p:nvSpPr>
          <p:cNvPr id="16386" name="Title 3"/>
          <p:cNvSpPr>
            <a:spLocks noGrp="1"/>
          </p:cNvSpPr>
          <p:nvPr>
            <p:ph type="ctrTitle"/>
          </p:nvPr>
        </p:nvSpPr>
        <p:spPr/>
        <p:txBody>
          <a:bodyPr/>
          <a:lstStyle/>
          <a:p>
            <a:pPr eaLnBrk="1" hangingPunct="1"/>
            <a:r>
              <a:rPr lang="en-US" smtClean="0"/>
              <a:t>Chapter 10 - Securing Information Systems</a:t>
            </a:r>
          </a:p>
        </p:txBody>
      </p:sp>
      <p:pic>
        <p:nvPicPr>
          <p:cNvPr id="16387" name="Picture 1"/>
          <p:cNvPicPr>
            <a:picLocks noChangeAspect="1"/>
          </p:cNvPicPr>
          <p:nvPr/>
        </p:nvPicPr>
        <p:blipFill>
          <a:blip r:embed="rId3"/>
          <a:srcRect/>
          <a:stretch>
            <a:fillRect/>
          </a:stretch>
        </p:blipFill>
        <p:spPr bwMode="auto">
          <a:xfrm>
            <a:off x="6350" y="0"/>
            <a:ext cx="1452563" cy="2057400"/>
          </a:xfrm>
          <a:prstGeom prst="rect">
            <a:avLst/>
          </a:prstGeom>
          <a:noFill/>
          <a:ln w="9525">
            <a:noFill/>
            <a:miter lim="800000"/>
            <a:headEnd/>
            <a:tailEnd/>
          </a:ln>
        </p:spPr>
      </p:pic>
      <p:pic>
        <p:nvPicPr>
          <p:cNvPr id="16388" name="Picture 4"/>
          <p:cNvPicPr>
            <a:picLocks noChangeAspect="1"/>
          </p:cNvPicPr>
          <p:nvPr/>
        </p:nvPicPr>
        <p:blipFill>
          <a:blip r:embed="rId4"/>
          <a:srcRect/>
          <a:stretch>
            <a:fillRect/>
          </a:stretch>
        </p:blipFill>
        <p:spPr bwMode="auto">
          <a:xfrm>
            <a:off x="1458913" y="0"/>
            <a:ext cx="2897187" cy="2057400"/>
          </a:xfrm>
          <a:prstGeom prst="rect">
            <a:avLst/>
          </a:prstGeom>
          <a:noFill/>
          <a:ln w="9525">
            <a:noFill/>
            <a:miter lim="800000"/>
            <a:headEnd/>
            <a:tailEnd/>
          </a:ln>
        </p:spPr>
      </p:pic>
      <p:pic>
        <p:nvPicPr>
          <p:cNvPr id="16389" name="Picture 9"/>
          <p:cNvPicPr>
            <a:picLocks noChangeAspect="1"/>
          </p:cNvPicPr>
          <p:nvPr/>
        </p:nvPicPr>
        <p:blipFill>
          <a:blip r:embed="rId5"/>
          <a:srcRect/>
          <a:stretch>
            <a:fillRect/>
          </a:stretch>
        </p:blipFill>
        <p:spPr bwMode="auto">
          <a:xfrm>
            <a:off x="4356100" y="0"/>
            <a:ext cx="2638425" cy="2057400"/>
          </a:xfrm>
          <a:prstGeom prst="rect">
            <a:avLst/>
          </a:prstGeom>
          <a:noFill/>
          <a:ln w="9525">
            <a:noFill/>
            <a:miter lim="800000"/>
            <a:headEnd/>
            <a:tailEnd/>
          </a:ln>
        </p:spPr>
      </p:pic>
      <p:pic>
        <p:nvPicPr>
          <p:cNvPr id="16390" name="Picture 10"/>
          <p:cNvPicPr>
            <a:picLocks noChangeAspect="1"/>
          </p:cNvPicPr>
          <p:nvPr/>
        </p:nvPicPr>
        <p:blipFill>
          <a:blip r:embed="rId6"/>
          <a:srcRect/>
          <a:stretch>
            <a:fillRect/>
          </a:stretch>
        </p:blipFill>
        <p:spPr bwMode="auto">
          <a:xfrm>
            <a:off x="6994525" y="0"/>
            <a:ext cx="2149475"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Computer Viruses and Other Destructive Code</a:t>
            </a:r>
          </a:p>
        </p:txBody>
      </p:sp>
      <p:sp>
        <p:nvSpPr>
          <p:cNvPr id="5" name="Content Placeholder 4"/>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US" dirty="0"/>
              <a:t>Computer </a:t>
            </a:r>
            <a:r>
              <a:rPr lang="en-US" dirty="0" smtClean="0"/>
              <a:t>Viruses</a:t>
            </a:r>
            <a:endParaRPr lang="en-US" dirty="0"/>
          </a:p>
          <a:p>
            <a:pPr eaLnBrk="1" fontAlgn="auto" hangingPunct="1">
              <a:spcAft>
                <a:spcPts val="0"/>
              </a:spcAft>
              <a:buFont typeface="Arial" pitchFamily="34" charset="0"/>
              <a:buChar char="•"/>
              <a:defRPr/>
            </a:pPr>
            <a:r>
              <a:rPr lang="en-US" dirty="0"/>
              <a:t>Worms, Trojan Horses, and Other Sinister </a:t>
            </a:r>
            <a:r>
              <a:rPr lang="en-US" dirty="0" smtClean="0"/>
              <a:t>Programs</a:t>
            </a:r>
            <a:endParaRPr lang="en-US" dirty="0"/>
          </a:p>
          <a:p>
            <a:pPr eaLnBrk="1" fontAlgn="auto" hangingPunct="1">
              <a:spcAft>
                <a:spcPts val="0"/>
              </a:spcAft>
              <a:buFont typeface="Arial" pitchFamily="34" charset="0"/>
              <a:buChar char="•"/>
              <a:defRPr/>
            </a:pPr>
            <a:r>
              <a:rPr lang="en-US" dirty="0"/>
              <a:t>Denial of </a:t>
            </a:r>
            <a:r>
              <a:rPr lang="en-US" dirty="0" smtClean="0"/>
              <a:t>Service</a:t>
            </a:r>
            <a:endParaRPr lang="en-US" dirty="0"/>
          </a:p>
          <a:p>
            <a:pPr eaLnBrk="1" fontAlgn="auto" hangingPunct="1">
              <a:spcAft>
                <a:spcPts val="0"/>
              </a:spcAft>
              <a:buFont typeface="Arial" pitchFamily="34" charset="0"/>
              <a:buChar char="•"/>
              <a:defRPr/>
            </a:pPr>
            <a:r>
              <a:rPr lang="en-US" dirty="0"/>
              <a:t>Spyware, Spam, and </a:t>
            </a:r>
            <a:r>
              <a:rPr lang="en-US" dirty="0" smtClean="0"/>
              <a:t>Cookies</a:t>
            </a:r>
            <a:endParaRPr lang="en-US" dirty="0"/>
          </a:p>
          <a:p>
            <a:pPr lvl="1" eaLnBrk="1" fontAlgn="auto" hangingPunct="1">
              <a:spcAft>
                <a:spcPts val="0"/>
              </a:spcAft>
              <a:buFont typeface="Arial" pitchFamily="34" charset="0"/>
              <a:buChar char="–"/>
              <a:defRPr/>
            </a:pPr>
            <a:r>
              <a:rPr lang="en-US" i="1" dirty="0"/>
              <a:t>Spyware</a:t>
            </a:r>
            <a:endParaRPr lang="en-US" dirty="0"/>
          </a:p>
          <a:p>
            <a:pPr lvl="1" eaLnBrk="1" fontAlgn="auto" hangingPunct="1">
              <a:spcAft>
                <a:spcPts val="0"/>
              </a:spcAft>
              <a:buFont typeface="Arial" pitchFamily="34" charset="0"/>
              <a:buChar char="–"/>
              <a:defRPr/>
            </a:pPr>
            <a:r>
              <a:rPr lang="en-US" i="1" dirty="0"/>
              <a:t>Spam</a:t>
            </a:r>
            <a:endParaRPr lang="en-US" dirty="0"/>
          </a:p>
          <a:p>
            <a:pPr lvl="1" eaLnBrk="1" fontAlgn="auto" hangingPunct="1">
              <a:spcAft>
                <a:spcPts val="0"/>
              </a:spcAft>
              <a:buFont typeface="Arial" pitchFamily="34" charset="0"/>
              <a:buChar char="–"/>
              <a:defRPr/>
            </a:pPr>
            <a:r>
              <a:rPr lang="en-US" i="1" dirty="0"/>
              <a:t>Cookies</a:t>
            </a:r>
            <a:endParaRPr lang="en-US" dirty="0"/>
          </a:p>
          <a:p>
            <a:pPr eaLnBrk="1" fontAlgn="auto" hangingPunct="1">
              <a:spcAft>
                <a:spcPts val="0"/>
              </a:spcAft>
              <a:buFont typeface="Arial" pitchFamily="34" charset="0"/>
              <a:buChar char="•"/>
              <a:defRPr/>
            </a:pPr>
            <a:r>
              <a:rPr lang="en-US" dirty="0"/>
              <a:t>The Rise of Botnets and the </a:t>
            </a:r>
            <a:r>
              <a:rPr lang="en-US" dirty="0" err="1"/>
              <a:t>Cyberattack</a:t>
            </a:r>
            <a:r>
              <a:rPr lang="en-US" dirty="0"/>
              <a:t> Supply </a:t>
            </a:r>
            <a:r>
              <a:rPr lang="en-US" dirty="0" smtClean="0"/>
              <a:t>Chain</a:t>
            </a:r>
            <a:endParaRPr lang="en-US" dirty="0"/>
          </a:p>
          <a:p>
            <a:pPr eaLnBrk="1" fontAlgn="auto" hangingPunct="1">
              <a:spcAft>
                <a:spcPts val="0"/>
              </a:spcAft>
              <a:buFont typeface="Arial" pitchFamily="34" charset="0"/>
              <a:buChar char="•"/>
              <a:defRPr/>
            </a:pPr>
            <a:r>
              <a:rPr lang="en-US" dirty="0"/>
              <a:t>Identity </a:t>
            </a:r>
            <a:r>
              <a:rPr lang="en-US" dirty="0" smtClean="0"/>
              <a:t>Theft</a:t>
            </a:r>
            <a:endParaRPr lang="en-US" dirty="0"/>
          </a:p>
          <a:p>
            <a:pPr eaLnBrk="1" fontAlgn="auto" hangingPunct="1">
              <a:spcAft>
                <a:spcPts val="0"/>
              </a:spcAft>
              <a:buFont typeface="Arial" pitchFamily="34" charset="0"/>
              <a:buChar cha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Computer Viruses and Other Destructive Code: Viruses</a:t>
            </a:r>
          </a:p>
        </p:txBody>
      </p:sp>
      <p:pic>
        <p:nvPicPr>
          <p:cNvPr id="36866" name="Picture 4"/>
          <p:cNvPicPr>
            <a:picLocks noChangeAspect="1"/>
          </p:cNvPicPr>
          <p:nvPr/>
        </p:nvPicPr>
        <p:blipFill>
          <a:blip r:embed="rId3"/>
          <a:srcRect/>
          <a:stretch>
            <a:fillRect/>
          </a:stretch>
        </p:blipFill>
        <p:spPr bwMode="auto">
          <a:xfrm>
            <a:off x="1828800" y="1828800"/>
            <a:ext cx="5486400" cy="4521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Computer Viruses and Other Destructive Code: Denial-of-Service</a:t>
            </a:r>
          </a:p>
        </p:txBody>
      </p:sp>
      <p:pic>
        <p:nvPicPr>
          <p:cNvPr id="38914" name="Picture 4"/>
          <p:cNvPicPr>
            <a:picLocks noChangeAspect="1"/>
          </p:cNvPicPr>
          <p:nvPr/>
        </p:nvPicPr>
        <p:blipFill>
          <a:blip r:embed="rId3"/>
          <a:srcRect/>
          <a:stretch>
            <a:fillRect/>
          </a:stretch>
        </p:blipFill>
        <p:spPr bwMode="auto">
          <a:xfrm>
            <a:off x="2057400" y="1828800"/>
            <a:ext cx="5029200" cy="474503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t>Computer Viruses and Other Destructive Code: Spyware, Spam, and Cookies</a:t>
            </a:r>
          </a:p>
        </p:txBody>
      </p:sp>
      <p:sp>
        <p:nvSpPr>
          <p:cNvPr id="5" name="Content Placeholder 4"/>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US" dirty="0" smtClean="0"/>
              <a:t>Spyware</a:t>
            </a:r>
            <a:r>
              <a:rPr lang="en-US" dirty="0"/>
              <a:t>, Spam, and </a:t>
            </a:r>
            <a:r>
              <a:rPr lang="en-US" dirty="0" smtClean="0"/>
              <a:t>Cookies</a:t>
            </a:r>
            <a:endParaRPr lang="en-US" dirty="0"/>
          </a:p>
          <a:p>
            <a:pPr lvl="1" eaLnBrk="1" fontAlgn="auto" hangingPunct="1">
              <a:spcAft>
                <a:spcPts val="0"/>
              </a:spcAft>
              <a:buFont typeface="Arial" pitchFamily="34" charset="0"/>
              <a:buChar char="–"/>
              <a:defRPr/>
            </a:pPr>
            <a:r>
              <a:rPr lang="en-US" i="1" dirty="0" smtClean="0"/>
              <a:t>Spyware: </a:t>
            </a:r>
            <a:r>
              <a:rPr lang="en-US" dirty="0" smtClean="0"/>
              <a:t>software that monitors the activity on a computer, such as the Web sites visible or even the keystrokes of the user</a:t>
            </a:r>
            <a:endParaRPr lang="en-US" dirty="0"/>
          </a:p>
          <a:p>
            <a:pPr lvl="1" eaLnBrk="1" fontAlgn="auto" hangingPunct="1">
              <a:spcAft>
                <a:spcPts val="0"/>
              </a:spcAft>
              <a:buFont typeface="Arial" pitchFamily="34" charset="0"/>
              <a:buChar char="–"/>
              <a:defRPr/>
            </a:pPr>
            <a:r>
              <a:rPr lang="en-US" i="1" dirty="0" smtClean="0"/>
              <a:t>Spam: </a:t>
            </a:r>
            <a:r>
              <a:rPr lang="en-US" dirty="0" smtClean="0"/>
              <a:t>Bulk unsolicited email sent to millions of users at extremely low cost, typically seeking to sell a product, distribute malware, or conduct a phishing attack</a:t>
            </a:r>
            <a:endParaRPr lang="en-US" dirty="0"/>
          </a:p>
          <a:p>
            <a:pPr lvl="1" eaLnBrk="1" fontAlgn="auto" hangingPunct="1">
              <a:spcAft>
                <a:spcPts val="0"/>
              </a:spcAft>
              <a:buFont typeface="Arial" pitchFamily="34" charset="0"/>
              <a:buChar char="–"/>
              <a:defRPr/>
            </a:pPr>
            <a:r>
              <a:rPr lang="en-US" i="1" dirty="0" smtClean="0"/>
              <a:t>Cookies: </a:t>
            </a:r>
            <a:r>
              <a:rPr lang="en-US" dirty="0" smtClean="0"/>
              <a:t>A small file Web sites place on user’s computer. Can be legitimate (to capture items in a shopping cart) but can be abused (to track individuals browsing habits) and can contain sensitive information (like credit card numbers) and pose a security risk</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Phishing	</a:t>
            </a:r>
          </a:p>
        </p:txBody>
      </p:sp>
      <p:pic>
        <p:nvPicPr>
          <p:cNvPr id="43010" name="Picture 3"/>
          <p:cNvPicPr>
            <a:picLocks noChangeAspect="1"/>
          </p:cNvPicPr>
          <p:nvPr/>
        </p:nvPicPr>
        <p:blipFill>
          <a:blip r:embed="rId3"/>
          <a:srcRect/>
          <a:stretch>
            <a:fillRect/>
          </a:stretch>
        </p:blipFill>
        <p:spPr bwMode="auto">
          <a:xfrm>
            <a:off x="1143000" y="1752600"/>
            <a:ext cx="6858000" cy="47815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Internet Hoaxes &amp; Cybersquatting</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Internet Hoaxes</a:t>
            </a:r>
          </a:p>
          <a:p>
            <a:pPr lvl="1" eaLnBrk="1" fontAlgn="auto" hangingPunct="1">
              <a:spcAft>
                <a:spcPts val="0"/>
              </a:spcAft>
              <a:buFont typeface="Arial" pitchFamily="34" charset="0"/>
              <a:buChar char="–"/>
              <a:defRPr/>
            </a:pPr>
            <a:r>
              <a:rPr lang="en-US" dirty="0" smtClean="0"/>
              <a:t>False messages circulated about topics of interest</a:t>
            </a:r>
          </a:p>
          <a:p>
            <a:pPr lvl="1" eaLnBrk="1" fontAlgn="auto" hangingPunct="1">
              <a:spcAft>
                <a:spcPts val="0"/>
              </a:spcAft>
              <a:buFont typeface="Arial" pitchFamily="34" charset="0"/>
              <a:buChar char="–"/>
              <a:defRPr/>
            </a:pPr>
            <a:r>
              <a:rPr lang="en-US" dirty="0" smtClean="0"/>
              <a:t>Users should verify the content of emails before forwarding</a:t>
            </a:r>
          </a:p>
          <a:p>
            <a:pPr lvl="1" eaLnBrk="1" fontAlgn="auto" hangingPunct="1">
              <a:spcAft>
                <a:spcPts val="0"/>
              </a:spcAft>
              <a:buFont typeface="Arial" pitchFamily="34" charset="0"/>
              <a:buChar char="–"/>
              <a:defRPr/>
            </a:pPr>
            <a:r>
              <a:rPr lang="en-US" dirty="0" smtClean="0"/>
              <a:t>May be used to harvest emails for SPAM mailings</a:t>
            </a:r>
          </a:p>
          <a:p>
            <a:pPr eaLnBrk="1" fontAlgn="auto" hangingPunct="1">
              <a:spcAft>
                <a:spcPts val="0"/>
              </a:spcAft>
              <a:buFont typeface="Arial" pitchFamily="34" charset="0"/>
              <a:buChar char="•"/>
              <a:defRPr/>
            </a:pPr>
            <a:r>
              <a:rPr lang="en-US" dirty="0" smtClean="0"/>
              <a:t>Cybersquatting</a:t>
            </a:r>
          </a:p>
          <a:p>
            <a:pPr lvl="1" eaLnBrk="1" fontAlgn="auto" hangingPunct="1">
              <a:spcAft>
                <a:spcPts val="0"/>
              </a:spcAft>
              <a:buFont typeface="Arial" pitchFamily="34" charset="0"/>
              <a:buChar char="–"/>
              <a:defRPr/>
            </a:pPr>
            <a:r>
              <a:rPr lang="en-US" dirty="0" smtClean="0"/>
              <a:t>Buying &amp; holding a domain name with the intent to sell</a:t>
            </a:r>
          </a:p>
          <a:p>
            <a:pPr lvl="1" eaLnBrk="1" fontAlgn="auto" hangingPunct="1">
              <a:spcAft>
                <a:spcPts val="0"/>
              </a:spcAft>
              <a:buFont typeface="Arial" pitchFamily="34" charset="0"/>
              <a:buChar char="–"/>
              <a:defRPr/>
            </a:pPr>
            <a:r>
              <a:rPr lang="en-US" dirty="0" smtClean="0"/>
              <a:t>The 1999 Anti-Cybersquatting </a:t>
            </a:r>
            <a:r>
              <a:rPr lang="en-US" dirty="0"/>
              <a:t>Consumer </a:t>
            </a:r>
            <a:r>
              <a:rPr lang="en-US" dirty="0" smtClean="0"/>
              <a:t>Protection Act makes it a crime if the intent is to profit from the </a:t>
            </a:r>
            <a:r>
              <a:rPr lang="en-US" dirty="0"/>
              <a:t>goodwill of a trademark belonging to someone else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Cyberharassment, Cyberstalking, and Cyberbullying</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smtClean="0"/>
              <a:t>Cyberharassment</a:t>
            </a:r>
          </a:p>
          <a:p>
            <a:pPr lvl="1" eaLnBrk="1" fontAlgn="auto" hangingPunct="1">
              <a:spcAft>
                <a:spcPts val="0"/>
              </a:spcAft>
              <a:buFont typeface="Arial" pitchFamily="34" charset="0"/>
              <a:buChar char="–"/>
              <a:defRPr/>
            </a:pPr>
            <a:r>
              <a:rPr lang="en-US" dirty="0" smtClean="0"/>
              <a:t>Use </a:t>
            </a:r>
            <a:r>
              <a:rPr lang="en-US" dirty="0"/>
              <a:t>of </a:t>
            </a:r>
            <a:r>
              <a:rPr lang="en-US" dirty="0" smtClean="0"/>
              <a:t>a computer </a:t>
            </a:r>
            <a:r>
              <a:rPr lang="en-US" dirty="0"/>
              <a:t>to communicate obscene, vulgar, or threatening content that causes a reasonable </a:t>
            </a:r>
            <a:r>
              <a:rPr lang="en-US" dirty="0" smtClean="0"/>
              <a:t>person to </a:t>
            </a:r>
            <a:r>
              <a:rPr lang="en-US" dirty="0"/>
              <a:t>endure </a:t>
            </a:r>
            <a:r>
              <a:rPr lang="en-US" dirty="0" smtClean="0"/>
              <a:t>distress</a:t>
            </a:r>
          </a:p>
          <a:p>
            <a:pPr eaLnBrk="1" fontAlgn="auto" hangingPunct="1">
              <a:spcAft>
                <a:spcPts val="0"/>
              </a:spcAft>
              <a:buFont typeface="Arial" pitchFamily="34" charset="0"/>
              <a:buChar char="•"/>
              <a:defRPr/>
            </a:pPr>
            <a:r>
              <a:rPr lang="en-US" dirty="0" smtClean="0"/>
              <a:t>Cyberstalking</a:t>
            </a:r>
          </a:p>
          <a:p>
            <a:pPr lvl="1" eaLnBrk="1" fontAlgn="auto" hangingPunct="1">
              <a:spcAft>
                <a:spcPts val="0"/>
              </a:spcAft>
              <a:buFont typeface="Arial" pitchFamily="34" charset="0"/>
              <a:buChar char="–"/>
              <a:defRPr/>
            </a:pPr>
            <a:r>
              <a:rPr lang="en-US" dirty="0" smtClean="0"/>
              <a:t>Tracking an individual, performing harassing acts not otherwise covered by Cyberharassment, or inciting others to perform harassing acts</a:t>
            </a:r>
          </a:p>
          <a:p>
            <a:pPr eaLnBrk="1" fontAlgn="auto" hangingPunct="1">
              <a:spcAft>
                <a:spcPts val="0"/>
              </a:spcAft>
              <a:buFont typeface="Arial" pitchFamily="34" charset="0"/>
              <a:buChar char="•"/>
              <a:defRPr/>
            </a:pPr>
            <a:r>
              <a:rPr lang="en-US" dirty="0" smtClean="0"/>
              <a:t>CyberBullying</a:t>
            </a:r>
          </a:p>
          <a:p>
            <a:pPr lvl="1" eaLnBrk="1" fontAlgn="auto" hangingPunct="1">
              <a:spcAft>
                <a:spcPts val="0"/>
              </a:spcAft>
              <a:buFont typeface="Arial" pitchFamily="34" charset="0"/>
              <a:buChar char="–"/>
              <a:defRPr/>
            </a:pPr>
            <a:r>
              <a:rPr lang="en-US" dirty="0" smtClean="0"/>
              <a:t>Deliberately causing emotional distress</a:t>
            </a:r>
          </a:p>
          <a:p>
            <a:pPr eaLnBrk="1" fontAlgn="auto" hangingPunct="1">
              <a:spcAft>
                <a:spcPts val="0"/>
              </a:spcAft>
              <a:buFont typeface="Arial" pitchFamily="34" charset="0"/>
              <a:buChar char="•"/>
              <a:defRPr/>
            </a:pPr>
            <a:r>
              <a:rPr lang="en-US" dirty="0" smtClean="0"/>
              <a:t>All three are closely related, a </a:t>
            </a:r>
            <a:r>
              <a:rPr lang="en-US" dirty="0" err="1" smtClean="0"/>
              <a:t>Cyberstalker</a:t>
            </a:r>
            <a:r>
              <a:rPr lang="en-US" dirty="0" smtClean="0"/>
              <a:t> may be committing Cyberharassment and </a:t>
            </a:r>
            <a:r>
              <a:rPr lang="en-US" dirty="0" err="1" smtClean="0"/>
              <a:t>Cyberbullying</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Software Piracy</a:t>
            </a:r>
          </a:p>
        </p:txBody>
      </p:sp>
      <p:graphicFrame>
        <p:nvGraphicFramePr>
          <p:cNvPr id="4" name="Content Placeholder 3"/>
          <p:cNvGraphicFramePr>
            <a:graphicFrameLocks noGrp="1"/>
          </p:cNvGraphicFramePr>
          <p:nvPr>
            <p:ph idx="1"/>
          </p:nvPr>
        </p:nvGraphicFramePr>
        <p:xfrm>
          <a:off x="457200" y="1828800"/>
          <a:ext cx="8229600" cy="3235325"/>
        </p:xfrm>
        <a:graphic>
          <a:graphicData uri="http://schemas.openxmlformats.org/drawingml/2006/table">
            <a:tbl>
              <a:tblPr firstRow="1" bandRow="1">
                <a:tableStyleId>{F5AB1C69-6EDB-4FF4-983F-18BD219EF322}</a:tableStyleId>
              </a:tblPr>
              <a:tblGrid>
                <a:gridCol w="2743200"/>
                <a:gridCol w="2743200"/>
                <a:gridCol w="2743200"/>
              </a:tblGrid>
              <a:tr h="370840">
                <a:tc>
                  <a:txBody>
                    <a:bodyPr/>
                    <a:lstStyle/>
                    <a:p>
                      <a:r>
                        <a:rPr lang="en-US" dirty="0" smtClean="0"/>
                        <a:t>Region</a:t>
                      </a:r>
                      <a:endParaRPr lang="en-US" dirty="0"/>
                    </a:p>
                  </a:txBody>
                  <a:tcPr/>
                </a:tc>
                <a:tc>
                  <a:txBody>
                    <a:bodyPr/>
                    <a:lstStyle/>
                    <a:p>
                      <a:r>
                        <a:rPr lang="en-US" dirty="0" smtClean="0"/>
                        <a:t>Piracy Level</a:t>
                      </a:r>
                      <a:endParaRPr lang="en-US" dirty="0"/>
                    </a:p>
                  </a:txBody>
                  <a:tcPr/>
                </a:tc>
                <a:tc>
                  <a:txBody>
                    <a:bodyPr/>
                    <a:lstStyle/>
                    <a:p>
                      <a:r>
                        <a:rPr lang="en-US" dirty="0" smtClean="0"/>
                        <a:t>Dollar Loss</a:t>
                      </a:r>
                    </a:p>
                    <a:p>
                      <a:r>
                        <a:rPr lang="en-US" dirty="0" smtClean="0"/>
                        <a:t>(in US$ millions)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North America Western</a:t>
                      </a:r>
                    </a:p>
                  </a:txBody>
                  <a:tcPr/>
                </a:tc>
                <a:tc>
                  <a:txBody>
                    <a:bodyPr/>
                    <a:lstStyle/>
                    <a:p>
                      <a:r>
                        <a:rPr lang="en-US" sz="1800" b="0" i="0" u="none" strike="noStrike" kern="1200" baseline="0" dirty="0" smtClean="0">
                          <a:solidFill>
                            <a:schemeClr val="dk1"/>
                          </a:solidFill>
                          <a:latin typeface="+mn-lt"/>
                          <a:ea typeface="+mn-ea"/>
                          <a:cs typeface="+mn-cs"/>
                        </a:rPr>
                        <a:t>19%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10,958</a:t>
                      </a:r>
                    </a:p>
                  </a:txBody>
                  <a:tcPr/>
                </a:tc>
              </a:tr>
              <a:tr h="370840">
                <a:tc>
                  <a:txBody>
                    <a:bodyPr/>
                    <a:lstStyle/>
                    <a:p>
                      <a:r>
                        <a:rPr lang="en-US" sz="1800" b="0" i="0" u="none" strike="noStrike" kern="1200" baseline="0" dirty="0" smtClean="0">
                          <a:solidFill>
                            <a:schemeClr val="dk1"/>
                          </a:solidFill>
                          <a:latin typeface="+mn-lt"/>
                          <a:ea typeface="+mn-ea"/>
                          <a:cs typeface="+mn-cs"/>
                        </a:rPr>
                        <a:t>Europe </a:t>
                      </a:r>
                      <a:endParaRPr lang="en-US" dirty="0"/>
                    </a:p>
                  </a:txBody>
                  <a:tcPr/>
                </a:tc>
                <a:tc>
                  <a:txBody>
                    <a:bodyPr/>
                    <a:lstStyle/>
                    <a:p>
                      <a:r>
                        <a:rPr lang="en-US" sz="1800" b="0" i="0" u="none" strike="noStrike" kern="1200" baseline="0" dirty="0" smtClean="0">
                          <a:solidFill>
                            <a:schemeClr val="dk1"/>
                          </a:solidFill>
                          <a:latin typeface="+mn-lt"/>
                          <a:ea typeface="+mn-ea"/>
                          <a:cs typeface="+mn-cs"/>
                        </a:rPr>
                        <a:t>32% </a:t>
                      </a:r>
                      <a:endParaRPr lang="en-US" dirty="0"/>
                    </a:p>
                  </a:txBody>
                  <a:tcPr/>
                </a:tc>
                <a:tc>
                  <a:txBody>
                    <a:bodyPr/>
                    <a:lstStyle/>
                    <a:p>
                      <a:r>
                        <a:rPr lang="en-US" sz="1800" b="0" i="0" u="none" strike="noStrike" kern="1200" baseline="0" dirty="0" smtClean="0">
                          <a:solidFill>
                            <a:schemeClr val="dk1"/>
                          </a:solidFill>
                          <a:latin typeface="+mn-lt"/>
                          <a:ea typeface="+mn-ea"/>
                          <a:cs typeface="+mn-cs"/>
                        </a:rPr>
                        <a:t>13,749</a:t>
                      </a:r>
                    </a:p>
                  </a:txBody>
                  <a:tcPr/>
                </a:tc>
              </a:tr>
              <a:tr h="370840">
                <a:tc>
                  <a:txBody>
                    <a:bodyPr/>
                    <a:lstStyle/>
                    <a:p>
                      <a:r>
                        <a:rPr lang="en-US" sz="1800" b="0" i="0" u="none" strike="noStrike" kern="1200" baseline="0" dirty="0" smtClean="0">
                          <a:solidFill>
                            <a:schemeClr val="dk1"/>
                          </a:solidFill>
                          <a:latin typeface="+mn-lt"/>
                          <a:ea typeface="+mn-ea"/>
                          <a:cs typeface="+mn-cs"/>
                        </a:rPr>
                        <a:t>Asia/Pacific </a:t>
                      </a:r>
                      <a:endParaRPr lang="en-US" dirty="0"/>
                    </a:p>
                  </a:txBody>
                  <a:tcPr/>
                </a:tc>
                <a:tc>
                  <a:txBody>
                    <a:bodyPr/>
                    <a:lstStyle/>
                    <a:p>
                      <a:r>
                        <a:rPr lang="en-US" sz="1800" b="0" i="0" u="none" strike="noStrike" kern="1200" baseline="0" dirty="0" smtClean="0">
                          <a:solidFill>
                            <a:schemeClr val="dk1"/>
                          </a:solidFill>
                          <a:latin typeface="+mn-lt"/>
                          <a:ea typeface="+mn-ea"/>
                          <a:cs typeface="+mn-cs"/>
                        </a:rPr>
                        <a:t>60% </a:t>
                      </a:r>
                      <a:endParaRPr lang="en-US" dirty="0"/>
                    </a:p>
                  </a:txBody>
                  <a:tcPr/>
                </a:tc>
                <a:tc>
                  <a:txBody>
                    <a:bodyPr/>
                    <a:lstStyle/>
                    <a:p>
                      <a:r>
                        <a:rPr lang="en-US" sz="1800" b="0" i="0" u="none" strike="noStrike" kern="1200" baseline="0" dirty="0" smtClean="0">
                          <a:solidFill>
                            <a:schemeClr val="dk1"/>
                          </a:solidFill>
                          <a:latin typeface="+mn-lt"/>
                          <a:ea typeface="+mn-ea"/>
                          <a:cs typeface="+mn-cs"/>
                        </a:rPr>
                        <a:t>20,998</a:t>
                      </a:r>
                    </a:p>
                  </a:txBody>
                  <a:tcPr/>
                </a:tc>
              </a:tr>
              <a:tr h="370840">
                <a:tc>
                  <a:txBody>
                    <a:bodyPr/>
                    <a:lstStyle/>
                    <a:p>
                      <a:r>
                        <a:rPr lang="en-US" sz="1800" b="0" i="0" u="none" strike="noStrike" kern="1200" baseline="0" dirty="0" smtClean="0">
                          <a:solidFill>
                            <a:schemeClr val="dk1"/>
                          </a:solidFill>
                          <a:latin typeface="+mn-lt"/>
                          <a:ea typeface="+mn-ea"/>
                          <a:cs typeface="+mn-cs"/>
                        </a:rPr>
                        <a:t>Latin America </a:t>
                      </a:r>
                      <a:endParaRPr lang="en-US" dirty="0"/>
                    </a:p>
                  </a:txBody>
                  <a:tcPr/>
                </a:tc>
                <a:tc>
                  <a:txBody>
                    <a:bodyPr/>
                    <a:lstStyle/>
                    <a:p>
                      <a:r>
                        <a:rPr lang="en-US" sz="1800" b="0" i="0" u="none" strike="noStrike" kern="1200" baseline="0" dirty="0" smtClean="0">
                          <a:solidFill>
                            <a:schemeClr val="dk1"/>
                          </a:solidFill>
                          <a:latin typeface="+mn-lt"/>
                          <a:ea typeface="+mn-ea"/>
                          <a:cs typeface="+mn-cs"/>
                        </a:rPr>
                        <a:t>61% </a:t>
                      </a:r>
                      <a:endParaRPr lang="en-US" dirty="0"/>
                    </a:p>
                  </a:txBody>
                  <a:tcPr/>
                </a:tc>
                <a:tc>
                  <a:txBody>
                    <a:bodyPr/>
                    <a:lstStyle/>
                    <a:p>
                      <a:r>
                        <a:rPr lang="en-US" sz="1800" b="0" i="0" u="none" strike="noStrike" kern="1200" baseline="0" dirty="0" smtClean="0">
                          <a:solidFill>
                            <a:schemeClr val="dk1"/>
                          </a:solidFill>
                          <a:latin typeface="+mn-lt"/>
                          <a:ea typeface="+mn-ea"/>
                          <a:cs typeface="+mn-cs"/>
                        </a:rPr>
                        <a:t>7,459</a:t>
                      </a:r>
                    </a:p>
                  </a:txBody>
                  <a:tcPr/>
                </a:tc>
              </a:tr>
              <a:tr h="370840">
                <a:tc>
                  <a:txBody>
                    <a:bodyPr/>
                    <a:lstStyle/>
                    <a:p>
                      <a:r>
                        <a:rPr lang="en-US" sz="1800" b="0" i="0" u="none" strike="noStrike" kern="1200" baseline="0" dirty="0" smtClean="0">
                          <a:solidFill>
                            <a:schemeClr val="dk1"/>
                          </a:solidFill>
                          <a:latin typeface="+mn-lt"/>
                          <a:ea typeface="+mn-ea"/>
                          <a:cs typeface="+mn-cs"/>
                        </a:rPr>
                        <a:t>Middle East/Africa </a:t>
                      </a:r>
                      <a:endParaRPr lang="en-US" dirty="0"/>
                    </a:p>
                  </a:txBody>
                  <a:tcPr/>
                </a:tc>
                <a:tc>
                  <a:txBody>
                    <a:bodyPr/>
                    <a:lstStyle/>
                    <a:p>
                      <a:r>
                        <a:rPr lang="en-US" sz="1800" b="0" i="0" u="none" strike="noStrike" kern="1200" baseline="0" dirty="0" smtClean="0">
                          <a:solidFill>
                            <a:schemeClr val="dk1"/>
                          </a:solidFill>
                          <a:latin typeface="+mn-lt"/>
                          <a:ea typeface="+mn-ea"/>
                          <a:cs typeface="+mn-cs"/>
                        </a:rPr>
                        <a:t>58%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4,159</a:t>
                      </a:r>
                    </a:p>
                  </a:txBody>
                  <a:tcPr/>
                </a:tc>
              </a:tr>
              <a:tr h="370840">
                <a:tc>
                  <a:txBody>
                    <a:bodyPr/>
                    <a:lstStyle/>
                    <a:p>
                      <a:r>
                        <a:rPr lang="en-US" sz="1800" b="0" i="0" u="none" strike="noStrike" kern="1200" baseline="0" dirty="0" smtClean="0">
                          <a:solidFill>
                            <a:schemeClr val="dk1"/>
                          </a:solidFill>
                          <a:latin typeface="+mn-lt"/>
                          <a:ea typeface="+mn-ea"/>
                          <a:cs typeface="+mn-cs"/>
                        </a:rPr>
                        <a:t>Eastern Europe </a:t>
                      </a:r>
                      <a:endParaRPr lang="en-US" dirty="0"/>
                    </a:p>
                  </a:txBody>
                  <a:tcPr/>
                </a:tc>
                <a:tc>
                  <a:txBody>
                    <a:bodyPr/>
                    <a:lstStyle/>
                    <a:p>
                      <a:r>
                        <a:rPr lang="en-US" sz="1800" b="0" i="0" u="none" strike="noStrike" kern="1200" baseline="0" dirty="0" smtClean="0">
                          <a:solidFill>
                            <a:schemeClr val="dk1"/>
                          </a:solidFill>
                          <a:latin typeface="+mn-lt"/>
                          <a:ea typeface="+mn-ea"/>
                          <a:cs typeface="+mn-cs"/>
                        </a:rPr>
                        <a:t>62%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6,133</a:t>
                      </a:r>
                    </a:p>
                  </a:txBody>
                  <a:tcPr/>
                </a:tc>
              </a:tr>
              <a:tr h="370840">
                <a:tc>
                  <a:txBody>
                    <a:bodyPr/>
                    <a:lstStyle/>
                    <a:p>
                      <a:r>
                        <a:rPr lang="en-US" sz="1800" b="0" i="0" u="none" strike="noStrike" kern="1200" baseline="0" dirty="0" smtClean="0">
                          <a:solidFill>
                            <a:schemeClr val="dk1"/>
                          </a:solidFill>
                          <a:latin typeface="+mn-lt"/>
                          <a:ea typeface="+mn-ea"/>
                          <a:cs typeface="+mn-cs"/>
                        </a:rPr>
                        <a:t>Worldwide</a:t>
                      </a:r>
                      <a:endParaRPr lang="en-US" dirty="0"/>
                    </a:p>
                  </a:txBody>
                  <a:tcPr/>
                </a:tc>
                <a:tc>
                  <a:txBody>
                    <a:bodyPr/>
                    <a:lstStyle/>
                    <a:p>
                      <a:r>
                        <a:rPr lang="en-US" sz="1800" b="0" i="0" u="none" strike="noStrike" kern="1200" baseline="0" dirty="0" smtClean="0">
                          <a:solidFill>
                            <a:schemeClr val="dk1"/>
                          </a:solidFill>
                          <a:latin typeface="+mn-lt"/>
                          <a:ea typeface="+mn-ea"/>
                          <a:cs typeface="+mn-cs"/>
                        </a:rPr>
                        <a:t>42%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63,456</a:t>
                      </a:r>
                      <a:endParaRPr lang="en-US" dirty="0" smtClean="0"/>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t>Federal Laws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Federal Laws</a:t>
            </a:r>
          </a:p>
          <a:p>
            <a:pPr lvl="1" eaLnBrk="1" fontAlgn="auto" hangingPunct="1">
              <a:spcAft>
                <a:spcPts val="0"/>
              </a:spcAft>
              <a:buFont typeface="Arial" pitchFamily="34" charset="0"/>
              <a:buChar char="–"/>
              <a:defRPr/>
            </a:pPr>
            <a:r>
              <a:rPr lang="en-US" dirty="0" smtClean="0"/>
              <a:t>The Computer Fraud </a:t>
            </a:r>
            <a:r>
              <a:rPr lang="en-US" dirty="0"/>
              <a:t>and Abuse Act of </a:t>
            </a:r>
            <a:r>
              <a:rPr lang="en-US" dirty="0" smtClean="0"/>
              <a:t>1986</a:t>
            </a:r>
          </a:p>
          <a:p>
            <a:pPr lvl="2" eaLnBrk="1" fontAlgn="auto" hangingPunct="1">
              <a:spcAft>
                <a:spcPts val="0"/>
              </a:spcAft>
              <a:buFont typeface="Arial" pitchFamily="34" charset="0"/>
              <a:buChar char="•"/>
              <a:defRPr/>
            </a:pPr>
            <a:r>
              <a:rPr lang="en-US" dirty="0" smtClean="0"/>
              <a:t>A crime to access government computers or communications</a:t>
            </a:r>
          </a:p>
          <a:p>
            <a:pPr lvl="2" eaLnBrk="1" fontAlgn="auto" hangingPunct="1">
              <a:spcAft>
                <a:spcPts val="0"/>
              </a:spcAft>
              <a:buFont typeface="Arial" pitchFamily="34" charset="0"/>
              <a:buChar char="•"/>
              <a:defRPr/>
            </a:pPr>
            <a:r>
              <a:rPr lang="en-US" dirty="0" smtClean="0"/>
              <a:t>A crime to extort money by damaging computer systems</a:t>
            </a:r>
          </a:p>
          <a:p>
            <a:pPr lvl="2" eaLnBrk="1" fontAlgn="auto" hangingPunct="1">
              <a:spcAft>
                <a:spcPts val="0"/>
              </a:spcAft>
              <a:buFont typeface="Arial" pitchFamily="34" charset="0"/>
              <a:buChar char="•"/>
              <a:defRPr/>
            </a:pPr>
            <a:r>
              <a:rPr lang="en-US" dirty="0" smtClean="0"/>
              <a:t>A crime to threaten the President, VP, members of congress, administration officials</a:t>
            </a:r>
          </a:p>
          <a:p>
            <a:pPr eaLnBrk="1" fontAlgn="auto" hangingPunct="1">
              <a:spcAft>
                <a:spcPts val="0"/>
              </a:spcAft>
              <a:buFont typeface="Arial" pitchFamily="34" charset="0"/>
              <a:buChar char="•"/>
              <a:defRPr/>
            </a:pPr>
            <a:r>
              <a:rPr lang="en-US" dirty="0" smtClean="0"/>
              <a:t>Electronic </a:t>
            </a:r>
            <a:r>
              <a:rPr lang="en-US" dirty="0"/>
              <a:t>Communications Privacy Act of </a:t>
            </a:r>
            <a:r>
              <a:rPr lang="en-US" dirty="0" smtClean="0"/>
              <a:t>1986</a:t>
            </a:r>
          </a:p>
          <a:p>
            <a:pPr lvl="2" eaLnBrk="1" fontAlgn="auto" hangingPunct="1">
              <a:spcAft>
                <a:spcPts val="0"/>
              </a:spcAft>
              <a:buFont typeface="Arial" pitchFamily="34" charset="0"/>
              <a:buChar char="•"/>
              <a:defRPr/>
            </a:pPr>
            <a:r>
              <a:rPr lang="en-US" dirty="0" smtClean="0"/>
              <a:t>A crime </a:t>
            </a:r>
            <a:r>
              <a:rPr lang="en-US" dirty="0"/>
              <a:t>to break into </a:t>
            </a:r>
            <a:r>
              <a:rPr lang="en-US" dirty="0" smtClean="0"/>
              <a:t>any electronic </a:t>
            </a:r>
            <a:r>
              <a:rPr lang="en-US" dirty="0"/>
              <a:t>communications service, including telephone </a:t>
            </a:r>
            <a:r>
              <a:rPr lang="en-US" dirty="0" smtClean="0"/>
              <a:t>services</a:t>
            </a:r>
          </a:p>
          <a:p>
            <a:pPr lvl="2" eaLnBrk="1" fontAlgn="auto" hangingPunct="1">
              <a:spcAft>
                <a:spcPts val="0"/>
              </a:spcAft>
              <a:buFont typeface="Arial" pitchFamily="34" charset="0"/>
              <a:buChar char="•"/>
              <a:defRPr/>
            </a:pPr>
            <a:r>
              <a:rPr lang="en-US" dirty="0" smtClean="0"/>
              <a:t>Prohibits </a:t>
            </a:r>
            <a:r>
              <a:rPr lang="en-US" dirty="0"/>
              <a:t>the </a:t>
            </a:r>
            <a:r>
              <a:rPr lang="en-US" dirty="0" smtClean="0"/>
              <a:t>interception of </a:t>
            </a:r>
            <a:r>
              <a:rPr lang="en-US" dirty="0"/>
              <a:t>any type of electronic </a:t>
            </a:r>
            <a:r>
              <a:rPr lang="en-US" dirty="0" smtClean="0"/>
              <a:t>communications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t>Cyberwar and Cyberterrorism</a:t>
            </a:r>
          </a:p>
        </p:txBody>
      </p:sp>
      <p:graphicFrame>
        <p:nvGraphicFramePr>
          <p:cNvPr id="3" name="Diagram 2"/>
          <p:cNvGraphicFramePr/>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Chapter 10 Learning Objectives</a:t>
            </a:r>
          </a:p>
        </p:txBody>
      </p:sp>
      <p:graphicFrame>
        <p:nvGraphicFramePr>
          <p:cNvPr id="4" name="Diagram 3"/>
          <p:cNvGraphicFramePr/>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t>Cyberwar</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a:t>Cyberwar </a:t>
            </a:r>
            <a:r>
              <a:rPr lang="en-US" dirty="0" smtClean="0"/>
              <a:t>Vulnerabilities</a:t>
            </a:r>
          </a:p>
          <a:p>
            <a:pPr lvl="1" eaLnBrk="1" fontAlgn="auto" hangingPunct="1">
              <a:spcAft>
                <a:spcPts val="0"/>
              </a:spcAft>
              <a:buFont typeface="Arial" pitchFamily="34" charset="0"/>
              <a:buChar char="–"/>
              <a:defRPr/>
            </a:pPr>
            <a:r>
              <a:rPr lang="en-US" dirty="0" smtClean="0"/>
              <a:t>Command-and-control </a:t>
            </a:r>
            <a:r>
              <a:rPr lang="en-US" dirty="0"/>
              <a:t>systems</a:t>
            </a:r>
          </a:p>
          <a:p>
            <a:pPr lvl="1" eaLnBrk="1" fontAlgn="auto" hangingPunct="1">
              <a:spcAft>
                <a:spcPts val="0"/>
              </a:spcAft>
              <a:buFont typeface="Arial" pitchFamily="34" charset="0"/>
              <a:buChar char="–"/>
              <a:defRPr/>
            </a:pPr>
            <a:r>
              <a:rPr lang="en-US" dirty="0" smtClean="0"/>
              <a:t>Intelligence </a:t>
            </a:r>
            <a:r>
              <a:rPr lang="en-US" dirty="0"/>
              <a:t>collection, processing, and distribution systems</a:t>
            </a:r>
          </a:p>
          <a:p>
            <a:pPr lvl="1" eaLnBrk="1" fontAlgn="auto" hangingPunct="1">
              <a:spcAft>
                <a:spcPts val="0"/>
              </a:spcAft>
              <a:buFont typeface="Arial" pitchFamily="34" charset="0"/>
              <a:buChar char="–"/>
              <a:defRPr/>
            </a:pPr>
            <a:r>
              <a:rPr lang="en-US" dirty="0" smtClean="0"/>
              <a:t>Tactical </a:t>
            </a:r>
            <a:r>
              <a:rPr lang="en-US" dirty="0"/>
              <a:t>communication systems and methods</a:t>
            </a:r>
          </a:p>
          <a:p>
            <a:pPr lvl="1" eaLnBrk="1" fontAlgn="auto" hangingPunct="1">
              <a:spcAft>
                <a:spcPts val="0"/>
              </a:spcAft>
              <a:buFont typeface="Arial" pitchFamily="34" charset="0"/>
              <a:buChar char="–"/>
              <a:defRPr/>
            </a:pPr>
            <a:r>
              <a:rPr lang="en-US" dirty="0" smtClean="0"/>
              <a:t>Troop </a:t>
            </a:r>
            <a:r>
              <a:rPr lang="en-US" dirty="0"/>
              <a:t>and weapon positioning systems</a:t>
            </a:r>
          </a:p>
          <a:p>
            <a:pPr lvl="1" eaLnBrk="1" fontAlgn="auto" hangingPunct="1">
              <a:spcAft>
                <a:spcPts val="0"/>
              </a:spcAft>
              <a:buFont typeface="Arial" pitchFamily="34" charset="0"/>
              <a:buChar char="–"/>
              <a:defRPr/>
            </a:pPr>
            <a:r>
              <a:rPr lang="en-US" dirty="0" smtClean="0"/>
              <a:t>Friend-or-foe </a:t>
            </a:r>
            <a:r>
              <a:rPr lang="en-US" dirty="0"/>
              <a:t>identification systems</a:t>
            </a:r>
          </a:p>
          <a:p>
            <a:pPr lvl="1" eaLnBrk="1" fontAlgn="auto" hangingPunct="1">
              <a:spcAft>
                <a:spcPts val="0"/>
              </a:spcAft>
              <a:buFont typeface="Arial" pitchFamily="34" charset="0"/>
              <a:buChar char="–"/>
              <a:defRPr/>
            </a:pPr>
            <a:r>
              <a:rPr lang="en-US" dirty="0" smtClean="0"/>
              <a:t>Smart </a:t>
            </a:r>
            <a:r>
              <a:rPr lang="en-US" dirty="0"/>
              <a:t>weapons systems</a:t>
            </a:r>
          </a:p>
          <a:p>
            <a:pPr eaLnBrk="1" fontAlgn="auto" hangingPunct="1">
              <a:spcAft>
                <a:spcPts val="0"/>
              </a:spcAft>
              <a:buFont typeface="Arial" pitchFamily="34" charset="0"/>
              <a:buChar char="•"/>
              <a:defRPr/>
            </a:pPr>
            <a:r>
              <a:rPr lang="en-US" dirty="0"/>
              <a:t>The New Cold </a:t>
            </a:r>
            <a:r>
              <a:rPr lang="en-US" dirty="0" smtClean="0"/>
              <a:t>War</a:t>
            </a:r>
          </a:p>
          <a:p>
            <a:pPr lvl="1" eaLnBrk="1" fontAlgn="auto" hangingPunct="1">
              <a:spcAft>
                <a:spcPts val="0"/>
              </a:spcAft>
              <a:buFont typeface="Arial" pitchFamily="34" charset="0"/>
              <a:buChar char="–"/>
              <a:defRPr/>
            </a:pPr>
            <a:r>
              <a:rPr lang="en-US" dirty="0"/>
              <a:t>more than 120 nations are developing ways to use the Internet as a weapon to target </a:t>
            </a:r>
            <a:r>
              <a:rPr lang="en-US" dirty="0" smtClean="0"/>
              <a:t>financial markets</a:t>
            </a:r>
            <a:r>
              <a:rPr lang="en-US" dirty="0"/>
              <a:t>, governmental computer systems, and key infrastructure</a:t>
            </a:r>
          </a:p>
          <a:p>
            <a:pPr marL="0" indent="0" eaLnBrk="1" fontAlgn="auto" hangingPunct="1">
              <a:spcAft>
                <a:spcPts val="0"/>
              </a:spcAft>
              <a:buFont typeface="Arial" pitchFamily="34" charset="0"/>
              <a:buNone/>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smtClean="0"/>
              <a:t>Cyberterrorism</a:t>
            </a:r>
          </a:p>
        </p:txBody>
      </p:sp>
      <p:sp>
        <p:nvSpPr>
          <p:cNvPr id="57346" name="Content Placeholder 2"/>
          <p:cNvSpPr>
            <a:spLocks noGrp="1"/>
          </p:cNvSpPr>
          <p:nvPr>
            <p:ph idx="1"/>
          </p:nvPr>
        </p:nvSpPr>
        <p:spPr/>
        <p:txBody>
          <a:bodyPr/>
          <a:lstStyle/>
          <a:p>
            <a:pPr eaLnBrk="1" hangingPunct="1"/>
            <a:r>
              <a:rPr lang="en-US" smtClean="0"/>
              <a:t>What kinds of attacks are considered Cyberterrorism?</a:t>
            </a:r>
          </a:p>
          <a:p>
            <a:pPr lvl="1" eaLnBrk="1" hangingPunct="1"/>
            <a:r>
              <a:rPr lang="en-US" smtClean="0"/>
              <a:t>Attacks by individuals and organized groups</a:t>
            </a:r>
          </a:p>
          <a:p>
            <a:pPr lvl="1" eaLnBrk="1" hangingPunct="1"/>
            <a:r>
              <a:rPr lang="en-US" smtClean="0"/>
              <a:t>political, religious, or ideological goals</a:t>
            </a:r>
          </a:p>
          <a:p>
            <a:pPr eaLnBrk="1" hangingPunct="1"/>
            <a:r>
              <a:rPr lang="en-US" smtClean="0"/>
              <a:t>How the Internet is changing the business processes of terrorists</a:t>
            </a:r>
          </a:p>
          <a:p>
            <a:pPr lvl="1" eaLnBrk="1" hangingPunct="1"/>
            <a:r>
              <a:rPr lang="en-US" smtClean="0"/>
              <a:t>Terrorists are leveraging the Internet to coordinate their activities, recruit, and perform fundraising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mtClean="0"/>
              <a:t>Cyberterrorism (continued)</a:t>
            </a:r>
          </a:p>
        </p:txBody>
      </p:sp>
      <p:sp>
        <p:nvSpPr>
          <p:cNvPr id="59394" name="Content Placeholder 2"/>
          <p:cNvSpPr>
            <a:spLocks noGrp="1"/>
          </p:cNvSpPr>
          <p:nvPr>
            <p:ph idx="1"/>
          </p:nvPr>
        </p:nvSpPr>
        <p:spPr/>
        <p:txBody>
          <a:bodyPr/>
          <a:lstStyle/>
          <a:p>
            <a:pPr eaLnBrk="1" hangingPunct="1"/>
            <a:r>
              <a:rPr lang="en-US" smtClean="0"/>
              <a:t>Assessing the Cyberterrorism threat</a:t>
            </a:r>
          </a:p>
          <a:p>
            <a:pPr lvl="1" eaLnBrk="1" hangingPunct="1"/>
            <a:r>
              <a:rPr lang="en-US" smtClean="0"/>
              <a:t>The Internet is generally open and accessible from anywhere in the world</a:t>
            </a:r>
          </a:p>
          <a:p>
            <a:pPr lvl="1" eaLnBrk="1" hangingPunct="1"/>
            <a:r>
              <a:rPr lang="en-US" smtClean="0"/>
              <a:t>There have been many attacks, and while not significantly damaging, the will and potential exist</a:t>
            </a:r>
          </a:p>
          <a:p>
            <a:pPr eaLnBrk="1" hangingPunct="1"/>
            <a:r>
              <a:rPr lang="en-US" smtClean="0"/>
              <a:t>The globalization of terrorism</a:t>
            </a:r>
          </a:p>
          <a:p>
            <a:pPr lvl="1" eaLnBrk="1" hangingPunct="1"/>
            <a:r>
              <a:rPr lang="en-US" smtClean="0"/>
              <a:t>Terrorism is now a global business</a:t>
            </a:r>
          </a:p>
          <a:p>
            <a:pPr lvl="1" eaLnBrk="1" hangingPunct="1"/>
            <a:r>
              <a:rPr lang="en-US" smtClean="0"/>
              <a:t>Attacks can be launched from anywhere in the world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smtClean="0"/>
              <a:t>Information Systems Security</a:t>
            </a:r>
          </a:p>
        </p:txBody>
      </p:sp>
      <p:graphicFrame>
        <p:nvGraphicFramePr>
          <p:cNvPr id="4" name="Diagram 3"/>
          <p:cNvGraphicFramePr/>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mtClean="0"/>
              <a:t>Safeguarding IS Resources</a:t>
            </a:r>
          </a:p>
        </p:txBody>
      </p:sp>
      <p:sp>
        <p:nvSpPr>
          <p:cNvPr id="63490" name="Content Placeholder 2"/>
          <p:cNvSpPr>
            <a:spLocks noGrp="1"/>
          </p:cNvSpPr>
          <p:nvPr>
            <p:ph idx="1"/>
          </p:nvPr>
        </p:nvSpPr>
        <p:spPr/>
        <p:txBody>
          <a:bodyPr/>
          <a:lstStyle/>
          <a:p>
            <a:pPr eaLnBrk="1" hangingPunct="1"/>
            <a:r>
              <a:rPr lang="en-US" smtClean="0"/>
              <a:t>Risk Reduction </a:t>
            </a:r>
          </a:p>
          <a:p>
            <a:pPr lvl="1" eaLnBrk="1" hangingPunct="1"/>
            <a:r>
              <a:rPr lang="en-US" smtClean="0"/>
              <a:t>Actively installing countermeasures</a:t>
            </a:r>
          </a:p>
          <a:p>
            <a:pPr eaLnBrk="1" hangingPunct="1"/>
            <a:r>
              <a:rPr lang="en-US" smtClean="0"/>
              <a:t>Risk Acceptance</a:t>
            </a:r>
          </a:p>
          <a:p>
            <a:pPr lvl="1" eaLnBrk="1" hangingPunct="1"/>
            <a:r>
              <a:rPr lang="en-US" smtClean="0"/>
              <a:t>Accepting any losses that occur</a:t>
            </a:r>
          </a:p>
          <a:p>
            <a:pPr eaLnBrk="1" hangingPunct="1"/>
            <a:r>
              <a:rPr lang="en-US" smtClean="0"/>
              <a:t>Risk Transference</a:t>
            </a:r>
          </a:p>
          <a:p>
            <a:pPr lvl="1" eaLnBrk="1" hangingPunct="1"/>
            <a:r>
              <a:rPr lang="en-US" smtClean="0"/>
              <a:t>Insurance</a:t>
            </a:r>
          </a:p>
          <a:p>
            <a:pPr lvl="1" eaLnBrk="1" hangingPunct="1"/>
            <a:r>
              <a:rPr lang="en-US" smtClean="0"/>
              <a:t>Outsourcing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mtClean="0"/>
              <a:t>Technological Safeguards</a:t>
            </a:r>
          </a:p>
        </p:txBody>
      </p:sp>
      <p:sp>
        <p:nvSpPr>
          <p:cNvPr id="65538" name="Content Placeholder 2"/>
          <p:cNvSpPr>
            <a:spLocks noGrp="1"/>
          </p:cNvSpPr>
          <p:nvPr>
            <p:ph idx="1"/>
          </p:nvPr>
        </p:nvSpPr>
        <p:spPr/>
        <p:txBody>
          <a:bodyPr/>
          <a:lstStyle/>
          <a:p>
            <a:pPr eaLnBrk="1" hangingPunct="1"/>
            <a:r>
              <a:rPr lang="en-US" smtClean="0"/>
              <a:t>Physical access restrictions</a:t>
            </a:r>
          </a:p>
          <a:p>
            <a:pPr eaLnBrk="1" hangingPunct="1"/>
            <a:r>
              <a:rPr lang="en-US" smtClean="0"/>
              <a:t>Firewalls</a:t>
            </a:r>
          </a:p>
          <a:p>
            <a:pPr eaLnBrk="1" hangingPunct="1"/>
            <a:r>
              <a:rPr lang="en-US" smtClean="0"/>
              <a:t>Encryption</a:t>
            </a:r>
          </a:p>
          <a:p>
            <a:pPr eaLnBrk="1" hangingPunct="1"/>
            <a:r>
              <a:rPr lang="en-US" smtClean="0"/>
              <a:t>Virus monitoring and prevention</a:t>
            </a:r>
          </a:p>
          <a:p>
            <a:pPr eaLnBrk="1" hangingPunct="1"/>
            <a:r>
              <a:rPr lang="en-US" smtClean="0"/>
              <a:t>Audit-control software</a:t>
            </a:r>
          </a:p>
          <a:p>
            <a:pPr eaLnBrk="1" hangingPunct="1"/>
            <a:r>
              <a:rPr lang="en-US" smtClean="0"/>
              <a:t>Secure data centers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mtClean="0"/>
              <a:t>Technological Safeguards:</a:t>
            </a:r>
            <a:br>
              <a:rPr lang="en-US" smtClean="0"/>
            </a:br>
            <a:r>
              <a:rPr lang="en-US" smtClean="0"/>
              <a:t>Physical access restrictions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Physical access controls typically focus on authentication</a:t>
            </a:r>
          </a:p>
          <a:p>
            <a:pPr lvl="1" eaLnBrk="1" fontAlgn="auto" hangingPunct="1">
              <a:spcAft>
                <a:spcPts val="0"/>
              </a:spcAft>
              <a:buFont typeface="Arial" pitchFamily="34" charset="0"/>
              <a:buChar char="–"/>
              <a:defRPr/>
            </a:pPr>
            <a:r>
              <a:rPr lang="en-US" dirty="0" smtClean="0"/>
              <a:t>Something you have</a:t>
            </a:r>
          </a:p>
          <a:p>
            <a:pPr lvl="2" eaLnBrk="1" fontAlgn="auto" hangingPunct="1">
              <a:spcAft>
                <a:spcPts val="0"/>
              </a:spcAft>
              <a:buFont typeface="Arial" pitchFamily="34" charset="0"/>
              <a:buChar char="•"/>
              <a:defRPr/>
            </a:pPr>
            <a:r>
              <a:rPr lang="en-US" dirty="0" smtClean="0"/>
              <a:t>Keys</a:t>
            </a:r>
          </a:p>
          <a:p>
            <a:pPr lvl="2" eaLnBrk="1" fontAlgn="auto" hangingPunct="1">
              <a:spcAft>
                <a:spcPts val="0"/>
              </a:spcAft>
              <a:buFont typeface="Arial" pitchFamily="34" charset="0"/>
              <a:buChar char="•"/>
              <a:defRPr/>
            </a:pPr>
            <a:r>
              <a:rPr lang="en-US" dirty="0" smtClean="0"/>
              <a:t>Smart Cards</a:t>
            </a:r>
          </a:p>
          <a:p>
            <a:pPr lvl="1" eaLnBrk="1" fontAlgn="auto" hangingPunct="1">
              <a:spcAft>
                <a:spcPts val="0"/>
              </a:spcAft>
              <a:buFont typeface="Arial" pitchFamily="34" charset="0"/>
              <a:buChar char="–"/>
              <a:defRPr/>
            </a:pPr>
            <a:r>
              <a:rPr lang="en-US" dirty="0" smtClean="0"/>
              <a:t>Something you are</a:t>
            </a:r>
          </a:p>
          <a:p>
            <a:pPr lvl="2" eaLnBrk="1" fontAlgn="auto" hangingPunct="1">
              <a:spcAft>
                <a:spcPts val="0"/>
              </a:spcAft>
              <a:buFont typeface="Arial" pitchFamily="34" charset="0"/>
              <a:buChar char="•"/>
              <a:defRPr/>
            </a:pPr>
            <a:r>
              <a:rPr lang="en-US" dirty="0" smtClean="0"/>
              <a:t>Biometrics</a:t>
            </a:r>
          </a:p>
          <a:p>
            <a:pPr lvl="1" eaLnBrk="1" fontAlgn="auto" hangingPunct="1">
              <a:spcAft>
                <a:spcPts val="0"/>
              </a:spcAft>
              <a:buFont typeface="Arial" pitchFamily="34" charset="0"/>
              <a:buChar char="–"/>
              <a:defRPr/>
            </a:pPr>
            <a:r>
              <a:rPr lang="en-US" dirty="0" smtClean="0"/>
              <a:t>Something you know</a:t>
            </a:r>
          </a:p>
          <a:p>
            <a:pPr lvl="2" eaLnBrk="1" fontAlgn="auto" hangingPunct="1">
              <a:spcAft>
                <a:spcPts val="0"/>
              </a:spcAft>
              <a:buFont typeface="Arial" pitchFamily="34" charset="0"/>
              <a:buChar char="•"/>
              <a:defRPr/>
            </a:pPr>
            <a:r>
              <a:rPr lang="en-US" dirty="0" smtClean="0"/>
              <a:t>Password</a:t>
            </a:r>
          </a:p>
          <a:p>
            <a:pPr lvl="2" eaLnBrk="1" fontAlgn="auto" hangingPunct="1">
              <a:spcAft>
                <a:spcPts val="0"/>
              </a:spcAft>
              <a:buFont typeface="Arial" pitchFamily="34" charset="0"/>
              <a:buChar char="•"/>
              <a:defRPr/>
            </a:pPr>
            <a:r>
              <a:rPr lang="en-US" dirty="0" smtClean="0"/>
              <a:t>PIN Code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smtClean="0"/>
              <a:t>Technological Safeguards:</a:t>
            </a:r>
            <a:br>
              <a:rPr lang="en-US" smtClean="0"/>
            </a:br>
            <a:r>
              <a:rPr lang="en-US" smtClean="0"/>
              <a:t>Firewalls</a:t>
            </a:r>
          </a:p>
        </p:txBody>
      </p:sp>
      <p:sp>
        <p:nvSpPr>
          <p:cNvPr id="69634" name="Content Placeholder 2"/>
          <p:cNvSpPr>
            <a:spLocks noGrp="1"/>
          </p:cNvSpPr>
          <p:nvPr>
            <p:ph idx="1"/>
          </p:nvPr>
        </p:nvSpPr>
        <p:spPr/>
        <p:txBody>
          <a:bodyPr/>
          <a:lstStyle/>
          <a:p>
            <a:pPr eaLnBrk="1" hangingPunct="1"/>
            <a:r>
              <a:rPr lang="en-US" smtClean="0"/>
              <a:t>Filter traffic</a:t>
            </a:r>
          </a:p>
          <a:p>
            <a:pPr lvl="1" eaLnBrk="1" hangingPunct="1"/>
            <a:r>
              <a:rPr lang="en-US" smtClean="0"/>
              <a:t>Incoming and/or outgoing traffic</a:t>
            </a:r>
          </a:p>
          <a:p>
            <a:pPr lvl="1" eaLnBrk="1" hangingPunct="1"/>
            <a:r>
              <a:rPr lang="en-US" smtClean="0"/>
              <a:t>Filter based on traffic type</a:t>
            </a:r>
          </a:p>
          <a:p>
            <a:pPr lvl="1" eaLnBrk="1" hangingPunct="1"/>
            <a:r>
              <a:rPr lang="en-US" smtClean="0"/>
              <a:t>Filter based on traffic source</a:t>
            </a:r>
          </a:p>
          <a:p>
            <a:pPr lvl="1" eaLnBrk="1" hangingPunct="1"/>
            <a:r>
              <a:rPr lang="en-US" smtClean="0"/>
              <a:t>Filter based on traffic destination</a:t>
            </a:r>
          </a:p>
          <a:p>
            <a:pPr lvl="1" eaLnBrk="1" hangingPunct="1"/>
            <a:r>
              <a:rPr lang="en-US" smtClean="0"/>
              <a:t>Filter based on combinations of parameters</a:t>
            </a:r>
          </a:p>
          <a:p>
            <a:pPr lvl="1" eaLnBrk="1" hangingPunct="1"/>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smtClean="0"/>
              <a:t>Technological Safeguards:</a:t>
            </a:r>
            <a:br>
              <a:rPr lang="en-US" smtClean="0"/>
            </a:br>
            <a:r>
              <a:rPr lang="en-US" smtClean="0"/>
              <a:t>Encryption</a:t>
            </a:r>
          </a:p>
        </p:txBody>
      </p:sp>
      <p:pic>
        <p:nvPicPr>
          <p:cNvPr id="71682" name="Picture 2"/>
          <p:cNvPicPr>
            <a:picLocks noChangeAspect="1"/>
          </p:cNvPicPr>
          <p:nvPr/>
        </p:nvPicPr>
        <p:blipFill>
          <a:blip r:embed="rId3"/>
          <a:srcRect/>
          <a:stretch>
            <a:fillRect/>
          </a:stretch>
        </p:blipFill>
        <p:spPr bwMode="auto">
          <a:xfrm>
            <a:off x="2057400" y="1752600"/>
            <a:ext cx="5029200" cy="478631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smtClean="0"/>
              <a:t>Technological Safeguards:</a:t>
            </a:r>
            <a:br>
              <a:rPr lang="en-US" smtClean="0"/>
            </a:br>
            <a:r>
              <a:rPr lang="en-US" smtClean="0"/>
              <a:t>Virus monitoring and prevention</a:t>
            </a:r>
          </a:p>
        </p:txBody>
      </p:sp>
      <p:sp>
        <p:nvSpPr>
          <p:cNvPr id="4" name="Content Placeholder 3"/>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Standard precautions</a:t>
            </a:r>
          </a:p>
          <a:p>
            <a:pPr lvl="1" eaLnBrk="1" fontAlgn="auto" hangingPunct="1">
              <a:spcAft>
                <a:spcPts val="0"/>
              </a:spcAft>
              <a:buFont typeface="Arial" pitchFamily="34" charset="0"/>
              <a:buChar char="–"/>
              <a:defRPr/>
            </a:pPr>
            <a:r>
              <a:rPr lang="en-US" dirty="0" smtClean="0"/>
              <a:t>Purchase, install, and maintain </a:t>
            </a:r>
            <a:r>
              <a:rPr lang="en-US" dirty="0"/>
              <a:t>antivirus </a:t>
            </a:r>
            <a:r>
              <a:rPr lang="en-US" dirty="0" smtClean="0"/>
              <a:t>software</a:t>
            </a:r>
          </a:p>
          <a:p>
            <a:pPr lvl="1" eaLnBrk="1" fontAlgn="auto" hangingPunct="1">
              <a:spcAft>
                <a:spcPts val="0"/>
              </a:spcAft>
              <a:buFont typeface="Arial" pitchFamily="34" charset="0"/>
              <a:buChar char="–"/>
              <a:defRPr/>
            </a:pPr>
            <a:r>
              <a:rPr lang="en-US" dirty="0" smtClean="0"/>
              <a:t>Do </a:t>
            </a:r>
            <a:r>
              <a:rPr lang="en-US" dirty="0"/>
              <a:t>not use flash drives or shareware from unknown or suspect </a:t>
            </a:r>
            <a:r>
              <a:rPr lang="en-US" dirty="0" smtClean="0"/>
              <a:t>sources</a:t>
            </a:r>
          </a:p>
          <a:p>
            <a:pPr lvl="1" eaLnBrk="1" fontAlgn="auto" hangingPunct="1">
              <a:spcAft>
                <a:spcPts val="0"/>
              </a:spcAft>
              <a:buFont typeface="Arial" pitchFamily="34" charset="0"/>
              <a:buChar char="–"/>
              <a:defRPr/>
            </a:pPr>
            <a:r>
              <a:rPr lang="en-US" dirty="0" smtClean="0"/>
              <a:t>Use reputable sources when downloading </a:t>
            </a:r>
            <a:r>
              <a:rPr lang="en-US" dirty="0"/>
              <a:t>material from the </a:t>
            </a:r>
            <a:r>
              <a:rPr lang="en-US" dirty="0" smtClean="0"/>
              <a:t>Internet</a:t>
            </a:r>
            <a:endParaRPr lang="en-US" dirty="0"/>
          </a:p>
          <a:p>
            <a:pPr lvl="1" eaLnBrk="1" fontAlgn="auto" hangingPunct="1">
              <a:spcAft>
                <a:spcPts val="0"/>
              </a:spcAft>
              <a:buFont typeface="Arial" pitchFamily="34" charset="0"/>
              <a:buChar char="–"/>
              <a:defRPr/>
            </a:pPr>
            <a:r>
              <a:rPr lang="en-US" dirty="0" smtClean="0"/>
              <a:t>Delete </a:t>
            </a:r>
            <a:r>
              <a:rPr lang="en-US" dirty="0"/>
              <a:t>without opening any e-mail message received from an unknown </a:t>
            </a:r>
            <a:r>
              <a:rPr lang="en-US" dirty="0" smtClean="0"/>
              <a:t>source</a:t>
            </a:r>
          </a:p>
          <a:p>
            <a:pPr lvl="1" eaLnBrk="1" fontAlgn="auto" hangingPunct="1">
              <a:spcAft>
                <a:spcPts val="0"/>
              </a:spcAft>
              <a:buFont typeface="Arial" pitchFamily="34" charset="0"/>
              <a:buChar char="–"/>
              <a:defRPr/>
            </a:pPr>
            <a:r>
              <a:rPr lang="en-US" dirty="0" smtClean="0"/>
              <a:t>Do </a:t>
            </a:r>
            <a:r>
              <a:rPr lang="en-US" dirty="0"/>
              <a:t>not blindly open e-mail attachments, even if they come from a known </a:t>
            </a:r>
            <a:r>
              <a:rPr lang="en-US" dirty="0" smtClean="0"/>
              <a:t>source</a:t>
            </a:r>
          </a:p>
          <a:p>
            <a:pPr lvl="1" eaLnBrk="1" fontAlgn="auto" hangingPunct="1">
              <a:spcAft>
                <a:spcPts val="0"/>
              </a:spcAft>
              <a:buFont typeface="Arial" pitchFamily="34" charset="0"/>
              <a:buChar char="–"/>
              <a:defRPr/>
            </a:pPr>
            <a:r>
              <a:rPr lang="en-US" dirty="0" smtClean="0"/>
              <a:t>If </a:t>
            </a:r>
            <a:r>
              <a:rPr lang="en-US" dirty="0"/>
              <a:t>your computer system contracts a virus, report </a:t>
            </a:r>
            <a:r>
              <a:rPr lang="en-US" dirty="0" smtClean="0"/>
              <a:t>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Computer Crime</a:t>
            </a:r>
          </a:p>
        </p:txBody>
      </p:sp>
      <p:graphicFrame>
        <p:nvGraphicFramePr>
          <p:cNvPr id="3" name="Diagram 2"/>
          <p:cNvGraphicFramePr/>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smtClean="0"/>
              <a:t>Technological Safeguards:</a:t>
            </a:r>
            <a:br>
              <a:rPr lang="en-US" smtClean="0"/>
            </a:br>
            <a:r>
              <a:rPr lang="en-US" smtClean="0"/>
              <a:t>Audit-control software</a:t>
            </a:r>
          </a:p>
        </p:txBody>
      </p:sp>
      <p:sp>
        <p:nvSpPr>
          <p:cNvPr id="75778" name="Content Placeholder 3"/>
          <p:cNvSpPr>
            <a:spLocks noGrp="1"/>
          </p:cNvSpPr>
          <p:nvPr>
            <p:ph idx="1"/>
          </p:nvPr>
        </p:nvSpPr>
        <p:spPr/>
        <p:txBody>
          <a:bodyPr/>
          <a:lstStyle/>
          <a:p>
            <a:pPr eaLnBrk="1" hangingPunct="1"/>
            <a:r>
              <a:rPr lang="en-US" smtClean="0"/>
              <a:t>All computer activity can be logged and recorded</a:t>
            </a:r>
          </a:p>
          <a:p>
            <a:pPr eaLnBrk="1" hangingPunct="1"/>
            <a:r>
              <a:rPr lang="en-US" smtClean="0"/>
              <a:t>Audit-control software keeps track of computer activity</a:t>
            </a:r>
          </a:p>
          <a:p>
            <a:pPr eaLnBrk="1" hangingPunct="1"/>
            <a:r>
              <a:rPr lang="en-US" smtClean="0"/>
              <a:t>Only protects security if results are monitored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smtClean="0"/>
              <a:t>Technological Safeguards:</a:t>
            </a:r>
            <a:br>
              <a:rPr lang="en-US" smtClean="0"/>
            </a:br>
            <a:r>
              <a:rPr lang="en-US" smtClean="0"/>
              <a:t>Secure data centers - Ensuring Availability</a:t>
            </a:r>
          </a:p>
        </p:txBody>
      </p:sp>
      <p:pic>
        <p:nvPicPr>
          <p:cNvPr id="77826" name="Picture 3"/>
          <p:cNvPicPr>
            <a:picLocks/>
          </p:cNvPicPr>
          <p:nvPr/>
        </p:nvPicPr>
        <p:blipFill>
          <a:blip r:embed="rId3"/>
          <a:srcRect/>
          <a:stretch>
            <a:fillRect/>
          </a:stretch>
        </p:blipFill>
        <p:spPr bwMode="auto">
          <a:xfrm>
            <a:off x="2286000" y="1752600"/>
            <a:ext cx="4572000" cy="4800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smtClean="0"/>
              <a:t>Technological Safeguards:</a:t>
            </a:r>
            <a:br>
              <a:rPr lang="en-US" smtClean="0"/>
            </a:br>
            <a:r>
              <a:rPr lang="en-US" smtClean="0"/>
              <a:t>Secure data centers</a:t>
            </a:r>
          </a:p>
        </p:txBody>
      </p:sp>
      <p:sp>
        <p:nvSpPr>
          <p:cNvPr id="79874" name="Content Placeholder 3"/>
          <p:cNvSpPr>
            <a:spLocks noGrp="1"/>
          </p:cNvSpPr>
          <p:nvPr>
            <p:ph idx="1"/>
          </p:nvPr>
        </p:nvSpPr>
        <p:spPr/>
        <p:txBody>
          <a:bodyPr/>
          <a:lstStyle/>
          <a:p>
            <a:pPr eaLnBrk="1" hangingPunct="1"/>
            <a:r>
              <a:rPr lang="en-US" smtClean="0"/>
              <a:t>Securing the facilities infrastructure</a:t>
            </a:r>
          </a:p>
          <a:p>
            <a:pPr lvl="1" eaLnBrk="1" hangingPunct="1"/>
            <a:r>
              <a:rPr lang="en-US" smtClean="0"/>
              <a:t>Backups</a:t>
            </a:r>
          </a:p>
          <a:p>
            <a:pPr lvl="1" eaLnBrk="1" hangingPunct="1"/>
            <a:r>
              <a:rPr lang="en-US" smtClean="0"/>
              <a:t>Backup Sites</a:t>
            </a:r>
          </a:p>
          <a:p>
            <a:pPr lvl="1" eaLnBrk="1" hangingPunct="1"/>
            <a:r>
              <a:rPr lang="en-US" smtClean="0"/>
              <a:t>Redundant Data Centers</a:t>
            </a:r>
          </a:p>
          <a:p>
            <a:pPr lvl="1" eaLnBrk="1" hangingPunct="1"/>
            <a:r>
              <a:rPr lang="en-US" smtClean="0"/>
              <a:t>Closed-Circuit Television</a:t>
            </a:r>
          </a:p>
          <a:p>
            <a:pPr lvl="1" eaLnBrk="1" hangingPunct="1"/>
            <a:r>
              <a:rPr lang="en-US" smtClean="0"/>
              <a:t>Uninterruptible Power Supply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smtClean="0"/>
              <a:t>Human Safeguards</a:t>
            </a:r>
          </a:p>
        </p:txBody>
      </p:sp>
      <p:pic>
        <p:nvPicPr>
          <p:cNvPr id="81922" name="Picture 2"/>
          <p:cNvPicPr>
            <a:picLocks noChangeAspect="1"/>
          </p:cNvPicPr>
          <p:nvPr/>
        </p:nvPicPr>
        <p:blipFill>
          <a:blip r:embed="rId3"/>
          <a:srcRect/>
          <a:stretch>
            <a:fillRect/>
          </a:stretch>
        </p:blipFill>
        <p:spPr bwMode="auto">
          <a:xfrm>
            <a:off x="457200" y="1828800"/>
            <a:ext cx="8229600" cy="460533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smtClean="0"/>
              <a:t>Computer Forensics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Formally evaluating digital information for judicial review</a:t>
            </a:r>
          </a:p>
          <a:p>
            <a:pPr lvl="1" eaLnBrk="1" fontAlgn="auto" hangingPunct="1">
              <a:spcAft>
                <a:spcPts val="0"/>
              </a:spcAft>
              <a:buFont typeface="Arial" pitchFamily="34" charset="0"/>
              <a:buChar char="–"/>
              <a:defRPr/>
            </a:pPr>
            <a:r>
              <a:rPr lang="en-US" dirty="0" smtClean="0"/>
              <a:t>Examining the computers of crime victims for evidence</a:t>
            </a:r>
          </a:p>
          <a:p>
            <a:pPr lvl="1" eaLnBrk="1" fontAlgn="auto" hangingPunct="1">
              <a:spcAft>
                <a:spcPts val="0"/>
              </a:spcAft>
              <a:buFont typeface="Arial" pitchFamily="34" charset="0"/>
              <a:buChar char="–"/>
              <a:defRPr/>
            </a:pPr>
            <a:r>
              <a:rPr lang="en-US" dirty="0" smtClean="0"/>
              <a:t>Examining the computers of criminals for evidence</a:t>
            </a:r>
          </a:p>
          <a:p>
            <a:pPr lvl="1" eaLnBrk="1" fontAlgn="auto" hangingPunct="1">
              <a:spcAft>
                <a:spcPts val="0"/>
              </a:spcAft>
              <a:buFont typeface="Arial" pitchFamily="34" charset="0"/>
              <a:buChar char="–"/>
              <a:defRPr/>
            </a:pPr>
            <a:r>
              <a:rPr lang="en-US" dirty="0" smtClean="0"/>
              <a:t>Auditing computer activity logs</a:t>
            </a:r>
          </a:p>
          <a:p>
            <a:pPr lvl="1" eaLnBrk="1" fontAlgn="auto" hangingPunct="1">
              <a:spcAft>
                <a:spcPts val="0"/>
              </a:spcAft>
              <a:buFont typeface="Arial" pitchFamily="34" charset="0"/>
              <a:buChar char="–"/>
              <a:defRPr/>
            </a:pPr>
            <a:r>
              <a:rPr lang="en-US" dirty="0" smtClean="0"/>
              <a:t>Restoring “deleted” computer data</a:t>
            </a:r>
          </a:p>
          <a:p>
            <a:pPr marL="457200" lvl="1" indent="0" eaLnBrk="1" fontAlgn="auto" hangingPunct="1">
              <a:spcAft>
                <a:spcPts val="0"/>
              </a:spcAft>
              <a:buFont typeface="Arial" pitchFamily="34" charset="0"/>
              <a:buNone/>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r>
              <a:rPr lang="en-US" smtClean="0"/>
              <a:t>Managing IS Security</a:t>
            </a:r>
          </a:p>
        </p:txBody>
      </p:sp>
      <p:graphicFrame>
        <p:nvGraphicFramePr>
          <p:cNvPr id="3" name="Diagram 2"/>
          <p:cNvGraphicFramePr/>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smtClean="0"/>
              <a:t>Developing an IS Security Plan</a:t>
            </a:r>
          </a:p>
        </p:txBody>
      </p:sp>
      <p:graphicFrame>
        <p:nvGraphicFramePr>
          <p:cNvPr id="4" name="Content Placeholder 3"/>
          <p:cNvGraphicFramePr>
            <a:graphicFrameLocks noGrp="1"/>
          </p:cNvGraphicFramePr>
          <p:nvPr>
            <p:ph idx="1"/>
          </p:nvPr>
        </p:nvGraphicFramePr>
        <p:xfrm>
          <a:off x="457200" y="1828800"/>
          <a:ext cx="8229600" cy="4668838"/>
        </p:xfrm>
        <a:graphic>
          <a:graphicData uri="http://schemas.openxmlformats.org/drawingml/2006/table">
            <a:tbl>
              <a:tblPr firstRow="1" bandRow="1">
                <a:tableStyleId>{F5AB1C69-6EDB-4FF4-983F-18BD219EF322}</a:tableStyleId>
              </a:tblPr>
              <a:tblGrid>
                <a:gridCol w="4114800"/>
                <a:gridCol w="4114800"/>
              </a:tblGrid>
              <a:tr h="370840">
                <a:tc>
                  <a:txBody>
                    <a:bodyPr/>
                    <a:lstStyle/>
                    <a:p>
                      <a:r>
                        <a:rPr lang="en-US" dirty="0" smtClean="0"/>
                        <a:t>Step</a:t>
                      </a:r>
                      <a:endParaRPr lang="en-US" dirty="0"/>
                    </a:p>
                  </a:txBody>
                  <a:tcPr/>
                </a:tc>
                <a:tc>
                  <a:txBody>
                    <a:bodyPr/>
                    <a:lstStyle/>
                    <a:p>
                      <a:endParaRPr lang="en-US"/>
                    </a:p>
                  </a:txBody>
                  <a:tcPr/>
                </a:tc>
              </a:tr>
              <a:tr h="370840">
                <a:tc>
                  <a:txBody>
                    <a:bodyPr/>
                    <a:lstStyle/>
                    <a:p>
                      <a:r>
                        <a:rPr lang="en-US" dirty="0" smtClean="0"/>
                        <a:t>1) Risk Analysis</a:t>
                      </a:r>
                      <a:endParaRPr lang="en-US" dirty="0"/>
                    </a:p>
                  </a:txBody>
                  <a:tcPr/>
                </a:tc>
                <a:tc>
                  <a:txBody>
                    <a:bodyPr/>
                    <a:lstStyle/>
                    <a:p>
                      <a:r>
                        <a:rPr lang="en-US" dirty="0" smtClean="0"/>
                        <a:t>Analyze</a:t>
                      </a:r>
                      <a:r>
                        <a:rPr lang="en-US" baseline="0" dirty="0" smtClean="0"/>
                        <a:t> the value of the data, the risks to it, assess current policies, and recommend changes</a:t>
                      </a:r>
                      <a:endParaRPr lang="en-US" dirty="0"/>
                    </a:p>
                  </a:txBody>
                  <a:tcPr/>
                </a:tc>
              </a:tr>
              <a:tr h="370840">
                <a:tc>
                  <a:txBody>
                    <a:bodyPr/>
                    <a:lstStyle/>
                    <a:p>
                      <a:r>
                        <a:rPr lang="en-US" dirty="0" smtClean="0"/>
                        <a:t>2) Policies and Procedures</a:t>
                      </a:r>
                      <a:endParaRPr lang="en-US" dirty="0"/>
                    </a:p>
                  </a:txBody>
                  <a:tcPr/>
                </a:tc>
                <a:tc>
                  <a:txBody>
                    <a:bodyPr/>
                    <a:lstStyle/>
                    <a:p>
                      <a:r>
                        <a:rPr lang="en-US" dirty="0" smtClean="0"/>
                        <a:t>Create formal policies for use of and safeguarding IS resources, and outline the procedures to be followed</a:t>
                      </a:r>
                      <a:r>
                        <a:rPr lang="en-US" baseline="0" dirty="0" smtClean="0"/>
                        <a:t> and disaster recovery plans</a:t>
                      </a:r>
                      <a:endParaRPr lang="en-US" dirty="0"/>
                    </a:p>
                  </a:txBody>
                  <a:tcPr/>
                </a:tc>
              </a:tr>
              <a:tr h="370840">
                <a:tc>
                  <a:txBody>
                    <a:bodyPr/>
                    <a:lstStyle/>
                    <a:p>
                      <a:r>
                        <a:rPr lang="en-US" dirty="0" smtClean="0"/>
                        <a:t>3) Implementation</a:t>
                      </a:r>
                      <a:endParaRPr lang="en-US" dirty="0"/>
                    </a:p>
                  </a:txBody>
                  <a:tcPr/>
                </a:tc>
                <a:tc>
                  <a:txBody>
                    <a:bodyPr/>
                    <a:lstStyle/>
                    <a:p>
                      <a:r>
                        <a:rPr lang="en-US" dirty="0" smtClean="0"/>
                        <a:t>Institute the security practices,</a:t>
                      </a:r>
                      <a:r>
                        <a:rPr lang="en-US" baseline="0" dirty="0" smtClean="0"/>
                        <a:t> policies, and procedures</a:t>
                      </a:r>
                      <a:endParaRPr lang="en-US" dirty="0"/>
                    </a:p>
                  </a:txBody>
                  <a:tcPr/>
                </a:tc>
              </a:tr>
              <a:tr h="370840">
                <a:tc>
                  <a:txBody>
                    <a:bodyPr/>
                    <a:lstStyle/>
                    <a:p>
                      <a:r>
                        <a:rPr lang="en-US" dirty="0" smtClean="0"/>
                        <a:t>4) Training</a:t>
                      </a:r>
                      <a:endParaRPr lang="en-US" dirty="0"/>
                    </a:p>
                  </a:txBody>
                  <a:tcPr/>
                </a:tc>
                <a:tc>
                  <a:txBody>
                    <a:bodyPr/>
                    <a:lstStyle/>
                    <a:p>
                      <a:r>
                        <a:rPr lang="en-US" dirty="0" smtClean="0"/>
                        <a:t>Personnel need to know the policies,</a:t>
                      </a:r>
                      <a:r>
                        <a:rPr lang="en-US" baseline="0" dirty="0" smtClean="0"/>
                        <a:t> plans, what their roles and tasks are, and how to do them</a:t>
                      </a:r>
                      <a:endParaRPr lang="en-US" dirty="0"/>
                    </a:p>
                  </a:txBody>
                  <a:tcPr/>
                </a:tc>
              </a:tr>
              <a:tr h="370840">
                <a:tc>
                  <a:txBody>
                    <a:bodyPr/>
                    <a:lstStyle/>
                    <a:p>
                      <a:r>
                        <a:rPr lang="en-US" dirty="0" smtClean="0"/>
                        <a:t>5) Auditing</a:t>
                      </a:r>
                      <a:endParaRPr lang="en-US" dirty="0"/>
                    </a:p>
                  </a:txBody>
                  <a:tcPr/>
                </a:tc>
                <a:tc>
                  <a:txBody>
                    <a:bodyPr/>
                    <a:lstStyle/>
                    <a:p>
                      <a:r>
                        <a:rPr lang="en-US" dirty="0" smtClean="0"/>
                        <a:t>This is an ongoing process to ensure practice, compliance, and effectiveness </a:t>
                      </a:r>
                      <a:endParaRPr lang="en-US" dirty="0"/>
                    </a:p>
                  </a:txBody>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pPr eaLnBrk="1" hangingPunct="1"/>
            <a:r>
              <a:rPr lang="en-US" smtClean="0"/>
              <a:t>The State of Systems Security Management</a:t>
            </a:r>
          </a:p>
        </p:txBody>
      </p:sp>
      <p:sp>
        <p:nvSpPr>
          <p:cNvPr id="90114" name="Content Placeholder 2"/>
          <p:cNvSpPr>
            <a:spLocks noGrp="1"/>
          </p:cNvSpPr>
          <p:nvPr>
            <p:ph idx="1"/>
          </p:nvPr>
        </p:nvSpPr>
        <p:spPr/>
        <p:txBody>
          <a:bodyPr/>
          <a:lstStyle/>
          <a:p>
            <a:pPr eaLnBrk="1" hangingPunct="1"/>
            <a:r>
              <a:rPr lang="en-US" smtClean="0"/>
              <a:t>Information Security is a huge management challenge with ongoing opportunities</a:t>
            </a:r>
          </a:p>
          <a:p>
            <a:pPr eaLnBrk="1" hangingPunct="1"/>
            <a:r>
              <a:rPr lang="en-US" smtClean="0"/>
              <a:t>Organizations are rising to it</a:t>
            </a:r>
          </a:p>
          <a:p>
            <a:pPr lvl="1" eaLnBrk="1" hangingPunct="1"/>
            <a:r>
              <a:rPr lang="en-US" smtClean="0"/>
              <a:t>Activity logging and intrusion detection</a:t>
            </a:r>
          </a:p>
          <a:p>
            <a:pPr lvl="1" eaLnBrk="1" hangingPunct="1"/>
            <a:r>
              <a:rPr lang="en-US" smtClean="0"/>
              <a:t>Antivirus and antispyware software</a:t>
            </a:r>
          </a:p>
          <a:p>
            <a:pPr lvl="1" eaLnBrk="1" hangingPunct="1"/>
            <a:r>
              <a:rPr lang="en-US" smtClean="0"/>
              <a:t>Firewalls and VPNs</a:t>
            </a:r>
          </a:p>
          <a:p>
            <a:pPr lvl="1" eaLnBrk="1" hangingPunct="1"/>
            <a:r>
              <a:rPr lang="en-US" smtClean="0"/>
              <a:t>Encryption for data in transit and at rest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r>
              <a:rPr lang="en-US" smtClean="0"/>
              <a:t>Information Systems Controls, Auditing, and the Sarbanes-Oxley Act</a:t>
            </a:r>
          </a:p>
        </p:txBody>
      </p:sp>
      <p:graphicFrame>
        <p:nvGraphicFramePr>
          <p:cNvPr id="4" name="Diagram 3"/>
          <p:cNvGraphicFramePr/>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pPr eaLnBrk="1" hangingPunct="1"/>
            <a:r>
              <a:rPr lang="en-US" smtClean="0"/>
              <a:t>Information System Controls:</a:t>
            </a:r>
            <a:br>
              <a:rPr lang="en-US" smtClean="0"/>
            </a:br>
            <a:r>
              <a:rPr lang="en-US" smtClean="0"/>
              <a:t>Hierarchy</a:t>
            </a:r>
          </a:p>
        </p:txBody>
      </p:sp>
      <p:pic>
        <p:nvPicPr>
          <p:cNvPr id="94210" name="Picture 2"/>
          <p:cNvPicPr>
            <a:picLocks noChangeAspect="1"/>
          </p:cNvPicPr>
          <p:nvPr/>
        </p:nvPicPr>
        <p:blipFill>
          <a:blip r:embed="rId3"/>
          <a:srcRect/>
          <a:stretch>
            <a:fillRect/>
          </a:stretch>
        </p:blipFill>
        <p:spPr bwMode="auto">
          <a:xfrm>
            <a:off x="2057400" y="1828800"/>
            <a:ext cx="5029200" cy="47863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p:cNvPicPr>
          <p:nvPr/>
        </p:nvPicPr>
        <p:blipFill>
          <a:blip r:embed="rId3"/>
          <a:srcRect/>
          <a:stretch>
            <a:fillRect/>
          </a:stretch>
        </p:blipFill>
        <p:spPr bwMode="auto">
          <a:xfrm>
            <a:off x="2286000" y="1676400"/>
            <a:ext cx="4572000" cy="4800600"/>
          </a:xfrm>
          <a:prstGeom prst="rect">
            <a:avLst/>
          </a:prstGeom>
          <a:noFill/>
          <a:ln w="9525">
            <a:noFill/>
            <a:miter lim="800000"/>
            <a:headEnd/>
            <a:tailEnd/>
          </a:ln>
        </p:spPr>
      </p:pic>
      <p:sp>
        <p:nvSpPr>
          <p:cNvPr id="22530" name="Title 1"/>
          <p:cNvSpPr>
            <a:spLocks noGrp="1"/>
          </p:cNvSpPr>
          <p:nvPr>
            <p:ph type="title"/>
          </p:nvPr>
        </p:nvSpPr>
        <p:spPr/>
        <p:txBody>
          <a:bodyPr/>
          <a:lstStyle/>
          <a:p>
            <a:pPr eaLnBrk="1" hangingPunct="1"/>
            <a:r>
              <a:rPr lang="en-US" smtClean="0"/>
              <a:t>Threats to IS Security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pPr eaLnBrk="1" hangingPunct="1"/>
            <a:r>
              <a:rPr lang="en-US" smtClean="0"/>
              <a:t>Information System Controls</a:t>
            </a:r>
          </a:p>
        </p:txBody>
      </p:sp>
      <p:sp>
        <p:nvSpPr>
          <p:cNvPr id="96258" name="Content Placeholder 2"/>
          <p:cNvSpPr>
            <a:spLocks noGrp="1"/>
          </p:cNvSpPr>
          <p:nvPr>
            <p:ph idx="1"/>
          </p:nvPr>
        </p:nvSpPr>
        <p:spPr/>
        <p:txBody>
          <a:bodyPr/>
          <a:lstStyle/>
          <a:p>
            <a:pPr eaLnBrk="1" hangingPunct="1"/>
            <a:r>
              <a:rPr lang="en-US" smtClean="0"/>
              <a:t>Preventive controls</a:t>
            </a:r>
          </a:p>
          <a:p>
            <a:pPr lvl="1" eaLnBrk="1" hangingPunct="1"/>
            <a:r>
              <a:rPr lang="en-US" smtClean="0"/>
              <a:t>Prevent events from occurring (e.g., block unauthorized access)</a:t>
            </a:r>
          </a:p>
          <a:p>
            <a:pPr eaLnBrk="1" hangingPunct="1"/>
            <a:r>
              <a:rPr lang="en-US" smtClean="0"/>
              <a:t>Detective controls</a:t>
            </a:r>
          </a:p>
          <a:p>
            <a:pPr lvl="1" eaLnBrk="1" hangingPunct="1"/>
            <a:r>
              <a:rPr lang="en-US" smtClean="0"/>
              <a:t>Determine if anything has gone wrong (e.g., detect that an unauthorized access has occurred)</a:t>
            </a:r>
          </a:p>
          <a:p>
            <a:pPr eaLnBrk="1" hangingPunct="1"/>
            <a:r>
              <a:rPr lang="en-US" smtClean="0"/>
              <a:t>Corrective controls</a:t>
            </a:r>
          </a:p>
          <a:p>
            <a:pPr lvl="1" eaLnBrk="1" hangingPunct="1"/>
            <a:r>
              <a:rPr lang="en-US" smtClean="0"/>
              <a:t>Mitigate problems after they arise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eaLnBrk="1" hangingPunct="1"/>
            <a:r>
              <a:rPr lang="en-US" smtClean="0"/>
              <a:t>The Sarbanes-Oxley Act</a:t>
            </a:r>
          </a:p>
        </p:txBody>
      </p:sp>
      <p:sp>
        <p:nvSpPr>
          <p:cNvPr id="98306" name="Content Placeholder 2"/>
          <p:cNvSpPr>
            <a:spLocks noGrp="1"/>
          </p:cNvSpPr>
          <p:nvPr>
            <p:ph idx="1"/>
          </p:nvPr>
        </p:nvSpPr>
        <p:spPr/>
        <p:txBody>
          <a:bodyPr/>
          <a:lstStyle/>
          <a:p>
            <a:pPr eaLnBrk="1" hangingPunct="1"/>
            <a:r>
              <a:rPr lang="en-US" smtClean="0"/>
              <a:t>The Sarbanes-Oxley (S-OX) Act addresses financial controls</a:t>
            </a:r>
          </a:p>
          <a:p>
            <a:pPr lvl="1" eaLnBrk="1" hangingPunct="1"/>
            <a:r>
              <a:rPr lang="en-US" smtClean="0"/>
              <a:t>Companies must demonstrate controls are in place</a:t>
            </a:r>
          </a:p>
          <a:p>
            <a:pPr lvl="1" eaLnBrk="1" hangingPunct="1"/>
            <a:r>
              <a:rPr lang="en-US" smtClean="0"/>
              <a:t>Companies must preserve evidence documenting compliance</a:t>
            </a:r>
          </a:p>
          <a:p>
            <a:pPr lvl="1" eaLnBrk="1" hangingPunct="1"/>
            <a:r>
              <a:rPr lang="en-US" smtClean="0"/>
              <a:t>Information systems typically used to meet compliance requirements</a:t>
            </a:r>
          </a:p>
          <a:p>
            <a:pPr lvl="1" eaLnBrk="1" hangingPunct="1"/>
            <a:r>
              <a:rPr lang="en-US" smtClean="0"/>
              <a:t>Growing need for IS Auditors</a:t>
            </a:r>
          </a:p>
          <a:p>
            <a:pPr lvl="1" eaLnBrk="1" hangingPunct="1"/>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eaLnBrk="1" hangingPunct="1">
              <a:defRPr/>
            </a:pPr>
            <a:r>
              <a:rPr lang="en-US" dirty="0" smtClean="0"/>
              <a:t>End of Chapter Content</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pPr eaLnBrk="1" hangingPunct="1"/>
            <a:r>
              <a:rPr lang="en-US" sz="2800" smtClean="0"/>
              <a:t>Managing in the Digital World: Not So “Anonymous”—Activists, Hacktivists, or Just Plain Criminals?</a:t>
            </a:r>
          </a:p>
        </p:txBody>
      </p:sp>
      <p:sp>
        <p:nvSpPr>
          <p:cNvPr id="3" name="Content Placeholder 2"/>
          <p:cNvSpPr>
            <a:spLocks noGrp="1"/>
          </p:cNvSpPr>
          <p:nvPr>
            <p:ph idx="1"/>
          </p:nvPr>
        </p:nvSpPr>
        <p:spPr/>
        <p:txBody>
          <a:bodyPr>
            <a:normAutofit fontScale="92500" lnSpcReduction="20000"/>
          </a:bodyPr>
          <a:lstStyle/>
          <a:p>
            <a:pPr eaLnBrk="1" hangingPunct="1">
              <a:defRPr/>
            </a:pPr>
            <a:r>
              <a:rPr lang="en-US" dirty="0" smtClean="0"/>
              <a:t>Anonymous</a:t>
            </a:r>
          </a:p>
          <a:p>
            <a:pPr lvl="1" eaLnBrk="1" hangingPunct="1">
              <a:defRPr/>
            </a:pPr>
            <a:r>
              <a:rPr lang="en-US" dirty="0" smtClean="0"/>
              <a:t> A loose collection of hacktivists</a:t>
            </a:r>
          </a:p>
          <a:p>
            <a:pPr lvl="1" eaLnBrk="1" hangingPunct="1">
              <a:defRPr/>
            </a:pPr>
            <a:r>
              <a:rPr lang="en-US" dirty="0" smtClean="0"/>
              <a:t>Practice civil disobedience by taking part in cyber attacks on websites</a:t>
            </a:r>
          </a:p>
          <a:p>
            <a:pPr lvl="1" eaLnBrk="1" hangingPunct="1">
              <a:defRPr/>
            </a:pPr>
            <a:r>
              <a:rPr lang="en-US" dirty="0" smtClean="0"/>
              <a:t>Deadliest tool is denial-of-service attack</a:t>
            </a:r>
          </a:p>
          <a:p>
            <a:pPr lvl="1" eaLnBrk="1" hangingPunct="1">
              <a:defRPr/>
            </a:pPr>
            <a:r>
              <a:rPr lang="en-US" dirty="0" smtClean="0"/>
              <a:t>Referred to as “The Punisher” of the World Wide Web</a:t>
            </a:r>
          </a:p>
          <a:p>
            <a:pPr lvl="1" eaLnBrk="1" hangingPunct="1">
              <a:defRPr/>
            </a:pPr>
            <a:r>
              <a:rPr lang="en-US" dirty="0" smtClean="0"/>
              <a:t>Well known for Internet vigilantism</a:t>
            </a:r>
          </a:p>
          <a:p>
            <a:pPr lvl="1" eaLnBrk="1" hangingPunct="1">
              <a:defRPr/>
            </a:pPr>
            <a:r>
              <a:rPr lang="en-US" dirty="0" smtClean="0"/>
              <a:t>Claiming to have good intentions, but activities are illegal</a:t>
            </a:r>
            <a:endParaRPr lang="en-US" dirty="0"/>
          </a:p>
          <a:p>
            <a:pPr lvl="1" eaLnBrk="1" hangingPunct="1">
              <a:defRPr/>
            </a:pPr>
            <a:r>
              <a:rPr lang="en-US" dirty="0" smtClean="0"/>
              <a:t>Dilemma between pursuing ideological goals and crossing the bounds of legality</a:t>
            </a:r>
          </a:p>
          <a:p>
            <a:pPr eaLnBrk="1" hangingPunct="1">
              <a:defRPr/>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pPr eaLnBrk="1" hangingPunct="1"/>
            <a:r>
              <a:rPr lang="en-US" smtClean="0"/>
              <a:t>Ethical Dilemma:</a:t>
            </a:r>
            <a:br>
              <a:rPr lang="en-US" smtClean="0"/>
            </a:br>
            <a:r>
              <a:rPr lang="en-US" smtClean="0"/>
              <a:t>Industrial Espionage</a:t>
            </a:r>
          </a:p>
        </p:txBody>
      </p:sp>
      <p:sp>
        <p:nvSpPr>
          <p:cNvPr id="3" name="Content Placeholder 2"/>
          <p:cNvSpPr>
            <a:spLocks noGrp="1"/>
          </p:cNvSpPr>
          <p:nvPr>
            <p:ph idx="1"/>
          </p:nvPr>
        </p:nvSpPr>
        <p:spPr/>
        <p:txBody>
          <a:bodyPr>
            <a:normAutofit fontScale="92500" lnSpcReduction="20000"/>
          </a:bodyPr>
          <a:lstStyle/>
          <a:p>
            <a:pPr eaLnBrk="1" hangingPunct="1">
              <a:defRPr/>
            </a:pPr>
            <a:r>
              <a:rPr lang="en-US" dirty="0" smtClean="0"/>
              <a:t>Industrial espionage is widespread, and critical information is always vulnerable to attacks</a:t>
            </a:r>
          </a:p>
          <a:p>
            <a:pPr lvl="1" eaLnBrk="1" hangingPunct="1">
              <a:defRPr/>
            </a:pPr>
            <a:r>
              <a:rPr lang="en-US" dirty="0" smtClean="0"/>
              <a:t>Most commonly associated with industries where research and development (R&amp;D) is a significant expense</a:t>
            </a:r>
          </a:p>
          <a:p>
            <a:pPr lvl="1" eaLnBrk="1" hangingPunct="1">
              <a:defRPr/>
            </a:pPr>
            <a:r>
              <a:rPr lang="en-US" dirty="0" smtClean="0"/>
              <a:t>May be conducted by governments as well as competitors</a:t>
            </a:r>
          </a:p>
          <a:p>
            <a:pPr lvl="1" eaLnBrk="1" hangingPunct="1">
              <a:defRPr/>
            </a:pPr>
            <a:r>
              <a:rPr lang="en-US" dirty="0" smtClean="0"/>
              <a:t>Employees who can be bribed, coerced, or blackmailed often targeted</a:t>
            </a:r>
          </a:p>
          <a:p>
            <a:pPr lvl="1" eaLnBrk="1" hangingPunct="1">
              <a:defRPr/>
            </a:pPr>
            <a:r>
              <a:rPr lang="en-US" dirty="0" smtClean="0"/>
              <a:t>Ex-employees also an opportunistic target</a:t>
            </a:r>
          </a:p>
          <a:p>
            <a:pPr lvl="1" eaLnBrk="1" hangingPunct="1">
              <a:defRPr/>
            </a:pPr>
            <a:r>
              <a:rPr lang="en-US" dirty="0" smtClean="0"/>
              <a:t>When a company has been victimized, they may feel justified in using the same techniques to fight back</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pPr eaLnBrk="1" hangingPunct="1"/>
            <a:r>
              <a:rPr lang="en-US" smtClean="0"/>
              <a:t>Who’s Going Mobile:</a:t>
            </a:r>
            <a:br>
              <a:rPr lang="en-US" smtClean="0"/>
            </a:br>
            <a:r>
              <a:rPr lang="en-US" smtClean="0"/>
              <a:t>Mobile Security</a:t>
            </a:r>
          </a:p>
        </p:txBody>
      </p:sp>
      <p:sp>
        <p:nvSpPr>
          <p:cNvPr id="3" name="Content Placeholder 2"/>
          <p:cNvSpPr>
            <a:spLocks noGrp="1"/>
          </p:cNvSpPr>
          <p:nvPr>
            <p:ph idx="1"/>
          </p:nvPr>
        </p:nvSpPr>
        <p:spPr/>
        <p:txBody>
          <a:bodyPr>
            <a:normAutofit fontScale="92500" lnSpcReduction="20000"/>
          </a:bodyPr>
          <a:lstStyle/>
          <a:p>
            <a:pPr eaLnBrk="1" hangingPunct="1">
              <a:defRPr/>
            </a:pPr>
            <a:r>
              <a:rPr lang="en-US" dirty="0" smtClean="0"/>
              <a:t>With hundreds of thousands of apps in app stores, the potential for mobile malware is significant</a:t>
            </a:r>
          </a:p>
          <a:p>
            <a:pPr eaLnBrk="1" hangingPunct="1">
              <a:defRPr/>
            </a:pPr>
            <a:r>
              <a:rPr lang="en-US" dirty="0" smtClean="0"/>
              <a:t>Malware could:</a:t>
            </a:r>
          </a:p>
          <a:p>
            <a:pPr lvl="1" eaLnBrk="1" hangingPunct="1">
              <a:defRPr/>
            </a:pPr>
            <a:r>
              <a:rPr lang="en-US" dirty="0" smtClean="0"/>
              <a:t>Collect data from compromised phones</a:t>
            </a:r>
          </a:p>
          <a:p>
            <a:pPr lvl="1" eaLnBrk="1" hangingPunct="1">
              <a:defRPr/>
            </a:pPr>
            <a:r>
              <a:rPr lang="en-US" dirty="0" smtClean="0"/>
              <a:t>Send texts which charge the user per text sent</a:t>
            </a:r>
          </a:p>
          <a:p>
            <a:pPr eaLnBrk="1" hangingPunct="1">
              <a:defRPr/>
            </a:pPr>
            <a:r>
              <a:rPr lang="en-US" dirty="0" smtClean="0"/>
              <a:t>By December of 2011 there were over 13,000 android focused malware apps</a:t>
            </a:r>
          </a:p>
          <a:p>
            <a:pPr lvl="1" eaLnBrk="1" hangingPunct="1">
              <a:defRPr/>
            </a:pPr>
            <a:r>
              <a:rPr lang="en-US" dirty="0" smtClean="0"/>
              <a:t>Apple and Google scan for Malware, but aren’t perfect</a:t>
            </a:r>
          </a:p>
          <a:p>
            <a:pPr lvl="1" eaLnBrk="1" hangingPunct="1">
              <a:defRPr/>
            </a:pPr>
            <a:r>
              <a:rPr lang="en-US" dirty="0" smtClean="0"/>
              <a:t>Other app sites often don’t scan, and jail broken phones that can access them are at high risk</a:t>
            </a:r>
          </a:p>
          <a:p>
            <a:pPr lvl="1" eaLnBrk="1" hangingPunct="1">
              <a:defRPr/>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pPr eaLnBrk="1" hangingPunct="1"/>
            <a:r>
              <a:rPr lang="en-US" smtClean="0"/>
              <a:t>Brief Case:</a:t>
            </a:r>
            <a:br>
              <a:rPr lang="en-US" smtClean="0"/>
            </a:br>
            <a:r>
              <a:rPr lang="en-US" smtClean="0"/>
              <a:t>3D Crime Scenes</a:t>
            </a:r>
          </a:p>
        </p:txBody>
      </p:sp>
      <p:sp>
        <p:nvSpPr>
          <p:cNvPr id="107522" name="Content Placeholder 2"/>
          <p:cNvSpPr>
            <a:spLocks noGrp="1"/>
          </p:cNvSpPr>
          <p:nvPr>
            <p:ph idx="1"/>
          </p:nvPr>
        </p:nvSpPr>
        <p:spPr/>
        <p:txBody>
          <a:bodyPr/>
          <a:lstStyle/>
          <a:p>
            <a:pPr eaLnBrk="1" hangingPunct="1"/>
            <a:r>
              <a:rPr lang="en-US" smtClean="0"/>
              <a:t>3D technology has progressed to allow practical law enforcement use</a:t>
            </a:r>
          </a:p>
          <a:p>
            <a:pPr lvl="1" eaLnBrk="1" hangingPunct="1"/>
            <a:r>
              <a:rPr lang="en-US" smtClean="0"/>
              <a:t>Crime scenes can be scanned and captured in minute detail</a:t>
            </a:r>
          </a:p>
          <a:p>
            <a:pPr lvl="1" eaLnBrk="1" hangingPunct="1"/>
            <a:r>
              <a:rPr lang="en-US" smtClean="0"/>
              <a:t>They can then be viewed from any possible angle and vantage point</a:t>
            </a:r>
          </a:p>
          <a:p>
            <a:pPr lvl="1" eaLnBrk="1" hangingPunct="1"/>
            <a:r>
              <a:rPr lang="en-US" smtClean="0"/>
              <a:t>3D maps of cities and buildings are also being stored to help foil future terrorist attacks</a:t>
            </a:r>
          </a:p>
          <a:p>
            <a:pPr lvl="1" eaLnBrk="1" hangingPunct="1"/>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pPr eaLnBrk="1" hangingPunct="1"/>
            <a:r>
              <a:rPr lang="en-US" smtClean="0"/>
              <a:t>Coming Attractions:</a:t>
            </a:r>
            <a:br>
              <a:rPr lang="en-US" smtClean="0"/>
            </a:br>
            <a:r>
              <a:rPr lang="en-US" smtClean="0"/>
              <a:t>Speeding Security Screening</a:t>
            </a:r>
          </a:p>
        </p:txBody>
      </p:sp>
      <p:sp>
        <p:nvSpPr>
          <p:cNvPr id="3" name="Content Placeholder 2"/>
          <p:cNvSpPr>
            <a:spLocks noGrp="1"/>
          </p:cNvSpPr>
          <p:nvPr>
            <p:ph idx="1"/>
          </p:nvPr>
        </p:nvSpPr>
        <p:spPr/>
        <p:txBody>
          <a:bodyPr>
            <a:normAutofit fontScale="92500" lnSpcReduction="10000"/>
          </a:bodyPr>
          <a:lstStyle/>
          <a:p>
            <a:pPr eaLnBrk="1" hangingPunct="1">
              <a:defRPr/>
            </a:pPr>
            <a:r>
              <a:rPr lang="en-US" dirty="0" smtClean="0"/>
              <a:t>Airport and customs screening is time consuming and expensive</a:t>
            </a:r>
          </a:p>
          <a:p>
            <a:pPr lvl="1" eaLnBrk="1" hangingPunct="1">
              <a:defRPr/>
            </a:pPr>
            <a:r>
              <a:rPr lang="en-US" dirty="0" smtClean="0"/>
              <a:t>University of Arizona researchers have constructed an embodied conversational agent called AVATAR that can interview travelers</a:t>
            </a:r>
          </a:p>
          <a:p>
            <a:pPr lvl="1" eaLnBrk="1" hangingPunct="1">
              <a:defRPr/>
            </a:pPr>
            <a:r>
              <a:rPr lang="en-US" dirty="0" smtClean="0"/>
              <a:t>Multiple sensor technologies detect the travelers emotional state and likely deceptiveness</a:t>
            </a:r>
          </a:p>
          <a:p>
            <a:pPr lvl="1" eaLnBrk="1" hangingPunct="1">
              <a:defRPr/>
            </a:pPr>
            <a:r>
              <a:rPr lang="en-US" dirty="0" smtClean="0"/>
              <a:t>As more tests are run, researchers learn more and enhance it’s capabilities</a:t>
            </a:r>
          </a:p>
          <a:p>
            <a:pPr lvl="1" eaLnBrk="1" hangingPunct="1">
              <a:defRPr/>
            </a:pPr>
            <a:r>
              <a:rPr lang="en-US" dirty="0" smtClean="0"/>
              <a:t>One day it may take the lead in conducting travel interviews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pPr eaLnBrk="1" hangingPunct="1"/>
            <a:r>
              <a:rPr lang="en-US" smtClean="0"/>
              <a:t>Key Players:</a:t>
            </a:r>
            <a:br>
              <a:rPr lang="en-US" smtClean="0"/>
            </a:br>
            <a:r>
              <a:rPr lang="en-US" smtClean="0"/>
              <a:t>White Knights of the Internet Age</a:t>
            </a:r>
          </a:p>
        </p:txBody>
      </p:sp>
      <p:sp>
        <p:nvSpPr>
          <p:cNvPr id="3" name="Content Placeholder 2"/>
          <p:cNvSpPr>
            <a:spLocks noGrp="1"/>
          </p:cNvSpPr>
          <p:nvPr>
            <p:ph idx="1"/>
          </p:nvPr>
        </p:nvSpPr>
        <p:spPr/>
        <p:txBody>
          <a:bodyPr>
            <a:normAutofit fontScale="85000" lnSpcReduction="10000"/>
          </a:bodyPr>
          <a:lstStyle/>
          <a:p>
            <a:pPr eaLnBrk="1" hangingPunct="1">
              <a:defRPr/>
            </a:pPr>
            <a:r>
              <a:rPr lang="en-US" dirty="0" smtClean="0"/>
              <a:t>Every computer is vulnerable to attack</a:t>
            </a:r>
          </a:p>
          <a:p>
            <a:pPr eaLnBrk="1" hangingPunct="1">
              <a:defRPr/>
            </a:pPr>
            <a:r>
              <a:rPr lang="en-US" dirty="0" smtClean="0"/>
              <a:t>Security software is big business with many players</a:t>
            </a:r>
          </a:p>
          <a:p>
            <a:pPr lvl="1" eaLnBrk="1" hangingPunct="1">
              <a:defRPr/>
            </a:pPr>
            <a:r>
              <a:rPr lang="en-US" dirty="0" smtClean="0"/>
              <a:t>$17.7 billion in 2011</a:t>
            </a:r>
          </a:p>
          <a:p>
            <a:pPr lvl="1" eaLnBrk="1" hangingPunct="1">
              <a:defRPr/>
            </a:pPr>
            <a:r>
              <a:rPr lang="en-US" dirty="0" smtClean="0"/>
              <a:t>Specialized security companies</a:t>
            </a:r>
          </a:p>
          <a:p>
            <a:pPr lvl="2" eaLnBrk="1" hangingPunct="1">
              <a:defRPr/>
            </a:pPr>
            <a:r>
              <a:rPr lang="en-US" dirty="0"/>
              <a:t>Symantec, TrendMicro, McAfee</a:t>
            </a:r>
            <a:r>
              <a:rPr lang="en-US" dirty="0" smtClean="0"/>
              <a:t>, Check </a:t>
            </a:r>
            <a:r>
              <a:rPr lang="en-US" dirty="0"/>
              <a:t>Point, Kaspersky, </a:t>
            </a:r>
            <a:r>
              <a:rPr lang="en-US" dirty="0" err="1"/>
              <a:t>Verint</a:t>
            </a:r>
            <a:r>
              <a:rPr lang="en-US" dirty="0"/>
              <a:t>, </a:t>
            </a:r>
            <a:r>
              <a:rPr lang="en-US" dirty="0" smtClean="0"/>
              <a:t>AVG, etc.</a:t>
            </a:r>
          </a:p>
          <a:p>
            <a:pPr lvl="1" eaLnBrk="1" hangingPunct="1">
              <a:defRPr/>
            </a:pPr>
            <a:r>
              <a:rPr lang="en-US" dirty="0" smtClean="0"/>
              <a:t>General technology companies</a:t>
            </a:r>
          </a:p>
          <a:p>
            <a:pPr lvl="2" eaLnBrk="1" hangingPunct="1">
              <a:defRPr/>
            </a:pPr>
            <a:r>
              <a:rPr lang="pt-BR" dirty="0" smtClean="0"/>
              <a:t>EMC</a:t>
            </a:r>
            <a:r>
              <a:rPr lang="pt-BR" dirty="0"/>
              <a:t>, CA, </a:t>
            </a:r>
            <a:r>
              <a:rPr lang="pt-BR" dirty="0" smtClean="0"/>
              <a:t>and IBM are three of the biggest</a:t>
            </a:r>
          </a:p>
          <a:p>
            <a:pPr eaLnBrk="1" hangingPunct="1">
              <a:defRPr/>
            </a:pPr>
            <a:r>
              <a:rPr lang="pt-BR" dirty="0" smtClean="0"/>
              <a:t>Many options for users and companies, but educating them in the need, and getting them to take appripriate action, may be the hardest of all</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pPr eaLnBrk="1" hangingPunct="1"/>
            <a:r>
              <a:rPr lang="en-US" smtClean="0"/>
              <a:t>When Things Go Wrong: Stopping Insider Threats: WikiLeaks and Bradley Manning</a:t>
            </a:r>
          </a:p>
        </p:txBody>
      </p:sp>
      <p:sp>
        <p:nvSpPr>
          <p:cNvPr id="3" name="Content Placeholder 2"/>
          <p:cNvSpPr>
            <a:spLocks noGrp="1"/>
          </p:cNvSpPr>
          <p:nvPr>
            <p:ph idx="1"/>
          </p:nvPr>
        </p:nvSpPr>
        <p:spPr/>
        <p:txBody>
          <a:bodyPr>
            <a:normAutofit fontScale="85000" lnSpcReduction="20000"/>
          </a:bodyPr>
          <a:lstStyle/>
          <a:p>
            <a:pPr eaLnBrk="1" hangingPunct="1">
              <a:defRPr/>
            </a:pPr>
            <a:r>
              <a:rPr lang="en-US" dirty="0" smtClean="0"/>
              <a:t>Bradley Manning worked for the Army as an Intelligence Analyst and had access to multiple classified databases</a:t>
            </a:r>
          </a:p>
          <a:p>
            <a:pPr lvl="1" eaLnBrk="1" hangingPunct="1">
              <a:defRPr/>
            </a:pPr>
            <a:r>
              <a:rPr lang="en-US" dirty="0" smtClean="0"/>
              <a:t>Using a blank CD, he took unprecedented amounts of classified information and transferred it to </a:t>
            </a:r>
            <a:r>
              <a:rPr lang="en-US" dirty="0" err="1" smtClean="0"/>
              <a:t>WikiLeaks</a:t>
            </a:r>
            <a:endParaRPr lang="en-US" dirty="0" smtClean="0"/>
          </a:p>
          <a:p>
            <a:pPr lvl="1" eaLnBrk="1" hangingPunct="1">
              <a:defRPr/>
            </a:pPr>
            <a:r>
              <a:rPr lang="en-US" dirty="0" err="1" smtClean="0"/>
              <a:t>WikiLeaks</a:t>
            </a:r>
            <a:r>
              <a:rPr lang="en-US" dirty="0" smtClean="0"/>
              <a:t> has been publishing the information under the belief that governments should be open and transparent</a:t>
            </a:r>
          </a:p>
          <a:p>
            <a:pPr lvl="1" eaLnBrk="1" hangingPunct="1">
              <a:defRPr/>
            </a:pPr>
            <a:r>
              <a:rPr lang="en-US" dirty="0" smtClean="0"/>
              <a:t>Bradley Manning caught after confiding to another former hacker</a:t>
            </a:r>
          </a:p>
          <a:p>
            <a:pPr eaLnBrk="1" hangingPunct="1">
              <a:defRPr/>
            </a:pPr>
            <a:r>
              <a:rPr lang="en-US" dirty="0" smtClean="0"/>
              <a:t>New safeguards are being deployed throughout the military and government to ensure there isn’t another </a:t>
            </a:r>
            <a:r>
              <a:rPr lang="en-US" dirty="0" err="1" smtClean="0"/>
              <a:t>Wikileaks</a:t>
            </a:r>
            <a:r>
              <a:rPr lang="en-US" dirty="0" smtClean="0"/>
              <a:t> type vent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What Is Computer Crime?</a:t>
            </a:r>
          </a:p>
        </p:txBody>
      </p:sp>
      <p:sp>
        <p:nvSpPr>
          <p:cNvPr id="4" name="Content Placeholder 3"/>
          <p:cNvSpPr>
            <a:spLocks noGrp="1"/>
          </p:cNvSpPr>
          <p:nvPr>
            <p:ph idx="1"/>
          </p:nvPr>
        </p:nvSpPr>
        <p:spPr/>
        <p:txBody>
          <a:bodyPr rtlCol="0">
            <a:normAutofit fontScale="92500" lnSpcReduction="10000"/>
          </a:bodyPr>
          <a:lstStyle/>
          <a:p>
            <a:pPr marL="0" indent="0" algn="ctr" eaLnBrk="1" fontAlgn="auto" hangingPunct="1">
              <a:spcAft>
                <a:spcPts val="0"/>
              </a:spcAft>
              <a:buFont typeface="Arial" pitchFamily="34" charset="0"/>
              <a:buNone/>
              <a:defRPr/>
            </a:pPr>
            <a:r>
              <a:rPr lang="en-US" i="1" dirty="0" smtClean="0"/>
              <a:t>“Using </a:t>
            </a:r>
            <a:r>
              <a:rPr lang="en-US" i="1" dirty="0"/>
              <a:t>a computer to commit an illegal </a:t>
            </a:r>
            <a:r>
              <a:rPr lang="en-US" i="1" dirty="0" smtClean="0"/>
              <a:t>act”</a:t>
            </a:r>
          </a:p>
          <a:p>
            <a:pPr marL="0" indent="0"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r>
              <a:rPr lang="en-US" dirty="0"/>
              <a:t>Targeting a computer while committing an </a:t>
            </a:r>
            <a:r>
              <a:rPr lang="en-US" dirty="0" smtClean="0"/>
              <a:t>offense</a:t>
            </a:r>
          </a:p>
          <a:p>
            <a:pPr lvl="1" eaLnBrk="1" fontAlgn="auto" hangingPunct="1">
              <a:spcAft>
                <a:spcPts val="0"/>
              </a:spcAft>
              <a:buFont typeface="Arial" pitchFamily="34" charset="0"/>
              <a:buChar char="–"/>
              <a:defRPr/>
            </a:pPr>
            <a:r>
              <a:rPr lang="en-US" dirty="0" smtClean="0"/>
              <a:t>Unauthorized access of a server to destroy data</a:t>
            </a:r>
          </a:p>
          <a:p>
            <a:pPr eaLnBrk="1" fontAlgn="auto" hangingPunct="1">
              <a:spcAft>
                <a:spcPts val="0"/>
              </a:spcAft>
              <a:buFont typeface="Arial" pitchFamily="34" charset="0"/>
              <a:buChar char="•"/>
              <a:defRPr/>
            </a:pPr>
            <a:r>
              <a:rPr lang="en-US" dirty="0" smtClean="0"/>
              <a:t>Using </a:t>
            </a:r>
            <a:r>
              <a:rPr lang="en-US" dirty="0"/>
              <a:t>a computer to commit an </a:t>
            </a:r>
            <a:r>
              <a:rPr lang="en-US" dirty="0" smtClean="0"/>
              <a:t>offense</a:t>
            </a:r>
          </a:p>
          <a:p>
            <a:pPr lvl="1" eaLnBrk="1" fontAlgn="auto" hangingPunct="1">
              <a:spcAft>
                <a:spcPts val="0"/>
              </a:spcAft>
              <a:buFont typeface="Arial" pitchFamily="34" charset="0"/>
              <a:buChar char="–"/>
              <a:defRPr/>
            </a:pPr>
            <a:r>
              <a:rPr lang="en-US" dirty="0" smtClean="0"/>
              <a:t> Using a computer to embezzle funds</a:t>
            </a:r>
          </a:p>
          <a:p>
            <a:pPr eaLnBrk="1" fontAlgn="auto" hangingPunct="1">
              <a:spcAft>
                <a:spcPts val="0"/>
              </a:spcAft>
              <a:buFont typeface="Arial" pitchFamily="34" charset="0"/>
              <a:buChar char="•"/>
              <a:defRPr/>
            </a:pPr>
            <a:r>
              <a:rPr lang="en-US" dirty="0" smtClean="0"/>
              <a:t>Using </a:t>
            </a:r>
            <a:r>
              <a:rPr lang="en-US" dirty="0"/>
              <a:t>computers to support a criminal </a:t>
            </a:r>
            <a:r>
              <a:rPr lang="en-US" dirty="0" smtClean="0"/>
              <a:t>activity</a:t>
            </a:r>
          </a:p>
          <a:p>
            <a:pPr lvl="1" eaLnBrk="1" fontAlgn="auto" hangingPunct="1">
              <a:spcAft>
                <a:spcPts val="0"/>
              </a:spcAft>
              <a:buFont typeface="Arial" pitchFamily="34" charset="0"/>
              <a:buChar char="–"/>
              <a:defRPr/>
            </a:pPr>
            <a:r>
              <a:rPr lang="en-US" dirty="0" smtClean="0"/>
              <a:t>Maintaining books for illegal gambling on a computer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pPr eaLnBrk="1" hangingPunct="1"/>
            <a:r>
              <a:rPr lang="en-US" smtClean="0"/>
              <a:t>Industry Analysis:</a:t>
            </a:r>
            <a:br>
              <a:rPr lang="en-US" smtClean="0"/>
            </a:br>
            <a:r>
              <a:rPr lang="en-US" smtClean="0"/>
              <a:t>Cybercops Track Cybercriminals</a:t>
            </a:r>
          </a:p>
        </p:txBody>
      </p:sp>
      <p:sp>
        <p:nvSpPr>
          <p:cNvPr id="3" name="Content Placeholder 2"/>
          <p:cNvSpPr>
            <a:spLocks noGrp="1"/>
          </p:cNvSpPr>
          <p:nvPr>
            <p:ph idx="1"/>
          </p:nvPr>
        </p:nvSpPr>
        <p:spPr/>
        <p:txBody>
          <a:bodyPr>
            <a:normAutofit fontScale="85000" lnSpcReduction="20000"/>
          </a:bodyPr>
          <a:lstStyle/>
          <a:p>
            <a:pPr eaLnBrk="1" hangingPunct="1">
              <a:defRPr/>
            </a:pPr>
            <a:r>
              <a:rPr lang="en-US" dirty="0" smtClean="0"/>
              <a:t>Police departments have been playing catch-up with technology, but are now making great strides</a:t>
            </a:r>
          </a:p>
          <a:p>
            <a:pPr lvl="1" eaLnBrk="1" hangingPunct="1">
              <a:defRPr/>
            </a:pPr>
            <a:r>
              <a:rPr lang="en-US" dirty="0" smtClean="0"/>
              <a:t>Every state and the FBI has dedicated cybercrime resources</a:t>
            </a:r>
          </a:p>
          <a:p>
            <a:pPr lvl="1" eaLnBrk="1" hangingPunct="1">
              <a:defRPr/>
            </a:pPr>
            <a:r>
              <a:rPr lang="en-US" dirty="0" smtClean="0"/>
              <a:t>Software tools for law enforcement have improved significantly</a:t>
            </a:r>
          </a:p>
          <a:p>
            <a:pPr lvl="1" eaLnBrk="1" hangingPunct="1">
              <a:defRPr/>
            </a:pPr>
            <a:r>
              <a:rPr lang="en-US" dirty="0" smtClean="0"/>
              <a:t>Law enforcement is reaching out to the community through social media</a:t>
            </a:r>
          </a:p>
          <a:p>
            <a:pPr lvl="1" eaLnBrk="1" hangingPunct="1">
              <a:defRPr/>
            </a:pPr>
            <a:r>
              <a:rPr lang="en-US" dirty="0" smtClean="0"/>
              <a:t>Law enforcement communications has been upgraded to block eavesdropping</a:t>
            </a:r>
          </a:p>
          <a:p>
            <a:pPr eaLnBrk="1" hangingPunct="1">
              <a:defRPr/>
            </a:pPr>
            <a:r>
              <a:rPr lang="en-US" dirty="0" smtClean="0"/>
              <a:t>While criminals may now be using technology to commit crimes, Law enforcement is using technology to catch them</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Content Placeholder 7"/>
          <p:cNvPicPr>
            <a:picLocks noGrp="1" noChangeAspect="1"/>
          </p:cNvPicPr>
          <p:nvPr>
            <p:ph idx="4294967295"/>
          </p:nvPr>
        </p:nvPicPr>
        <p:blipFill>
          <a:blip r:embed="rId2"/>
          <a:srcRect/>
          <a:stretch>
            <a:fillRect/>
          </a:stretch>
        </p:blipFill>
        <p:spPr>
          <a:xfrm>
            <a:off x="381000" y="1600200"/>
            <a:ext cx="8382000" cy="26193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Hacking and Cracking</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Hackers</a:t>
            </a:r>
          </a:p>
          <a:p>
            <a:pPr lvl="1" eaLnBrk="1" fontAlgn="auto" hangingPunct="1">
              <a:spcAft>
                <a:spcPts val="0"/>
              </a:spcAft>
              <a:buFont typeface="Arial" pitchFamily="34" charset="0"/>
              <a:buChar char="–"/>
              <a:defRPr/>
            </a:pPr>
            <a:r>
              <a:rPr lang="en-US" dirty="0" smtClean="0"/>
              <a:t>Anyone with enough knowledge to gain unauthorized access to computers</a:t>
            </a:r>
          </a:p>
          <a:p>
            <a:pPr lvl="1" eaLnBrk="1" fontAlgn="auto" hangingPunct="1">
              <a:spcAft>
                <a:spcPts val="0"/>
              </a:spcAft>
              <a:buFont typeface="Arial" pitchFamily="34" charset="0"/>
              <a:buChar char="–"/>
              <a:defRPr/>
            </a:pPr>
            <a:r>
              <a:rPr lang="en-US" dirty="0" smtClean="0"/>
              <a:t>Hackers who aren’t crackers don’t damage or steal information belonging to others</a:t>
            </a:r>
          </a:p>
          <a:p>
            <a:pPr eaLnBrk="1" fontAlgn="auto" hangingPunct="1">
              <a:spcAft>
                <a:spcPts val="0"/>
              </a:spcAft>
              <a:buFont typeface="Arial" pitchFamily="34" charset="0"/>
              <a:buChar char="•"/>
              <a:defRPr/>
            </a:pPr>
            <a:r>
              <a:rPr lang="en-US" dirty="0" smtClean="0"/>
              <a:t>Crackers</a:t>
            </a:r>
          </a:p>
          <a:p>
            <a:pPr lvl="1" eaLnBrk="1" fontAlgn="auto" hangingPunct="1">
              <a:spcAft>
                <a:spcPts val="0"/>
              </a:spcAft>
              <a:buFont typeface="Arial" pitchFamily="34" charset="0"/>
              <a:buChar char="–"/>
              <a:defRPr/>
            </a:pPr>
            <a:r>
              <a:rPr lang="en-US" dirty="0" smtClean="0"/>
              <a:t>Individuals who break into computer systems with the intent to commit crime or do damage</a:t>
            </a:r>
          </a:p>
          <a:p>
            <a:pPr lvl="1" eaLnBrk="1" fontAlgn="auto" hangingPunct="1">
              <a:spcAft>
                <a:spcPts val="0"/>
              </a:spcAft>
              <a:buFont typeface="Arial" pitchFamily="34" charset="0"/>
              <a:buChar char="–"/>
              <a:defRPr/>
            </a:pPr>
            <a:r>
              <a:rPr lang="en-US" dirty="0" err="1" smtClean="0"/>
              <a:t>Hacktivists</a:t>
            </a:r>
            <a:r>
              <a:rPr lang="en-US" dirty="0" smtClean="0"/>
              <a:t>: Crackers who are motivated by political or ideological goal and who use Cracking to promote their interests</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Types of Computer Crimes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Unauthorized Access</a:t>
            </a:r>
          </a:p>
          <a:p>
            <a:pPr lvl="1" eaLnBrk="1" fontAlgn="auto" hangingPunct="1">
              <a:spcAft>
                <a:spcPts val="0"/>
              </a:spcAft>
              <a:buFont typeface="Arial" pitchFamily="34" charset="0"/>
              <a:buChar char="–"/>
              <a:defRPr/>
            </a:pPr>
            <a:r>
              <a:rPr lang="en-US" dirty="0" smtClean="0"/>
              <a:t>Stealing information</a:t>
            </a:r>
          </a:p>
          <a:p>
            <a:pPr lvl="1" eaLnBrk="1" fontAlgn="auto" hangingPunct="1">
              <a:spcAft>
                <a:spcPts val="0"/>
              </a:spcAft>
              <a:buFont typeface="Arial" pitchFamily="34" charset="0"/>
              <a:buChar char="–"/>
              <a:defRPr/>
            </a:pPr>
            <a:r>
              <a:rPr lang="en-US" dirty="0" smtClean="0"/>
              <a:t>Stealing use of computer resources</a:t>
            </a:r>
          </a:p>
          <a:p>
            <a:pPr lvl="1" eaLnBrk="1" fontAlgn="auto" hangingPunct="1">
              <a:spcAft>
                <a:spcPts val="0"/>
              </a:spcAft>
              <a:buFont typeface="Arial" pitchFamily="34" charset="0"/>
              <a:buChar char="–"/>
              <a:defRPr/>
            </a:pPr>
            <a:r>
              <a:rPr lang="en-US" dirty="0" smtClean="0"/>
              <a:t>Accessing systems with the intent to commit Information Modification</a:t>
            </a:r>
          </a:p>
          <a:p>
            <a:pPr eaLnBrk="1" fontAlgn="auto" hangingPunct="1">
              <a:spcAft>
                <a:spcPts val="0"/>
              </a:spcAft>
              <a:buFont typeface="Arial" pitchFamily="34" charset="0"/>
              <a:buChar char="•"/>
              <a:defRPr/>
            </a:pPr>
            <a:r>
              <a:rPr lang="en-US" dirty="0" smtClean="0"/>
              <a:t>Information Modification</a:t>
            </a:r>
          </a:p>
          <a:p>
            <a:pPr lvl="1" eaLnBrk="1" fontAlgn="auto" hangingPunct="1">
              <a:spcAft>
                <a:spcPts val="0"/>
              </a:spcAft>
              <a:buFont typeface="Arial" pitchFamily="34" charset="0"/>
              <a:buChar char="–"/>
              <a:defRPr/>
            </a:pPr>
            <a:r>
              <a:rPr lang="en-US" dirty="0" smtClean="0"/>
              <a:t>Changing data for financial gain (e.g.: embezzlement)</a:t>
            </a:r>
          </a:p>
          <a:p>
            <a:pPr lvl="1" eaLnBrk="1" fontAlgn="auto" hangingPunct="1">
              <a:spcAft>
                <a:spcPts val="0"/>
              </a:spcAft>
              <a:buFont typeface="Arial" pitchFamily="34" charset="0"/>
              <a:buChar char="–"/>
              <a:defRPr/>
            </a:pPr>
            <a:r>
              <a:rPr lang="en-US" dirty="0" smtClean="0"/>
              <a:t>Defacing a Web site (e.g.: </a:t>
            </a:r>
            <a:r>
              <a:rPr lang="en-US" dirty="0" err="1" smtClean="0"/>
              <a:t>hactivists</a:t>
            </a:r>
            <a:r>
              <a:rPr lang="en-US" dirty="0" smtClean="0"/>
              <a:t> making a statement)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Types of Computer Criminals</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US" dirty="0" smtClean="0"/>
              <a:t>Computer criminals come in all shapes and sizes, in order of infractions they are:</a:t>
            </a:r>
          </a:p>
          <a:p>
            <a:pPr marL="914400" lvl="1" indent="-514350" eaLnBrk="1" fontAlgn="auto" hangingPunct="1">
              <a:spcAft>
                <a:spcPts val="0"/>
              </a:spcAft>
              <a:buFont typeface="+mj-lt"/>
              <a:buAutoNum type="arabicPeriod"/>
              <a:defRPr/>
            </a:pPr>
            <a:r>
              <a:rPr lang="en-US" dirty="0" smtClean="0"/>
              <a:t>Current </a:t>
            </a:r>
            <a:r>
              <a:rPr lang="en-US" dirty="0"/>
              <a:t>or former </a:t>
            </a:r>
            <a:r>
              <a:rPr lang="en-US" dirty="0" smtClean="0"/>
              <a:t>employees; most </a:t>
            </a:r>
            <a:r>
              <a:rPr lang="en-US" dirty="0"/>
              <a:t>organizations report insider abuses as their most common crime (CSI, 2011</a:t>
            </a:r>
            <a:r>
              <a:rPr lang="en-US" dirty="0" smtClean="0"/>
              <a:t>)</a:t>
            </a:r>
            <a:endParaRPr lang="en-US" dirty="0"/>
          </a:p>
          <a:p>
            <a:pPr marL="914400" lvl="1" indent="-514350" eaLnBrk="1" fontAlgn="auto" hangingPunct="1">
              <a:spcAft>
                <a:spcPts val="0"/>
              </a:spcAft>
              <a:buFont typeface="+mj-lt"/>
              <a:buAutoNum type="arabicPeriod"/>
              <a:defRPr/>
            </a:pPr>
            <a:r>
              <a:rPr lang="en-US" dirty="0" smtClean="0"/>
              <a:t>People </a:t>
            </a:r>
            <a:r>
              <a:rPr lang="en-US" dirty="0"/>
              <a:t>with technical knowledge who commit business or information sabotage for </a:t>
            </a:r>
            <a:r>
              <a:rPr lang="en-US" dirty="0" smtClean="0"/>
              <a:t>personal gain</a:t>
            </a:r>
            <a:endParaRPr lang="en-US" dirty="0"/>
          </a:p>
          <a:p>
            <a:pPr marL="914400" lvl="1" indent="-514350" eaLnBrk="1" fontAlgn="auto" hangingPunct="1">
              <a:spcAft>
                <a:spcPts val="0"/>
              </a:spcAft>
              <a:buFont typeface="+mj-lt"/>
              <a:buAutoNum type="arabicPeriod"/>
              <a:defRPr/>
            </a:pPr>
            <a:r>
              <a:rPr lang="en-US" dirty="0" smtClean="0"/>
              <a:t>Career </a:t>
            </a:r>
            <a:r>
              <a:rPr lang="en-US" dirty="0"/>
              <a:t>criminals who use computers to assist in </a:t>
            </a:r>
            <a:r>
              <a:rPr lang="en-US" dirty="0" smtClean="0"/>
              <a:t>crimes</a:t>
            </a:r>
            <a:endParaRPr lang="en-US" dirty="0"/>
          </a:p>
          <a:p>
            <a:pPr marL="914400" lvl="1" indent="-514350" eaLnBrk="1" fontAlgn="auto" hangingPunct="1">
              <a:spcAft>
                <a:spcPts val="0"/>
              </a:spcAft>
              <a:buFont typeface="+mj-lt"/>
              <a:buAutoNum type="arabicPeriod"/>
              <a:defRPr/>
            </a:pPr>
            <a:r>
              <a:rPr lang="en-US" dirty="0" smtClean="0"/>
              <a:t>Outside crackers – crackers commit millions </a:t>
            </a:r>
            <a:r>
              <a:rPr lang="en-US" dirty="0"/>
              <a:t>of intrusions per </a:t>
            </a:r>
            <a:r>
              <a:rPr lang="en-US" dirty="0" smtClean="0"/>
              <a:t>year</a:t>
            </a:r>
          </a:p>
          <a:p>
            <a:pPr marL="1314450" lvl="2" indent="-514350" eaLnBrk="1" fontAlgn="auto" hangingPunct="1">
              <a:spcAft>
                <a:spcPts val="0"/>
              </a:spcAft>
              <a:buFont typeface="+mj-lt"/>
              <a:buAutoNum type="arabicPeriod"/>
              <a:defRPr/>
            </a:pPr>
            <a:r>
              <a:rPr lang="en-US" dirty="0"/>
              <a:t>M</a:t>
            </a:r>
            <a:r>
              <a:rPr lang="en-US" dirty="0" smtClean="0"/>
              <a:t>ost </a:t>
            </a:r>
            <a:r>
              <a:rPr lang="en-US" dirty="0"/>
              <a:t>cause no </a:t>
            </a:r>
            <a:r>
              <a:rPr lang="en-US" dirty="0" smtClean="0"/>
              <a:t>harm</a:t>
            </a:r>
          </a:p>
          <a:p>
            <a:pPr marL="1314450" lvl="2" indent="-514350" eaLnBrk="1" fontAlgn="auto" hangingPunct="1">
              <a:spcAft>
                <a:spcPts val="0"/>
              </a:spcAft>
              <a:buFont typeface="+mj-lt"/>
              <a:buAutoNum type="arabicPeriod"/>
              <a:defRPr/>
            </a:pPr>
            <a:r>
              <a:rPr lang="en-US" dirty="0" smtClean="0"/>
              <a:t>Estimates </a:t>
            </a:r>
            <a:r>
              <a:rPr lang="en-US" dirty="0"/>
              <a:t>are that only around </a:t>
            </a:r>
            <a:r>
              <a:rPr lang="en-US" dirty="0" smtClean="0"/>
              <a:t>10 percent </a:t>
            </a:r>
            <a:r>
              <a:rPr lang="en-US" dirty="0"/>
              <a:t>of cracker attacks cause </a:t>
            </a:r>
            <a:r>
              <a:rPr lang="en-US" dirty="0" smtClean="0"/>
              <a:t>damage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Other Threats</a:t>
            </a:r>
          </a:p>
        </p:txBody>
      </p:sp>
      <p:graphicFrame>
        <p:nvGraphicFramePr>
          <p:cNvPr id="4" name="Content Placeholder 3"/>
          <p:cNvGraphicFramePr>
            <a:graphicFrameLocks noGrp="1"/>
          </p:cNvGraphicFramePr>
          <p:nvPr>
            <p:ph idx="1"/>
          </p:nvPr>
        </p:nvGraphicFramePr>
        <p:xfrm>
          <a:off x="457200" y="1828800"/>
          <a:ext cx="8229600" cy="4516438"/>
        </p:xfrm>
        <a:graphic>
          <a:graphicData uri="http://schemas.openxmlformats.org/drawingml/2006/table">
            <a:tbl>
              <a:tblPr firstRow="1" bandRow="1">
                <a:tableStyleId>{F5AB1C69-6EDB-4FF4-983F-18BD219EF322}</a:tableStyleId>
              </a:tblPr>
              <a:tblGrid>
                <a:gridCol w="8229600"/>
              </a:tblGrid>
              <a:tr h="370840">
                <a:tc>
                  <a:txBody>
                    <a:bodyPr/>
                    <a:lstStyle/>
                    <a:p>
                      <a:r>
                        <a:rPr lang="en-US" dirty="0" smtClean="0"/>
                        <a:t>Often institutions and individuals fail to exercise proper care and implement effective</a:t>
                      </a:r>
                      <a:r>
                        <a:rPr lang="en-US" baseline="0" dirty="0" smtClean="0"/>
                        <a:t> controls</a:t>
                      </a:r>
                      <a:endParaRPr lang="en-US" dirty="0"/>
                    </a:p>
                  </a:txBody>
                  <a:tcPr/>
                </a:tc>
              </a:tr>
              <a:tr h="370840">
                <a:tc>
                  <a:txBody>
                    <a:bodyPr/>
                    <a:lstStyle/>
                    <a:p>
                      <a:r>
                        <a:rPr lang="en-US" dirty="0" smtClean="0"/>
                        <a:t>Passwords</a:t>
                      </a:r>
                      <a:r>
                        <a:rPr lang="en-US" baseline="0" dirty="0" smtClean="0"/>
                        <a:t> and access codes written down on paper, in plain sight or unsecured</a:t>
                      </a:r>
                      <a:endParaRPr lang="en-US" dirty="0"/>
                    </a:p>
                  </a:txBody>
                  <a:tcPr/>
                </a:tc>
              </a:tr>
              <a:tr h="370840">
                <a:tc>
                  <a:txBody>
                    <a:bodyPr/>
                    <a:lstStyle/>
                    <a:p>
                      <a:r>
                        <a:rPr lang="en-US" dirty="0" smtClean="0"/>
                        <a:t>Antivirus software isn’t installed or isn’t maintained</a:t>
                      </a:r>
                      <a:endParaRPr lang="en-US" dirty="0"/>
                    </a:p>
                  </a:txBody>
                  <a:tcPr/>
                </a:tc>
              </a:tr>
              <a:tr h="370840">
                <a:tc>
                  <a:txBody>
                    <a:bodyPr/>
                    <a:lstStyle/>
                    <a:p>
                      <a:r>
                        <a:rPr lang="en-US" dirty="0" smtClean="0"/>
                        <a:t>Systems left with default manufacturer passwords in place after being deployed</a:t>
                      </a:r>
                      <a:endParaRPr lang="en-US" dirty="0"/>
                    </a:p>
                  </a:txBody>
                  <a:tcPr/>
                </a:tc>
              </a:tr>
              <a:tr h="370840">
                <a:tc>
                  <a:txBody>
                    <a:bodyPr/>
                    <a:lstStyle/>
                    <a:p>
                      <a:r>
                        <a:rPr lang="en-US" dirty="0" smtClean="0"/>
                        <a:t>Information</a:t>
                      </a:r>
                      <a:r>
                        <a:rPr lang="en-US" baseline="0" dirty="0" smtClean="0"/>
                        <a:t> carelessly shared over the phone, or by letting unauthorized individuals see monitor screens</a:t>
                      </a:r>
                      <a:endParaRPr lang="en-US" dirty="0"/>
                    </a:p>
                  </a:txBody>
                  <a:tcPr/>
                </a:tc>
              </a:tr>
              <a:tr h="370840">
                <a:tc>
                  <a:txBody>
                    <a:bodyPr/>
                    <a:lstStyle/>
                    <a:p>
                      <a:r>
                        <a:rPr lang="en-US" dirty="0" smtClean="0"/>
                        <a:t>Company files and resources without proper access controls</a:t>
                      </a:r>
                      <a:endParaRPr lang="en-US" dirty="0"/>
                    </a:p>
                  </a:txBody>
                  <a:tcPr/>
                </a:tc>
              </a:tr>
              <a:tr h="370840">
                <a:tc>
                  <a:txBody>
                    <a:bodyPr/>
                    <a:lstStyle/>
                    <a:p>
                      <a:r>
                        <a:rPr lang="en-US" dirty="0" smtClean="0"/>
                        <a:t>Failure to install and maintain Firewalls and Intrusion Prevention/Detection systems</a:t>
                      </a:r>
                      <a:endParaRPr lang="en-US" dirty="0"/>
                    </a:p>
                  </a:txBody>
                  <a:tcPr/>
                </a:tc>
              </a:tr>
              <a:tr h="370840">
                <a:tc>
                  <a:txBody>
                    <a:bodyPr/>
                    <a:lstStyle/>
                    <a:p>
                      <a:r>
                        <a:rPr lang="en-US" dirty="0" smtClean="0"/>
                        <a:t>Poor background checks on new hires</a:t>
                      </a:r>
                      <a:endParaRPr lang="en-US" dirty="0"/>
                    </a:p>
                  </a:txBody>
                  <a:tcPr/>
                </a:tc>
              </a:tr>
              <a:tr h="370840">
                <a:tc>
                  <a:txBody>
                    <a:bodyPr/>
                    <a:lstStyle/>
                    <a:p>
                      <a:r>
                        <a:rPr lang="en-US" dirty="0" smtClean="0"/>
                        <a:t>Employees with unmonitored access to data and resources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Fired employees left unmonitored and have access to damage the system before they leave the company</a:t>
                      </a:r>
                      <a:endParaRPr lang="en-US" dirty="0"/>
                    </a:p>
                  </a:txBody>
                  <a:tcPr/>
                </a:tc>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4105</Words>
  <Application>Microsoft Office PowerPoint</Application>
  <PresentationFormat>On-screen Show (4:3)</PresentationFormat>
  <Paragraphs>404</Paragraphs>
  <Slides>51</Slides>
  <Notes>49</Notes>
  <HiddenSlides>0</HiddenSlides>
  <MMClips>0</MMClips>
  <ScaleCrop>false</ScaleCrop>
  <HeadingPairs>
    <vt:vector size="6" baseType="variant">
      <vt:variant>
        <vt:lpstr>Fonts Used</vt:lpstr>
      </vt:variant>
      <vt:variant>
        <vt:i4>2</vt:i4>
      </vt:variant>
      <vt:variant>
        <vt:lpstr>Design Template</vt:lpstr>
      </vt:variant>
      <vt:variant>
        <vt:i4>9</vt:i4>
      </vt:variant>
      <vt:variant>
        <vt:lpstr>Slide Titles</vt:lpstr>
      </vt:variant>
      <vt:variant>
        <vt:i4>51</vt:i4>
      </vt:variant>
    </vt:vector>
  </HeadingPairs>
  <TitlesOfParts>
    <vt:vector size="62" baseType="lpstr">
      <vt:lpstr>Arial</vt:lpstr>
      <vt:lpstr>Calibri</vt:lpstr>
      <vt:lpstr>Office Theme</vt:lpstr>
      <vt:lpstr>Office Theme</vt:lpstr>
      <vt:lpstr>Office Theme</vt:lpstr>
      <vt:lpstr>Office Theme</vt:lpstr>
      <vt:lpstr>Office Theme</vt:lpstr>
      <vt:lpstr>Office Theme</vt:lpstr>
      <vt:lpstr>Office Theme</vt:lpstr>
      <vt:lpstr>Office Theme</vt:lpstr>
      <vt:lpstr>Office Theme</vt:lpstr>
      <vt:lpstr>Chapter 10 - Securing Information Systems</vt:lpstr>
      <vt:lpstr>Chapter 10 Learning Objectives</vt:lpstr>
      <vt:lpstr>Computer Crime</vt:lpstr>
      <vt:lpstr>Threats to IS Security</vt:lpstr>
      <vt:lpstr>What Is Computer Crime?</vt:lpstr>
      <vt:lpstr>Hacking and Cracking</vt:lpstr>
      <vt:lpstr>Types of Computer Crimes</vt:lpstr>
      <vt:lpstr>Types of Computer Criminals</vt:lpstr>
      <vt:lpstr>Other Threats</vt:lpstr>
      <vt:lpstr>Computer Viruses and Other Destructive Code</vt:lpstr>
      <vt:lpstr>Computer Viruses and Other Destructive Code: Viruses</vt:lpstr>
      <vt:lpstr>Computer Viruses and Other Destructive Code: Denial-of-Service</vt:lpstr>
      <vt:lpstr>Computer Viruses and Other Destructive Code: Spyware, Spam, and Cookies</vt:lpstr>
      <vt:lpstr>Phishing </vt:lpstr>
      <vt:lpstr>Internet Hoaxes &amp; Cybersquatting</vt:lpstr>
      <vt:lpstr>Cyberharassment, Cyberstalking, and Cyberbullying</vt:lpstr>
      <vt:lpstr>Software Piracy</vt:lpstr>
      <vt:lpstr>Federal Laws</vt:lpstr>
      <vt:lpstr>Cyberwar and Cyberterrorism</vt:lpstr>
      <vt:lpstr>Cyberwar</vt:lpstr>
      <vt:lpstr>Cyberterrorism</vt:lpstr>
      <vt:lpstr>Cyberterrorism (continued)</vt:lpstr>
      <vt:lpstr>Information Systems Security</vt:lpstr>
      <vt:lpstr>Safeguarding IS Resources</vt:lpstr>
      <vt:lpstr>Technological Safeguards</vt:lpstr>
      <vt:lpstr>Technological Safeguards: Physical access restrictions</vt:lpstr>
      <vt:lpstr>Technological Safeguards: Firewalls</vt:lpstr>
      <vt:lpstr>Technological Safeguards: Encryption</vt:lpstr>
      <vt:lpstr>Technological Safeguards: Virus monitoring and prevention</vt:lpstr>
      <vt:lpstr>Technological Safeguards: Audit-control software</vt:lpstr>
      <vt:lpstr>Technological Safeguards: Secure data centers - Ensuring Availability</vt:lpstr>
      <vt:lpstr>Technological Safeguards: Secure data centers</vt:lpstr>
      <vt:lpstr>Human Safeguards</vt:lpstr>
      <vt:lpstr>Computer Forensics</vt:lpstr>
      <vt:lpstr>Managing IS Security</vt:lpstr>
      <vt:lpstr>Developing an IS Security Plan</vt:lpstr>
      <vt:lpstr>The State of Systems Security Management</vt:lpstr>
      <vt:lpstr>Information Systems Controls, Auditing, and the Sarbanes-Oxley Act</vt:lpstr>
      <vt:lpstr>Information System Controls: Hierarchy</vt:lpstr>
      <vt:lpstr>Information System Controls</vt:lpstr>
      <vt:lpstr>The Sarbanes-Oxley Act</vt:lpstr>
      <vt:lpstr>END OF CHAPTER CONTENT</vt:lpstr>
      <vt:lpstr>Managing in the Digital World: Not So “Anonymous”—Activists, Hacktivists, or Just Plain Criminals?</vt:lpstr>
      <vt:lpstr>Ethical Dilemma: Industrial Espionage</vt:lpstr>
      <vt:lpstr>Who’s Going Mobile: Mobile Security</vt:lpstr>
      <vt:lpstr>Brief Case: 3D Crime Scenes</vt:lpstr>
      <vt:lpstr>Coming Attractions: Speeding Security Screening</vt:lpstr>
      <vt:lpstr>Key Players: White Knights of the Internet Age</vt:lpstr>
      <vt:lpstr>When Things Go Wrong: Stopping Insider Threats: WikiLeaks and Bradley Manning</vt:lpstr>
      <vt:lpstr>Industry Analysis: Cybercops Track Cybercriminals</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 Securing Information Systems</dc:title>
  <dc:creator/>
  <cp:lastModifiedBy/>
  <cp:revision>4</cp:revision>
  <dcterms:created xsi:type="dcterms:W3CDTF">2013-01-13T17:11:04Z</dcterms:created>
  <dcterms:modified xsi:type="dcterms:W3CDTF">2013-02-05T16:16:45Z</dcterms:modified>
</cp:coreProperties>
</file>