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3"/>
  </p:sldMasterIdLst>
  <p:notesMasterIdLst>
    <p:notesMasterId r:id="rId24"/>
  </p:notesMasterIdLst>
  <p:sldIdLst>
    <p:sldId id="320" r:id="rId4"/>
    <p:sldId id="344" r:id="rId5"/>
    <p:sldId id="311" r:id="rId6"/>
    <p:sldId id="324" r:id="rId7"/>
    <p:sldId id="337" r:id="rId8"/>
    <p:sldId id="290" r:id="rId9"/>
    <p:sldId id="305" r:id="rId10"/>
    <p:sldId id="339" r:id="rId11"/>
    <p:sldId id="329" r:id="rId12"/>
    <p:sldId id="330" r:id="rId13"/>
    <p:sldId id="340" r:id="rId14"/>
    <p:sldId id="332" r:id="rId15"/>
    <p:sldId id="318" r:id="rId16"/>
    <p:sldId id="345" r:id="rId17"/>
    <p:sldId id="307" r:id="rId18"/>
    <p:sldId id="310" r:id="rId19"/>
    <p:sldId id="308" r:id="rId20"/>
    <p:sldId id="338" r:id="rId21"/>
    <p:sldId id="341" r:id="rId22"/>
    <p:sldId id="342" r:id="rId23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8" autoAdjust="0"/>
    <p:restoredTop sz="89461" autoAdjust="0"/>
  </p:normalViewPr>
  <p:slideViewPr>
    <p:cSldViewPr>
      <p:cViewPr varScale="1">
        <p:scale>
          <a:sx n="106" d="100"/>
          <a:sy n="106" d="100"/>
        </p:scale>
        <p:origin x="638" y="101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2: </a:t>
          </a:r>
          <a:r>
            <a:rPr lang="en-US" sz="1800" dirty="0"/>
            <a:t>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3: </a:t>
          </a:r>
          <a:r>
            <a:rPr lang="en-US" sz="1800" dirty="0"/>
            <a:t>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3</a:t>
          </a:r>
          <a:endParaRPr lang="en-US" sz="1800" dirty="0"/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33788062-09C6-41ED-95F3-55E2E595BFE5}" type="presOf" srcId="{B3A4D94E-C467-4905-8EC7-E415C9A2399C}" destId="{F284DE59-DCC2-4FB0-9983-E52AD31606F4}" srcOrd="0" destOrd="0" presId="urn:microsoft.com/office/officeart/2005/8/layout/default"/>
    <dgm:cxn modelId="{82048E15-8D7C-4B6F-A012-956961DFBC6B}" type="presOf" srcId="{E1E886E8-EA48-445C-BB85-9873CBA30AB1}" destId="{F284DE59-DCC2-4FB0-9983-E52AD31606F4}" srcOrd="0" destOrd="2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DF3653BF-DF6B-41D8-843B-638EE30CBC5C}" type="presOf" srcId="{0CA84C88-809A-47A6-814C-9A73F0837E46}" destId="{F284DE59-DCC2-4FB0-9983-E52AD31606F4}" srcOrd="0" destOrd="1" presId="urn:microsoft.com/office/officeart/2005/8/layout/default"/>
    <dgm:cxn modelId="{5D2E4611-AF3B-4F78-919B-FC892DF9A2A5}" type="presOf" srcId="{D240FDC2-D28D-40D4-9CA3-7E264E9B1939}" destId="{72316C7D-1DCA-48D0-B7A5-E788D4F384A4}" srcOrd="0" destOrd="1" presId="urn:microsoft.com/office/officeart/2005/8/layout/default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9CCBD9A-A4C8-45FF-9A73-34ED152330B7}" type="presOf" srcId="{EBB11946-924B-4830-BF84-0ED895F608B6}" destId="{2E2A2293-13D2-4AD5-9A29-383453FCBA19}" srcOrd="0" destOrd="1" presId="urn:microsoft.com/office/officeart/2005/8/layout/default"/>
    <dgm:cxn modelId="{1A50CF36-4BCC-4548-8868-C6243EE65776}" type="presOf" srcId="{B6CCF2DE-BAB2-4A3C-B262-45D6FC9202A9}" destId="{72316C7D-1DCA-48D0-B7A5-E788D4F384A4}" srcOrd="0" destOrd="2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2BE4BDAC-235C-4D7A-9569-06B0499C6DBD}" type="presOf" srcId="{8B6FA39E-9648-4137-A553-2BFE187B7C56}" destId="{4BCBA621-49C3-4194-8D6B-D16578A106A9}" srcOrd="0" destOrd="0" presId="urn:microsoft.com/office/officeart/2005/8/layout/default"/>
    <dgm:cxn modelId="{A5CF3439-745C-42A2-8F9A-B47010F87502}" type="presOf" srcId="{A9DE9D0D-DFAA-49FD-A829-3381979D5070}" destId="{2E2A2293-13D2-4AD5-9A29-383453FCBA19}" srcOrd="0" destOrd="0" presId="urn:microsoft.com/office/officeart/2005/8/layout/default"/>
    <dgm:cxn modelId="{7D56CA05-C917-4514-93BC-5E40BEF5B7B4}" type="presOf" srcId="{119E187F-FF44-40A1-9315-812B2A1AD6CE}" destId="{72316C7D-1DCA-48D0-B7A5-E788D4F384A4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EED023DF-D9CE-4766-BD46-EA54EA97DC4B}" type="presOf" srcId="{A6FBA0B4-DE22-4C18-82DD-E310D07799E8}" destId="{5D32F783-3446-4B2C-94A8-0CB20ABBBB42}" srcOrd="0" destOrd="3" presId="urn:microsoft.com/office/officeart/2005/8/layout/default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51648B7D-B17E-4758-8562-97A1CE208B6B}" type="presOf" srcId="{B4D60D14-B840-4723-A7B5-95A74FB6E122}" destId="{5D32F783-3446-4B2C-94A8-0CB20ABBBB42}" srcOrd="0" destOrd="1" presId="urn:microsoft.com/office/officeart/2005/8/layout/default"/>
    <dgm:cxn modelId="{4F88DAD2-C29D-439D-A976-F61D7A455DD0}" type="presOf" srcId="{C1131088-FC90-491F-8DC5-4967CD8921BE}" destId="{5D32F783-3446-4B2C-94A8-0CB20ABBBB42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D94701C-FB7C-4289-AD98-5203B3E20F60}" type="presOf" srcId="{B55AE6D0-2961-479F-9101-C678A3352F6F}" destId="{0AA5EE87-A426-4820-84A9-11CAEB6D2720}" srcOrd="0" destOrd="0" presId="urn:microsoft.com/office/officeart/2005/8/layout/default"/>
    <dgm:cxn modelId="{D5774215-EAF9-4978-BF48-4929C785BB69}" type="presOf" srcId="{E451AE18-38F9-4C5A-AC76-A182501E3E50}" destId="{5D32F783-3446-4B2C-94A8-0CB20ABBBB42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A1199949-E2F0-4D1D-B482-4663F1F272AC}" type="presOf" srcId="{F0EEEAE6-D5E0-4EA5-9171-BCF078DD16FF}" destId="{0AA5EE87-A426-4820-84A9-11CAEB6D2720}" srcOrd="0" destOrd="1" presId="urn:microsoft.com/office/officeart/2005/8/layout/default"/>
    <dgm:cxn modelId="{5BD82F86-2967-4367-BBF7-2231EBF77A5E}" type="presParOf" srcId="{4BCBA621-49C3-4194-8D6B-D16578A106A9}" destId="{2E2A2293-13D2-4AD5-9A29-383453FCBA19}" srcOrd="0" destOrd="0" presId="urn:microsoft.com/office/officeart/2005/8/layout/default"/>
    <dgm:cxn modelId="{8121FE0C-C204-45F7-98DD-3F6B1536376C}" type="presParOf" srcId="{4BCBA621-49C3-4194-8D6B-D16578A106A9}" destId="{8F4D8101-E83A-4F69-88E2-6BC5209B06CD}" srcOrd="1" destOrd="0" presId="urn:microsoft.com/office/officeart/2005/8/layout/default"/>
    <dgm:cxn modelId="{670078FC-D574-4E2D-A10F-02F336DB793F}" type="presParOf" srcId="{4BCBA621-49C3-4194-8D6B-D16578A106A9}" destId="{0AA5EE87-A426-4820-84A9-11CAEB6D2720}" srcOrd="2" destOrd="0" presId="urn:microsoft.com/office/officeart/2005/8/layout/default"/>
    <dgm:cxn modelId="{FA89A067-FDE2-4AE0-835E-50319B57C5F9}" type="presParOf" srcId="{4BCBA621-49C3-4194-8D6B-D16578A106A9}" destId="{457EA16C-20DC-44AE-A111-9BA01FAA7496}" srcOrd="3" destOrd="0" presId="urn:microsoft.com/office/officeart/2005/8/layout/default"/>
    <dgm:cxn modelId="{73636E34-1543-495D-A979-337BAE010CEA}" type="presParOf" srcId="{4BCBA621-49C3-4194-8D6B-D16578A106A9}" destId="{72316C7D-1DCA-48D0-B7A5-E788D4F384A4}" srcOrd="4" destOrd="0" presId="urn:microsoft.com/office/officeart/2005/8/layout/default"/>
    <dgm:cxn modelId="{72416E91-749E-4E3B-B925-DF05CFCB6851}" type="presParOf" srcId="{4BCBA621-49C3-4194-8D6B-D16578A106A9}" destId="{9706A20F-33B6-46EF-B7C4-FAAF4C9DA4FF}" srcOrd="5" destOrd="0" presId="urn:microsoft.com/office/officeart/2005/8/layout/default"/>
    <dgm:cxn modelId="{AA50EA36-96F8-4448-8232-0D3CFFE30C13}" type="presParOf" srcId="{4BCBA621-49C3-4194-8D6B-D16578A106A9}" destId="{5D32F783-3446-4B2C-94A8-0CB20ABBBB42}" srcOrd="6" destOrd="0" presId="urn:microsoft.com/office/officeart/2005/8/layout/default"/>
    <dgm:cxn modelId="{4C21796D-8394-4FC6-972A-C829C5787CC9}" type="presParOf" srcId="{4BCBA621-49C3-4194-8D6B-D16578A106A9}" destId="{F9B9AC9F-CBB2-476F-A320-1CDAEA581943}" srcOrd="7" destOrd="0" presId="urn:microsoft.com/office/officeart/2005/8/layout/default"/>
    <dgm:cxn modelId="{14747148-2559-447E-BC5B-FB5F01834318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4: </a:t>
          </a:r>
          <a:r>
            <a:rPr lang="en-US" sz="1800" dirty="0"/>
            <a:t>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4: </a:t>
          </a:r>
          <a:r>
            <a:rPr lang="en-US" sz="1800" dirty="0"/>
            <a:t>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5: </a:t>
          </a:r>
          <a:r>
            <a:rPr lang="en-US" sz="1800" dirty="0"/>
            <a:t>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5</a:t>
          </a:r>
          <a:endParaRPr lang="en-US" sz="1800" dirty="0"/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FD6268D4-72D1-4C24-9F95-AA923820A45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A1389072-64FF-4BF8-A0A1-2C8C03960CD4}" type="presOf" srcId="{82B75B92-E4D6-42ED-8C3B-BDEAF2C3004C}" destId="{0796F863-AAC4-457F-AA12-27633CB3CA3D}" srcOrd="0" destOrd="2" presId="urn:microsoft.com/office/officeart/2005/8/layout/default"/>
    <dgm:cxn modelId="{0784F3C5-1273-4541-B01F-F3D4644F5C18}" type="presOf" srcId="{D240FDC2-D28D-40D4-9CA3-7E264E9B1939}" destId="{21CA60FB-1126-4E99-A2F1-68263F5EE148}" srcOrd="0" destOrd="1" presId="urn:microsoft.com/office/officeart/2005/8/layout/default"/>
    <dgm:cxn modelId="{70C009C9-1648-4016-853B-476B0A21047C}" type="presOf" srcId="{376480C4-E898-4554-8D17-31AFD4401138}" destId="{29247854-EFE0-4D34-9523-8E348332FB1F}" srcOrd="0" destOrd="1" presId="urn:microsoft.com/office/officeart/2005/8/layout/default"/>
    <dgm:cxn modelId="{3553CDD5-B5C6-4F1C-9821-E578D448B0C0}" type="presOf" srcId="{8C1B409E-5F75-4AB6-97D7-D1BA10F9884C}" destId="{89E88587-83D1-475D-A7E7-CCB8A9F91855}" srcOrd="0" destOrd="1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0001C4BF-EA42-4B92-B6AC-EA9DA39B1B3D}" type="presOf" srcId="{F0EEEAE6-D5E0-4EA5-9171-BCF078DD16FF}" destId="{0796F863-AAC4-457F-AA12-27633CB3CA3D}" srcOrd="0" destOrd="1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8FB6FEAC-33DF-4461-965B-87B9037CD704}" type="presOf" srcId="{B55AE6D0-2961-479F-9101-C678A3352F6F}" destId="{0796F863-AAC4-457F-AA12-27633CB3CA3D}" srcOrd="0" destOrd="0" presId="urn:microsoft.com/office/officeart/2005/8/layout/default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D61C1AB-0F19-4D30-9DD8-FADF50D18566}" type="presOf" srcId="{607B0D6C-CDF1-4BC0-9F01-4FF119A199A1}" destId="{21CA60FB-1126-4E99-A2F1-68263F5EE148}" srcOrd="0" destOrd="2" presId="urn:microsoft.com/office/officeart/2005/8/layout/default"/>
    <dgm:cxn modelId="{53BDEDC4-CA2D-4241-9F20-3AE37EE380D1}" type="presOf" srcId="{A9DE9D0D-DFAA-49FD-A829-3381979D5070}" destId="{29247854-EFE0-4D34-9523-8E348332FB1F}" srcOrd="0" destOrd="0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2895D0AC-B995-4446-BC32-7E45DC067AAD}" type="presOf" srcId="{119E187F-FF44-40A1-9315-812B2A1AD6CE}" destId="{21CA60FB-1126-4E99-A2F1-68263F5EE148}" srcOrd="0" destOrd="0" presId="urn:microsoft.com/office/officeart/2005/8/layout/default"/>
    <dgm:cxn modelId="{8D70A867-5333-4415-B3FC-9CF5B463ABD1}" type="presOf" srcId="{E451AE18-38F9-4C5A-AC76-A182501E3E50}" destId="{89E88587-83D1-475D-A7E7-CCB8A9F91855}" srcOrd="0" destOrd="0" presId="urn:microsoft.com/office/officeart/2005/8/layout/default"/>
    <dgm:cxn modelId="{ED928697-5386-4BB5-A76E-2C283381EF81}" type="presOf" srcId="{F76E088C-65C2-475D-AC44-72B3E5E48CBC}" destId="{89E88587-83D1-475D-A7E7-CCB8A9F91855}" srcOrd="0" destOrd="2" presId="urn:microsoft.com/office/officeart/2005/8/layout/default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E1108ECE-01DC-40C0-ACBF-BAF0F8618739}" type="presOf" srcId="{9C99CB93-F561-422E-BCDC-225F739FB7C8}" destId="{29247854-EFE0-4D34-9523-8E348332FB1F}" srcOrd="0" destOrd="2" presId="urn:microsoft.com/office/officeart/2005/8/layout/default"/>
    <dgm:cxn modelId="{459DC285-1026-49BF-B2BA-F0D15C5B9E97}" type="presOf" srcId="{8B6FA39E-9648-4137-A553-2BFE187B7C56}" destId="{0D6B4E1C-B5F7-4EF1-BF9C-A7FA73F96489}" srcOrd="0" destOrd="0" presId="urn:microsoft.com/office/officeart/2005/8/layout/default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4649784A-1421-43E1-9703-E36E0279ACAF}" type="presParOf" srcId="{0D6B4E1C-B5F7-4EF1-BF9C-A7FA73F96489}" destId="{29247854-EFE0-4D34-9523-8E348332FB1F}" srcOrd="0" destOrd="0" presId="urn:microsoft.com/office/officeart/2005/8/layout/default"/>
    <dgm:cxn modelId="{F00580AA-9F7B-4BC1-A5C6-DA9833A1A149}" type="presParOf" srcId="{0D6B4E1C-B5F7-4EF1-BF9C-A7FA73F96489}" destId="{102ACCE8-E76B-4EC5-95E8-1100A7A450E1}" srcOrd="1" destOrd="0" presId="urn:microsoft.com/office/officeart/2005/8/layout/default"/>
    <dgm:cxn modelId="{BA456D67-0EC3-4BFE-858E-BEE5D1635CA0}" type="presParOf" srcId="{0D6B4E1C-B5F7-4EF1-BF9C-A7FA73F96489}" destId="{0796F863-AAC4-457F-AA12-27633CB3CA3D}" srcOrd="2" destOrd="0" presId="urn:microsoft.com/office/officeart/2005/8/layout/default"/>
    <dgm:cxn modelId="{0FCAF03F-B854-4E78-BE79-CB36BB215417}" type="presParOf" srcId="{0D6B4E1C-B5F7-4EF1-BF9C-A7FA73F96489}" destId="{E9DD2094-01E9-4275-8B2E-CB20FAC9432C}" srcOrd="3" destOrd="0" presId="urn:microsoft.com/office/officeart/2005/8/layout/default"/>
    <dgm:cxn modelId="{06A1A017-A8B1-4135-8F92-6A23BD471AE3}" type="presParOf" srcId="{0D6B4E1C-B5F7-4EF1-BF9C-A7FA73F96489}" destId="{21CA60FB-1126-4E99-A2F1-68263F5EE148}" srcOrd="4" destOrd="0" presId="urn:microsoft.com/office/officeart/2005/8/layout/default"/>
    <dgm:cxn modelId="{42C327C0-C1B4-4856-A0FD-40BBF8523841}" type="presParOf" srcId="{0D6B4E1C-B5F7-4EF1-BF9C-A7FA73F96489}" destId="{F2A372C6-5BA5-437B-8FF8-A3EFBE0F7ABA}" srcOrd="5" destOrd="0" presId="urn:microsoft.com/office/officeart/2005/8/layout/default"/>
    <dgm:cxn modelId="{74DBDE99-ADDE-4F37-8D12-DD2754F9FDA2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6: </a:t>
          </a:r>
          <a:r>
            <a:rPr lang="en-US" sz="1800" dirty="0"/>
            <a:t>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6: </a:t>
          </a:r>
          <a:r>
            <a:rPr lang="en-US" sz="1800" dirty="0"/>
            <a:t>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7: </a:t>
          </a:r>
          <a:r>
            <a:rPr lang="en-US" sz="1800" dirty="0"/>
            <a:t>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 smtClean="0"/>
            <a:t>Week 7</a:t>
          </a:r>
          <a:endParaRPr lang="en-US" sz="1800" dirty="0"/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7: </a:t>
          </a:r>
          <a:r>
            <a:rPr lang="en-US" sz="1800" dirty="0"/>
            <a:t>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C01588-80D1-4DB0-8CB9-8C3EC85B790C}" type="presOf" srcId="{C183AFE8-ED99-4A1F-9C95-7E21D27BAFF0}" destId="{AA83B5B2-8785-46F8-9506-395547CDDAD9}" srcOrd="0" destOrd="2" presId="urn:microsoft.com/office/officeart/2005/8/layout/default"/>
    <dgm:cxn modelId="{F04D89A8-4160-4097-93C9-D82CB53DA130}" type="presOf" srcId="{270FC7C5-AA52-49A4-AC36-BF93BB77D078}" destId="{BEB5596C-76A2-4C47-9362-24BC5F07B369}" srcOrd="0" destOrd="2" presId="urn:microsoft.com/office/officeart/2005/8/layout/default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5CE74F6F-11B5-442D-B2E2-89355A28813F}" type="presOf" srcId="{0CA84C88-809A-47A6-814C-9A73F0837E46}" destId="{BEB5596C-76A2-4C47-9362-24BC5F07B369}" srcOrd="0" destOrd="1" presId="urn:microsoft.com/office/officeart/2005/8/layout/default"/>
    <dgm:cxn modelId="{B3AA32DE-F766-4156-8BF9-7E9CFF7B6354}" type="presOf" srcId="{A9DE9D0D-DFAA-49FD-A829-3381979D5070}" destId="{AA83B5B2-8785-46F8-9506-395547CDDAD9}" srcOrd="0" destOrd="0" presId="urn:microsoft.com/office/officeart/2005/8/layout/default"/>
    <dgm:cxn modelId="{3D883598-56C7-4C1E-8A42-59DF0009EDC2}" type="presOf" srcId="{4461D9E0-0D81-4356-8C5B-61AE1C32593A}" destId="{EFA31A38-8802-4140-867E-4C33C74C3AF4}" srcOrd="0" destOrd="3" presId="urn:microsoft.com/office/officeart/2005/8/layout/default"/>
    <dgm:cxn modelId="{3F01DFE7-FB62-499D-B546-0D21C12A4422}" type="presOf" srcId="{B3A4D94E-C467-4905-8EC7-E415C9A2399C}" destId="{BEB5596C-76A2-4C47-9362-24BC5F07B369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E0FAC706-1334-420F-B758-953227808477}" type="presOf" srcId="{E7BA925E-317A-4CB7-B5A3-7F50D4E28DD8}" destId="{EFA31A38-8802-4140-867E-4C33C74C3AF4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7B0B6FC2-2329-4B0B-8372-E29BC184A6E0}" type="presOf" srcId="{B4D60D14-B840-4723-A7B5-95A74FB6E122}" destId="{9F6CA291-08AD-4070-A048-A52B178F643F}" srcOrd="0" destOrd="1" presId="urn:microsoft.com/office/officeart/2005/8/layout/default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404BC51F-94AD-4AD7-9968-5A9BA21EDF85}" type="presOf" srcId="{F0EEEAE6-D5E0-4EA5-9171-BCF078DD16FF}" destId="{81046186-72C3-4DF3-B652-35FFEAC438F4}" srcOrd="0" destOrd="1" presId="urn:microsoft.com/office/officeart/2005/8/layout/default"/>
    <dgm:cxn modelId="{68AA0F26-D621-46BB-877A-E92E0B964AE1}" type="presOf" srcId="{9297F6D1-CF5A-4546-BFA7-9D0AFECC9B65}" destId="{AA83B5B2-8785-46F8-9506-395547CDDAD9}" srcOrd="0" destOrd="1" presId="urn:microsoft.com/office/officeart/2005/8/layout/default"/>
    <dgm:cxn modelId="{7FD71663-A90A-49E9-AE2D-78F7F5FD146C}" type="presOf" srcId="{E451AE18-38F9-4C5A-AC76-A182501E3E50}" destId="{9F6CA291-08AD-4070-A048-A52B178F643F}" srcOrd="0" destOrd="0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A0431183-DE42-4E54-B129-9A873D3226EB}" type="presOf" srcId="{8B6FA39E-9648-4137-A553-2BFE187B7C56}" destId="{A23A25DC-27EA-45AC-8696-9ECB4E867505}" srcOrd="0" destOrd="0" presId="urn:microsoft.com/office/officeart/2005/8/layout/default"/>
    <dgm:cxn modelId="{4FBFF300-5A29-4B41-B3F3-01213F1C9332}" type="presOf" srcId="{D240FDC2-D28D-40D4-9CA3-7E264E9B1939}" destId="{EFA31A38-8802-4140-867E-4C33C74C3AF4}" srcOrd="0" destOrd="2" presId="urn:microsoft.com/office/officeart/2005/8/layout/default"/>
    <dgm:cxn modelId="{8015BBBB-CEFA-4668-BE1A-DCE93E46A82D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DDA1FCF4-7ADF-47D2-8B64-240B1D2CADE3}" type="presOf" srcId="{B55AE6D0-2961-479F-9101-C678A3352F6F}" destId="{81046186-72C3-4DF3-B652-35FFEAC438F4}" srcOrd="0" destOrd="0" presId="urn:microsoft.com/office/officeart/2005/8/layout/default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0105787-77B8-4FC4-8DAF-7C0601B2EDB5}" type="presOf" srcId="{F91AC2DE-4C61-4E62-9EE7-31B5AE6DDA94}" destId="{EFA31A38-8802-4140-867E-4C33C74C3AF4}" srcOrd="0" destOrd="1" presId="urn:microsoft.com/office/officeart/2005/8/layout/default"/>
    <dgm:cxn modelId="{DC103F3E-6411-4AC4-AD34-F5387C069FBD}" type="presParOf" srcId="{A23A25DC-27EA-45AC-8696-9ECB4E867505}" destId="{AA83B5B2-8785-46F8-9506-395547CDDAD9}" srcOrd="0" destOrd="0" presId="urn:microsoft.com/office/officeart/2005/8/layout/default"/>
    <dgm:cxn modelId="{6A0ADA06-FDFB-48C5-9CC1-8DF7A0779A1B}" type="presParOf" srcId="{A23A25DC-27EA-45AC-8696-9ECB4E867505}" destId="{EDBACF00-EFB5-47D7-AF84-A23D99FDDF2A}" srcOrd="1" destOrd="0" presId="urn:microsoft.com/office/officeart/2005/8/layout/default"/>
    <dgm:cxn modelId="{4E429CF9-A9E7-4FFD-BCA0-BB9818569652}" type="presParOf" srcId="{A23A25DC-27EA-45AC-8696-9ECB4E867505}" destId="{81046186-72C3-4DF3-B652-35FFEAC438F4}" srcOrd="2" destOrd="0" presId="urn:microsoft.com/office/officeart/2005/8/layout/default"/>
    <dgm:cxn modelId="{C1121DBC-D71A-4EB4-BCA0-117FBB717462}" type="presParOf" srcId="{A23A25DC-27EA-45AC-8696-9ECB4E867505}" destId="{589AD5BE-AE53-4382-BEE9-82B4AFE722D3}" srcOrd="3" destOrd="0" presId="urn:microsoft.com/office/officeart/2005/8/layout/default"/>
    <dgm:cxn modelId="{A061D6F3-2905-4232-B4B7-DC305860905A}" type="presParOf" srcId="{A23A25DC-27EA-45AC-8696-9ECB4E867505}" destId="{EFA31A38-8802-4140-867E-4C33C74C3AF4}" srcOrd="4" destOrd="0" presId="urn:microsoft.com/office/officeart/2005/8/layout/default"/>
    <dgm:cxn modelId="{EDB3AF42-D796-4032-BA22-4842A2F44C66}" type="presParOf" srcId="{A23A25DC-27EA-45AC-8696-9ECB4E867505}" destId="{9EFFC421-5E24-4980-B127-21ECF090CC91}" srcOrd="5" destOrd="0" presId="urn:microsoft.com/office/officeart/2005/8/layout/default"/>
    <dgm:cxn modelId="{6ED222AC-EC49-40C0-B563-97B0303B6652}" type="presParOf" srcId="{A23A25DC-27EA-45AC-8696-9ECB4E867505}" destId="{9F6CA291-08AD-4070-A048-A52B178F643F}" srcOrd="6" destOrd="0" presId="urn:microsoft.com/office/officeart/2005/8/layout/default"/>
    <dgm:cxn modelId="{5480849D-0F99-46D3-A3F7-974354636459}" type="presParOf" srcId="{A23A25DC-27EA-45AC-8696-9ECB4E867505}" destId="{9CB91590-F8D0-4B99-951E-F3B3971AB325}" srcOrd="7" destOrd="0" presId="urn:microsoft.com/office/officeart/2005/8/layout/default"/>
    <dgm:cxn modelId="{687563FF-6EF6-4650-AF19-20A07570E74D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What is MIS?</a:t>
          </a:r>
        </a:p>
      </dsp:txBody>
      <dsp:txXfrm>
        <a:off x="0" y="22859"/>
        <a:ext cx="1874519" cy="1463040"/>
      </dsp:txXfrm>
    </dsp:sp>
    <dsp:sp modelId="{0AA5EE87-A426-4820-84A9-11CAEB6D2720}">
      <dsp:nvSpPr>
        <dsp:cNvPr id="0" name=""/>
        <dsp:cNvSpPr/>
      </dsp:nvSpPr>
      <dsp:spPr>
        <a:xfrm>
          <a:off x="1969769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Swimlanes</a:t>
          </a:r>
        </a:p>
      </dsp:txBody>
      <dsp:txXfrm>
        <a:off x="1969769" y="22859"/>
        <a:ext cx="1874519" cy="1463040"/>
      </dsp:txXfrm>
    </dsp:sp>
    <dsp:sp modelId="{72316C7D-1DCA-48D0-B7A5-E788D4F384A4}">
      <dsp:nvSpPr>
        <dsp:cNvPr id="0" name=""/>
        <dsp:cNvSpPr/>
      </dsp:nvSpPr>
      <dsp:spPr>
        <a:xfrm>
          <a:off x="3939539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2: </a:t>
          </a:r>
          <a:r>
            <a:rPr lang="en-US" sz="1800" kern="1200" dirty="0"/>
            <a:t>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3939539" y="22859"/>
        <a:ext cx="1874519" cy="1463040"/>
      </dsp:txXfrm>
    </dsp:sp>
    <dsp:sp modelId="{5D32F783-3446-4B2C-94A8-0CB20ABBBB42}">
      <dsp:nvSpPr>
        <dsp:cNvPr id="0" name=""/>
        <dsp:cNvSpPr/>
      </dsp:nvSpPr>
      <dsp:spPr>
        <a:xfrm>
          <a:off x="5909310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3: </a:t>
          </a:r>
          <a:r>
            <a:rPr lang="en-US" sz="1800" kern="1200" dirty="0"/>
            <a:t>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5909310" y="22859"/>
        <a:ext cx="1874519" cy="1463040"/>
      </dsp:txXfrm>
    </dsp:sp>
    <dsp:sp modelId="{F284DE59-DCC2-4FB0-9983-E52AD31606F4}">
      <dsp:nvSpPr>
        <dsp:cNvPr id="0" name=""/>
        <dsp:cNvSpPr/>
      </dsp:nvSpPr>
      <dsp:spPr>
        <a:xfrm>
          <a:off x="7879080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3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879080" y="22859"/>
        <a:ext cx="1874519" cy="1463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366" y="22305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4: </a:t>
          </a:r>
          <a:r>
            <a:rPr lang="en-US" sz="1800" kern="1200" dirty="0"/>
            <a:t>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366" y="22305"/>
        <a:ext cx="1877317" cy="1463046"/>
      </dsp:txXfrm>
    </dsp:sp>
    <dsp:sp modelId="{0796F863-AAC4-457F-AA12-27633CB3CA3D}">
      <dsp:nvSpPr>
        <dsp:cNvPr id="0" name=""/>
        <dsp:cNvSpPr/>
      </dsp:nvSpPr>
      <dsp:spPr>
        <a:xfrm>
          <a:off x="2067415" y="22305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4: </a:t>
          </a:r>
          <a:r>
            <a:rPr lang="en-US" sz="1800" kern="1200" dirty="0"/>
            <a:t>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Knowledge Management</a:t>
          </a:r>
        </a:p>
      </dsp:txBody>
      <dsp:txXfrm>
        <a:off x="2067415" y="22305"/>
        <a:ext cx="1877317" cy="1463046"/>
      </dsp:txXfrm>
    </dsp:sp>
    <dsp:sp modelId="{21CA60FB-1126-4E99-A2F1-68263F5EE148}">
      <dsp:nvSpPr>
        <dsp:cNvPr id="0" name=""/>
        <dsp:cNvSpPr/>
      </dsp:nvSpPr>
      <dsp:spPr>
        <a:xfrm>
          <a:off x="4132465" y="22305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5: </a:t>
          </a:r>
          <a:r>
            <a:rPr lang="en-US" sz="1800" kern="1200" dirty="0"/>
            <a:t>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132465" y="22305"/>
        <a:ext cx="1877317" cy="1463046"/>
      </dsp:txXfrm>
    </dsp:sp>
    <dsp:sp modelId="{89E88587-83D1-475D-A7E7-CCB8A9F91855}">
      <dsp:nvSpPr>
        <dsp:cNvPr id="0" name=""/>
        <dsp:cNvSpPr/>
      </dsp:nvSpPr>
      <dsp:spPr>
        <a:xfrm>
          <a:off x="6199881" y="26968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5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6199881" y="26968"/>
        <a:ext cx="1877317" cy="1463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81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6: </a:t>
          </a:r>
          <a:r>
            <a:rPr lang="en-US" sz="1800" kern="1200" dirty="0"/>
            <a:t>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81" y="30481"/>
        <a:ext cx="1874523" cy="1463037"/>
      </dsp:txXfrm>
    </dsp:sp>
    <dsp:sp modelId="{81046186-72C3-4DF3-B652-35FFEAC438F4}">
      <dsp:nvSpPr>
        <dsp:cNvPr id="0" name=""/>
        <dsp:cNvSpPr/>
      </dsp:nvSpPr>
      <dsp:spPr>
        <a:xfrm>
          <a:off x="2046009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6: </a:t>
          </a:r>
          <a:r>
            <a:rPr lang="en-US" sz="1800" kern="1200" dirty="0"/>
            <a:t>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046009" y="30481"/>
        <a:ext cx="1874523" cy="1463037"/>
      </dsp:txXfrm>
    </dsp:sp>
    <dsp:sp modelId="{EFA31A38-8802-4140-867E-4C33C74C3AF4}">
      <dsp:nvSpPr>
        <dsp:cNvPr id="0" name=""/>
        <dsp:cNvSpPr/>
      </dsp:nvSpPr>
      <dsp:spPr>
        <a:xfrm>
          <a:off x="4091938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7: </a:t>
          </a:r>
          <a:r>
            <a:rPr lang="en-US" sz="1800" kern="1200" dirty="0"/>
            <a:t>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091938" y="30481"/>
        <a:ext cx="1874523" cy="1463037"/>
      </dsp:txXfrm>
    </dsp:sp>
    <dsp:sp modelId="{9F6CA291-08AD-4070-A048-A52B178F643F}">
      <dsp:nvSpPr>
        <dsp:cNvPr id="0" name=""/>
        <dsp:cNvSpPr/>
      </dsp:nvSpPr>
      <dsp:spPr>
        <a:xfrm>
          <a:off x="6137866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7: </a:t>
          </a:r>
          <a:r>
            <a:rPr lang="en-US" sz="1800" kern="1200" dirty="0"/>
            <a:t>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Artificial Intelligence</a:t>
          </a:r>
        </a:p>
      </dsp:txBody>
      <dsp:txXfrm>
        <a:off x="6137866" y="30481"/>
        <a:ext cx="1874523" cy="1463037"/>
      </dsp:txXfrm>
    </dsp:sp>
    <dsp:sp modelId="{BEB5596C-76A2-4C47-9362-24BC5F07B369}">
      <dsp:nvSpPr>
        <dsp:cNvPr id="0" name=""/>
        <dsp:cNvSpPr/>
      </dsp:nvSpPr>
      <dsp:spPr>
        <a:xfrm>
          <a:off x="8183795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7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8183795" y="30481"/>
        <a:ext cx="1874523" cy="1463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5087B-1079-CD49-95C1-7B6E1A931DE5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68C2-4BBA-F54B-BF8D-578F58770B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4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B2D4D-1606-4188-A3DB-179068CB34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55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D022-4363-48AB-A989-11CD0854E9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4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D022-4363-48AB-A989-11CD0854E9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0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D022-4363-48AB-A989-11CD0854E9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9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D022-4363-48AB-A989-11CD0854E9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2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244" y="1474624"/>
            <a:ext cx="7866696" cy="1524001"/>
          </a:xfrm>
        </p:spPr>
        <p:txBody>
          <a:bodyPr anchor="b">
            <a:normAutofit/>
          </a:bodyPr>
          <a:lstStyle>
            <a:lvl1pPr algn="ctr">
              <a:defRPr sz="2953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244" y="2998618"/>
            <a:ext cx="7866696" cy="87488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49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4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7" y="456506"/>
            <a:ext cx="8451499" cy="3180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08" y="3804383"/>
            <a:ext cx="8629439" cy="452893"/>
          </a:xfrm>
        </p:spPr>
        <p:txBody>
          <a:bodyPr anchor="b">
            <a:normAutofit/>
          </a:bodyPr>
          <a:lstStyle>
            <a:lvl1pPr algn="ctr">
              <a:defRPr sz="15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4458" y="579175"/>
            <a:ext cx="8204456" cy="2938059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94"/>
            </a:lvl1pPr>
            <a:lvl2pPr marL="249974" indent="0">
              <a:buNone/>
              <a:defRPr sz="1094"/>
            </a:lvl2pPr>
            <a:lvl3pPr marL="499948" indent="0">
              <a:buNone/>
              <a:defRPr sz="1094"/>
            </a:lvl3pPr>
            <a:lvl4pPr marL="749922" indent="0">
              <a:buNone/>
              <a:defRPr sz="1094"/>
            </a:lvl4pPr>
            <a:lvl5pPr marL="999896" indent="0">
              <a:buNone/>
              <a:defRPr sz="1094"/>
            </a:lvl5pPr>
            <a:lvl6pPr marL="1249871" indent="0">
              <a:buNone/>
              <a:defRPr sz="1094"/>
            </a:lvl6pPr>
            <a:lvl7pPr marL="1499845" indent="0">
              <a:buNone/>
              <a:defRPr sz="1094"/>
            </a:lvl7pPr>
            <a:lvl8pPr marL="1749819" indent="0">
              <a:buNone/>
              <a:defRPr sz="1094"/>
            </a:lvl8pPr>
            <a:lvl9pPr marL="1999793" indent="0">
              <a:buNone/>
              <a:defRPr sz="1094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5" y="4257280"/>
            <a:ext cx="8628136" cy="568727"/>
          </a:xfrm>
        </p:spPr>
        <p:txBody>
          <a:bodyPr anchor="t"/>
          <a:lstStyle>
            <a:lvl1pPr marL="0" indent="0" algn="ctr">
              <a:buNone/>
              <a:defRPr sz="875"/>
            </a:lvl1pPr>
            <a:lvl2pPr marL="249974" indent="0">
              <a:buNone/>
              <a:defRPr sz="766"/>
            </a:lvl2pPr>
            <a:lvl3pPr marL="499948" indent="0">
              <a:buNone/>
              <a:defRPr sz="656"/>
            </a:lvl3pPr>
            <a:lvl4pPr marL="749922" indent="0">
              <a:buNone/>
              <a:defRPr sz="547"/>
            </a:lvl4pPr>
            <a:lvl5pPr marL="999896" indent="0">
              <a:buNone/>
              <a:defRPr sz="547"/>
            </a:lvl5pPr>
            <a:lvl6pPr marL="1249871" indent="0">
              <a:buNone/>
              <a:defRPr sz="547"/>
            </a:lvl6pPr>
            <a:lvl7pPr marL="1499845" indent="0">
              <a:buNone/>
              <a:defRPr sz="547"/>
            </a:lvl7pPr>
            <a:lvl8pPr marL="1749819" indent="0">
              <a:buNone/>
              <a:defRPr sz="547"/>
            </a:lvl8pPr>
            <a:lvl9pPr marL="1999793" indent="0">
              <a:buNone/>
              <a:defRPr sz="5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0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5" y="507037"/>
            <a:ext cx="8628136" cy="2945287"/>
          </a:xfrm>
        </p:spPr>
        <p:txBody>
          <a:bodyPr anchor="ctr"/>
          <a:lstStyle>
            <a:lvl1pPr>
              <a:defRPr sz="1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5" y="3579317"/>
            <a:ext cx="8628136" cy="1251522"/>
          </a:xfrm>
        </p:spPr>
        <p:txBody>
          <a:bodyPr anchor="ctr"/>
          <a:lstStyle>
            <a:lvl1pPr marL="0" indent="0" algn="ctr">
              <a:buNone/>
              <a:defRPr sz="875"/>
            </a:lvl1pPr>
            <a:lvl2pPr marL="249974" indent="0">
              <a:buNone/>
              <a:defRPr sz="766"/>
            </a:lvl2pPr>
            <a:lvl3pPr marL="499948" indent="0">
              <a:buNone/>
              <a:defRPr sz="656"/>
            </a:lvl3pPr>
            <a:lvl4pPr marL="749922" indent="0">
              <a:buNone/>
              <a:defRPr sz="547"/>
            </a:lvl4pPr>
            <a:lvl5pPr marL="999896" indent="0">
              <a:buNone/>
              <a:defRPr sz="547"/>
            </a:lvl5pPr>
            <a:lvl6pPr marL="1249871" indent="0">
              <a:buNone/>
              <a:defRPr sz="547"/>
            </a:lvl6pPr>
            <a:lvl7pPr marL="1499845" indent="0">
              <a:buNone/>
              <a:defRPr sz="547"/>
            </a:lvl7pPr>
            <a:lvl8pPr marL="1749819" indent="0">
              <a:buNone/>
              <a:defRPr sz="547"/>
            </a:lvl8pPr>
            <a:lvl9pPr marL="1999793" indent="0">
              <a:buNone/>
              <a:defRPr sz="5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1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179" y="508007"/>
            <a:ext cx="7752293" cy="2494087"/>
          </a:xfrm>
        </p:spPr>
        <p:txBody>
          <a:bodyPr anchor="ctr"/>
          <a:lstStyle>
            <a:lvl1pPr>
              <a:defRPr sz="1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33871" y="3008360"/>
            <a:ext cx="7293582" cy="443958"/>
          </a:xfrm>
        </p:spPr>
        <p:txBody>
          <a:bodyPr anchor="t">
            <a:normAutofit/>
          </a:bodyPr>
          <a:lstStyle>
            <a:lvl1pPr marL="0" indent="0" algn="r">
              <a:buNone/>
              <a:defRPr sz="766"/>
            </a:lvl1pPr>
            <a:lvl2pPr marL="249974" indent="0">
              <a:buNone/>
              <a:defRPr sz="766"/>
            </a:lvl2pPr>
            <a:lvl3pPr marL="499948" indent="0">
              <a:buNone/>
              <a:defRPr sz="656"/>
            </a:lvl3pPr>
            <a:lvl4pPr marL="749922" indent="0">
              <a:buNone/>
              <a:defRPr sz="547"/>
            </a:lvl4pPr>
            <a:lvl5pPr marL="999896" indent="0">
              <a:buNone/>
              <a:defRPr sz="547"/>
            </a:lvl5pPr>
            <a:lvl6pPr marL="1249871" indent="0">
              <a:buNone/>
              <a:defRPr sz="547"/>
            </a:lvl6pPr>
            <a:lvl7pPr marL="1499845" indent="0">
              <a:buNone/>
              <a:defRPr sz="547"/>
            </a:lvl7pPr>
            <a:lvl8pPr marL="1749819" indent="0">
              <a:buNone/>
              <a:defRPr sz="547"/>
            </a:lvl8pPr>
            <a:lvl9pPr marL="1999793" indent="0">
              <a:buNone/>
              <a:defRPr sz="5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5" y="3586968"/>
            <a:ext cx="8628136" cy="1241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766"/>
            </a:lvl2pPr>
            <a:lvl3pPr marL="499948" indent="0">
              <a:buNone/>
              <a:defRPr sz="656"/>
            </a:lvl3pPr>
            <a:lvl4pPr marL="749922" indent="0">
              <a:buNone/>
              <a:defRPr sz="547"/>
            </a:lvl4pPr>
            <a:lvl5pPr marL="999896" indent="0">
              <a:buNone/>
              <a:defRPr sz="547"/>
            </a:lvl5pPr>
            <a:lvl6pPr marL="1249871" indent="0">
              <a:buNone/>
              <a:defRPr sz="547"/>
            </a:lvl6pPr>
            <a:lvl7pPr marL="1499845" indent="0">
              <a:buNone/>
              <a:defRPr sz="547"/>
            </a:lvl7pPr>
            <a:lvl8pPr marL="1749819" indent="0">
              <a:buNone/>
              <a:defRPr sz="547"/>
            </a:lvl8pPr>
            <a:lvl9pPr marL="1999793" indent="0">
              <a:buNone/>
              <a:defRPr sz="5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5500" y="737335"/>
            <a:ext cx="508000" cy="487313"/>
          </a:xfrm>
          <a:prstGeom prst="rect">
            <a:avLst/>
          </a:prstGeom>
        </p:spPr>
        <p:txBody>
          <a:bodyPr vert="horz" lIns="49995" tIns="24998" rIns="49995" bIns="24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37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53930" y="2440222"/>
            <a:ext cx="508000" cy="487313"/>
          </a:xfrm>
          <a:prstGeom prst="rect">
            <a:avLst/>
          </a:prstGeom>
        </p:spPr>
        <p:txBody>
          <a:bodyPr vert="horz" lIns="49995" tIns="24998" rIns="49995" bIns="24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37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81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5" y="1772452"/>
            <a:ext cx="8628136" cy="2093196"/>
          </a:xfrm>
        </p:spPr>
        <p:txBody>
          <a:bodyPr anchor="b"/>
          <a:lstStyle>
            <a:lvl1pPr>
              <a:defRPr sz="1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88" y="3875470"/>
            <a:ext cx="8626832" cy="950537"/>
          </a:xfrm>
        </p:spPr>
        <p:txBody>
          <a:bodyPr anchor="t"/>
          <a:lstStyle>
            <a:lvl1pPr marL="0" indent="0" algn="ctr">
              <a:buNone/>
              <a:defRPr sz="875"/>
            </a:lvl1pPr>
            <a:lvl2pPr marL="249974" indent="0">
              <a:buNone/>
              <a:defRPr sz="766"/>
            </a:lvl2pPr>
            <a:lvl3pPr marL="499948" indent="0">
              <a:buNone/>
              <a:defRPr sz="656"/>
            </a:lvl3pPr>
            <a:lvl4pPr marL="749922" indent="0">
              <a:buNone/>
              <a:defRPr sz="547"/>
            </a:lvl4pPr>
            <a:lvl5pPr marL="999896" indent="0">
              <a:buNone/>
              <a:defRPr sz="547"/>
            </a:lvl5pPr>
            <a:lvl6pPr marL="1249871" indent="0">
              <a:buNone/>
              <a:defRPr sz="547"/>
            </a:lvl6pPr>
            <a:lvl7pPr marL="1499845" indent="0">
              <a:buNone/>
              <a:defRPr sz="547"/>
            </a:lvl7pPr>
            <a:lvl8pPr marL="1749819" indent="0">
              <a:buNone/>
              <a:defRPr sz="547"/>
            </a:lvl8pPr>
            <a:lvl9pPr marL="1999793" indent="0">
              <a:buNone/>
              <a:defRPr sz="5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9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1495" y="508000"/>
            <a:ext cx="8628136" cy="8087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61496" y="1571625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312" b="0">
                <a:solidFill>
                  <a:schemeClr val="tx1"/>
                </a:solidFill>
              </a:defRPr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61496" y="2143125"/>
            <a:ext cx="2750820" cy="2682875"/>
          </a:xfrm>
        </p:spPr>
        <p:txBody>
          <a:bodyPr anchor="t">
            <a:normAutofit/>
          </a:bodyPr>
          <a:lstStyle>
            <a:lvl1pPr marL="0" indent="0" algn="ctr">
              <a:buNone/>
              <a:defRPr sz="766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5592" y="1571625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312" b="0">
                <a:solidFill>
                  <a:schemeClr val="tx1"/>
                </a:solidFill>
              </a:defRPr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01196" y="2143125"/>
            <a:ext cx="2750820" cy="2682875"/>
          </a:xfrm>
        </p:spPr>
        <p:txBody>
          <a:bodyPr anchor="t">
            <a:normAutofit/>
          </a:bodyPr>
          <a:lstStyle>
            <a:lvl1pPr marL="0" indent="0" algn="ctr">
              <a:buNone/>
              <a:defRPr sz="766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38810" y="1571625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312" b="0">
                <a:solidFill>
                  <a:schemeClr val="tx1"/>
                </a:solidFill>
              </a:defRPr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638810" y="2143125"/>
            <a:ext cx="2750820" cy="2682875"/>
          </a:xfrm>
        </p:spPr>
        <p:txBody>
          <a:bodyPr anchor="t">
            <a:normAutofit/>
          </a:bodyPr>
          <a:lstStyle>
            <a:lvl1pPr marL="0" indent="0" algn="ctr">
              <a:buNone/>
              <a:defRPr sz="766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2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6" y="1515179"/>
            <a:ext cx="2783310" cy="1539876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36" y="1515179"/>
            <a:ext cx="2783310" cy="1539876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76" y="1515179"/>
            <a:ext cx="2783310" cy="1539876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61495" y="508000"/>
            <a:ext cx="8628136" cy="8087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61496" y="3253422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094" b="0">
                <a:solidFill>
                  <a:schemeClr val="tx1"/>
                </a:solidFill>
              </a:defRPr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8419" y="1615772"/>
            <a:ext cx="2576973" cy="1335795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875"/>
            </a:lvl2pPr>
            <a:lvl3pPr marL="499948" indent="0">
              <a:buNone/>
              <a:defRPr sz="875"/>
            </a:lvl3pPr>
            <a:lvl4pPr marL="749922" indent="0">
              <a:buNone/>
              <a:defRPr sz="875"/>
            </a:lvl4pPr>
            <a:lvl5pPr marL="999896" indent="0">
              <a:buNone/>
              <a:defRPr sz="875"/>
            </a:lvl5pPr>
            <a:lvl6pPr marL="1249871" indent="0">
              <a:buNone/>
              <a:defRPr sz="875"/>
            </a:lvl6pPr>
            <a:lvl7pPr marL="1499845" indent="0">
              <a:buNone/>
              <a:defRPr sz="875"/>
            </a:lvl7pPr>
            <a:lvl8pPr marL="1749819" indent="0">
              <a:buNone/>
              <a:defRPr sz="875"/>
            </a:lvl8pPr>
            <a:lvl9pPr marL="1999793" indent="0">
              <a:buNone/>
              <a:defRPr sz="8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61496" y="3733647"/>
            <a:ext cx="2750820" cy="1092361"/>
          </a:xfrm>
        </p:spPr>
        <p:txBody>
          <a:bodyPr anchor="t">
            <a:normAutofit/>
          </a:bodyPr>
          <a:lstStyle>
            <a:lvl1pPr marL="0" indent="0" algn="ctr">
              <a:buNone/>
              <a:defRPr sz="766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2323" y="3253422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094" b="0">
                <a:solidFill>
                  <a:schemeClr val="tx1"/>
                </a:solidFill>
              </a:defRPr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88119" y="1615919"/>
            <a:ext cx="2576973" cy="1340137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875"/>
            </a:lvl2pPr>
            <a:lvl3pPr marL="499948" indent="0">
              <a:buNone/>
              <a:defRPr sz="875"/>
            </a:lvl3pPr>
            <a:lvl4pPr marL="749922" indent="0">
              <a:buNone/>
              <a:defRPr sz="875"/>
            </a:lvl4pPr>
            <a:lvl5pPr marL="999896" indent="0">
              <a:buNone/>
              <a:defRPr sz="875"/>
            </a:lvl5pPr>
            <a:lvl6pPr marL="1249871" indent="0">
              <a:buNone/>
              <a:defRPr sz="875"/>
            </a:lvl6pPr>
            <a:lvl7pPr marL="1499845" indent="0">
              <a:buNone/>
              <a:defRPr sz="875"/>
            </a:lvl7pPr>
            <a:lvl8pPr marL="1749819" indent="0">
              <a:buNone/>
              <a:defRPr sz="875"/>
            </a:lvl8pPr>
            <a:lvl9pPr marL="1999793" indent="0">
              <a:buNone/>
              <a:defRPr sz="8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01196" y="3733647"/>
            <a:ext cx="2750820" cy="1092361"/>
          </a:xfrm>
        </p:spPr>
        <p:txBody>
          <a:bodyPr anchor="t">
            <a:normAutofit/>
          </a:bodyPr>
          <a:lstStyle>
            <a:lvl1pPr marL="0" indent="0" algn="ctr">
              <a:buNone/>
              <a:defRPr sz="766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38914" y="3253422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094" b="0">
                <a:solidFill>
                  <a:schemeClr val="tx1"/>
                </a:solidFill>
              </a:defRPr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729749" y="1612027"/>
            <a:ext cx="2576973" cy="1339412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875"/>
            </a:lvl2pPr>
            <a:lvl3pPr marL="499948" indent="0">
              <a:buNone/>
              <a:defRPr sz="875"/>
            </a:lvl3pPr>
            <a:lvl4pPr marL="749922" indent="0">
              <a:buNone/>
              <a:defRPr sz="875"/>
            </a:lvl4pPr>
            <a:lvl5pPr marL="999896" indent="0">
              <a:buNone/>
              <a:defRPr sz="875"/>
            </a:lvl5pPr>
            <a:lvl6pPr marL="1249871" indent="0">
              <a:buNone/>
              <a:defRPr sz="875"/>
            </a:lvl6pPr>
            <a:lvl7pPr marL="1499845" indent="0">
              <a:buNone/>
              <a:defRPr sz="875"/>
            </a:lvl7pPr>
            <a:lvl8pPr marL="1749819" indent="0">
              <a:buNone/>
              <a:defRPr sz="875"/>
            </a:lvl8pPr>
            <a:lvl9pPr marL="1999793" indent="0">
              <a:buNone/>
              <a:defRPr sz="8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638810" y="3733645"/>
            <a:ext cx="2750820" cy="1092363"/>
          </a:xfrm>
        </p:spPr>
        <p:txBody>
          <a:bodyPr anchor="t">
            <a:normAutofit/>
          </a:bodyPr>
          <a:lstStyle>
            <a:lvl1pPr marL="0" indent="0" algn="ctr">
              <a:buNone/>
              <a:defRPr sz="766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0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4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5895" y="508007"/>
            <a:ext cx="1903739" cy="43180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1499" y="508007"/>
            <a:ext cx="6597393" cy="43180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2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0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1" y="1467563"/>
            <a:ext cx="7992126" cy="1524011"/>
          </a:xfrm>
        </p:spPr>
        <p:txBody>
          <a:bodyPr anchor="b"/>
          <a:lstStyle>
            <a:lvl1pPr algn="ctr">
              <a:defRPr sz="218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1" y="2991566"/>
            <a:ext cx="7992126" cy="1255878"/>
          </a:xfrm>
        </p:spPr>
        <p:txBody>
          <a:bodyPr anchor="t"/>
          <a:lstStyle>
            <a:lvl1pPr marL="0" indent="0" algn="ctr">
              <a:buNone/>
              <a:defRPr sz="1094">
                <a:solidFill>
                  <a:schemeClr val="tx1"/>
                </a:solidFill>
              </a:defRPr>
            </a:lvl1pPr>
            <a:lvl2pPr marL="249974" indent="0">
              <a:buNone/>
              <a:defRPr sz="985">
                <a:solidFill>
                  <a:schemeClr val="tx1">
                    <a:tint val="75000"/>
                  </a:schemeClr>
                </a:solidFill>
              </a:defRPr>
            </a:lvl2pPr>
            <a:lvl3pPr marL="499948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3pPr>
            <a:lvl4pPr marL="749922" indent="0">
              <a:buNone/>
              <a:defRPr sz="766">
                <a:solidFill>
                  <a:schemeClr val="tx1">
                    <a:tint val="75000"/>
                  </a:schemeClr>
                </a:solidFill>
              </a:defRPr>
            </a:lvl4pPr>
            <a:lvl5pPr marL="999896" indent="0">
              <a:buNone/>
              <a:defRPr sz="766">
                <a:solidFill>
                  <a:schemeClr val="tx1">
                    <a:tint val="75000"/>
                  </a:schemeClr>
                </a:solidFill>
              </a:defRPr>
            </a:lvl5pPr>
            <a:lvl6pPr marL="1249871" indent="0">
              <a:buNone/>
              <a:defRPr sz="766">
                <a:solidFill>
                  <a:schemeClr val="tx1">
                    <a:tint val="75000"/>
                  </a:schemeClr>
                </a:solidFill>
              </a:defRPr>
            </a:lvl6pPr>
            <a:lvl7pPr marL="1499845" indent="0">
              <a:buNone/>
              <a:defRPr sz="766">
                <a:solidFill>
                  <a:schemeClr val="tx1">
                    <a:tint val="75000"/>
                  </a:schemeClr>
                </a:solidFill>
              </a:defRPr>
            </a:lvl7pPr>
            <a:lvl8pPr marL="1749819" indent="0">
              <a:buNone/>
              <a:defRPr sz="766">
                <a:solidFill>
                  <a:schemeClr val="tx1">
                    <a:tint val="75000"/>
                  </a:schemeClr>
                </a:solidFill>
              </a:defRPr>
            </a:lvl8pPr>
            <a:lvl9pPr marL="1999793" indent="0">
              <a:buNone/>
              <a:defRPr sz="7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7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501" y="1443707"/>
            <a:ext cx="4217081" cy="338229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9077" y="1443709"/>
            <a:ext cx="4220554" cy="338229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9" y="1445422"/>
            <a:ext cx="4240893" cy="3457308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39" y="1445422"/>
            <a:ext cx="4240893" cy="3457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27" y="1529378"/>
            <a:ext cx="4063620" cy="454070"/>
          </a:xfrm>
        </p:spPr>
        <p:txBody>
          <a:bodyPr anchor="b">
            <a:noAutofit/>
          </a:bodyPr>
          <a:lstStyle>
            <a:lvl1pPr marL="0" indent="0" algn="ctr">
              <a:buNone/>
              <a:defRPr sz="1312" b="0"/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27" y="1983449"/>
            <a:ext cx="4063620" cy="2842553"/>
          </a:xfrm>
        </p:spPr>
        <p:txBody>
          <a:bodyPr anchor="t">
            <a:normAutofit/>
          </a:bodyPr>
          <a:lstStyle>
            <a:lvl1pPr>
              <a:defRPr sz="985"/>
            </a:lvl1pPr>
            <a:lvl2pPr>
              <a:defRPr sz="875"/>
            </a:lvl2pPr>
            <a:lvl3pPr>
              <a:defRPr sz="766"/>
            </a:lvl3pPr>
            <a:lvl4pPr>
              <a:defRPr sz="656"/>
            </a:lvl4pPr>
            <a:lvl5pPr>
              <a:defRPr sz="65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5806" y="1529381"/>
            <a:ext cx="4079442" cy="454069"/>
          </a:xfrm>
        </p:spPr>
        <p:txBody>
          <a:bodyPr anchor="b">
            <a:noAutofit/>
          </a:bodyPr>
          <a:lstStyle>
            <a:lvl1pPr marL="0" indent="0" algn="ctr">
              <a:buNone/>
              <a:defRPr sz="1312" b="0"/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806" y="1983449"/>
            <a:ext cx="4079442" cy="2842553"/>
          </a:xfrm>
        </p:spPr>
        <p:txBody>
          <a:bodyPr anchor="t">
            <a:normAutofit/>
          </a:bodyPr>
          <a:lstStyle>
            <a:lvl1pPr>
              <a:defRPr sz="985"/>
            </a:lvl1pPr>
            <a:lvl2pPr>
              <a:defRPr sz="875"/>
            </a:lvl2pPr>
            <a:lvl3pPr>
              <a:defRPr sz="766"/>
            </a:lvl3pPr>
            <a:lvl4pPr>
              <a:defRPr sz="656"/>
            </a:lvl4pPr>
            <a:lvl5pPr>
              <a:defRPr sz="65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3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3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7" y="508007"/>
            <a:ext cx="3089074" cy="1518265"/>
          </a:xfrm>
        </p:spPr>
        <p:txBody>
          <a:bodyPr anchor="b">
            <a:normAutofit/>
          </a:bodyPr>
          <a:lstStyle>
            <a:lvl1pPr algn="ctr">
              <a:defRPr sz="131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365" y="508000"/>
            <a:ext cx="5343270" cy="43180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7" y="2026265"/>
            <a:ext cx="3089074" cy="2799734"/>
          </a:xfrm>
        </p:spPr>
        <p:txBody>
          <a:bodyPr anchor="t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58" y="508000"/>
            <a:ext cx="2986806" cy="4337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00" y="508269"/>
            <a:ext cx="4945791" cy="1524448"/>
          </a:xfrm>
        </p:spPr>
        <p:txBody>
          <a:bodyPr anchor="b">
            <a:noAutofit/>
          </a:bodyPr>
          <a:lstStyle>
            <a:lvl1pPr algn="ctr">
              <a:defRPr sz="17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02127" y="636419"/>
            <a:ext cx="2729792" cy="4094018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875"/>
            </a:lvl2pPr>
            <a:lvl3pPr marL="499948" indent="0">
              <a:buNone/>
              <a:defRPr sz="875"/>
            </a:lvl3pPr>
            <a:lvl4pPr marL="749922" indent="0">
              <a:buNone/>
              <a:defRPr sz="875"/>
            </a:lvl4pPr>
            <a:lvl5pPr marL="999896" indent="0">
              <a:buNone/>
              <a:defRPr sz="875"/>
            </a:lvl5pPr>
            <a:lvl6pPr marL="1249871" indent="0">
              <a:buNone/>
              <a:defRPr sz="875"/>
            </a:lvl6pPr>
            <a:lvl7pPr marL="1499845" indent="0">
              <a:buNone/>
              <a:defRPr sz="875"/>
            </a:lvl7pPr>
            <a:lvl8pPr marL="1749819" indent="0">
              <a:buNone/>
              <a:defRPr sz="875"/>
            </a:lvl8pPr>
            <a:lvl9pPr marL="1999793" indent="0">
              <a:buNone/>
              <a:defRPr sz="8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500" y="2032717"/>
            <a:ext cx="4945791" cy="2813445"/>
          </a:xfrm>
        </p:spPr>
        <p:txBody>
          <a:bodyPr anchor="t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495" y="508000"/>
            <a:ext cx="8628136" cy="80870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495" y="1443709"/>
            <a:ext cx="8628136" cy="338229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8947" y="4902737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7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7D6F30-B90C-4B8B-A9EC-5A92029B9428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501" y="4902737"/>
            <a:ext cx="556072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7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677" y="4902737"/>
            <a:ext cx="62795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7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87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249974" rtl="0" eaLnBrk="1" latinLnBrk="0" hangingPunct="1">
        <a:spcBef>
          <a:spcPct val="0"/>
        </a:spcBef>
        <a:buNone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7481" indent="-167306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25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393660" indent="-147623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560966" indent="-11809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757796" indent="-11809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"/>
        <a:defRPr sz="12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15260" indent="-11809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12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01483" indent="-12498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76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313185" indent="-12498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76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524886" indent="-12498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76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698315" indent="-12498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76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1pPr>
      <a:lvl2pPr marL="249974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2pPr>
      <a:lvl3pPr marL="499948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3pPr>
      <a:lvl4pPr marL="749922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4pPr>
      <a:lvl5pPr marL="999896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5pPr>
      <a:lvl6pPr marL="1249871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6pPr>
      <a:lvl7pPr marL="1499845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7pPr>
      <a:lvl8pPr marL="1749819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8pPr>
      <a:lvl9pPr marL="1999793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mis.temple.ed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2628900"/>
            <a:ext cx="7866696" cy="1524001"/>
          </a:xfrm>
        </p:spPr>
        <p:txBody>
          <a:bodyPr>
            <a:normAutofit fontScale="90000"/>
          </a:bodyPr>
          <a:lstStyle/>
          <a:p>
            <a:r>
              <a:rPr lang="en-US" sz="6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Systems in Organizations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Courtney </a:t>
            </a:r>
            <a:r>
              <a:rPr lang="en-US" i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Minich</a:t>
            </a:r>
            <a:endParaRPr lang="en-US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4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0" y="0"/>
            <a:ext cx="7620000" cy="762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4084" y="-127000"/>
            <a:ext cx="7164917" cy="952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Active Learning</a:t>
            </a: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 rot="20512991" flipV="1">
            <a:off x="1703729" y="1287718"/>
            <a:ext cx="2455158" cy="2113889"/>
          </a:xfrm>
          <a:custGeom>
            <a:avLst/>
            <a:gdLst>
              <a:gd name="T0" fmla="*/ 667 w 671"/>
              <a:gd name="T1" fmla="*/ 247 h 469"/>
              <a:gd name="T2" fmla="*/ 617 w 671"/>
              <a:gd name="T3" fmla="*/ 289 h 469"/>
              <a:gd name="T4" fmla="*/ 583 w 671"/>
              <a:gd name="T5" fmla="*/ 286 h 469"/>
              <a:gd name="T6" fmla="*/ 550 w 671"/>
              <a:gd name="T7" fmla="*/ 283 h 469"/>
              <a:gd name="T8" fmla="*/ 535 w 671"/>
              <a:gd name="T9" fmla="*/ 319 h 469"/>
              <a:gd name="T10" fmla="*/ 548 w 671"/>
              <a:gd name="T11" fmla="*/ 450 h 469"/>
              <a:gd name="T12" fmla="*/ 467 w 671"/>
              <a:gd name="T13" fmla="*/ 457 h 469"/>
              <a:gd name="T14" fmla="*/ 389 w 671"/>
              <a:gd name="T15" fmla="*/ 457 h 469"/>
              <a:gd name="T16" fmla="*/ 391 w 671"/>
              <a:gd name="T17" fmla="*/ 367 h 469"/>
              <a:gd name="T18" fmla="*/ 353 w 671"/>
              <a:gd name="T19" fmla="*/ 324 h 469"/>
              <a:gd name="T20" fmla="*/ 300 w 671"/>
              <a:gd name="T21" fmla="*/ 332 h 469"/>
              <a:gd name="T22" fmla="*/ 288 w 671"/>
              <a:gd name="T23" fmla="*/ 411 h 469"/>
              <a:gd name="T24" fmla="*/ 291 w 671"/>
              <a:gd name="T25" fmla="*/ 439 h 469"/>
              <a:gd name="T26" fmla="*/ 254 w 671"/>
              <a:gd name="T27" fmla="*/ 463 h 469"/>
              <a:gd name="T28" fmla="*/ 129 w 671"/>
              <a:gd name="T29" fmla="*/ 442 h 469"/>
              <a:gd name="T30" fmla="*/ 123 w 671"/>
              <a:gd name="T31" fmla="*/ 289 h 469"/>
              <a:gd name="T32" fmla="*/ 15 w 671"/>
              <a:gd name="T33" fmla="*/ 277 h 469"/>
              <a:gd name="T34" fmla="*/ 12 w 671"/>
              <a:gd name="T35" fmla="*/ 199 h 469"/>
              <a:gd name="T36" fmla="*/ 82 w 671"/>
              <a:gd name="T37" fmla="*/ 186 h 469"/>
              <a:gd name="T38" fmla="*/ 119 w 671"/>
              <a:gd name="T39" fmla="*/ 192 h 469"/>
              <a:gd name="T40" fmla="*/ 131 w 671"/>
              <a:gd name="T41" fmla="*/ 157 h 469"/>
              <a:gd name="T42" fmla="*/ 123 w 671"/>
              <a:gd name="T43" fmla="*/ 24 h 469"/>
              <a:gd name="T44" fmla="*/ 215 w 671"/>
              <a:gd name="T45" fmla="*/ 9 h 469"/>
              <a:gd name="T46" fmla="*/ 290 w 671"/>
              <a:gd name="T47" fmla="*/ 33 h 469"/>
              <a:gd name="T48" fmla="*/ 285 w 671"/>
              <a:gd name="T49" fmla="*/ 76 h 469"/>
              <a:gd name="T50" fmla="*/ 283 w 671"/>
              <a:gd name="T51" fmla="*/ 122 h 469"/>
              <a:gd name="T52" fmla="*/ 381 w 671"/>
              <a:gd name="T53" fmla="*/ 134 h 469"/>
              <a:gd name="T54" fmla="*/ 388 w 671"/>
              <a:gd name="T55" fmla="*/ 86 h 469"/>
              <a:gd name="T56" fmla="*/ 379 w 671"/>
              <a:gd name="T57" fmla="*/ 42 h 469"/>
              <a:gd name="T58" fmla="*/ 487 w 671"/>
              <a:gd name="T59" fmla="*/ 16 h 469"/>
              <a:gd name="T60" fmla="*/ 547 w 671"/>
              <a:gd name="T61" fmla="*/ 22 h 469"/>
              <a:gd name="T62" fmla="*/ 534 w 671"/>
              <a:gd name="T63" fmla="*/ 171 h 469"/>
              <a:gd name="T64" fmla="*/ 648 w 671"/>
              <a:gd name="T65" fmla="*/ 184 h 469"/>
              <a:gd name="T66" fmla="*/ 667 w 671"/>
              <a:gd name="T67" fmla="*/ 24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1" h="469">
                <a:moveTo>
                  <a:pt x="667" y="247"/>
                </a:moveTo>
                <a:cubicBezTo>
                  <a:pt x="663" y="269"/>
                  <a:pt x="646" y="288"/>
                  <a:pt x="617" y="289"/>
                </a:cubicBezTo>
                <a:cubicBezTo>
                  <a:pt x="607" y="289"/>
                  <a:pt x="595" y="287"/>
                  <a:pt x="583" y="286"/>
                </a:cubicBezTo>
                <a:cubicBezTo>
                  <a:pt x="573" y="285"/>
                  <a:pt x="558" y="281"/>
                  <a:pt x="550" y="283"/>
                </a:cubicBezTo>
                <a:cubicBezTo>
                  <a:pt x="540" y="286"/>
                  <a:pt x="536" y="308"/>
                  <a:pt x="535" y="319"/>
                </a:cubicBezTo>
                <a:cubicBezTo>
                  <a:pt x="532" y="365"/>
                  <a:pt x="542" y="411"/>
                  <a:pt x="548" y="450"/>
                </a:cubicBezTo>
                <a:cubicBezTo>
                  <a:pt x="519" y="453"/>
                  <a:pt x="497" y="454"/>
                  <a:pt x="467" y="457"/>
                </a:cubicBezTo>
                <a:cubicBezTo>
                  <a:pt x="447" y="459"/>
                  <a:pt x="408" y="469"/>
                  <a:pt x="389" y="457"/>
                </a:cubicBezTo>
                <a:cubicBezTo>
                  <a:pt x="365" y="441"/>
                  <a:pt x="393" y="393"/>
                  <a:pt x="391" y="367"/>
                </a:cubicBezTo>
                <a:cubicBezTo>
                  <a:pt x="390" y="343"/>
                  <a:pt x="371" y="327"/>
                  <a:pt x="353" y="324"/>
                </a:cubicBezTo>
                <a:cubicBezTo>
                  <a:pt x="335" y="322"/>
                  <a:pt x="314" y="324"/>
                  <a:pt x="300" y="332"/>
                </a:cubicBezTo>
                <a:cubicBezTo>
                  <a:pt x="280" y="344"/>
                  <a:pt x="284" y="386"/>
                  <a:pt x="288" y="411"/>
                </a:cubicBezTo>
                <a:cubicBezTo>
                  <a:pt x="289" y="420"/>
                  <a:pt x="292" y="431"/>
                  <a:pt x="291" y="439"/>
                </a:cubicBezTo>
                <a:cubicBezTo>
                  <a:pt x="288" y="453"/>
                  <a:pt x="272" y="461"/>
                  <a:pt x="254" y="463"/>
                </a:cubicBezTo>
                <a:cubicBezTo>
                  <a:pt x="205" y="468"/>
                  <a:pt x="165" y="451"/>
                  <a:pt x="129" y="442"/>
                </a:cubicBezTo>
                <a:cubicBezTo>
                  <a:pt x="142" y="398"/>
                  <a:pt x="144" y="304"/>
                  <a:pt x="123" y="289"/>
                </a:cubicBezTo>
                <a:cubicBezTo>
                  <a:pt x="102" y="274"/>
                  <a:pt x="40" y="301"/>
                  <a:pt x="15" y="277"/>
                </a:cubicBezTo>
                <a:cubicBezTo>
                  <a:pt x="0" y="263"/>
                  <a:pt x="0" y="218"/>
                  <a:pt x="12" y="199"/>
                </a:cubicBezTo>
                <a:cubicBezTo>
                  <a:pt x="24" y="178"/>
                  <a:pt x="55" y="182"/>
                  <a:pt x="82" y="186"/>
                </a:cubicBezTo>
                <a:cubicBezTo>
                  <a:pt x="91" y="187"/>
                  <a:pt x="108" y="195"/>
                  <a:pt x="119" y="192"/>
                </a:cubicBezTo>
                <a:cubicBezTo>
                  <a:pt x="128" y="189"/>
                  <a:pt x="130" y="171"/>
                  <a:pt x="131" y="157"/>
                </a:cubicBezTo>
                <a:cubicBezTo>
                  <a:pt x="135" y="107"/>
                  <a:pt x="126" y="67"/>
                  <a:pt x="123" y="24"/>
                </a:cubicBezTo>
                <a:cubicBezTo>
                  <a:pt x="152" y="21"/>
                  <a:pt x="183" y="12"/>
                  <a:pt x="215" y="9"/>
                </a:cubicBezTo>
                <a:cubicBezTo>
                  <a:pt x="248" y="7"/>
                  <a:pt x="285" y="11"/>
                  <a:pt x="290" y="33"/>
                </a:cubicBezTo>
                <a:cubicBezTo>
                  <a:pt x="291" y="41"/>
                  <a:pt x="286" y="69"/>
                  <a:pt x="285" y="76"/>
                </a:cubicBezTo>
                <a:cubicBezTo>
                  <a:pt x="283" y="90"/>
                  <a:pt x="278" y="108"/>
                  <a:pt x="283" y="122"/>
                </a:cubicBezTo>
                <a:cubicBezTo>
                  <a:pt x="293" y="150"/>
                  <a:pt x="360" y="156"/>
                  <a:pt x="381" y="134"/>
                </a:cubicBezTo>
                <a:cubicBezTo>
                  <a:pt x="390" y="125"/>
                  <a:pt x="389" y="102"/>
                  <a:pt x="388" y="86"/>
                </a:cubicBezTo>
                <a:cubicBezTo>
                  <a:pt x="386" y="70"/>
                  <a:pt x="377" y="57"/>
                  <a:pt x="379" y="42"/>
                </a:cubicBezTo>
                <a:cubicBezTo>
                  <a:pt x="383" y="0"/>
                  <a:pt x="449" y="13"/>
                  <a:pt x="487" y="16"/>
                </a:cubicBezTo>
                <a:cubicBezTo>
                  <a:pt x="508" y="18"/>
                  <a:pt x="528" y="20"/>
                  <a:pt x="547" y="22"/>
                </a:cubicBezTo>
                <a:cubicBezTo>
                  <a:pt x="535" y="63"/>
                  <a:pt x="529" y="143"/>
                  <a:pt x="534" y="171"/>
                </a:cubicBezTo>
                <a:cubicBezTo>
                  <a:pt x="540" y="198"/>
                  <a:pt x="617" y="167"/>
                  <a:pt x="648" y="184"/>
                </a:cubicBezTo>
                <a:cubicBezTo>
                  <a:pt x="660" y="191"/>
                  <a:pt x="671" y="224"/>
                  <a:pt x="667" y="247"/>
                </a:cubicBezTo>
                <a:close/>
              </a:path>
            </a:pathLst>
          </a:custGeom>
          <a:solidFill>
            <a:srgbClr val="00B0F0"/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21301143" lon="20101125" rev="21573786"/>
            </a:camera>
            <a:lightRig rig="threePt" dir="t"/>
          </a:scene3d>
          <a:sp3d extrusionH="254000">
            <a:extrusionClr>
              <a:schemeClr val="tx2"/>
            </a:extrusionClr>
          </a:sp3d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 rot="7201049" flipV="1">
            <a:off x="5467894" y="1203967"/>
            <a:ext cx="2645250" cy="2125397"/>
          </a:xfrm>
          <a:custGeom>
            <a:avLst/>
            <a:gdLst>
              <a:gd name="T0" fmla="*/ 667 w 671"/>
              <a:gd name="T1" fmla="*/ 247 h 469"/>
              <a:gd name="T2" fmla="*/ 617 w 671"/>
              <a:gd name="T3" fmla="*/ 289 h 469"/>
              <a:gd name="T4" fmla="*/ 583 w 671"/>
              <a:gd name="T5" fmla="*/ 286 h 469"/>
              <a:gd name="T6" fmla="*/ 550 w 671"/>
              <a:gd name="T7" fmla="*/ 283 h 469"/>
              <a:gd name="T8" fmla="*/ 535 w 671"/>
              <a:gd name="T9" fmla="*/ 319 h 469"/>
              <a:gd name="T10" fmla="*/ 548 w 671"/>
              <a:gd name="T11" fmla="*/ 450 h 469"/>
              <a:gd name="T12" fmla="*/ 467 w 671"/>
              <a:gd name="T13" fmla="*/ 457 h 469"/>
              <a:gd name="T14" fmla="*/ 389 w 671"/>
              <a:gd name="T15" fmla="*/ 457 h 469"/>
              <a:gd name="T16" fmla="*/ 391 w 671"/>
              <a:gd name="T17" fmla="*/ 367 h 469"/>
              <a:gd name="T18" fmla="*/ 353 w 671"/>
              <a:gd name="T19" fmla="*/ 324 h 469"/>
              <a:gd name="T20" fmla="*/ 300 w 671"/>
              <a:gd name="T21" fmla="*/ 332 h 469"/>
              <a:gd name="T22" fmla="*/ 288 w 671"/>
              <a:gd name="T23" fmla="*/ 411 h 469"/>
              <a:gd name="T24" fmla="*/ 291 w 671"/>
              <a:gd name="T25" fmla="*/ 439 h 469"/>
              <a:gd name="T26" fmla="*/ 254 w 671"/>
              <a:gd name="T27" fmla="*/ 463 h 469"/>
              <a:gd name="T28" fmla="*/ 129 w 671"/>
              <a:gd name="T29" fmla="*/ 442 h 469"/>
              <a:gd name="T30" fmla="*/ 123 w 671"/>
              <a:gd name="T31" fmla="*/ 289 h 469"/>
              <a:gd name="T32" fmla="*/ 15 w 671"/>
              <a:gd name="T33" fmla="*/ 277 h 469"/>
              <a:gd name="T34" fmla="*/ 12 w 671"/>
              <a:gd name="T35" fmla="*/ 199 h 469"/>
              <a:gd name="T36" fmla="*/ 82 w 671"/>
              <a:gd name="T37" fmla="*/ 186 h 469"/>
              <a:gd name="T38" fmla="*/ 119 w 671"/>
              <a:gd name="T39" fmla="*/ 192 h 469"/>
              <a:gd name="T40" fmla="*/ 131 w 671"/>
              <a:gd name="T41" fmla="*/ 157 h 469"/>
              <a:gd name="T42" fmla="*/ 123 w 671"/>
              <a:gd name="T43" fmla="*/ 24 h 469"/>
              <a:gd name="T44" fmla="*/ 215 w 671"/>
              <a:gd name="T45" fmla="*/ 9 h 469"/>
              <a:gd name="T46" fmla="*/ 290 w 671"/>
              <a:gd name="T47" fmla="*/ 33 h 469"/>
              <a:gd name="T48" fmla="*/ 285 w 671"/>
              <a:gd name="T49" fmla="*/ 76 h 469"/>
              <a:gd name="T50" fmla="*/ 283 w 671"/>
              <a:gd name="T51" fmla="*/ 122 h 469"/>
              <a:gd name="T52" fmla="*/ 381 w 671"/>
              <a:gd name="T53" fmla="*/ 134 h 469"/>
              <a:gd name="T54" fmla="*/ 388 w 671"/>
              <a:gd name="T55" fmla="*/ 86 h 469"/>
              <a:gd name="T56" fmla="*/ 379 w 671"/>
              <a:gd name="T57" fmla="*/ 42 h 469"/>
              <a:gd name="T58" fmla="*/ 487 w 671"/>
              <a:gd name="T59" fmla="*/ 16 h 469"/>
              <a:gd name="T60" fmla="*/ 547 w 671"/>
              <a:gd name="T61" fmla="*/ 22 h 469"/>
              <a:gd name="T62" fmla="*/ 534 w 671"/>
              <a:gd name="T63" fmla="*/ 171 h 469"/>
              <a:gd name="T64" fmla="*/ 648 w 671"/>
              <a:gd name="T65" fmla="*/ 184 h 469"/>
              <a:gd name="T66" fmla="*/ 667 w 671"/>
              <a:gd name="T67" fmla="*/ 24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1" h="469">
                <a:moveTo>
                  <a:pt x="667" y="247"/>
                </a:moveTo>
                <a:cubicBezTo>
                  <a:pt x="663" y="269"/>
                  <a:pt x="646" y="288"/>
                  <a:pt x="617" y="289"/>
                </a:cubicBezTo>
                <a:cubicBezTo>
                  <a:pt x="607" y="289"/>
                  <a:pt x="595" y="287"/>
                  <a:pt x="583" y="286"/>
                </a:cubicBezTo>
                <a:cubicBezTo>
                  <a:pt x="573" y="285"/>
                  <a:pt x="558" y="281"/>
                  <a:pt x="550" y="283"/>
                </a:cubicBezTo>
                <a:cubicBezTo>
                  <a:pt x="540" y="286"/>
                  <a:pt x="536" y="308"/>
                  <a:pt x="535" y="319"/>
                </a:cubicBezTo>
                <a:cubicBezTo>
                  <a:pt x="532" y="365"/>
                  <a:pt x="542" y="411"/>
                  <a:pt x="548" y="450"/>
                </a:cubicBezTo>
                <a:cubicBezTo>
                  <a:pt x="519" y="453"/>
                  <a:pt x="497" y="454"/>
                  <a:pt x="467" y="457"/>
                </a:cubicBezTo>
                <a:cubicBezTo>
                  <a:pt x="447" y="459"/>
                  <a:pt x="408" y="469"/>
                  <a:pt x="389" y="457"/>
                </a:cubicBezTo>
                <a:cubicBezTo>
                  <a:pt x="365" y="441"/>
                  <a:pt x="393" y="393"/>
                  <a:pt x="391" y="367"/>
                </a:cubicBezTo>
                <a:cubicBezTo>
                  <a:pt x="390" y="343"/>
                  <a:pt x="371" y="327"/>
                  <a:pt x="353" y="324"/>
                </a:cubicBezTo>
                <a:cubicBezTo>
                  <a:pt x="335" y="322"/>
                  <a:pt x="314" y="324"/>
                  <a:pt x="300" y="332"/>
                </a:cubicBezTo>
                <a:cubicBezTo>
                  <a:pt x="280" y="344"/>
                  <a:pt x="284" y="386"/>
                  <a:pt x="288" y="411"/>
                </a:cubicBezTo>
                <a:cubicBezTo>
                  <a:pt x="289" y="420"/>
                  <a:pt x="292" y="431"/>
                  <a:pt x="291" y="439"/>
                </a:cubicBezTo>
                <a:cubicBezTo>
                  <a:pt x="288" y="453"/>
                  <a:pt x="272" y="461"/>
                  <a:pt x="254" y="463"/>
                </a:cubicBezTo>
                <a:cubicBezTo>
                  <a:pt x="205" y="468"/>
                  <a:pt x="165" y="451"/>
                  <a:pt x="129" y="442"/>
                </a:cubicBezTo>
                <a:cubicBezTo>
                  <a:pt x="142" y="398"/>
                  <a:pt x="144" y="304"/>
                  <a:pt x="123" y="289"/>
                </a:cubicBezTo>
                <a:cubicBezTo>
                  <a:pt x="102" y="274"/>
                  <a:pt x="40" y="301"/>
                  <a:pt x="15" y="277"/>
                </a:cubicBezTo>
                <a:cubicBezTo>
                  <a:pt x="0" y="263"/>
                  <a:pt x="0" y="218"/>
                  <a:pt x="12" y="199"/>
                </a:cubicBezTo>
                <a:cubicBezTo>
                  <a:pt x="24" y="178"/>
                  <a:pt x="55" y="182"/>
                  <a:pt x="82" y="186"/>
                </a:cubicBezTo>
                <a:cubicBezTo>
                  <a:pt x="91" y="187"/>
                  <a:pt x="108" y="195"/>
                  <a:pt x="119" y="192"/>
                </a:cubicBezTo>
                <a:cubicBezTo>
                  <a:pt x="128" y="189"/>
                  <a:pt x="130" y="171"/>
                  <a:pt x="131" y="157"/>
                </a:cubicBezTo>
                <a:cubicBezTo>
                  <a:pt x="135" y="107"/>
                  <a:pt x="126" y="67"/>
                  <a:pt x="123" y="24"/>
                </a:cubicBezTo>
                <a:cubicBezTo>
                  <a:pt x="152" y="21"/>
                  <a:pt x="183" y="12"/>
                  <a:pt x="215" y="9"/>
                </a:cubicBezTo>
                <a:cubicBezTo>
                  <a:pt x="248" y="7"/>
                  <a:pt x="285" y="11"/>
                  <a:pt x="290" y="33"/>
                </a:cubicBezTo>
                <a:cubicBezTo>
                  <a:pt x="291" y="41"/>
                  <a:pt x="286" y="69"/>
                  <a:pt x="285" y="76"/>
                </a:cubicBezTo>
                <a:cubicBezTo>
                  <a:pt x="283" y="90"/>
                  <a:pt x="278" y="108"/>
                  <a:pt x="283" y="122"/>
                </a:cubicBezTo>
                <a:cubicBezTo>
                  <a:pt x="293" y="150"/>
                  <a:pt x="360" y="156"/>
                  <a:pt x="381" y="134"/>
                </a:cubicBezTo>
                <a:cubicBezTo>
                  <a:pt x="390" y="125"/>
                  <a:pt x="389" y="102"/>
                  <a:pt x="388" y="86"/>
                </a:cubicBezTo>
                <a:cubicBezTo>
                  <a:pt x="386" y="70"/>
                  <a:pt x="377" y="57"/>
                  <a:pt x="379" y="42"/>
                </a:cubicBezTo>
                <a:cubicBezTo>
                  <a:pt x="383" y="0"/>
                  <a:pt x="449" y="13"/>
                  <a:pt x="487" y="16"/>
                </a:cubicBezTo>
                <a:cubicBezTo>
                  <a:pt x="508" y="18"/>
                  <a:pt x="528" y="20"/>
                  <a:pt x="547" y="22"/>
                </a:cubicBezTo>
                <a:cubicBezTo>
                  <a:pt x="535" y="63"/>
                  <a:pt x="529" y="143"/>
                  <a:pt x="534" y="171"/>
                </a:cubicBezTo>
                <a:cubicBezTo>
                  <a:pt x="540" y="198"/>
                  <a:pt x="617" y="167"/>
                  <a:pt x="648" y="184"/>
                </a:cubicBezTo>
                <a:cubicBezTo>
                  <a:pt x="660" y="191"/>
                  <a:pt x="671" y="224"/>
                  <a:pt x="667" y="247"/>
                </a:cubicBezTo>
                <a:close/>
              </a:path>
            </a:pathLst>
          </a:custGeom>
          <a:solidFill>
            <a:srgbClr val="92D050"/>
          </a:solidFill>
          <a:ln w="19050">
            <a:solidFill>
              <a:srgbClr val="92D050"/>
            </a:solidFill>
          </a:ln>
          <a:effectLst/>
          <a:scene3d>
            <a:camera prst="orthographicFront">
              <a:rot lat="21300000" lon="20100000" rev="21540000"/>
            </a:camera>
            <a:lightRig rig="threePt" dir="t"/>
          </a:scene3d>
          <a:sp3d extrusionH="254000">
            <a:extrusionClr>
              <a:srgbClr val="FFC000"/>
            </a:extrusionClr>
          </a:sp3d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V="1">
            <a:off x="3596299" y="3314150"/>
            <a:ext cx="2742418" cy="1865513"/>
          </a:xfrm>
          <a:custGeom>
            <a:avLst/>
            <a:gdLst>
              <a:gd name="T0" fmla="*/ 667 w 671"/>
              <a:gd name="T1" fmla="*/ 247 h 469"/>
              <a:gd name="T2" fmla="*/ 617 w 671"/>
              <a:gd name="T3" fmla="*/ 289 h 469"/>
              <a:gd name="T4" fmla="*/ 583 w 671"/>
              <a:gd name="T5" fmla="*/ 286 h 469"/>
              <a:gd name="T6" fmla="*/ 550 w 671"/>
              <a:gd name="T7" fmla="*/ 283 h 469"/>
              <a:gd name="T8" fmla="*/ 535 w 671"/>
              <a:gd name="T9" fmla="*/ 319 h 469"/>
              <a:gd name="T10" fmla="*/ 548 w 671"/>
              <a:gd name="T11" fmla="*/ 450 h 469"/>
              <a:gd name="T12" fmla="*/ 467 w 671"/>
              <a:gd name="T13" fmla="*/ 457 h 469"/>
              <a:gd name="T14" fmla="*/ 389 w 671"/>
              <a:gd name="T15" fmla="*/ 457 h 469"/>
              <a:gd name="T16" fmla="*/ 391 w 671"/>
              <a:gd name="T17" fmla="*/ 367 h 469"/>
              <a:gd name="T18" fmla="*/ 353 w 671"/>
              <a:gd name="T19" fmla="*/ 324 h 469"/>
              <a:gd name="T20" fmla="*/ 300 w 671"/>
              <a:gd name="T21" fmla="*/ 332 h 469"/>
              <a:gd name="T22" fmla="*/ 288 w 671"/>
              <a:gd name="T23" fmla="*/ 411 h 469"/>
              <a:gd name="T24" fmla="*/ 291 w 671"/>
              <a:gd name="T25" fmla="*/ 439 h 469"/>
              <a:gd name="T26" fmla="*/ 254 w 671"/>
              <a:gd name="T27" fmla="*/ 463 h 469"/>
              <a:gd name="T28" fmla="*/ 129 w 671"/>
              <a:gd name="T29" fmla="*/ 442 h 469"/>
              <a:gd name="T30" fmla="*/ 123 w 671"/>
              <a:gd name="T31" fmla="*/ 289 h 469"/>
              <a:gd name="T32" fmla="*/ 15 w 671"/>
              <a:gd name="T33" fmla="*/ 277 h 469"/>
              <a:gd name="T34" fmla="*/ 12 w 671"/>
              <a:gd name="T35" fmla="*/ 199 h 469"/>
              <a:gd name="T36" fmla="*/ 82 w 671"/>
              <a:gd name="T37" fmla="*/ 186 h 469"/>
              <a:gd name="T38" fmla="*/ 119 w 671"/>
              <a:gd name="T39" fmla="*/ 192 h 469"/>
              <a:gd name="T40" fmla="*/ 131 w 671"/>
              <a:gd name="T41" fmla="*/ 157 h 469"/>
              <a:gd name="T42" fmla="*/ 123 w 671"/>
              <a:gd name="T43" fmla="*/ 24 h 469"/>
              <a:gd name="T44" fmla="*/ 215 w 671"/>
              <a:gd name="T45" fmla="*/ 9 h 469"/>
              <a:gd name="T46" fmla="*/ 290 w 671"/>
              <a:gd name="T47" fmla="*/ 33 h 469"/>
              <a:gd name="T48" fmla="*/ 285 w 671"/>
              <a:gd name="T49" fmla="*/ 76 h 469"/>
              <a:gd name="T50" fmla="*/ 283 w 671"/>
              <a:gd name="T51" fmla="*/ 122 h 469"/>
              <a:gd name="T52" fmla="*/ 381 w 671"/>
              <a:gd name="T53" fmla="*/ 134 h 469"/>
              <a:gd name="T54" fmla="*/ 388 w 671"/>
              <a:gd name="T55" fmla="*/ 86 h 469"/>
              <a:gd name="T56" fmla="*/ 379 w 671"/>
              <a:gd name="T57" fmla="*/ 42 h 469"/>
              <a:gd name="T58" fmla="*/ 487 w 671"/>
              <a:gd name="T59" fmla="*/ 16 h 469"/>
              <a:gd name="T60" fmla="*/ 547 w 671"/>
              <a:gd name="T61" fmla="*/ 22 h 469"/>
              <a:gd name="T62" fmla="*/ 534 w 671"/>
              <a:gd name="T63" fmla="*/ 171 h 469"/>
              <a:gd name="T64" fmla="*/ 648 w 671"/>
              <a:gd name="T65" fmla="*/ 184 h 469"/>
              <a:gd name="T66" fmla="*/ 667 w 671"/>
              <a:gd name="T67" fmla="*/ 24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1" h="469">
                <a:moveTo>
                  <a:pt x="667" y="247"/>
                </a:moveTo>
                <a:cubicBezTo>
                  <a:pt x="663" y="269"/>
                  <a:pt x="646" y="288"/>
                  <a:pt x="617" y="289"/>
                </a:cubicBezTo>
                <a:cubicBezTo>
                  <a:pt x="607" y="289"/>
                  <a:pt x="595" y="287"/>
                  <a:pt x="583" y="286"/>
                </a:cubicBezTo>
                <a:cubicBezTo>
                  <a:pt x="573" y="285"/>
                  <a:pt x="558" y="281"/>
                  <a:pt x="550" y="283"/>
                </a:cubicBezTo>
                <a:cubicBezTo>
                  <a:pt x="540" y="286"/>
                  <a:pt x="536" y="308"/>
                  <a:pt x="535" y="319"/>
                </a:cubicBezTo>
                <a:cubicBezTo>
                  <a:pt x="532" y="365"/>
                  <a:pt x="542" y="411"/>
                  <a:pt x="548" y="450"/>
                </a:cubicBezTo>
                <a:cubicBezTo>
                  <a:pt x="519" y="453"/>
                  <a:pt x="497" y="454"/>
                  <a:pt x="467" y="457"/>
                </a:cubicBezTo>
                <a:cubicBezTo>
                  <a:pt x="447" y="459"/>
                  <a:pt x="408" y="469"/>
                  <a:pt x="389" y="457"/>
                </a:cubicBezTo>
                <a:cubicBezTo>
                  <a:pt x="365" y="441"/>
                  <a:pt x="393" y="393"/>
                  <a:pt x="391" y="367"/>
                </a:cubicBezTo>
                <a:cubicBezTo>
                  <a:pt x="390" y="343"/>
                  <a:pt x="371" y="327"/>
                  <a:pt x="353" y="324"/>
                </a:cubicBezTo>
                <a:cubicBezTo>
                  <a:pt x="335" y="322"/>
                  <a:pt x="314" y="324"/>
                  <a:pt x="300" y="332"/>
                </a:cubicBezTo>
                <a:cubicBezTo>
                  <a:pt x="280" y="344"/>
                  <a:pt x="284" y="386"/>
                  <a:pt x="288" y="411"/>
                </a:cubicBezTo>
                <a:cubicBezTo>
                  <a:pt x="289" y="420"/>
                  <a:pt x="292" y="431"/>
                  <a:pt x="291" y="439"/>
                </a:cubicBezTo>
                <a:cubicBezTo>
                  <a:pt x="288" y="453"/>
                  <a:pt x="272" y="461"/>
                  <a:pt x="254" y="463"/>
                </a:cubicBezTo>
                <a:cubicBezTo>
                  <a:pt x="205" y="468"/>
                  <a:pt x="165" y="451"/>
                  <a:pt x="129" y="442"/>
                </a:cubicBezTo>
                <a:cubicBezTo>
                  <a:pt x="142" y="398"/>
                  <a:pt x="144" y="304"/>
                  <a:pt x="123" y="289"/>
                </a:cubicBezTo>
                <a:cubicBezTo>
                  <a:pt x="102" y="274"/>
                  <a:pt x="40" y="301"/>
                  <a:pt x="15" y="277"/>
                </a:cubicBezTo>
                <a:cubicBezTo>
                  <a:pt x="0" y="263"/>
                  <a:pt x="0" y="218"/>
                  <a:pt x="12" y="199"/>
                </a:cubicBezTo>
                <a:cubicBezTo>
                  <a:pt x="24" y="178"/>
                  <a:pt x="55" y="182"/>
                  <a:pt x="82" y="186"/>
                </a:cubicBezTo>
                <a:cubicBezTo>
                  <a:pt x="91" y="187"/>
                  <a:pt x="108" y="195"/>
                  <a:pt x="119" y="192"/>
                </a:cubicBezTo>
                <a:cubicBezTo>
                  <a:pt x="128" y="189"/>
                  <a:pt x="130" y="171"/>
                  <a:pt x="131" y="157"/>
                </a:cubicBezTo>
                <a:cubicBezTo>
                  <a:pt x="135" y="107"/>
                  <a:pt x="126" y="67"/>
                  <a:pt x="123" y="24"/>
                </a:cubicBezTo>
                <a:cubicBezTo>
                  <a:pt x="152" y="21"/>
                  <a:pt x="183" y="12"/>
                  <a:pt x="215" y="9"/>
                </a:cubicBezTo>
                <a:cubicBezTo>
                  <a:pt x="248" y="7"/>
                  <a:pt x="285" y="11"/>
                  <a:pt x="290" y="33"/>
                </a:cubicBezTo>
                <a:cubicBezTo>
                  <a:pt x="291" y="41"/>
                  <a:pt x="286" y="69"/>
                  <a:pt x="285" y="76"/>
                </a:cubicBezTo>
                <a:cubicBezTo>
                  <a:pt x="283" y="90"/>
                  <a:pt x="278" y="108"/>
                  <a:pt x="283" y="122"/>
                </a:cubicBezTo>
                <a:cubicBezTo>
                  <a:pt x="293" y="150"/>
                  <a:pt x="360" y="156"/>
                  <a:pt x="381" y="134"/>
                </a:cubicBezTo>
                <a:cubicBezTo>
                  <a:pt x="390" y="125"/>
                  <a:pt x="389" y="102"/>
                  <a:pt x="388" y="86"/>
                </a:cubicBezTo>
                <a:cubicBezTo>
                  <a:pt x="386" y="70"/>
                  <a:pt x="377" y="57"/>
                  <a:pt x="379" y="42"/>
                </a:cubicBezTo>
                <a:cubicBezTo>
                  <a:pt x="383" y="0"/>
                  <a:pt x="449" y="13"/>
                  <a:pt x="487" y="16"/>
                </a:cubicBezTo>
                <a:cubicBezTo>
                  <a:pt x="508" y="18"/>
                  <a:pt x="528" y="20"/>
                  <a:pt x="547" y="22"/>
                </a:cubicBezTo>
                <a:cubicBezTo>
                  <a:pt x="535" y="63"/>
                  <a:pt x="529" y="143"/>
                  <a:pt x="534" y="171"/>
                </a:cubicBezTo>
                <a:cubicBezTo>
                  <a:pt x="540" y="198"/>
                  <a:pt x="617" y="167"/>
                  <a:pt x="648" y="184"/>
                </a:cubicBezTo>
                <a:cubicBezTo>
                  <a:pt x="660" y="191"/>
                  <a:pt x="671" y="224"/>
                  <a:pt x="667" y="247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21300000" lon="20100000" rev="21540000"/>
            </a:camera>
            <a:lightRig rig="threePt" dir="t"/>
          </a:scene3d>
          <a:sp3d extrusionH="254000">
            <a:extrusionClr>
              <a:schemeClr val="accent2">
                <a:lumMod val="50000"/>
              </a:schemeClr>
            </a:extrusionClr>
          </a:sp3d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2" name="TextBox 21"/>
          <p:cNvSpPr txBox="1"/>
          <p:nvPr/>
        </p:nvSpPr>
        <p:spPr>
          <a:xfrm rot="20645184">
            <a:off x="2278216" y="2098055"/>
            <a:ext cx="12577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Engagement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86100" y="3973456"/>
            <a:ext cx="195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Synthesis</a:t>
            </a:r>
          </a:p>
        </p:txBody>
      </p:sp>
      <p:sp>
        <p:nvSpPr>
          <p:cNvPr id="25" name="TextBox 24"/>
          <p:cNvSpPr txBox="1"/>
          <p:nvPr/>
        </p:nvSpPr>
        <p:spPr>
          <a:xfrm rot="1614452">
            <a:off x="6458316" y="1850293"/>
            <a:ext cx="957825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chemeClr val="bg1"/>
                </a:solidFill>
              </a:rPr>
              <a:t>Analysis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17" y="-132892"/>
            <a:ext cx="2521254" cy="8376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41" y="445197"/>
            <a:ext cx="2039435" cy="2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9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0" y="0"/>
            <a:ext cx="7620000" cy="762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4084" y="-127000"/>
            <a:ext cx="7164917" cy="952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Active 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4084" y="1270654"/>
            <a:ext cx="8231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Solving business problems through Active Learning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E10558F-3106-4403-9EDD-2F67F0EE827C}"/>
              </a:ext>
            </a:extLst>
          </p:cNvPr>
          <p:cNvGrpSpPr/>
          <p:nvPr/>
        </p:nvGrpSpPr>
        <p:grpSpPr>
          <a:xfrm>
            <a:off x="856887" y="1867685"/>
            <a:ext cx="8159737" cy="2946918"/>
            <a:chOff x="856887" y="1867685"/>
            <a:chExt cx="8159737" cy="2946918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 flipV="1">
              <a:off x="856887" y="2301819"/>
              <a:ext cx="3653178" cy="2060055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 flipV="1">
              <a:off x="5363446" y="2321653"/>
              <a:ext cx="3653178" cy="2060055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 rot="5400000" flipV="1">
              <a:off x="3457891" y="2064260"/>
              <a:ext cx="2946918" cy="2553768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32509" y="3130553"/>
              <a:ext cx="15371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Engagement</a:t>
              </a:r>
              <a:endParaRPr lang="en-US" sz="15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79841" y="3141089"/>
              <a:ext cx="11138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Analysis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55850" y="3141089"/>
              <a:ext cx="19526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Synthesis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17" y="-132892"/>
            <a:ext cx="2521254" cy="8376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41" y="445197"/>
            <a:ext cx="2039435" cy="2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43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0" y="0"/>
            <a:ext cx="7620000" cy="762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4084" y="-127000"/>
            <a:ext cx="7164917" cy="952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Active Learning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0518" y="3207498"/>
            <a:ext cx="12014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Engagement</a:t>
            </a:r>
            <a:endParaRPr lang="en-US" sz="1500" dirty="0"/>
          </a:p>
        </p:txBody>
      </p:sp>
      <p:sp>
        <p:nvSpPr>
          <p:cNvPr id="19" name="Rectangle 18"/>
          <p:cNvSpPr/>
          <p:nvPr/>
        </p:nvSpPr>
        <p:spPr>
          <a:xfrm>
            <a:off x="4610787" y="3207498"/>
            <a:ext cx="8827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Analysis</a:t>
            </a:r>
            <a:endParaRPr lang="en-US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6374915" y="3125034"/>
            <a:ext cx="195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Synthesis</a:t>
            </a:r>
          </a:p>
        </p:txBody>
      </p:sp>
      <p:pic>
        <p:nvPicPr>
          <p:cNvPr id="17" name="Picture 16" descr="https://www.edrawsoft.com/images/examples/software-service-cross-function-proces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23" y="1270696"/>
            <a:ext cx="5264020" cy="3615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429807" y="4386170"/>
            <a:ext cx="1157778" cy="7848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Learning to synthesize issues!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4030" y="981558"/>
            <a:ext cx="1583093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Students are creating these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4549" y="2440647"/>
            <a:ext cx="1370435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Applying knowledge!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0266" y="4597767"/>
            <a:ext cx="1583093" cy="7848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Real life, relatable examples!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17" y="-132892"/>
            <a:ext cx="2521254" cy="8376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41" y="445197"/>
            <a:ext cx="2039435" cy="2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3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21277"/>
            <a:ext cx="8628136" cy="808708"/>
          </a:xfrm>
        </p:spPr>
        <p:txBody>
          <a:bodyPr>
            <a:normAutofit/>
          </a:bodyPr>
          <a:lstStyle/>
          <a:p>
            <a:r>
              <a:rPr lang="en-US" dirty="0"/>
              <a:t>Wikipedia (and other questionable sources)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1485900"/>
            <a:ext cx="3312616" cy="3382962"/>
          </a:xfrm>
        </p:spPr>
      </p:pic>
      <p:sp>
        <p:nvSpPr>
          <p:cNvPr id="7" name="TextBox 6"/>
          <p:cNvSpPr txBox="1"/>
          <p:nvPr/>
        </p:nvSpPr>
        <p:spPr>
          <a:xfrm>
            <a:off x="965200" y="1053722"/>
            <a:ext cx="502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there any value to sources like Wikipedia in an academic environment?</a:t>
            </a:r>
          </a:p>
          <a:p>
            <a:endParaRPr lang="en-US" dirty="0"/>
          </a:p>
          <a:p>
            <a:r>
              <a:rPr lang="en-US" dirty="0"/>
              <a:t>What are the risks?</a:t>
            </a:r>
          </a:p>
          <a:p>
            <a:endParaRPr lang="en-US" dirty="0"/>
          </a:p>
          <a:p>
            <a:r>
              <a:rPr lang="en-US" dirty="0"/>
              <a:t>How timely and relevant can Wikipedia articles be?</a:t>
            </a:r>
          </a:p>
          <a:p>
            <a:endParaRPr lang="en-US" dirty="0"/>
          </a:p>
          <a:p>
            <a:r>
              <a:rPr lang="en-US" dirty="0"/>
              <a:t>What is the value of crowdsourcing information?</a:t>
            </a:r>
          </a:p>
          <a:p>
            <a:endParaRPr lang="en-US" dirty="0"/>
          </a:p>
          <a:p>
            <a:r>
              <a:rPr lang="en-US" dirty="0"/>
              <a:t>What is the role information technology plays in crowdsourcing of information?</a:t>
            </a:r>
          </a:p>
          <a:p>
            <a:endParaRPr lang="en-US" dirty="0"/>
          </a:p>
          <a:p>
            <a:r>
              <a:rPr lang="en-US" dirty="0"/>
              <a:t>Can the benefits outweigh the risks if you understand them?</a:t>
            </a:r>
          </a:p>
        </p:txBody>
      </p:sp>
    </p:spTree>
    <p:extLst>
      <p:ext uri="{BB962C8B-B14F-4D97-AF65-F5344CB8AC3E}">
        <p14:creationId xmlns:p14="http://schemas.microsoft.com/office/powerpoint/2010/main" val="18600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57" y="-129751"/>
            <a:ext cx="8153400" cy="6944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03198" y="499945"/>
          <a:ext cx="9753600" cy="150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041399" y="2286551"/>
          <a:ext cx="8077199" cy="150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50799" y="4076700"/>
          <a:ext cx="100584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1954714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859033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85218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926812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813669" y="3363954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08858" y="3363954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004048" y="3363954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965030" y="5217468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760098" y="5217095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878514" y="5217468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979462" y="5217095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rot="10800000">
            <a:off x="1136957" y="2186097"/>
            <a:ext cx="8305801" cy="195697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51318" y="1994073"/>
            <a:ext cx="91440" cy="192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>
            <a:off x="171756" y="3974205"/>
            <a:ext cx="8305801" cy="195697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413549" y="3775790"/>
            <a:ext cx="64008" cy="237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5918277" y="-2666814"/>
            <a:ext cx="3276079" cy="124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80000" dirty="0">
                <a:solidFill>
                  <a:srgbClr val="FF0000"/>
                </a:solidFill>
                <a:latin typeface="Helvetica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000" y="1714501"/>
            <a:ext cx="6019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going to be so special about this class? </a:t>
            </a:r>
          </a:p>
          <a:p>
            <a:endParaRPr lang="en-US" sz="4000" dirty="0"/>
          </a:p>
          <a:p>
            <a:r>
              <a:rPr lang="en-US" sz="4000" dirty="0"/>
              <a:t>It’s just another intro class?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400" y="495300"/>
            <a:ext cx="355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overpriced, outdated textbooks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5759" y="5307568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Active learning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8496" y="1116568"/>
            <a:ext cx="481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Superficial knowledge vs. deeper understanding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600" y="4610100"/>
            <a:ext cx="647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these techniques to look like a rock-star in your other classes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08800" y="295182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is more!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201" y="5143500"/>
            <a:ext cx="286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lecture, more activities</a:t>
            </a:r>
          </a:p>
        </p:txBody>
      </p:sp>
    </p:spTree>
    <p:extLst>
      <p:ext uri="{BB962C8B-B14F-4D97-AF65-F5344CB8AC3E}">
        <p14:creationId xmlns:p14="http://schemas.microsoft.com/office/powerpoint/2010/main" val="177408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Site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sz="2400" dirty="0"/>
              <a:t> No Blackboard</a:t>
            </a:r>
          </a:p>
          <a:p>
            <a:r>
              <a:rPr lang="en-US" sz="2400" dirty="0">
                <a:hlinkClick r:id="rId2"/>
              </a:rPr>
              <a:t> https://community.mis.temple.edu/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5918277" y="-2666814"/>
            <a:ext cx="3276079" cy="124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80000" dirty="0">
                <a:solidFill>
                  <a:srgbClr val="FF0000"/>
                </a:solidFill>
                <a:latin typeface="Helvetica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3322" y="2219861"/>
            <a:ext cx="5686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exactly do you mean by in-class activities?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3800" y="723900"/>
            <a:ext cx="24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Working in small teams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0260" y="5067300"/>
            <a:ext cx="430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 deeper understanding of material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7801" y="1562100"/>
            <a:ext cx="330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be present to receive credit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801" y="4076700"/>
            <a:ext cx="52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hand in completed worksheet to receive credit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1400" y="41910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Engaging</a:t>
            </a:r>
          </a:p>
        </p:txBody>
      </p:sp>
    </p:spTree>
    <p:extLst>
      <p:ext uri="{BB962C8B-B14F-4D97-AF65-F5344CB8AC3E}">
        <p14:creationId xmlns:p14="http://schemas.microsoft.com/office/powerpoint/2010/main" val="1806004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6" y="508000"/>
            <a:ext cx="4997467" cy="808708"/>
          </a:xfrm>
        </p:spPr>
        <p:txBody>
          <a:bodyPr>
            <a:normAutofit/>
          </a:bodyPr>
          <a:lstStyle/>
          <a:p>
            <a:r>
              <a:rPr lang="en-US" dirty="0" smtClean="0"/>
              <a:t>Worksheets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182" y="1502323"/>
            <a:ext cx="5941430" cy="3382293"/>
          </a:xfrm>
          <a:effectLst/>
        </p:spPr>
        <p:txBody>
          <a:bodyPr>
            <a:normAutofit fontScale="92500" lnSpcReduction="20000"/>
          </a:bodyPr>
          <a:lstStyle/>
          <a:p>
            <a:r>
              <a:rPr lang="en-US" dirty="0"/>
              <a:t>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pPr marL="18158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1873" y="7143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495300"/>
            <a:ext cx="7772400" cy="1250156"/>
          </a:xfrm>
        </p:spPr>
        <p:txBody>
          <a:bodyPr>
            <a:normAutofit fontScale="92500"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First In-Class Activity…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4913" y="1834356"/>
            <a:ext cx="8229600" cy="2704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Learn more about the course and instructor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Must complete individual worksheet for all activities (even if working in a group)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All activities are graded </a:t>
            </a:r>
            <a:r>
              <a:rPr lang="en-US" sz="3200" b="1" u="sng" dirty="0">
                <a:solidFill>
                  <a:schemeClr val="tx1"/>
                </a:solidFill>
              </a:rPr>
              <a:t>pass/fail</a:t>
            </a:r>
            <a:r>
              <a:rPr lang="en-US" sz="3200" dirty="0">
                <a:solidFill>
                  <a:schemeClr val="tx1"/>
                </a:solidFill>
              </a:rPr>
              <a:t> based on doing your due diligence </a:t>
            </a:r>
          </a:p>
        </p:txBody>
      </p:sp>
    </p:spTree>
    <p:extLst>
      <p:ext uri="{BB962C8B-B14F-4D97-AF65-F5344CB8AC3E}">
        <p14:creationId xmlns:p14="http://schemas.microsoft.com/office/powerpoint/2010/main" val="31999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About Courtney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323764"/>
            <a:ext cx="5867400" cy="3556000"/>
          </a:xfrm>
          <a:effectLst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 </a:t>
            </a:r>
            <a:r>
              <a:rPr lang="en-US" dirty="0" smtClean="0"/>
              <a:t>South Philly Native</a:t>
            </a:r>
          </a:p>
          <a:p>
            <a:pPr eaLnBrk="1" hangingPunct="1"/>
            <a:r>
              <a:rPr lang="en-US" dirty="0" smtClean="0"/>
              <a:t>Current Location: Manhattan</a:t>
            </a:r>
          </a:p>
          <a:p>
            <a:pPr eaLnBrk="1" hangingPunct="1"/>
            <a:r>
              <a:rPr lang="en-US" dirty="0" smtClean="0"/>
              <a:t>Temple-MIS alum</a:t>
            </a:r>
          </a:p>
          <a:p>
            <a:pPr eaLnBrk="1" hangingPunct="1"/>
            <a:r>
              <a:rPr lang="en-US" dirty="0" smtClean="0"/>
              <a:t>Global Deliver/PMP</a:t>
            </a:r>
          </a:p>
          <a:p>
            <a:pPr eaLnBrk="1" hangingPunct="1"/>
            <a:r>
              <a:rPr lang="en-US" dirty="0" smtClean="0"/>
              <a:t>COO, </a:t>
            </a:r>
            <a:r>
              <a:rPr lang="en-US" dirty="0" err="1" smtClean="0"/>
              <a:t>Soundmind</a:t>
            </a:r>
            <a:r>
              <a:rPr lang="en-US" dirty="0" smtClean="0"/>
              <a:t> Intelligence, Inc. </a:t>
            </a:r>
          </a:p>
          <a:p>
            <a:pPr eaLnBrk="1" hangingPunct="1"/>
            <a:r>
              <a:rPr lang="en-US" dirty="0" smtClean="0"/>
              <a:t>Email me: Courtney.c.Minich@gmail.com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r="24371"/>
          <a:stretch/>
        </p:blipFill>
        <p:spPr>
          <a:xfrm>
            <a:off x="6908800" y="1382665"/>
            <a:ext cx="2667000" cy="34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244" y="1474624"/>
            <a:ext cx="7866696" cy="2297276"/>
          </a:xfrm>
        </p:spPr>
        <p:txBody>
          <a:bodyPr>
            <a:normAutofit/>
          </a:bodyPr>
          <a:lstStyle/>
          <a:p>
            <a:r>
              <a:rPr lang="en-US" dirty="0"/>
              <a:t>On to Unit 1!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763" y="1316708"/>
            <a:ext cx="8229600" cy="4114800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 Nobody teaches an intro class like this in Fox or in any other colleges!</a:t>
            </a:r>
          </a:p>
          <a:p>
            <a:r>
              <a:rPr lang="en-US" dirty="0"/>
              <a:t> We will face some challenges, plan on it!</a:t>
            </a:r>
          </a:p>
          <a:p>
            <a:r>
              <a:rPr lang="en-US" dirty="0"/>
              <a:t> You will find the class engaging and fun!!</a:t>
            </a:r>
          </a:p>
          <a:p>
            <a:r>
              <a:rPr lang="en-US" dirty="0"/>
              <a:t> You will acquire knowledge and skills that you will use in future classes and your career!!!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53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dirty="0"/>
              <a:t> Core concepts of MIS</a:t>
            </a:r>
          </a:p>
          <a:p>
            <a:r>
              <a:rPr lang="en-US" dirty="0"/>
              <a:t> Identify/analyze organizational systems &amp; processes</a:t>
            </a:r>
          </a:p>
          <a:p>
            <a:pPr lvl="1"/>
            <a:r>
              <a:rPr lang="en-US" dirty="0"/>
              <a:t> conceptual diagramming, process decomposition, &amp; data modeling</a:t>
            </a:r>
          </a:p>
          <a:p>
            <a:r>
              <a:rPr lang="en-US" dirty="0"/>
              <a:t> Enterprise Systems : ERP, SCM, CRM</a:t>
            </a:r>
          </a:p>
          <a:p>
            <a:r>
              <a:rPr lang="en-US" dirty="0"/>
              <a:t> Platforms &amp; Cloud Computing</a:t>
            </a:r>
          </a:p>
          <a:p>
            <a:r>
              <a:rPr lang="en-US" dirty="0"/>
              <a:t> Artificial Intelligence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E603-1F90-B241-B3C8-35C4769213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495" y="1562100"/>
            <a:ext cx="8628136" cy="3382293"/>
          </a:xfrm>
          <a:effectLst/>
        </p:spPr>
        <p:txBody>
          <a:bodyPr>
            <a:normAutofit lnSpcReduction="10000"/>
          </a:bodyPr>
          <a:lstStyle/>
          <a:p>
            <a:r>
              <a:rPr lang="en-US" dirty="0"/>
              <a:t> Understand core MIS concepts</a:t>
            </a:r>
          </a:p>
          <a:p>
            <a:r>
              <a:rPr lang="en-US" dirty="0"/>
              <a:t> Learn and practice how to Analyze Organizational Systems &amp; Processes</a:t>
            </a:r>
          </a:p>
          <a:p>
            <a:r>
              <a:rPr lang="en-US" dirty="0"/>
              <a:t> Gain experience in identifying and using multiple types of systems used by organizations ranging from start-ups to global enterprises</a:t>
            </a:r>
          </a:p>
          <a:p>
            <a:r>
              <a:rPr lang="en-US" dirty="0"/>
              <a:t> Learn the basics of cloud computing and Artificial Intelligence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E603-1F90-B241-B3C8-35C4769213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50270"/>
            <a:ext cx="8229600" cy="952500"/>
          </a:xfrm>
        </p:spPr>
        <p:txBody>
          <a:bodyPr/>
          <a:lstStyle/>
          <a:p>
            <a:r>
              <a:rPr lang="en-US" dirty="0"/>
              <a:t>Graded Components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821419"/>
              </p:ext>
            </p:extLst>
          </p:nvPr>
        </p:nvGraphicFramePr>
        <p:xfrm>
          <a:off x="965200" y="952500"/>
          <a:ext cx="8229600" cy="3086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2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6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126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263">
                <a:tc>
                  <a:txBody>
                    <a:bodyPr/>
                    <a:lstStyle/>
                    <a:p>
                      <a:r>
                        <a:rPr lang="en-US" sz="2000" dirty="0"/>
                        <a:t>In-Class Activities &amp; </a:t>
                      </a:r>
                      <a:r>
                        <a:rPr lang="en-US" sz="2000" dirty="0" smtClean="0"/>
                        <a:t>Weekly</a:t>
                      </a:r>
                      <a:r>
                        <a:rPr lang="en-US" sz="2000" baseline="0" dirty="0" smtClean="0"/>
                        <a:t> Questions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   </a:t>
                      </a:r>
                      <a:r>
                        <a:rPr lang="en-US" sz="1800" dirty="0"/>
                        <a:t>* must be present in class</a:t>
                      </a:r>
                      <a:r>
                        <a:rPr lang="en-US" sz="1800" baseline="0" dirty="0"/>
                        <a:t> to earn credit – no exceptions!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015">
                <a:tc>
                  <a:txBody>
                    <a:bodyPr/>
                    <a:lstStyle/>
                    <a:p>
                      <a:r>
                        <a:rPr lang="en-US" sz="2000" dirty="0"/>
                        <a:t>Learn IT! and Max Lab Assignments </a:t>
                      </a:r>
                    </a:p>
                    <a:p>
                      <a:pPr lvl="0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no late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assignments accepted – no exceptions!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263">
                <a:tc>
                  <a:txBody>
                    <a:bodyPr/>
                    <a:lstStyle/>
                    <a:p>
                      <a:r>
                        <a:rPr lang="en-US" sz="2000" dirty="0"/>
                        <a:t>Midterm Exam #1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263">
                <a:tc>
                  <a:txBody>
                    <a:bodyPr/>
                    <a:lstStyle/>
                    <a:p>
                      <a:r>
                        <a:rPr lang="en-US" sz="2000" dirty="0"/>
                        <a:t>Midterm Exam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263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Exam #3 (50</a:t>
                      </a:r>
                      <a:r>
                        <a:rPr lang="en-US" sz="2000" baseline="0" dirty="0"/>
                        <a:t> minutes </a:t>
                      </a:r>
                      <a:r>
                        <a:rPr lang="en-US" sz="2000" baseline="0" dirty="0" smtClean="0"/>
                        <a:t>)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19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Required Textbooks!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1981200"/>
            <a:ext cx="3120473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790700"/>
            <a:ext cx="3048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3472" y="2705100"/>
            <a:ext cx="919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8" name="&quot;No&quot; Symbol 7"/>
          <p:cNvSpPr/>
          <p:nvPr/>
        </p:nvSpPr>
        <p:spPr>
          <a:xfrm>
            <a:off x="1041400" y="1790700"/>
            <a:ext cx="2590800" cy="25146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8200" y="4600564"/>
            <a:ext cx="6585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interesting collection of current, engaging </a:t>
            </a:r>
          </a:p>
          <a:p>
            <a:r>
              <a:rPr lang="en-US" sz="2400" dirty="0"/>
              <a:t>readings that are freely available over the Internet</a:t>
            </a:r>
          </a:p>
        </p:txBody>
      </p:sp>
    </p:spTree>
    <p:extLst>
      <p:ext uri="{BB962C8B-B14F-4D97-AF65-F5344CB8AC3E}">
        <p14:creationId xmlns:p14="http://schemas.microsoft.com/office/powerpoint/2010/main" val="18323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2" y="113308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/>
              <a:t>No Required Textbook!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00" y="936097"/>
            <a:ext cx="4040188" cy="533135"/>
          </a:xfrm>
          <a:effectLst/>
        </p:spPr>
        <p:txBody>
          <a:bodyPr/>
          <a:lstStyle/>
          <a:p>
            <a:r>
              <a:rPr lang="en-US" sz="2400" dirty="0"/>
              <a:t>What you will love!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200" y="1660132"/>
            <a:ext cx="4040188" cy="2590800"/>
          </a:xfrm>
          <a:effectLst/>
        </p:spPr>
        <p:txBody>
          <a:bodyPr>
            <a:normAutofit/>
          </a:bodyPr>
          <a:lstStyle/>
          <a:p>
            <a:r>
              <a:rPr lang="en-US" sz="2000" dirty="0"/>
              <a:t>How much does the typical textbook cost?</a:t>
            </a:r>
          </a:p>
          <a:p>
            <a:r>
              <a:rPr lang="en-US" sz="2000" dirty="0"/>
              <a:t>No publisher that constantly changes editions so you can’t sell your old textbook</a:t>
            </a:r>
          </a:p>
          <a:p>
            <a:r>
              <a:rPr lang="en-US" sz="2000" dirty="0"/>
              <a:t>How old is the majority of the material in a traditional textbook?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3027" y="936097"/>
            <a:ext cx="4041775" cy="533135"/>
          </a:xfrm>
          <a:effectLst/>
        </p:spPr>
        <p:txBody>
          <a:bodyPr/>
          <a:lstStyle/>
          <a:p>
            <a:r>
              <a:rPr lang="en-US" sz="2400" dirty="0"/>
              <a:t>What you may dislike!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3027" y="1746320"/>
            <a:ext cx="4041775" cy="3292740"/>
          </a:xfrm>
          <a:effectLst/>
        </p:spPr>
        <p:txBody>
          <a:bodyPr>
            <a:normAutofit/>
          </a:bodyPr>
          <a:lstStyle/>
          <a:p>
            <a:r>
              <a:rPr lang="en-US" sz="2000" dirty="0"/>
              <a:t>Lots of different articles from: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Different authors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Different audiences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Different formats</a:t>
            </a:r>
          </a:p>
          <a:p>
            <a:r>
              <a:rPr lang="en-US" sz="2000" dirty="0"/>
              <a:t>No author, editors &amp; reviewers making the connections for you </a:t>
            </a:r>
          </a:p>
          <a:p>
            <a:pPr lvl="1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8000" y="4408028"/>
            <a:ext cx="949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Life as a business professional does not have a textbook that you can turn to for the</a:t>
            </a:r>
          </a:p>
          <a:p>
            <a:r>
              <a:rPr lang="en-US" sz="2000" dirty="0"/>
              <a:t>answers.  This is how you will learn what you need to be successful in the real world.  </a:t>
            </a:r>
          </a:p>
        </p:txBody>
      </p:sp>
    </p:spTree>
    <p:extLst>
      <p:ext uri="{BB962C8B-B14F-4D97-AF65-F5344CB8AC3E}">
        <p14:creationId xmlns:p14="http://schemas.microsoft.com/office/powerpoint/2010/main" val="24822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0" y="0"/>
            <a:ext cx="7620000" cy="762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4084" y="-127000"/>
            <a:ext cx="7164917" cy="952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Lecture vs. Activities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17" y="-132892"/>
            <a:ext cx="2521254" cy="837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41" y="445197"/>
            <a:ext cx="2039435" cy="2892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03494" y="1704999"/>
            <a:ext cx="797591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33" b="1" dirty="0">
                <a:solidFill>
                  <a:srgbClr val="FF0000"/>
                </a:solidFill>
              </a:rPr>
              <a:t>Vs.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01" y="997599"/>
            <a:ext cx="2968773" cy="1979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94" y="958392"/>
            <a:ext cx="3419276" cy="2025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3460" y="3026637"/>
            <a:ext cx="2324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Previous:  3 hours of lecture per week covering the topics the textbook tells 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2001" y="3104972"/>
            <a:ext cx="28098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Now: 1 hour of class discussion a week focusing on the most important learning objectives</a:t>
            </a:r>
          </a:p>
          <a:p>
            <a:endParaRPr lang="en-US" sz="1500" dirty="0"/>
          </a:p>
          <a:p>
            <a:pPr algn="ctr"/>
            <a:r>
              <a:rPr lang="en-US" sz="1500" b="1" dirty="0"/>
              <a:t>And</a:t>
            </a:r>
          </a:p>
          <a:p>
            <a:endParaRPr lang="en-US" sz="1500" dirty="0"/>
          </a:p>
          <a:p>
            <a:r>
              <a:rPr lang="en-US" sz="1500" dirty="0"/>
              <a:t>2 hours of in-class activities that reinforce those key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8102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1BCCD6ED-86B8-4D55-AA31-DD7F37044FD4}" vid="{3813B7CC-1053-4280-83F2-1C82D31D21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thena xmlns="http://schemas.microsoft.com/edu/athena" version="0.1.3885.0">
  <timings duration="42463"/>
</athena>
</file>

<file path=customXml/item2.xml><?xml version="1.0" encoding="utf-8"?>
<athena xmlns="http://schemas.microsoft.com/edu/athena" version="0.1.3885.0">
  <timings duration="89611"/>
</athena>
</file>

<file path=customXml/itemProps1.xml><?xml version="1.0" encoding="utf-8"?>
<ds:datastoreItem xmlns:ds="http://schemas.openxmlformats.org/officeDocument/2006/customXml" ds:itemID="{2097D4DE-A956-4AC7-BD49-1AAA8A970F6E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5280E73F-866C-40BF-9A7D-84C9EEDB8DF7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1291</TotalTime>
  <Words>835</Words>
  <Application>Microsoft Office PowerPoint</Application>
  <PresentationFormat>Custom</PresentationFormat>
  <Paragraphs>174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Calisto MT</vt:lpstr>
      <vt:lpstr>Helvetica</vt:lpstr>
      <vt:lpstr>Trebuchet MS</vt:lpstr>
      <vt:lpstr>Wingdings</vt:lpstr>
      <vt:lpstr>Wingdings 2</vt:lpstr>
      <vt:lpstr>MIS2101</vt:lpstr>
      <vt:lpstr>Information Systems in Organizations  Introduction Courtney Minich</vt:lpstr>
      <vt:lpstr>About Courtney</vt:lpstr>
      <vt:lpstr>Managing Expectations</vt:lpstr>
      <vt:lpstr>Course Description</vt:lpstr>
      <vt:lpstr>Course Objectives</vt:lpstr>
      <vt:lpstr>Graded Components</vt:lpstr>
      <vt:lpstr>No Required Textbooks!</vt:lpstr>
      <vt:lpstr>No Required Textbook!</vt:lpstr>
      <vt:lpstr>Lecture vs. Activities</vt:lpstr>
      <vt:lpstr>Active Learning</vt:lpstr>
      <vt:lpstr>Active Learning</vt:lpstr>
      <vt:lpstr>Active Learning</vt:lpstr>
      <vt:lpstr>Wikipedia (and other questionable sources)</vt:lpstr>
      <vt:lpstr>Roadmap</vt:lpstr>
      <vt:lpstr>PowerPoint Presentation</vt:lpstr>
      <vt:lpstr>Class Site Review</vt:lpstr>
      <vt:lpstr>PowerPoint Presentation</vt:lpstr>
      <vt:lpstr>Worksheets</vt:lpstr>
      <vt:lpstr>PowerPoint Presentation</vt:lpstr>
      <vt:lpstr>On to Unit 1!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Thinking and Managing Complexity</dc:title>
  <dc:creator>David</dc:creator>
  <cp:lastModifiedBy>Minich, Courtney (NYC-MBW)</cp:lastModifiedBy>
  <cp:revision>111</cp:revision>
  <dcterms:created xsi:type="dcterms:W3CDTF">2015-03-16T11:37:14Z</dcterms:created>
  <dcterms:modified xsi:type="dcterms:W3CDTF">2018-01-18T19:27:22Z</dcterms:modified>
</cp:coreProperties>
</file>