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361" r:id="rId3"/>
    <p:sldId id="353" r:id="rId4"/>
    <p:sldId id="349" r:id="rId5"/>
    <p:sldId id="350" r:id="rId6"/>
    <p:sldId id="342" r:id="rId7"/>
    <p:sldId id="348" r:id="rId8"/>
    <p:sldId id="351" r:id="rId9"/>
    <p:sldId id="304" r:id="rId10"/>
    <p:sldId id="317" r:id="rId11"/>
    <p:sldId id="356" r:id="rId12"/>
    <p:sldId id="335" r:id="rId13"/>
    <p:sldId id="309" r:id="rId14"/>
    <p:sldId id="337" r:id="rId15"/>
    <p:sldId id="338" r:id="rId16"/>
    <p:sldId id="339" r:id="rId17"/>
    <p:sldId id="357" r:id="rId18"/>
    <p:sldId id="358" r:id="rId19"/>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 Martin" initials="MM" lastIdx="1" clrIdx="0">
    <p:extLst>
      <p:ext uri="{19B8F6BF-5375-455C-9EA6-DF929625EA0E}">
        <p15:presenceInfo xmlns:p15="http://schemas.microsoft.com/office/powerpoint/2012/main" userId="dd42925f1cd866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87" autoAdjust="0"/>
    <p:restoredTop sz="85501" autoAdjust="0"/>
  </p:normalViewPr>
  <p:slideViewPr>
    <p:cSldViewPr>
      <p:cViewPr varScale="1">
        <p:scale>
          <a:sx n="88" d="100"/>
          <a:sy n="88" d="100"/>
        </p:scale>
        <p:origin x="418" y="72"/>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2: </a:t>
          </a:r>
          <a:r>
            <a:rPr lang="en-US" sz="1800" dirty="0"/>
            <a:t>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 </a:t>
          </a:r>
          <a:r>
            <a:rPr lang="en-US" sz="1800" dirty="0"/>
            <a:t>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3</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t>
        <a:bodyPr/>
        <a:lstStyle/>
        <a:p>
          <a:endParaRPr lang="en-US"/>
        </a:p>
      </dgm:t>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t>
        <a:bodyPr/>
        <a:lstStyle/>
        <a:p>
          <a:endParaRPr lang="en-US"/>
        </a:p>
      </dgm:t>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t>
        <a:bodyPr/>
        <a:lstStyle/>
        <a:p>
          <a:endParaRPr lang="en-US"/>
        </a:p>
      </dgm:t>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t>
        <a:bodyPr/>
        <a:lstStyle/>
        <a:p>
          <a:endParaRPr lang="en-US"/>
        </a:p>
      </dgm:t>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t>
        <a:bodyPr/>
        <a:lstStyle/>
        <a:p>
          <a:endParaRPr lang="en-US"/>
        </a:p>
      </dgm:t>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t>
        <a:bodyPr/>
        <a:lstStyle/>
        <a:p>
          <a:endParaRPr lang="en-US"/>
        </a:p>
      </dgm:t>
    </dgm:pt>
  </dgm:ptLst>
  <dgm:cxnLst>
    <dgm:cxn modelId="{85C69388-E15E-4887-AFBC-1A5E7FB74137}" srcId="{E451AE18-38F9-4C5A-AC76-A182501E3E50}" destId="{C1131088-FC90-491F-8DC5-4967CD8921BE}" srcOrd="1" destOrd="0" parTransId="{0C617590-8738-44B8-BDA0-C561D0D33AFA}" sibTransId="{C23A959D-5463-44A5-A1E3-BF4B81CB767A}"/>
    <dgm:cxn modelId="{936A18F1-F295-43C1-AE36-F0AE8A838AA3}" type="presOf" srcId="{0CA84C88-809A-47A6-814C-9A73F0837E46}" destId="{F284DE59-DCC2-4FB0-9983-E52AD31606F4}"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AAEAEA24-3986-44FF-9FD8-EBC441CA04DF}" type="presOf" srcId="{EBB11946-924B-4830-BF84-0ED895F608B6}" destId="{2E2A2293-13D2-4AD5-9A29-383453FCBA19}" srcOrd="0" destOrd="1" presId="urn:microsoft.com/office/officeart/2005/8/layout/default"/>
    <dgm:cxn modelId="{201D456F-18CD-4BF6-B370-5A2F16ADED04}" srcId="{119E187F-FF44-40A1-9315-812B2A1AD6CE}" destId="{B6CCF2DE-BAB2-4A3C-B262-45D6FC9202A9}" srcOrd="1" destOrd="0" parTransId="{071BB0A6-675D-412E-A46D-0621379160EE}" sibTransId="{91629A26-272A-4BD9-8A23-68B8CB7FE2D0}"/>
    <dgm:cxn modelId="{A91C114B-1ABE-49FA-BAD6-19A52CE56673}" type="presOf" srcId="{E1E886E8-EA48-445C-BB85-9873CBA30AB1}" destId="{F284DE59-DCC2-4FB0-9983-E52AD31606F4}" srcOrd="0" destOrd="2"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5423E2B1-34A5-481E-A130-A6A01DAD02E9}" type="presOf" srcId="{119E187F-FF44-40A1-9315-812B2A1AD6CE}" destId="{72316C7D-1DCA-48D0-B7A5-E788D4F384A4}" srcOrd="0" destOrd="0" presId="urn:microsoft.com/office/officeart/2005/8/layout/default"/>
    <dgm:cxn modelId="{85D4C717-0285-4406-A1B6-F2621AD6DA12}" srcId="{0CA84C88-809A-47A6-814C-9A73F0837E46}" destId="{E1E886E8-EA48-445C-BB85-9873CBA30AB1}" srcOrd="0" destOrd="0" parTransId="{8166E172-53EB-48AB-BB27-897DA6F2D33F}" sibTransId="{E17F307B-6B8C-46F8-9469-BBF216270BEC}"/>
    <dgm:cxn modelId="{6D36D670-5C25-412B-8FA0-70DF744247DE}" srcId="{A9DE9D0D-DFAA-49FD-A829-3381979D5070}" destId="{EBB11946-924B-4830-BF84-0ED895F608B6}" srcOrd="0" destOrd="0" parTransId="{90D3BB7B-F05D-4934-B1FE-69662B6D8F84}" sibTransId="{544475CA-25EA-476E-A2A6-ABE3CF235F21}"/>
    <dgm:cxn modelId="{D06B06BF-B5C4-47CF-B9B7-F13EEFDEE94E}" type="presOf" srcId="{8B6FA39E-9648-4137-A553-2BFE187B7C56}" destId="{4BCBA621-49C3-4194-8D6B-D16578A106A9}" srcOrd="0" destOrd="0" presId="urn:microsoft.com/office/officeart/2005/8/layout/default"/>
    <dgm:cxn modelId="{1A7BF35C-8719-4362-B05F-2D0E05C5D6A7}" type="presOf" srcId="{B4D60D14-B840-4723-A7B5-95A74FB6E122}" destId="{5D32F783-3446-4B2C-94A8-0CB20ABBBB42}" srcOrd="0" destOrd="1"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6E2A6BDD-A80A-4199-8891-4583B90027AF}" type="presOf" srcId="{E451AE18-38F9-4C5A-AC76-A182501E3E50}" destId="{5D32F783-3446-4B2C-94A8-0CB20ABBBB42}"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A8EF3CEC-ACFE-4966-BF5D-D4F1AC081AC6}" srcId="{E451AE18-38F9-4C5A-AC76-A182501E3E50}" destId="{A6FBA0B4-DE22-4C18-82DD-E310D07799E8}" srcOrd="2" destOrd="0" parTransId="{917026F5-C4BB-4036-952F-440B034815BC}" sibTransId="{DE05F0A7-6071-4CC7-8152-8BA8F7C1D963}"/>
    <dgm:cxn modelId="{A68C7FC0-41B7-47E2-921B-4184C4453454}" type="presOf" srcId="{A6FBA0B4-DE22-4C18-82DD-E310D07799E8}" destId="{5D32F783-3446-4B2C-94A8-0CB20ABBBB42}" srcOrd="0" destOrd="3" presId="urn:microsoft.com/office/officeart/2005/8/layout/default"/>
    <dgm:cxn modelId="{8CB764E9-BCD8-4906-A6EB-16114C1ABA78}" type="presOf" srcId="{B3A4D94E-C467-4905-8EC7-E415C9A2399C}" destId="{F284DE59-DCC2-4FB0-9983-E52AD31606F4}" srcOrd="0" destOrd="0" presId="urn:microsoft.com/office/officeart/2005/8/layout/default"/>
    <dgm:cxn modelId="{6AEC10E3-1E25-42DC-9194-263DC36D60EF}" type="presOf" srcId="{A9DE9D0D-DFAA-49FD-A829-3381979D5070}" destId="{2E2A2293-13D2-4AD5-9A29-383453FCBA19}" srcOrd="0" destOrd="0" presId="urn:microsoft.com/office/officeart/2005/8/layout/default"/>
    <dgm:cxn modelId="{01394551-778D-46A6-A5A0-D205D8DB6737}" type="presOf" srcId="{F0EEEAE6-D5E0-4EA5-9171-BCF078DD16FF}" destId="{0AA5EE87-A426-4820-84A9-11CAEB6D2720}" srcOrd="0" destOrd="1"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4BE98690-0195-44F3-975C-9C782EDCFFF6}" type="presOf" srcId="{D240FDC2-D28D-40D4-9CA3-7E264E9B1939}" destId="{72316C7D-1DCA-48D0-B7A5-E788D4F384A4}" srcOrd="0" destOrd="1" presId="urn:microsoft.com/office/officeart/2005/8/layout/default"/>
    <dgm:cxn modelId="{2C1D3624-5047-4125-927B-271FB440D968}" type="presOf" srcId="{B6CCF2DE-BAB2-4A3C-B262-45D6FC9202A9}" destId="{72316C7D-1DCA-48D0-B7A5-E788D4F384A4}" srcOrd="0" destOrd="2"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FF51BA95-8D2F-47D6-8557-9744FEBBDCB7}" type="presOf" srcId="{B55AE6D0-2961-479F-9101-C678A3352F6F}" destId="{0AA5EE87-A426-4820-84A9-11CAEB6D2720}" srcOrd="0" destOrd="0"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CB7658FC-03FF-41C3-B898-F2ED011288E7}" type="presOf" srcId="{C1131088-FC90-491F-8DC5-4967CD8921BE}" destId="{5D32F783-3446-4B2C-94A8-0CB20ABBBB42}" srcOrd="0" destOrd="2" presId="urn:microsoft.com/office/officeart/2005/8/layout/default"/>
    <dgm:cxn modelId="{376DDC7D-C00D-4533-A7E4-F8000677C994}" type="presParOf" srcId="{4BCBA621-49C3-4194-8D6B-D16578A106A9}" destId="{2E2A2293-13D2-4AD5-9A29-383453FCBA19}" srcOrd="0" destOrd="0" presId="urn:microsoft.com/office/officeart/2005/8/layout/default"/>
    <dgm:cxn modelId="{5BB06F28-A337-4797-B58C-EE0BB145CE10}" type="presParOf" srcId="{4BCBA621-49C3-4194-8D6B-D16578A106A9}" destId="{8F4D8101-E83A-4F69-88E2-6BC5209B06CD}" srcOrd="1" destOrd="0" presId="urn:microsoft.com/office/officeart/2005/8/layout/default"/>
    <dgm:cxn modelId="{A8227C90-C336-4B46-A608-52E0B73B85C2}" type="presParOf" srcId="{4BCBA621-49C3-4194-8D6B-D16578A106A9}" destId="{0AA5EE87-A426-4820-84A9-11CAEB6D2720}" srcOrd="2" destOrd="0" presId="urn:microsoft.com/office/officeart/2005/8/layout/default"/>
    <dgm:cxn modelId="{5D07693A-7091-4213-B420-6AC19FBFACDF}" type="presParOf" srcId="{4BCBA621-49C3-4194-8D6B-D16578A106A9}" destId="{457EA16C-20DC-44AE-A111-9BA01FAA7496}" srcOrd="3" destOrd="0" presId="urn:microsoft.com/office/officeart/2005/8/layout/default"/>
    <dgm:cxn modelId="{DAECE43E-A9EA-425A-9F6D-0395E806F250}" type="presParOf" srcId="{4BCBA621-49C3-4194-8D6B-D16578A106A9}" destId="{72316C7D-1DCA-48D0-B7A5-E788D4F384A4}" srcOrd="4" destOrd="0" presId="urn:microsoft.com/office/officeart/2005/8/layout/default"/>
    <dgm:cxn modelId="{71518A05-928F-4762-AAC4-EB6AF2E7BFB2}" type="presParOf" srcId="{4BCBA621-49C3-4194-8D6B-D16578A106A9}" destId="{9706A20F-33B6-46EF-B7C4-FAAF4C9DA4FF}" srcOrd="5" destOrd="0" presId="urn:microsoft.com/office/officeart/2005/8/layout/default"/>
    <dgm:cxn modelId="{289E044B-8E28-484F-8B2C-38D7FDF15C19}" type="presParOf" srcId="{4BCBA621-49C3-4194-8D6B-D16578A106A9}" destId="{5D32F783-3446-4B2C-94A8-0CB20ABBBB42}" srcOrd="6" destOrd="0" presId="urn:microsoft.com/office/officeart/2005/8/layout/default"/>
    <dgm:cxn modelId="{226476F0-089E-4015-906F-700F01DA8DA7}" type="presParOf" srcId="{4BCBA621-49C3-4194-8D6B-D16578A106A9}" destId="{F9B9AC9F-CBB2-476F-A320-1CDAEA581943}" srcOrd="7" destOrd="0" presId="urn:microsoft.com/office/officeart/2005/8/layout/default"/>
    <dgm:cxn modelId="{FBC5CE49-090B-4937-8C2A-265F12C6341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4: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 </a:t>
          </a:r>
          <a:r>
            <a:rPr lang="en-US" sz="1800" dirty="0"/>
            <a:t>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5</a:t>
          </a:r>
          <a:endParaRPr lang="en-US" sz="1800" dirty="0"/>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t>
        <a:bodyPr/>
        <a:lstStyle/>
        <a:p>
          <a:endParaRPr lang="en-US"/>
        </a:p>
      </dgm:t>
    </dgm:pt>
    <dgm:pt modelId="{29247854-EFE0-4D34-9523-8E348332FB1F}" type="pres">
      <dgm:prSet presAssocID="{A9DE9D0D-DFAA-49FD-A829-3381979D5070}" presName="node" presStyleLbl="node1" presStyleIdx="0" presStyleCnt="4" custScaleY="129888">
        <dgm:presLayoutVars>
          <dgm:bulletEnabled val="1"/>
        </dgm:presLayoutVars>
      </dgm:prSet>
      <dgm:spPr/>
      <dgm:t>
        <a:bodyPr/>
        <a:lstStyle/>
        <a:p>
          <a:endParaRPr lang="en-US"/>
        </a:p>
      </dgm:t>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t>
        <a:bodyPr/>
        <a:lstStyle/>
        <a:p>
          <a:endParaRPr lang="en-US"/>
        </a:p>
      </dgm:t>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t>
        <a:bodyPr/>
        <a:lstStyle/>
        <a:p>
          <a:endParaRPr lang="en-US"/>
        </a:p>
      </dgm:t>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t>
        <a:bodyPr/>
        <a:lstStyle/>
        <a:p>
          <a:endParaRPr lang="en-US"/>
        </a:p>
      </dgm:t>
    </dgm:pt>
  </dgm:ptLst>
  <dgm:cxnLst>
    <dgm:cxn modelId="{C4BC5324-6A64-4A3B-9202-830FF72D3663}" srcId="{8C1B409E-5F75-4AB6-97D7-D1BA10F9884C}" destId="{F76E088C-65C2-475D-AC44-72B3E5E48CBC}" srcOrd="0" destOrd="0" parTransId="{74FBC73A-E97F-4554-866C-F318D200F9E8}" sibTransId="{67D6AC8C-A927-412D-873C-B8E12CC8A827}"/>
    <dgm:cxn modelId="{7CF8B9F1-19F7-4790-BEEC-85F6874A0519}" type="presOf" srcId="{F0EEEAE6-D5E0-4EA5-9171-BCF078DD16FF}" destId="{0796F863-AAC4-457F-AA12-27633CB3CA3D}" srcOrd="0" destOrd="1" presId="urn:microsoft.com/office/officeart/2005/8/layout/default"/>
    <dgm:cxn modelId="{6F87A2F5-EC75-4567-9432-AC8B74757641}" type="presOf" srcId="{119E187F-FF44-40A1-9315-812B2A1AD6CE}" destId="{21CA60FB-1126-4E99-A2F1-68263F5EE148}" srcOrd="0" destOrd="0"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59FCCA72-6534-4F2C-9F13-E7F8E97C6BD5}" srcId="{B55AE6D0-2961-479F-9101-C678A3352F6F}" destId="{F0EEEAE6-D5E0-4EA5-9171-BCF078DD16FF}" srcOrd="0" destOrd="0" parTransId="{A74BCCF6-D36F-4F8F-B0C3-0D9C371D43DD}" sibTransId="{138F3F0E-B3F0-4293-A36A-EE1BB670FADC}"/>
    <dgm:cxn modelId="{01100C3C-614F-461B-9B11-CF33B313732E}" type="presOf" srcId="{3EF72F6C-0177-4DCD-B2F3-B22400A14B38}" destId="{21CA60FB-1126-4E99-A2F1-68263F5EE148}" srcOrd="0" destOrd="3" presId="urn:microsoft.com/office/officeart/2005/8/layout/default"/>
    <dgm:cxn modelId="{3A6909F1-A12F-43D2-8671-8B54418EEAA1}" type="presOf" srcId="{376480C4-E898-4554-8D17-31AFD4401138}" destId="{29247854-EFE0-4D34-9523-8E348332FB1F}" srcOrd="0" destOrd="1" presId="urn:microsoft.com/office/officeart/2005/8/layout/default"/>
    <dgm:cxn modelId="{3390E859-09DE-4D05-8C8E-A9FE995FDDD6}" srcId="{119E187F-FF44-40A1-9315-812B2A1AD6CE}" destId="{3EF72F6C-0177-4DCD-B2F3-B22400A14B38}" srcOrd="2" destOrd="0" parTransId="{573F54B8-3879-4C50-96F4-11F50AE3DB54}" sibTransId="{0B194ED5-B667-408E-840D-12564B2A0764}"/>
    <dgm:cxn modelId="{23BF7FA9-D62E-48A6-BC31-1C24BB69CEB1}" type="presOf" srcId="{8C1B409E-5F75-4AB6-97D7-D1BA10F9884C}" destId="{89E88587-83D1-475D-A7E7-CCB8A9F91855}" srcOrd="0" destOrd="1" presId="urn:microsoft.com/office/officeart/2005/8/layout/default"/>
    <dgm:cxn modelId="{5638371D-6C5D-42B8-8C6B-E38A39EF5FF0}" type="presOf" srcId="{E451AE18-38F9-4C5A-AC76-A182501E3E50}" destId="{89E88587-83D1-475D-A7E7-CCB8A9F91855}" srcOrd="0" destOrd="0" presId="urn:microsoft.com/office/officeart/2005/8/layout/default"/>
    <dgm:cxn modelId="{3DEA31B6-548F-4780-92EC-DF72E00D44FF}" type="presOf" srcId="{9C99CB93-F561-422E-BCDC-225F739FB7C8}" destId="{29247854-EFE0-4D34-9523-8E348332FB1F}" srcOrd="0" destOrd="2" presId="urn:microsoft.com/office/officeart/2005/8/layout/default"/>
    <dgm:cxn modelId="{44400F78-22C8-4ECC-BB55-9A20FEFF8546}" srcId="{E451AE18-38F9-4C5A-AC76-A182501E3E50}" destId="{8C1B409E-5F75-4AB6-97D7-D1BA10F9884C}" srcOrd="0" destOrd="0" parTransId="{C5382063-69E7-425A-94C1-94EA61739266}" sibTransId="{4CA77F8E-8BDD-4F31-B96D-11A994AE840F}"/>
    <dgm:cxn modelId="{FA1B897B-7F18-49CD-82D1-36FD12CF1741}" srcId="{8B6FA39E-9648-4137-A553-2BFE187B7C56}" destId="{A9DE9D0D-DFAA-49FD-A829-3381979D5070}" srcOrd="0" destOrd="0" parTransId="{01A203D6-A4BC-46C6-96D4-F98B38ECCC1E}" sibTransId="{8553A015-797C-401C-AD83-5B444E8ACE11}"/>
    <dgm:cxn modelId="{A9409F13-8F44-4AE6-BBEF-E3D130E496BD}" srcId="{8B6FA39E-9648-4137-A553-2BFE187B7C56}" destId="{E451AE18-38F9-4C5A-AC76-A182501E3E50}" srcOrd="3" destOrd="0" parTransId="{523CAD94-3023-42DE-AB36-017710EF4B4B}" sibTransId="{71ABE141-54BD-4DB6-9112-AD1D6565BB7C}"/>
    <dgm:cxn modelId="{45118E95-F3F1-4E56-969A-18E4C08270C2}" type="presOf" srcId="{A9DE9D0D-DFAA-49FD-A829-3381979D5070}" destId="{29247854-EFE0-4D34-9523-8E348332FB1F}" srcOrd="0" destOrd="0" presId="urn:microsoft.com/office/officeart/2005/8/layout/default"/>
    <dgm:cxn modelId="{12A213CE-ED28-4EA1-8D38-4A032BFD0F0A}" type="presOf" srcId="{F76E088C-65C2-475D-AC44-72B3E5E48CBC}" destId="{89E88587-83D1-475D-A7E7-CCB8A9F91855}" srcOrd="0" destOrd="2"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B4B0223F-1414-4F64-87C3-0F22A6AC1BB6}" type="presOf" srcId="{D240FDC2-D28D-40D4-9CA3-7E264E9B1939}" destId="{21CA60FB-1126-4E99-A2F1-68263F5EE148}" srcOrd="0" destOrd="1" presId="urn:microsoft.com/office/officeart/2005/8/layout/default"/>
    <dgm:cxn modelId="{13482D49-F140-4C02-B5B4-8FE4EAFF6279}" type="presOf" srcId="{607B0D6C-CDF1-4BC0-9F01-4FF119A199A1}" destId="{21CA60FB-1126-4E99-A2F1-68263F5EE148}" srcOrd="0" destOrd="2" presId="urn:microsoft.com/office/officeart/2005/8/layout/default"/>
    <dgm:cxn modelId="{1000345E-C26A-4EF4-AECC-0D30D89318D8}" srcId="{B55AE6D0-2961-479F-9101-C678A3352F6F}" destId="{82B75B92-E4D6-42ED-8C3B-BDEAF2C3004C}" srcOrd="1" destOrd="0" parTransId="{A3727668-862F-4B91-AD6D-4455D1E78D39}" sibTransId="{7F5D04AA-5812-48DB-B91B-023D6FD30342}"/>
    <dgm:cxn modelId="{1965435D-2982-4391-B461-69BA709DBBB0}" type="presOf" srcId="{82B75B92-E4D6-42ED-8C3B-BDEAF2C3004C}" destId="{0796F863-AAC4-457F-AA12-27633CB3CA3D}" srcOrd="0" destOrd="2" presId="urn:microsoft.com/office/officeart/2005/8/layout/default"/>
    <dgm:cxn modelId="{6CE4C220-698B-41D6-9281-3194700174A2}" type="presOf" srcId="{8B6FA39E-9648-4137-A553-2BFE187B7C56}" destId="{0D6B4E1C-B5F7-4EF1-BF9C-A7FA73F96489}" srcOrd="0" destOrd="0" presId="urn:microsoft.com/office/officeart/2005/8/layout/default"/>
    <dgm:cxn modelId="{69A4BC51-409F-48A5-9127-73A3E258AF4F}" srcId="{A9DE9D0D-DFAA-49FD-A829-3381979D5070}" destId="{9C99CB93-F561-422E-BCDC-225F739FB7C8}" srcOrd="1" destOrd="0" parTransId="{A150B297-5237-4232-9962-BD62CA951C82}" sibTransId="{D7784686-7DD1-46E8-833F-C9E120BA49B7}"/>
    <dgm:cxn modelId="{A00364AD-70AD-43A9-A7D4-A9E5E0556229}" srcId="{119E187F-FF44-40A1-9315-812B2A1AD6CE}" destId="{D240FDC2-D28D-40D4-9CA3-7E264E9B1939}" srcOrd="0" destOrd="0" parTransId="{2C60D164-2C00-4B45-8DEE-C4F2F25E5096}" sibTransId="{4D5E4750-7730-43F3-8BB0-7196245B5B81}"/>
    <dgm:cxn modelId="{CC9D78D1-493B-4456-AC0E-FCC52037272E}" srcId="{8B6FA39E-9648-4137-A553-2BFE187B7C56}" destId="{119E187F-FF44-40A1-9315-812B2A1AD6CE}" srcOrd="2" destOrd="0" parTransId="{25788D25-90EC-4061-A236-DA32C890490C}" sibTransId="{642634A9-F586-45DB-A8EB-746C5A0479B7}"/>
    <dgm:cxn modelId="{FEFDFB3A-3932-416F-978A-4D7FB90A5457}" srcId="{A9DE9D0D-DFAA-49FD-A829-3381979D5070}" destId="{376480C4-E898-4554-8D17-31AFD4401138}" srcOrd="0" destOrd="0" parTransId="{2446A83D-2F54-463F-A57E-5E1AC9884390}" sibTransId="{0D6D0AF8-6B71-421F-A972-040ABFA1FE4D}"/>
    <dgm:cxn modelId="{C1B6B362-C587-419A-90A2-00614E380187}" type="presOf" srcId="{B55AE6D0-2961-479F-9101-C678A3352F6F}" destId="{0796F863-AAC4-457F-AA12-27633CB3CA3D}" srcOrd="0" destOrd="0" presId="urn:microsoft.com/office/officeart/2005/8/layout/default"/>
    <dgm:cxn modelId="{447E467C-157E-416F-81ED-07FA49EFCCFF}" type="presParOf" srcId="{0D6B4E1C-B5F7-4EF1-BF9C-A7FA73F96489}" destId="{29247854-EFE0-4D34-9523-8E348332FB1F}" srcOrd="0" destOrd="0" presId="urn:microsoft.com/office/officeart/2005/8/layout/default"/>
    <dgm:cxn modelId="{0998A2F8-67CA-46D5-8E7D-88F2FA380EC2}" type="presParOf" srcId="{0D6B4E1C-B5F7-4EF1-BF9C-A7FA73F96489}" destId="{102ACCE8-E76B-4EC5-95E8-1100A7A450E1}" srcOrd="1" destOrd="0" presId="urn:microsoft.com/office/officeart/2005/8/layout/default"/>
    <dgm:cxn modelId="{13E6F682-922E-4314-9621-3C34CB4D780E}" type="presParOf" srcId="{0D6B4E1C-B5F7-4EF1-BF9C-A7FA73F96489}" destId="{0796F863-AAC4-457F-AA12-27633CB3CA3D}" srcOrd="2" destOrd="0" presId="urn:microsoft.com/office/officeart/2005/8/layout/default"/>
    <dgm:cxn modelId="{0BD1E485-B428-42A8-9D20-B0D6B1ADAA61}" type="presParOf" srcId="{0D6B4E1C-B5F7-4EF1-BF9C-A7FA73F96489}" destId="{E9DD2094-01E9-4275-8B2E-CB20FAC9432C}" srcOrd="3" destOrd="0" presId="urn:microsoft.com/office/officeart/2005/8/layout/default"/>
    <dgm:cxn modelId="{075F59E2-00D6-485C-9D93-37687E3D1FB0}" type="presParOf" srcId="{0D6B4E1C-B5F7-4EF1-BF9C-A7FA73F96489}" destId="{21CA60FB-1126-4E99-A2F1-68263F5EE148}" srcOrd="4" destOrd="0" presId="urn:microsoft.com/office/officeart/2005/8/layout/default"/>
    <dgm:cxn modelId="{6CD3B8AA-213F-4D8C-BD0C-04A57C922D7E}" type="presParOf" srcId="{0D6B4E1C-B5F7-4EF1-BF9C-A7FA73F96489}" destId="{F2A372C6-5BA5-437B-8FF8-A3EFBE0F7ABA}" srcOrd="5" destOrd="0" presId="urn:microsoft.com/office/officeart/2005/8/layout/default"/>
    <dgm:cxn modelId="{293B6DC0-4774-4B95-A234-529A3A23C84E}"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6: </a:t>
          </a:r>
          <a:r>
            <a:rPr lang="en-US" sz="1800" dirty="0"/>
            <a:t>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smtClean="0"/>
            <a:t>Week 7</a:t>
          </a:r>
          <a:endParaRPr lang="en-US" sz="1800" dirty="0"/>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a:t>
          </a:r>
          <a:r>
            <a:rPr lang="en-US" sz="1800" dirty="0" smtClean="0"/>
            <a:t>7: </a:t>
          </a:r>
          <a:r>
            <a:rPr lang="en-US" sz="1800" dirty="0"/>
            <a:t>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t>
        <a:bodyPr/>
        <a:lstStyle/>
        <a:p>
          <a:endParaRPr lang="en-US"/>
        </a:p>
      </dgm:t>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t>
        <a:bodyPr/>
        <a:lstStyle/>
        <a:p>
          <a:endParaRPr lang="en-US"/>
        </a:p>
      </dgm:t>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t>
        <a:bodyPr/>
        <a:lstStyle/>
        <a:p>
          <a:endParaRPr lang="en-US"/>
        </a:p>
      </dgm:t>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t>
        <a:bodyPr/>
        <a:lstStyle/>
        <a:p>
          <a:endParaRPr lang="en-US"/>
        </a:p>
      </dgm:t>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t>
        <a:bodyPr/>
        <a:lstStyle/>
        <a:p>
          <a:endParaRPr lang="en-US"/>
        </a:p>
      </dgm:t>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t>
        <a:bodyPr/>
        <a:lstStyle/>
        <a:p>
          <a:endParaRPr lang="en-US"/>
        </a:p>
      </dgm:t>
    </dgm:pt>
  </dgm:ptLst>
  <dgm:cxnLst>
    <dgm:cxn modelId="{53DC353E-CA60-4038-970B-33B7C6F5E7BE}" type="presOf" srcId="{C183AFE8-ED99-4A1F-9C95-7E21D27BAFF0}" destId="{AA83B5B2-8785-46F8-9506-395547CDDAD9}" srcOrd="0" destOrd="2"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C6BD18C0-3578-4355-80CD-B2D73F46A057}" type="presOf" srcId="{270FC7C5-AA52-49A4-AC36-BF93BB77D078}" destId="{BEB5596C-76A2-4C47-9362-24BC5F07B369}" srcOrd="0" destOrd="2"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E4A5DC93-1385-401E-84F5-72C9070AFDA5}" type="presOf" srcId="{F91AC2DE-4C61-4E62-9EE7-31B5AE6DDA94}" destId="{EFA31A38-8802-4140-867E-4C33C74C3AF4}" srcOrd="0" destOrd="1"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AD523A1-E321-45C1-B336-C121D5D604E6}" srcId="{0CA84C88-809A-47A6-814C-9A73F0837E46}" destId="{270FC7C5-AA52-49A4-AC36-BF93BB77D078}" srcOrd="0" destOrd="0" parTransId="{3A982617-56F6-4CBA-B8C1-42E940440519}" sibTransId="{F09D90E3-C2B0-441D-AD72-CC0E79622804}"/>
    <dgm:cxn modelId="{02F2EAFE-F278-478F-AA47-9DC24AD8D591}" type="presOf" srcId="{8B6FA39E-9648-4137-A553-2BFE187B7C56}" destId="{A23A25DC-27EA-45AC-8696-9ECB4E867505}"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52FC5A09-C1F5-4E13-9509-C8D9D4D9D8F6}" type="presOf" srcId="{9297F6D1-CF5A-4546-BFA7-9D0AFECC9B65}" destId="{AA83B5B2-8785-46F8-9506-395547CDDAD9}" srcOrd="0" destOrd="1" presId="urn:microsoft.com/office/officeart/2005/8/layout/default"/>
    <dgm:cxn modelId="{A98CCA87-4209-4497-875A-57CB4607FD32}" type="presOf" srcId="{A9DE9D0D-DFAA-49FD-A829-3381979D5070}" destId="{AA83B5B2-8785-46F8-9506-395547CDDAD9}" srcOrd="0" destOrd="0" presId="urn:microsoft.com/office/officeart/2005/8/layout/default"/>
    <dgm:cxn modelId="{77A7D57D-8DEF-4D88-A0A4-9C749A070DDC}" srcId="{A9DE9D0D-DFAA-49FD-A829-3381979D5070}" destId="{C183AFE8-ED99-4A1F-9C95-7E21D27BAFF0}" srcOrd="1" destOrd="0" parTransId="{44FA09B4-7AF8-492A-80AD-3ABABD15D5EC}" sibTransId="{0EE428CB-FB1F-4AA0-9E8E-87B20D13AE78}"/>
    <dgm:cxn modelId="{62C4403B-6DCB-4C81-804B-089A2FD45876}" type="presOf" srcId="{B4D60D14-B840-4723-A7B5-95A74FB6E122}" destId="{9F6CA291-08AD-4070-A048-A52B178F643F}" srcOrd="0" destOrd="1" presId="urn:microsoft.com/office/officeart/2005/8/layout/default"/>
    <dgm:cxn modelId="{957BFF98-F298-4DD5-9450-918C8B8D9F4E}" type="presOf" srcId="{E7BA925E-317A-4CB7-B5A3-7F50D4E28DD8}" destId="{EFA31A38-8802-4140-867E-4C33C74C3AF4}" srcOrd="0" destOrd="0" presId="urn:microsoft.com/office/officeart/2005/8/layout/default"/>
    <dgm:cxn modelId="{C3A4474C-37C9-4FDE-BDB7-24AFB37184B3}" srcId="{8B6FA39E-9648-4137-A553-2BFE187B7C56}" destId="{E7BA925E-317A-4CB7-B5A3-7F50D4E28DD8}" srcOrd="2" destOrd="0" parTransId="{D508CC46-0FE7-45E2-AAB6-EA8CD33AAF16}" sibTransId="{F5E636DE-EF3A-4E47-8996-14E0AB621D99}"/>
    <dgm:cxn modelId="{36896E7B-DA4D-479F-B689-0C35233A01A4}" type="presOf" srcId="{89C0D09A-275A-4935-B013-90B5C428D76E}" destId="{81046186-72C3-4DF3-B652-35FFEAC438F4}" srcOrd="0" destOrd="2"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E25114D7-B586-4E69-BB3D-9356445AD29A}" srcId="{E451AE18-38F9-4C5A-AC76-A182501E3E50}" destId="{B4D60D14-B840-4723-A7B5-95A74FB6E122}" srcOrd="0" destOrd="0" parTransId="{8CBCD0AC-98DC-4CCF-98C6-EEB9AE1FC875}" sibTransId="{3ED7CAE8-F46E-4537-B6C2-C5AD4342A2E3}"/>
    <dgm:cxn modelId="{A9409F13-8F44-4AE6-BBEF-E3D130E496BD}" srcId="{8B6FA39E-9648-4137-A553-2BFE187B7C56}" destId="{E451AE18-38F9-4C5A-AC76-A182501E3E50}" srcOrd="3" destOrd="0" parTransId="{523CAD94-3023-42DE-AB36-017710EF4B4B}" sibTransId="{71ABE141-54BD-4DB6-9112-AD1D6565BB7C}"/>
    <dgm:cxn modelId="{EFF04884-94EF-43ED-88F8-225C4EB86F38}" type="presOf" srcId="{4461D9E0-0D81-4356-8C5B-61AE1C32593A}" destId="{EFA31A38-8802-4140-867E-4C33C74C3AF4}" srcOrd="0" destOrd="3" presId="urn:microsoft.com/office/officeart/2005/8/layout/default"/>
    <dgm:cxn modelId="{1F1E0B04-1FF5-4498-8550-E46244DB41EC}" type="presOf" srcId="{B55AE6D0-2961-479F-9101-C678A3352F6F}" destId="{81046186-72C3-4DF3-B652-35FFEAC438F4}" srcOrd="0" destOrd="0"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B019AF34-1106-4328-8E2D-CE6E52D1A328}" type="presOf" srcId="{B3A4D94E-C467-4905-8EC7-E415C9A2399C}" destId="{BEB5596C-76A2-4C47-9362-24BC5F07B369}" srcOrd="0" destOrd="0" presId="urn:microsoft.com/office/officeart/2005/8/layout/default"/>
    <dgm:cxn modelId="{3E83F7EE-86ED-492C-8B52-557F8B486549}" srcId="{E7BA925E-317A-4CB7-B5A3-7F50D4E28DD8}" destId="{4461D9E0-0D81-4356-8C5B-61AE1C32593A}" srcOrd="2" destOrd="0" parTransId="{9220D7B4-3ACD-4FD6-A6AD-653A0BC24A21}" sibTransId="{952B494A-2889-4A7B-81E8-97C12B1846EF}"/>
    <dgm:cxn modelId="{6665B5F9-0A58-432B-BDC2-F00BC26F19BD}" type="presOf" srcId="{E451AE18-38F9-4C5A-AC76-A182501E3E50}" destId="{9F6CA291-08AD-4070-A048-A52B178F643F}" srcOrd="0" destOrd="0" presId="urn:microsoft.com/office/officeart/2005/8/layout/default"/>
    <dgm:cxn modelId="{16305007-3EAF-44A5-BBDF-F47044FD54EB}" srcId="{8B6FA39E-9648-4137-A553-2BFE187B7C56}" destId="{B3A4D94E-C467-4905-8EC7-E415C9A2399C}" srcOrd="4" destOrd="0" parTransId="{3D95A998-96BD-40A5-A4E5-F27DF7155DE0}" sibTransId="{CC0EAF79-D247-4E12-B2FE-B63B027CB325}"/>
    <dgm:cxn modelId="{BEDA5D8B-84F6-4892-8256-6B406BE7BDC4}" type="presOf" srcId="{D240FDC2-D28D-40D4-9CA3-7E264E9B1939}" destId="{EFA31A38-8802-4140-867E-4C33C74C3AF4}" srcOrd="0" destOrd="2" presId="urn:microsoft.com/office/officeart/2005/8/layout/default"/>
    <dgm:cxn modelId="{D92E7B72-07E5-4333-B90D-086D89E1517F}" type="presOf" srcId="{0CA84C88-809A-47A6-814C-9A73F0837E46}" destId="{BEB5596C-76A2-4C47-9362-24BC5F07B369}" srcOrd="0" destOrd="1" presId="urn:microsoft.com/office/officeart/2005/8/layout/default"/>
    <dgm:cxn modelId="{828CEEB0-0315-4C2D-9848-57D28DA58B68}" srcId="{E7BA925E-317A-4CB7-B5A3-7F50D4E28DD8}" destId="{F91AC2DE-4C61-4E62-9EE7-31B5AE6DDA94}" srcOrd="0" destOrd="0" parTransId="{71B99098-806C-4EF0-9565-F9F22180FD58}" sibTransId="{0DD0F76F-C3B8-4003-A733-012752CFBF31}"/>
    <dgm:cxn modelId="{A00364AD-70AD-43A9-A7D4-A9E5E0556229}" srcId="{E7BA925E-317A-4CB7-B5A3-7F50D4E28DD8}" destId="{D240FDC2-D28D-40D4-9CA3-7E264E9B1939}" srcOrd="1" destOrd="0" parTransId="{2C60D164-2C00-4B45-8DEE-C4F2F25E5096}" sibTransId="{4D5E4750-7730-43F3-8BB0-7196245B5B81}"/>
    <dgm:cxn modelId="{5CEF3489-BBE4-42BC-A734-D68567E7E2EA}" type="presOf" srcId="{F0EEEAE6-D5E0-4EA5-9171-BCF078DD16FF}" destId="{81046186-72C3-4DF3-B652-35FFEAC438F4}" srcOrd="0" destOrd="1" presId="urn:microsoft.com/office/officeart/2005/8/layout/default"/>
    <dgm:cxn modelId="{10DCA43B-77EA-4E97-8148-3631CD9D2247}" type="presParOf" srcId="{A23A25DC-27EA-45AC-8696-9ECB4E867505}" destId="{AA83B5B2-8785-46F8-9506-395547CDDAD9}" srcOrd="0" destOrd="0" presId="urn:microsoft.com/office/officeart/2005/8/layout/default"/>
    <dgm:cxn modelId="{85233E35-77A5-4ED9-8272-C8390B4126F3}" type="presParOf" srcId="{A23A25DC-27EA-45AC-8696-9ECB4E867505}" destId="{EDBACF00-EFB5-47D7-AF84-A23D99FDDF2A}" srcOrd="1" destOrd="0" presId="urn:microsoft.com/office/officeart/2005/8/layout/default"/>
    <dgm:cxn modelId="{C4DD9501-890C-4E7A-96B0-3E7385C5E7E7}" type="presParOf" srcId="{A23A25DC-27EA-45AC-8696-9ECB4E867505}" destId="{81046186-72C3-4DF3-B652-35FFEAC438F4}" srcOrd="2" destOrd="0" presId="urn:microsoft.com/office/officeart/2005/8/layout/default"/>
    <dgm:cxn modelId="{2F4954E3-541E-44A2-A47A-D587E8F9793E}" type="presParOf" srcId="{A23A25DC-27EA-45AC-8696-9ECB4E867505}" destId="{589AD5BE-AE53-4382-BEE9-82B4AFE722D3}" srcOrd="3" destOrd="0" presId="urn:microsoft.com/office/officeart/2005/8/layout/default"/>
    <dgm:cxn modelId="{4DC699A3-ADF5-423A-AB5F-1F2615857211}" type="presParOf" srcId="{A23A25DC-27EA-45AC-8696-9ECB4E867505}" destId="{EFA31A38-8802-4140-867E-4C33C74C3AF4}" srcOrd="4" destOrd="0" presId="urn:microsoft.com/office/officeart/2005/8/layout/default"/>
    <dgm:cxn modelId="{7877FD1A-C9E6-4C43-92ED-7AB6D3B5CF37}" type="presParOf" srcId="{A23A25DC-27EA-45AC-8696-9ECB4E867505}" destId="{9EFFC421-5E24-4980-B127-21ECF090CC91}" srcOrd="5" destOrd="0" presId="urn:microsoft.com/office/officeart/2005/8/layout/default"/>
    <dgm:cxn modelId="{41F437C2-5DB4-4A0C-AD17-7A02EC739BB8}" type="presParOf" srcId="{A23A25DC-27EA-45AC-8696-9ECB4E867505}" destId="{9F6CA291-08AD-4070-A048-A52B178F643F}" srcOrd="6" destOrd="0" presId="urn:microsoft.com/office/officeart/2005/8/layout/default"/>
    <dgm:cxn modelId="{CB2E55CF-779D-4391-B6AF-0CFA5FAE83EB}" type="presParOf" srcId="{A23A25DC-27EA-45AC-8696-9ECB4E867505}" destId="{9CB91590-F8D0-4B99-951E-F3B3971AB325}" srcOrd="7" destOrd="0" presId="urn:microsoft.com/office/officeart/2005/8/layout/default"/>
    <dgm:cxn modelId="{73864C88-5A77-4C9C-8578-83897BF3BD6A}"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2: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 </a:t>
          </a:r>
          <a:r>
            <a:rPr lang="en-US" sz="1800" kern="1200" dirty="0"/>
            <a:t>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3</a:t>
          </a:r>
          <a:endParaRPr lang="en-US" sz="1800" kern="1200" dirty="0"/>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4: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5</a:t>
          </a:r>
          <a:endParaRPr lang="en-US" sz="1800" kern="1200" dirty="0"/>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6: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Week </a:t>
          </a:r>
          <a:r>
            <a:rPr lang="en-US" sz="1800" kern="1200" dirty="0" smtClean="0"/>
            <a:t>7: </a:t>
          </a:r>
          <a:r>
            <a:rPr lang="en-US" sz="1800" kern="1200" dirty="0"/>
            <a:t>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Week 7</a:t>
          </a:r>
          <a:endParaRPr lang="en-US" sz="1800" kern="1200" dirty="0"/>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1044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22570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62736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073870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53182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73797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175290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09443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7772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0943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2640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9051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462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0" algn="ctr">
              <a:lnSpc>
                <a:spcPct val="150000"/>
              </a:lnSpc>
              <a:spcBef>
                <a:spcPts val="833"/>
              </a:spcBef>
              <a:buNone/>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884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indent="0" algn="ctr">
              <a:lnSpc>
                <a:spcPct val="150000"/>
              </a:lnSpc>
              <a:spcBef>
                <a:spcPts val="833"/>
              </a:spcBef>
              <a:buNone/>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83592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971951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36936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8"/>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4" indent="0" algn="ctr">
              <a:buNone/>
              <a:defRPr>
                <a:solidFill>
                  <a:schemeClr val="tx1">
                    <a:tint val="75000"/>
                  </a:schemeClr>
                </a:solidFill>
              </a:defRPr>
            </a:lvl2pPr>
            <a:lvl3pPr marL="449949" indent="0" algn="ctr">
              <a:buNone/>
              <a:defRPr>
                <a:solidFill>
                  <a:schemeClr val="tx1">
                    <a:tint val="75000"/>
                  </a:schemeClr>
                </a:solidFill>
              </a:defRPr>
            </a:lvl3pPr>
            <a:lvl4pPr marL="674923" indent="0" algn="ctr">
              <a:buNone/>
              <a:defRPr>
                <a:solidFill>
                  <a:schemeClr val="tx1">
                    <a:tint val="75000"/>
                  </a:schemeClr>
                </a:solidFill>
              </a:defRPr>
            </a:lvl4pPr>
            <a:lvl5pPr marL="899897" indent="0" algn="ctr">
              <a:buNone/>
              <a:defRPr>
                <a:solidFill>
                  <a:schemeClr val="tx1">
                    <a:tint val="75000"/>
                  </a:schemeClr>
                </a:solidFill>
              </a:defRPr>
            </a:lvl5pPr>
            <a:lvl6pPr marL="1124873" indent="0" algn="ctr">
              <a:buNone/>
              <a:defRPr>
                <a:solidFill>
                  <a:schemeClr val="tx1">
                    <a:tint val="75000"/>
                  </a:schemeClr>
                </a:solidFill>
              </a:defRPr>
            </a:lvl6pPr>
            <a:lvl7pPr marL="1349848" indent="0" algn="ctr">
              <a:buNone/>
              <a:defRPr>
                <a:solidFill>
                  <a:schemeClr val="tx1">
                    <a:tint val="75000"/>
                  </a:schemeClr>
                </a:solidFill>
              </a:defRPr>
            </a:lvl7pPr>
            <a:lvl8pPr marL="1574821" indent="0" algn="ctr">
              <a:buNone/>
              <a:defRPr>
                <a:solidFill>
                  <a:schemeClr val="tx1">
                    <a:tint val="75000"/>
                  </a:schemeClr>
                </a:solidFill>
              </a:defRPr>
            </a:lvl8pPr>
            <a:lvl9pPr marL="1799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37164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9" y="456506"/>
            <a:ext cx="8451499" cy="3180672"/>
          </a:xfrm>
          <a:prstGeom prst="rect">
            <a:avLst/>
          </a:prstGeom>
        </p:spPr>
      </p:pic>
      <p:sp>
        <p:nvSpPr>
          <p:cNvPr id="2" name="Title 1"/>
          <p:cNvSpPr>
            <a:spLocks noGrp="1"/>
          </p:cNvSpPr>
          <p:nvPr>
            <p:ph type="title"/>
          </p:nvPr>
        </p:nvSpPr>
        <p:spPr>
          <a:xfrm>
            <a:off x="761511"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6"/>
            </a:lvl1pPr>
            <a:lvl2pPr marL="224974" indent="0">
              <a:buNone/>
              <a:defRPr sz="986"/>
            </a:lvl2pPr>
            <a:lvl3pPr marL="449949" indent="0">
              <a:buNone/>
              <a:defRPr sz="986"/>
            </a:lvl3pPr>
            <a:lvl4pPr marL="674923" indent="0">
              <a:buNone/>
              <a:defRPr sz="986"/>
            </a:lvl4pPr>
            <a:lvl5pPr marL="899897" indent="0">
              <a:buNone/>
              <a:defRPr sz="986"/>
            </a:lvl5pPr>
            <a:lvl6pPr marL="1124873" indent="0">
              <a:buNone/>
              <a:defRPr sz="986"/>
            </a:lvl6pPr>
            <a:lvl7pPr marL="1349848" indent="0">
              <a:buNone/>
              <a:defRPr sz="986"/>
            </a:lvl7pPr>
            <a:lvl8pPr marL="1574821" indent="0">
              <a:buNone/>
              <a:defRPr sz="986"/>
            </a:lvl8pPr>
            <a:lvl9pPr marL="1799796" indent="0">
              <a:buNone/>
              <a:defRPr sz="986"/>
            </a:lvl9pPr>
          </a:lstStyle>
          <a:p>
            <a:r>
              <a:rPr lang="en-US"/>
              <a:t>Click icon to add picture</a:t>
            </a:r>
            <a:endParaRPr lang="en-US" dirty="0"/>
          </a:p>
        </p:txBody>
      </p:sp>
      <p:sp>
        <p:nvSpPr>
          <p:cNvPr id="4" name="Text Placeholder 3"/>
          <p:cNvSpPr>
            <a:spLocks noGrp="1"/>
          </p:cNvSpPr>
          <p:nvPr>
            <p:ph type="body" sz="half" idx="2"/>
          </p:nvPr>
        </p:nvSpPr>
        <p:spPr>
          <a:xfrm>
            <a:off x="761495" y="4257284"/>
            <a:ext cx="8628136" cy="56872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79591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63901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6"/>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2"/>
            <a:ext cx="8628136" cy="1241247"/>
          </a:xfrm>
        </p:spPr>
        <p:txBody>
          <a:bodyPr anchor="ctr">
            <a:normAutofit/>
          </a:bodyP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6"/>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645335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4"/>
            <a:ext cx="8626832" cy="95053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142805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88432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9"/>
            <a:ext cx="2750820" cy="1092363"/>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1856189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72567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7" y="50801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1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63005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10634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7"/>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6">
                <a:solidFill>
                  <a:schemeClr val="tx1"/>
                </a:solidFill>
              </a:defRPr>
            </a:lvl1pPr>
            <a:lvl2pPr marL="224974" indent="0">
              <a:buNone/>
              <a:defRPr sz="887">
                <a:solidFill>
                  <a:schemeClr val="tx1">
                    <a:tint val="75000"/>
                  </a:schemeClr>
                </a:solidFill>
              </a:defRPr>
            </a:lvl2pPr>
            <a:lvl3pPr marL="449949" indent="0">
              <a:buNone/>
              <a:defRPr sz="788">
                <a:solidFill>
                  <a:schemeClr val="tx1">
                    <a:tint val="75000"/>
                  </a:schemeClr>
                </a:solidFill>
              </a:defRPr>
            </a:lvl3pPr>
            <a:lvl4pPr marL="674923" indent="0">
              <a:buNone/>
              <a:defRPr sz="689">
                <a:solidFill>
                  <a:schemeClr val="tx1">
                    <a:tint val="75000"/>
                  </a:schemeClr>
                </a:solidFill>
              </a:defRPr>
            </a:lvl4pPr>
            <a:lvl5pPr marL="899897" indent="0">
              <a:buNone/>
              <a:defRPr sz="689">
                <a:solidFill>
                  <a:schemeClr val="tx1">
                    <a:tint val="75000"/>
                  </a:schemeClr>
                </a:solidFill>
              </a:defRPr>
            </a:lvl5pPr>
            <a:lvl6pPr marL="1124873" indent="0">
              <a:buNone/>
              <a:defRPr sz="689">
                <a:solidFill>
                  <a:schemeClr val="tx1">
                    <a:tint val="75000"/>
                  </a:schemeClr>
                </a:solidFill>
              </a:defRPr>
            </a:lvl6pPr>
            <a:lvl7pPr marL="1349848" indent="0">
              <a:buNone/>
              <a:defRPr sz="689">
                <a:solidFill>
                  <a:schemeClr val="tx1">
                    <a:tint val="75000"/>
                  </a:schemeClr>
                </a:solidFill>
              </a:defRPr>
            </a:lvl7pPr>
            <a:lvl8pPr marL="1574821" indent="0">
              <a:buNone/>
              <a:defRPr sz="689">
                <a:solidFill>
                  <a:schemeClr val="tx1">
                    <a:tint val="75000"/>
                  </a:schemeClr>
                </a:solidFill>
              </a:defRPr>
            </a:lvl8pPr>
            <a:lvl9pPr marL="1799796"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6666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3"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55475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0740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23414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93477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11"/>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36922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50646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41"/>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1/11/2018</a:t>
            </a:fld>
            <a:endParaRPr lang="en-US"/>
          </a:p>
        </p:txBody>
      </p:sp>
      <p:sp>
        <p:nvSpPr>
          <p:cNvPr id="5" name="Footer Placeholder 4"/>
          <p:cNvSpPr>
            <a:spLocks noGrp="1"/>
          </p:cNvSpPr>
          <p:nvPr>
            <p:ph type="ftr" sz="quarter" idx="3"/>
          </p:nvPr>
        </p:nvSpPr>
        <p:spPr>
          <a:xfrm>
            <a:off x="761503" y="4902741"/>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41"/>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412598585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4"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4" rtl="0" eaLnBrk="1" latinLnBrk="0" hangingPunct="1">
        <a:defRPr sz="887" kern="1200">
          <a:solidFill>
            <a:schemeClr val="tx1"/>
          </a:solidFill>
          <a:latin typeface="+mn-lt"/>
          <a:ea typeface="+mn-ea"/>
          <a:cs typeface="+mn-cs"/>
        </a:defRPr>
      </a:lvl1pPr>
      <a:lvl2pPr marL="224974" algn="l" defTabSz="224974" rtl="0" eaLnBrk="1" latinLnBrk="0" hangingPunct="1">
        <a:defRPr sz="887" kern="1200">
          <a:solidFill>
            <a:schemeClr val="tx1"/>
          </a:solidFill>
          <a:latin typeface="+mn-lt"/>
          <a:ea typeface="+mn-ea"/>
          <a:cs typeface="+mn-cs"/>
        </a:defRPr>
      </a:lvl2pPr>
      <a:lvl3pPr marL="449949" algn="l" defTabSz="224974" rtl="0" eaLnBrk="1" latinLnBrk="0" hangingPunct="1">
        <a:defRPr sz="887" kern="1200">
          <a:solidFill>
            <a:schemeClr val="tx1"/>
          </a:solidFill>
          <a:latin typeface="+mn-lt"/>
          <a:ea typeface="+mn-ea"/>
          <a:cs typeface="+mn-cs"/>
        </a:defRPr>
      </a:lvl3pPr>
      <a:lvl4pPr marL="674923" algn="l" defTabSz="224974" rtl="0" eaLnBrk="1" latinLnBrk="0" hangingPunct="1">
        <a:defRPr sz="887" kern="1200">
          <a:solidFill>
            <a:schemeClr val="tx1"/>
          </a:solidFill>
          <a:latin typeface="+mn-lt"/>
          <a:ea typeface="+mn-ea"/>
          <a:cs typeface="+mn-cs"/>
        </a:defRPr>
      </a:lvl4pPr>
      <a:lvl5pPr marL="899897" algn="l" defTabSz="224974" rtl="0" eaLnBrk="1" latinLnBrk="0" hangingPunct="1">
        <a:defRPr sz="887" kern="1200">
          <a:solidFill>
            <a:schemeClr val="tx1"/>
          </a:solidFill>
          <a:latin typeface="+mn-lt"/>
          <a:ea typeface="+mn-ea"/>
          <a:cs typeface="+mn-cs"/>
        </a:defRPr>
      </a:lvl5pPr>
      <a:lvl6pPr marL="1124873" algn="l" defTabSz="224974" rtl="0" eaLnBrk="1" latinLnBrk="0" hangingPunct="1">
        <a:defRPr sz="887" kern="1200">
          <a:solidFill>
            <a:schemeClr val="tx1"/>
          </a:solidFill>
          <a:latin typeface="+mn-lt"/>
          <a:ea typeface="+mn-ea"/>
          <a:cs typeface="+mn-cs"/>
        </a:defRPr>
      </a:lvl6pPr>
      <a:lvl7pPr marL="1349848" algn="l" defTabSz="224974" rtl="0" eaLnBrk="1" latinLnBrk="0" hangingPunct="1">
        <a:defRPr sz="887" kern="1200">
          <a:solidFill>
            <a:schemeClr val="tx1"/>
          </a:solidFill>
          <a:latin typeface="+mn-lt"/>
          <a:ea typeface="+mn-ea"/>
          <a:cs typeface="+mn-cs"/>
        </a:defRPr>
      </a:lvl7pPr>
      <a:lvl8pPr marL="1574821" algn="l" defTabSz="224974" rtl="0" eaLnBrk="1" latinLnBrk="0" hangingPunct="1">
        <a:defRPr sz="887" kern="1200">
          <a:solidFill>
            <a:schemeClr val="tx1"/>
          </a:solidFill>
          <a:latin typeface="+mn-lt"/>
          <a:ea typeface="+mn-ea"/>
          <a:cs typeface="+mn-cs"/>
        </a:defRPr>
      </a:lvl8pPr>
      <a:lvl9pPr marL="1799796" algn="l" defTabSz="224974"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creately.com/blog/diagrams/er-diagrams-tutoria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smartdraw.com/entity-relationship-diagram/example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3086100"/>
            <a:ext cx="7866696" cy="1524001"/>
          </a:xfrm>
        </p:spPr>
        <p:txBody>
          <a:bodyPr>
            <a:normAutofit fontScale="90000"/>
          </a:bodyPr>
          <a:lstStyle/>
          <a:p>
            <a:r>
              <a:rPr lang="en-US" sz="7408" b="1" dirty="0">
                <a:solidFill>
                  <a:srgbClr val="FF0000"/>
                </a:solidFill>
                <a:effectLst>
                  <a:outerShdw blurRad="38100" dist="38100" dir="2700000" algn="tl">
                    <a:srgbClr val="000000">
                      <a:alpha val="43137"/>
                    </a:srgbClr>
                  </a:outerShdw>
                </a:effectLst>
              </a:rPr>
              <a:t>Information Systems in Organizations</a:t>
            </a: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2.1.2 Data Modeling with</a:t>
            </a: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Entity Relationship Diagrams (ERD)</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 entity relationship diagram?</a:t>
            </a:r>
          </a:p>
        </p:txBody>
      </p:sp>
      <p:sp>
        <p:nvSpPr>
          <p:cNvPr id="3" name="Content Placeholder 2"/>
          <p:cNvSpPr>
            <a:spLocks noGrp="1"/>
          </p:cNvSpPr>
          <p:nvPr>
            <p:ph idx="1"/>
          </p:nvPr>
        </p:nvSpPr>
        <p:spPr>
          <a:xfrm>
            <a:off x="508000" y="2095500"/>
            <a:ext cx="9144000" cy="3556000"/>
          </a:xfrm>
        </p:spPr>
        <p:txBody>
          <a:bodyPr>
            <a:normAutofit/>
          </a:bodyPr>
          <a:lstStyle/>
          <a:p>
            <a:r>
              <a:rPr lang="en-US" sz="3200" dirty="0">
                <a:effectLst/>
              </a:rPr>
              <a:t> An Entity Relationship Diagram (ERD) is a visual representation of different data using conventions that describe how these data are related to each other.</a:t>
            </a:r>
          </a:p>
        </p:txBody>
      </p:sp>
      <p:sp>
        <p:nvSpPr>
          <p:cNvPr id="4" name="Slide Number Placeholder 3"/>
          <p:cNvSpPr>
            <a:spLocks noGrp="1"/>
          </p:cNvSpPr>
          <p:nvPr>
            <p:ph type="sldNum" sz="quarter" idx="12"/>
          </p:nvPr>
        </p:nvSpPr>
        <p:spPr/>
        <p:txBody>
          <a:bodyPr/>
          <a:lstStyle/>
          <a:p>
            <a:fld id="{F0FAE603-1F90-B241-B3C8-35C47692136C}" type="slidenum">
              <a:rPr lang="en-US" smtClean="0"/>
              <a:pPr/>
              <a:t>10</a:t>
            </a:fld>
            <a:endParaRPr lang="en-US" dirty="0"/>
          </a:p>
        </p:txBody>
      </p:sp>
    </p:spTree>
    <p:extLst>
      <p:ext uri="{BB962C8B-B14F-4D97-AF65-F5344CB8AC3E}">
        <p14:creationId xmlns:p14="http://schemas.microsoft.com/office/powerpoint/2010/main" val="3190917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114300"/>
            <a:ext cx="8229600" cy="952500"/>
          </a:xfrm>
        </p:spPr>
        <p:txBody>
          <a:bodyPr/>
          <a:lstStyle/>
          <a:p>
            <a:r>
              <a:rPr lang="en-US" dirty="0"/>
              <a:t>Primary ERD Symbols</a:t>
            </a:r>
          </a:p>
        </p:txBody>
      </p:sp>
      <p:sp>
        <p:nvSpPr>
          <p:cNvPr id="4" name="Flowchart: Process 3"/>
          <p:cNvSpPr/>
          <p:nvPr/>
        </p:nvSpPr>
        <p:spPr>
          <a:xfrm>
            <a:off x="1803400" y="1409700"/>
            <a:ext cx="7239000" cy="4038599"/>
          </a:xfrm>
          <a:prstGeom prst="flowChartProcess">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Process 4"/>
          <p:cNvSpPr/>
          <p:nvPr/>
        </p:nvSpPr>
        <p:spPr>
          <a:xfrm>
            <a:off x="2358857" y="1572127"/>
            <a:ext cx="1524000" cy="609600"/>
          </a:xfrm>
          <a:prstGeom prst="flowChartProcess">
            <a:avLst/>
          </a:prstGeom>
          <a:solidFill>
            <a:srgbClr val="0070C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336800" y="2764255"/>
            <a:ext cx="1371600" cy="685800"/>
          </a:xfrm>
          <a:prstGeom prst="ellipse">
            <a:avLst/>
          </a:prstGeom>
          <a:solidFill>
            <a:srgbClr val="92D050"/>
          </a:solidFill>
          <a:ln>
            <a:solidFill>
              <a:srgbClr val="92D05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Flowchart: Decision 7"/>
          <p:cNvSpPr/>
          <p:nvPr/>
        </p:nvSpPr>
        <p:spPr>
          <a:xfrm>
            <a:off x="2092157" y="4152901"/>
            <a:ext cx="2057400" cy="762000"/>
          </a:xfrm>
          <a:prstGeom prst="flowChartDecision">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TextBox 8"/>
          <p:cNvSpPr txBox="1"/>
          <p:nvPr/>
        </p:nvSpPr>
        <p:spPr>
          <a:xfrm>
            <a:off x="4241800" y="1562101"/>
            <a:ext cx="4572000"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Entity = noun</a:t>
            </a:r>
          </a:p>
          <a:p>
            <a:r>
              <a:rPr lang="en-US" sz="2800" dirty="0"/>
              <a:t>    example : Shopper or Item</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Attribute = characteristic</a:t>
            </a:r>
          </a:p>
          <a:p>
            <a:r>
              <a:rPr lang="en-US" sz="2800" dirty="0"/>
              <a:t>    example : item price</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Relationship = verb</a:t>
            </a:r>
          </a:p>
          <a:p>
            <a:r>
              <a:rPr lang="en-US" sz="2800" dirty="0"/>
              <a:t>    example : buys</a:t>
            </a:r>
          </a:p>
        </p:txBody>
      </p:sp>
      <p:sp>
        <p:nvSpPr>
          <p:cNvPr id="10" name="TextBox 9"/>
          <p:cNvSpPr txBox="1"/>
          <p:nvPr/>
        </p:nvSpPr>
        <p:spPr>
          <a:xfrm>
            <a:off x="2794000" y="777405"/>
            <a:ext cx="4177426" cy="523220"/>
          </a:xfrm>
          <a:prstGeom prst="rect">
            <a:avLst/>
          </a:prstGeom>
          <a:noFill/>
        </p:spPr>
        <p:txBody>
          <a:bodyPr wrap="none" rtlCol="0">
            <a:spAutoFit/>
          </a:bodyPr>
          <a:lstStyle/>
          <a:p>
            <a:r>
              <a:rPr lang="en-US" sz="2800" dirty="0">
                <a:solidFill>
                  <a:srgbClr val="FF0000"/>
                </a:solidFill>
              </a:rPr>
              <a:t>Chen’s Database Notation</a:t>
            </a:r>
          </a:p>
        </p:txBody>
      </p:sp>
    </p:spTree>
    <p:extLst>
      <p:ext uri="{BB962C8B-B14F-4D97-AF65-F5344CB8AC3E}">
        <p14:creationId xmlns:p14="http://schemas.microsoft.com/office/powerpoint/2010/main" val="4002193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Translating</a:t>
            </a:r>
          </a:p>
        </p:txBody>
      </p:sp>
      <p:sp>
        <p:nvSpPr>
          <p:cNvPr id="5" name="Content Placeholder 4"/>
          <p:cNvSpPr>
            <a:spLocks noGrp="1"/>
          </p:cNvSpPr>
          <p:nvPr>
            <p:ph idx="1"/>
          </p:nvPr>
        </p:nvSpPr>
        <p:spPr>
          <a:xfrm>
            <a:off x="798440" y="1714500"/>
            <a:ext cx="8628136" cy="3382293"/>
          </a:xfrm>
        </p:spPr>
        <p:txBody>
          <a:bodyPr>
            <a:normAutofit/>
          </a:bodyPr>
          <a:lstStyle/>
          <a:p>
            <a:r>
              <a:rPr lang="en-US" sz="2800" dirty="0">
                <a:effectLst/>
              </a:rPr>
              <a:t> A shopper walks into a store to buy an item.  When the shopper makes a purchase, the system is updated with information about the person, including their name, loyalty card id and zip code.  The store also records which items were purchased, including details like item name, price and item source.  </a:t>
            </a:r>
          </a:p>
        </p:txBody>
      </p:sp>
    </p:spTree>
    <p:extLst>
      <p:ext uri="{BB962C8B-B14F-4D97-AF65-F5344CB8AC3E}">
        <p14:creationId xmlns:p14="http://schemas.microsoft.com/office/powerpoint/2010/main" val="4239067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38100"/>
            <a:ext cx="8628136" cy="808708"/>
          </a:xfrm>
        </p:spPr>
        <p:txBody>
          <a:bodyPr/>
          <a:lstStyle/>
          <a:p>
            <a:r>
              <a:rPr lang="en-US" dirty="0"/>
              <a:t>Entity Relationship Diagram (ERD)</a:t>
            </a:r>
          </a:p>
        </p:txBody>
      </p:sp>
      <p:pic>
        <p:nvPicPr>
          <p:cNvPr id="4" name="Picture 3"/>
          <p:cNvPicPr>
            <a:picLocks noChangeAspect="1"/>
          </p:cNvPicPr>
          <p:nvPr/>
        </p:nvPicPr>
        <p:blipFill>
          <a:blip r:embed="rId3"/>
          <a:stretch>
            <a:fillRect/>
          </a:stretch>
        </p:blipFill>
        <p:spPr>
          <a:xfrm>
            <a:off x="4589370" y="770608"/>
            <a:ext cx="4800261" cy="6147084"/>
          </a:xfrm>
          <a:prstGeom prst="rect">
            <a:avLst/>
          </a:prstGeom>
        </p:spPr>
      </p:pic>
      <p:sp>
        <p:nvSpPr>
          <p:cNvPr id="5" name="TextBox 4"/>
          <p:cNvSpPr txBox="1"/>
          <p:nvPr/>
        </p:nvSpPr>
        <p:spPr>
          <a:xfrm>
            <a:off x="1558219" y="2781300"/>
            <a:ext cx="3031151" cy="400110"/>
          </a:xfrm>
          <a:prstGeom prst="rect">
            <a:avLst/>
          </a:prstGeom>
          <a:noFill/>
        </p:spPr>
        <p:txBody>
          <a:bodyPr wrap="none" rtlCol="0">
            <a:spAutoFit/>
          </a:bodyPr>
          <a:lstStyle/>
          <a:p>
            <a:r>
              <a:rPr lang="en-US" sz="2000" dirty="0"/>
              <a:t>Chen’s Database Notation</a:t>
            </a:r>
          </a:p>
        </p:txBody>
      </p:sp>
    </p:spTree>
    <p:extLst>
      <p:ext uri="{BB962C8B-B14F-4D97-AF65-F5344CB8AC3E}">
        <p14:creationId xmlns:p14="http://schemas.microsoft.com/office/powerpoint/2010/main" val="105281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Entity Relationship Diagram (ERD)</a:t>
            </a:r>
          </a:p>
        </p:txBody>
      </p:sp>
      <p:sp>
        <p:nvSpPr>
          <p:cNvPr id="5" name="TextBox 4"/>
          <p:cNvSpPr txBox="1"/>
          <p:nvPr/>
        </p:nvSpPr>
        <p:spPr>
          <a:xfrm>
            <a:off x="3336496" y="4225131"/>
            <a:ext cx="3640292" cy="400110"/>
          </a:xfrm>
          <a:prstGeom prst="rect">
            <a:avLst/>
          </a:prstGeom>
          <a:noFill/>
        </p:spPr>
        <p:txBody>
          <a:bodyPr wrap="none" rtlCol="0">
            <a:spAutoFit/>
          </a:bodyPr>
          <a:lstStyle/>
          <a:p>
            <a:r>
              <a:rPr lang="en-US" sz="2000" dirty="0"/>
              <a:t>Crow’s Foot Database Notation</a:t>
            </a:r>
          </a:p>
        </p:txBody>
      </p:sp>
      <p:pic>
        <p:nvPicPr>
          <p:cNvPr id="4" name="Picture 3"/>
          <p:cNvPicPr>
            <a:picLocks noChangeAspect="1"/>
          </p:cNvPicPr>
          <p:nvPr/>
        </p:nvPicPr>
        <p:blipFill>
          <a:blip r:embed="rId3"/>
          <a:stretch>
            <a:fillRect/>
          </a:stretch>
        </p:blipFill>
        <p:spPr>
          <a:xfrm>
            <a:off x="965200" y="1547768"/>
            <a:ext cx="10264043" cy="3077473"/>
          </a:xfrm>
          <a:prstGeom prst="rect">
            <a:avLst/>
          </a:prstGeom>
        </p:spPr>
      </p:pic>
      <p:cxnSp>
        <p:nvCxnSpPr>
          <p:cNvPr id="9" name="Straight Arrow Connector 8">
            <a:extLst>
              <a:ext uri="{FF2B5EF4-FFF2-40B4-BE49-F238E27FC236}">
                <a16:creationId xmlns:a16="http://schemas.microsoft.com/office/drawing/2014/main" xmlns="" id="{D13BFC67-D264-4FEA-A8CE-778D5351CAD4}"/>
              </a:ext>
            </a:extLst>
          </p:cNvPr>
          <p:cNvCxnSpPr>
            <a:cxnSpLocks/>
          </p:cNvCxnSpPr>
          <p:nvPr/>
        </p:nvCxnSpPr>
        <p:spPr>
          <a:xfrm>
            <a:off x="5384800" y="1866900"/>
            <a:ext cx="533400"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128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18667" y="-57210"/>
            <a:ext cx="3779304" cy="400110"/>
          </a:xfrm>
          <a:prstGeom prst="rect">
            <a:avLst/>
          </a:prstGeom>
          <a:noFill/>
        </p:spPr>
        <p:txBody>
          <a:bodyPr wrap="none" rtlCol="0">
            <a:spAutoFit/>
          </a:bodyPr>
          <a:lstStyle/>
          <a:p>
            <a:r>
              <a:rPr lang="en-US" sz="2000" b="1" dirty="0">
                <a:solidFill>
                  <a:srgbClr val="FF0000"/>
                </a:solidFill>
              </a:rPr>
              <a:t>Crow’s Foot Database Notation</a:t>
            </a:r>
          </a:p>
        </p:txBody>
      </p:sp>
      <p:pic>
        <p:nvPicPr>
          <p:cNvPr id="6" name="Picture 5"/>
          <p:cNvPicPr>
            <a:picLocks noChangeAspect="1"/>
          </p:cNvPicPr>
          <p:nvPr/>
        </p:nvPicPr>
        <p:blipFill>
          <a:blip r:embed="rId3"/>
          <a:stretch>
            <a:fillRect/>
          </a:stretch>
        </p:blipFill>
        <p:spPr>
          <a:xfrm>
            <a:off x="169334" y="1079500"/>
            <a:ext cx="4101999" cy="5252909"/>
          </a:xfrm>
          <a:prstGeom prst="rect">
            <a:avLst/>
          </a:prstGeom>
        </p:spPr>
      </p:pic>
      <p:sp>
        <p:nvSpPr>
          <p:cNvPr id="7" name="TextBox 6"/>
          <p:cNvSpPr txBox="1"/>
          <p:nvPr/>
        </p:nvSpPr>
        <p:spPr>
          <a:xfrm>
            <a:off x="254000" y="5325798"/>
            <a:ext cx="3031151" cy="400110"/>
          </a:xfrm>
          <a:prstGeom prst="rect">
            <a:avLst/>
          </a:prstGeom>
          <a:noFill/>
        </p:spPr>
        <p:txBody>
          <a:bodyPr wrap="none" rtlCol="0">
            <a:spAutoFit/>
          </a:bodyPr>
          <a:lstStyle/>
          <a:p>
            <a:r>
              <a:rPr lang="en-US" sz="2000" dirty="0"/>
              <a:t>Chen’s Database Notation</a:t>
            </a:r>
          </a:p>
        </p:txBody>
      </p:sp>
      <p:sp>
        <p:nvSpPr>
          <p:cNvPr id="4" name="TextBox 3"/>
          <p:cNvSpPr txBox="1"/>
          <p:nvPr/>
        </p:nvSpPr>
        <p:spPr>
          <a:xfrm>
            <a:off x="4318000" y="2019300"/>
            <a:ext cx="5588000" cy="3416320"/>
          </a:xfrm>
          <a:prstGeom prst="rect">
            <a:avLst/>
          </a:prstGeom>
          <a:noFill/>
        </p:spPr>
        <p:txBody>
          <a:bodyPr wrap="square" rtlCol="0">
            <a:spAutoFit/>
          </a:bodyPr>
          <a:lstStyle/>
          <a:p>
            <a:r>
              <a:rPr lang="en-US" sz="2400" dirty="0"/>
              <a:t>A shopper walks into a store to buy an item.  When the shopper makes a purchase, the system is updated with information about the person, including their name, loyalty card id and zip code.  The store also records which items were purchased, including details like item name, price and item source.  </a:t>
            </a:r>
          </a:p>
          <a:p>
            <a:endParaRPr lang="en-US" sz="2400" dirty="0"/>
          </a:p>
        </p:txBody>
      </p:sp>
      <p:pic>
        <p:nvPicPr>
          <p:cNvPr id="2" name="Picture 1"/>
          <p:cNvPicPr>
            <a:picLocks noChangeAspect="1"/>
          </p:cNvPicPr>
          <p:nvPr/>
        </p:nvPicPr>
        <p:blipFill>
          <a:blip r:embed="rId4"/>
          <a:stretch>
            <a:fillRect/>
          </a:stretch>
        </p:blipFill>
        <p:spPr>
          <a:xfrm>
            <a:off x="4241800" y="342900"/>
            <a:ext cx="6635750" cy="1989600"/>
          </a:xfrm>
          <a:prstGeom prst="rect">
            <a:avLst/>
          </a:prstGeom>
        </p:spPr>
      </p:pic>
      <p:cxnSp>
        <p:nvCxnSpPr>
          <p:cNvPr id="8" name="Straight Arrow Connector 7">
            <a:extLst>
              <a:ext uri="{FF2B5EF4-FFF2-40B4-BE49-F238E27FC236}">
                <a16:creationId xmlns:a16="http://schemas.microsoft.com/office/drawing/2014/main" xmlns="" id="{4D391434-4C25-4C7D-B185-4D3906060462}"/>
              </a:ext>
            </a:extLst>
          </p:cNvPr>
          <p:cNvCxnSpPr>
            <a:cxnSpLocks/>
          </p:cNvCxnSpPr>
          <p:nvPr/>
        </p:nvCxnSpPr>
        <p:spPr>
          <a:xfrm>
            <a:off x="7112000" y="571500"/>
            <a:ext cx="330200"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96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01" y="-157221"/>
            <a:ext cx="9677400" cy="60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36600" y="3818572"/>
            <a:ext cx="4114800" cy="1477328"/>
          </a:xfrm>
          <a:prstGeom prst="rect">
            <a:avLst/>
          </a:prstGeom>
          <a:noFill/>
        </p:spPr>
        <p:txBody>
          <a:bodyPr wrap="square" rtlCol="0">
            <a:spAutoFit/>
          </a:bodyPr>
          <a:lstStyle/>
          <a:p>
            <a:r>
              <a:rPr lang="en-US" dirty="0">
                <a:solidFill>
                  <a:srgbClr val="FF0000"/>
                </a:solidFill>
              </a:rPr>
              <a:t>What pieces of information do I need to take, check, ship and bill the customer for this order?</a:t>
            </a:r>
          </a:p>
          <a:p>
            <a:endParaRPr lang="en-US" dirty="0">
              <a:solidFill>
                <a:srgbClr val="FF0000"/>
              </a:solidFill>
            </a:endParaRPr>
          </a:p>
          <a:p>
            <a:r>
              <a:rPr lang="en-US" dirty="0">
                <a:solidFill>
                  <a:srgbClr val="FF0000"/>
                </a:solidFill>
              </a:rPr>
              <a:t>Work with you classmate to make a list.</a:t>
            </a:r>
          </a:p>
        </p:txBody>
      </p:sp>
      <p:sp>
        <p:nvSpPr>
          <p:cNvPr id="3" name="Oval 2"/>
          <p:cNvSpPr/>
          <p:nvPr/>
        </p:nvSpPr>
        <p:spPr>
          <a:xfrm>
            <a:off x="355600" y="647700"/>
            <a:ext cx="304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5600" y="1790700"/>
            <a:ext cx="304800" cy="838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270000" y="1790700"/>
            <a:ext cx="990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18200" y="51435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641600" y="19431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223000" y="5372100"/>
            <a:ext cx="1219200" cy="342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08400" y="19431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75200" y="31623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51400" y="4229100"/>
            <a:ext cx="6096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13600" y="41529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585200" y="4229100"/>
            <a:ext cx="685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10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12800" y="7208"/>
            <a:ext cx="9067800" cy="7041689"/>
          </a:xfrm>
          <a:prstGeom prst="rect">
            <a:avLst/>
          </a:prstGeom>
        </p:spPr>
      </p:pic>
      <p:sp>
        <p:nvSpPr>
          <p:cNvPr id="4" name="TextBox 3"/>
          <p:cNvSpPr txBox="1"/>
          <p:nvPr/>
        </p:nvSpPr>
        <p:spPr>
          <a:xfrm>
            <a:off x="7594600" y="2705100"/>
            <a:ext cx="2209800" cy="1384995"/>
          </a:xfrm>
          <a:prstGeom prst="rect">
            <a:avLst/>
          </a:prstGeom>
          <a:noFill/>
        </p:spPr>
        <p:txBody>
          <a:bodyPr wrap="square" rtlCol="0">
            <a:spAutoFit/>
          </a:bodyPr>
          <a:lstStyle/>
          <a:p>
            <a:pPr marL="285750" indent="-285750">
              <a:buFont typeface="Wingdings" panose="05000000000000000000" pitchFamily="2" charset="2"/>
              <a:buChar char="Ø"/>
            </a:pPr>
            <a:r>
              <a:rPr lang="en-US" sz="1400" dirty="0"/>
              <a:t>Relationship, i.e. verb is written on the arrow</a:t>
            </a:r>
          </a:p>
          <a:p>
            <a:pPr marL="285750" indent="-285750">
              <a:buFont typeface="Wingdings" panose="05000000000000000000" pitchFamily="2" charset="2"/>
              <a:buChar char="Ø"/>
            </a:pPr>
            <a:r>
              <a:rPr lang="en-US" sz="1400" dirty="0"/>
              <a:t>Entity listed at the top of the table</a:t>
            </a:r>
          </a:p>
          <a:p>
            <a:pPr marL="285750" indent="-285750">
              <a:buFont typeface="Wingdings" panose="05000000000000000000" pitchFamily="2" charset="2"/>
              <a:buChar char="Ø"/>
            </a:pPr>
            <a:r>
              <a:rPr lang="en-US" sz="1400" dirty="0"/>
              <a:t>Attributes are listed under the entity</a:t>
            </a:r>
          </a:p>
        </p:txBody>
      </p:sp>
      <p:sp>
        <p:nvSpPr>
          <p:cNvPr id="5" name="TextBox 4"/>
          <p:cNvSpPr txBox="1"/>
          <p:nvPr/>
        </p:nvSpPr>
        <p:spPr>
          <a:xfrm>
            <a:off x="127000" y="4838700"/>
            <a:ext cx="2667000" cy="600164"/>
          </a:xfrm>
          <a:prstGeom prst="rect">
            <a:avLst/>
          </a:prstGeom>
          <a:noFill/>
        </p:spPr>
        <p:txBody>
          <a:bodyPr wrap="square" rtlCol="0">
            <a:spAutoFit/>
          </a:bodyPr>
          <a:lstStyle/>
          <a:p>
            <a:r>
              <a:rPr lang="en-US" sz="1100" dirty="0"/>
              <a:t>Legend : </a:t>
            </a:r>
          </a:p>
          <a:p>
            <a:pPr marL="285750" indent="-285750">
              <a:buFont typeface="Arial" panose="020B0604020202020204" pitchFamily="34" charset="0"/>
              <a:buChar char="•"/>
            </a:pPr>
            <a:r>
              <a:rPr lang="en-US" sz="1100" dirty="0"/>
              <a:t>PK : Primary Key</a:t>
            </a:r>
          </a:p>
          <a:p>
            <a:pPr marL="285750" indent="-285750">
              <a:buFont typeface="Arial" panose="020B0604020202020204" pitchFamily="34" charset="0"/>
              <a:buChar char="•"/>
            </a:pPr>
            <a:r>
              <a:rPr lang="en-US" sz="1100" dirty="0"/>
              <a:t>FK : Foreign Key (refer to PK)</a:t>
            </a:r>
          </a:p>
        </p:txBody>
      </p:sp>
      <p:cxnSp>
        <p:nvCxnSpPr>
          <p:cNvPr id="7" name="Straight Arrow Connector 6">
            <a:extLst>
              <a:ext uri="{FF2B5EF4-FFF2-40B4-BE49-F238E27FC236}">
                <a16:creationId xmlns:a16="http://schemas.microsoft.com/office/drawing/2014/main" xmlns="" id="{82C5F648-D648-4E16-AB68-B3B8A3C72427}"/>
              </a:ext>
            </a:extLst>
          </p:cNvPr>
          <p:cNvCxnSpPr>
            <a:cxnSpLocks/>
          </p:cNvCxnSpPr>
          <p:nvPr/>
        </p:nvCxnSpPr>
        <p:spPr>
          <a:xfrm>
            <a:off x="5918200" y="190500"/>
            <a:ext cx="228600" cy="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A9A0AC3A-006C-47C9-9228-F2522BD7000A}"/>
              </a:ext>
            </a:extLst>
          </p:cNvPr>
          <p:cNvCxnSpPr>
            <a:cxnSpLocks/>
          </p:cNvCxnSpPr>
          <p:nvPr/>
        </p:nvCxnSpPr>
        <p:spPr>
          <a:xfrm>
            <a:off x="5872205" y="1181100"/>
            <a:ext cx="198395" cy="2286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D82C66D3-FC89-4196-B510-7D60F4035A87}"/>
              </a:ext>
            </a:extLst>
          </p:cNvPr>
          <p:cNvCxnSpPr>
            <a:cxnSpLocks/>
          </p:cNvCxnSpPr>
          <p:nvPr/>
        </p:nvCxnSpPr>
        <p:spPr>
          <a:xfrm flipH="1">
            <a:off x="2755901" y="2019299"/>
            <a:ext cx="76199" cy="216243"/>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B45096AC-9983-4947-9272-260F7CBA5E9A}"/>
              </a:ext>
            </a:extLst>
          </p:cNvPr>
          <p:cNvCxnSpPr>
            <a:cxnSpLocks/>
          </p:cNvCxnSpPr>
          <p:nvPr/>
        </p:nvCxnSpPr>
        <p:spPr>
          <a:xfrm>
            <a:off x="1803400" y="1943100"/>
            <a:ext cx="0" cy="18432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A4A81419-672D-4C5B-8F4D-013BCBEDE7E5}"/>
              </a:ext>
            </a:extLst>
          </p:cNvPr>
          <p:cNvCxnSpPr>
            <a:cxnSpLocks/>
          </p:cNvCxnSpPr>
          <p:nvPr/>
        </p:nvCxnSpPr>
        <p:spPr>
          <a:xfrm>
            <a:off x="3098800" y="2324100"/>
            <a:ext cx="228600" cy="3810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F45BEA6A-1242-427F-A06D-52146ADF0677}"/>
              </a:ext>
            </a:extLst>
          </p:cNvPr>
          <p:cNvCxnSpPr>
            <a:cxnSpLocks/>
          </p:cNvCxnSpPr>
          <p:nvPr/>
        </p:nvCxnSpPr>
        <p:spPr>
          <a:xfrm flipH="1" flipV="1">
            <a:off x="2794001" y="2324101"/>
            <a:ext cx="38099" cy="30479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3B5C9556-0885-4819-A38F-C832956DCA07}"/>
              </a:ext>
            </a:extLst>
          </p:cNvPr>
          <p:cNvCxnSpPr>
            <a:cxnSpLocks/>
          </p:cNvCxnSpPr>
          <p:nvPr/>
        </p:nvCxnSpPr>
        <p:spPr>
          <a:xfrm flipH="1" flipV="1">
            <a:off x="2641600" y="1485900"/>
            <a:ext cx="228600" cy="7620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F97F1567-B36C-4C11-B4E6-AFEAE8B4FBFE}"/>
              </a:ext>
            </a:extLst>
          </p:cNvPr>
          <p:cNvCxnSpPr>
            <a:cxnSpLocks/>
          </p:cNvCxnSpPr>
          <p:nvPr/>
        </p:nvCxnSpPr>
        <p:spPr>
          <a:xfrm flipV="1">
            <a:off x="5872205" y="4914900"/>
            <a:ext cx="198395" cy="76201"/>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087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6011418" y="-3280626"/>
            <a:ext cx="3640088" cy="13781397"/>
          </a:xfrm>
          <a:prstGeom prst="rect">
            <a:avLst/>
          </a:prstGeom>
          <a:noFill/>
          <a:ln w="9525">
            <a:noFill/>
            <a:miter lim="800000"/>
            <a:headEnd/>
            <a:tailEnd/>
          </a:ln>
        </p:spPr>
        <p:txBody>
          <a:bodyPr lIns="101594" tIns="50798" rIns="101594" bIns="50798">
            <a:prstTxWarp prst="textNoShape">
              <a:avLst/>
            </a:prstTxWarp>
            <a:spAutoFit/>
          </a:bodyPr>
          <a:lstStyle/>
          <a:p>
            <a:r>
              <a:rPr lang="en-US" sz="88888" dirty="0">
                <a:solidFill>
                  <a:srgbClr val="FF0000"/>
                </a:solidFill>
                <a:latin typeface="Helvetica" charset="0"/>
              </a:rPr>
              <a:t>?</a:t>
            </a:r>
          </a:p>
        </p:txBody>
      </p:sp>
      <p:sp>
        <p:nvSpPr>
          <p:cNvPr id="3" name="TextBox 2"/>
          <p:cNvSpPr txBox="1"/>
          <p:nvPr/>
        </p:nvSpPr>
        <p:spPr>
          <a:xfrm>
            <a:off x="431800" y="1028700"/>
            <a:ext cx="7535333" cy="776238"/>
          </a:xfrm>
          <a:prstGeom prst="rect">
            <a:avLst/>
          </a:prstGeom>
          <a:noFill/>
        </p:spPr>
        <p:txBody>
          <a:bodyPr wrap="square" rtlCol="0">
            <a:spAutoFit/>
          </a:bodyPr>
          <a:lstStyle/>
          <a:p>
            <a:r>
              <a:rPr lang="en-US" sz="4444" dirty="0"/>
              <a:t>Let’s practice ERD…</a:t>
            </a:r>
          </a:p>
        </p:txBody>
      </p:sp>
      <p:sp>
        <p:nvSpPr>
          <p:cNvPr id="2" name="TextBox 1"/>
          <p:cNvSpPr txBox="1"/>
          <p:nvPr/>
        </p:nvSpPr>
        <p:spPr>
          <a:xfrm>
            <a:off x="1422400" y="2086578"/>
            <a:ext cx="6172200" cy="3046988"/>
          </a:xfrm>
          <a:prstGeom prst="rect">
            <a:avLst/>
          </a:prstGeom>
          <a:noFill/>
        </p:spPr>
        <p:txBody>
          <a:bodyPr wrap="square" rtlCol="0">
            <a:spAutoFit/>
          </a:bodyPr>
          <a:lstStyle/>
          <a:p>
            <a:pPr marL="285750" indent="-285750">
              <a:buFontTx/>
              <a:buChar char="-"/>
            </a:pPr>
            <a:r>
              <a:rPr lang="en-US" sz="2400" dirty="0"/>
              <a:t>You are forming a new club at Temple U</a:t>
            </a:r>
          </a:p>
          <a:p>
            <a:pPr marL="285750" indent="-285750">
              <a:buFontTx/>
              <a:buChar char="-"/>
            </a:pPr>
            <a:r>
              <a:rPr lang="en-US" sz="2400" dirty="0"/>
              <a:t>You want to create a DB to capture the data on your members, your committee and your events</a:t>
            </a:r>
          </a:p>
          <a:p>
            <a:pPr marL="285750" indent="-285750">
              <a:buFontTx/>
              <a:buChar char="-"/>
            </a:pPr>
            <a:r>
              <a:rPr lang="en-US" sz="2400" dirty="0"/>
              <a:t>Name 3 entities, list at least 3 attributes for each</a:t>
            </a:r>
          </a:p>
          <a:p>
            <a:pPr marL="285750" indent="-285750">
              <a:buFontTx/>
              <a:buChar char="-"/>
            </a:pPr>
            <a:r>
              <a:rPr lang="en-US" sz="2400" dirty="0"/>
              <a:t>How do they relate to each others? (i.e. relationship)</a:t>
            </a:r>
          </a:p>
        </p:txBody>
      </p:sp>
    </p:spTree>
    <p:extLst>
      <p:ext uri="{BB962C8B-B14F-4D97-AF65-F5344CB8AC3E}">
        <p14:creationId xmlns:p14="http://schemas.microsoft.com/office/powerpoint/2010/main" val="331501711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02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Max Labs 0</a:t>
            </a:r>
          </a:p>
        </p:txBody>
      </p:sp>
      <p:pic>
        <p:nvPicPr>
          <p:cNvPr id="3" name="Picture 2"/>
          <p:cNvPicPr>
            <a:picLocks noChangeAspect="1"/>
          </p:cNvPicPr>
          <p:nvPr/>
        </p:nvPicPr>
        <p:blipFill>
          <a:blip r:embed="rId3"/>
          <a:stretch>
            <a:fillRect/>
          </a:stretch>
        </p:blipFill>
        <p:spPr>
          <a:xfrm>
            <a:off x="1517976" y="1316708"/>
            <a:ext cx="7115175" cy="2114550"/>
          </a:xfrm>
          <a:prstGeom prst="rect">
            <a:avLst/>
          </a:prstGeom>
        </p:spPr>
      </p:pic>
      <p:sp>
        <p:nvSpPr>
          <p:cNvPr id="4" name="TextBox 3"/>
          <p:cNvSpPr txBox="1"/>
          <p:nvPr/>
        </p:nvSpPr>
        <p:spPr>
          <a:xfrm>
            <a:off x="820809" y="4239966"/>
            <a:ext cx="8509505" cy="646331"/>
          </a:xfrm>
          <a:prstGeom prst="rect">
            <a:avLst/>
          </a:prstGeom>
          <a:noFill/>
        </p:spPr>
        <p:txBody>
          <a:bodyPr wrap="square" rtlCol="0">
            <a:spAutoFit/>
          </a:bodyPr>
          <a:lstStyle/>
          <a:p>
            <a:pPr algn="ctr"/>
            <a:r>
              <a:rPr lang="en-US" dirty="0"/>
              <a:t>This assignment is purely reading- read it! The other Max Labs are based off this reading.</a:t>
            </a:r>
          </a:p>
        </p:txBody>
      </p:sp>
    </p:spTree>
    <p:extLst>
      <p:ext uri="{BB962C8B-B14F-4D97-AF65-F5344CB8AC3E}">
        <p14:creationId xmlns:p14="http://schemas.microsoft.com/office/powerpoint/2010/main" val="3397179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Tools for Discussing: Processes,</a:t>
            </a:r>
            <a:br>
              <a:rPr lang="en-US" sz="2800" dirty="0">
                <a:solidFill>
                  <a:srgbClr val="FF0000"/>
                </a:solidFill>
              </a:rPr>
            </a:br>
            <a:r>
              <a:rPr lang="en-US" sz="2800" dirty="0">
                <a:solidFill>
                  <a:srgbClr val="FF0000"/>
                </a:solidFill>
              </a:rPr>
              <a:t>Information, Business Rules, &amp; Systems</a:t>
            </a:r>
            <a:r>
              <a:rPr lang="en-US" sz="2800" dirty="0"/>
              <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2.1 Analyzing Organizations as Systems Processes</a:t>
            </a:r>
          </a:p>
          <a:p>
            <a:pPr marL="0" indent="0">
              <a:buNone/>
            </a:pPr>
            <a:r>
              <a:rPr lang="en-US" dirty="0">
                <a:solidFill>
                  <a:schemeClr val="bg2">
                    <a:lumMod val="10000"/>
                    <a:lumOff val="90000"/>
                  </a:schemeClr>
                </a:solidFill>
              </a:rPr>
              <a:t>	Systems Analysis</a:t>
            </a:r>
          </a:p>
          <a:p>
            <a:pPr marL="0" indent="0">
              <a:buNone/>
            </a:pPr>
            <a:r>
              <a:rPr lang="en-US" dirty="0">
                <a:solidFill>
                  <a:schemeClr val="bg2">
                    <a:lumMod val="10000"/>
                    <a:lumOff val="90000"/>
                  </a:schemeClr>
                </a:solidFill>
              </a:rPr>
              <a:t>	Systems Architecture</a:t>
            </a:r>
          </a:p>
          <a:p>
            <a:pPr marL="0" indent="0">
              <a:buNone/>
            </a:pPr>
            <a:r>
              <a:rPr lang="en-US" dirty="0">
                <a:solidFill>
                  <a:schemeClr val="bg2">
                    <a:lumMod val="10000"/>
                    <a:lumOff val="90000"/>
                  </a:schemeClr>
                </a:solidFill>
              </a:rPr>
              <a:t>2.1.1 Modeling Processes with Swimlane Diagrams</a:t>
            </a:r>
          </a:p>
          <a:p>
            <a:pPr marL="0" indent="0">
              <a:buNone/>
            </a:pPr>
            <a:r>
              <a:rPr lang="en-US" dirty="0"/>
              <a:t>2.1.2 Data Modeling with ERDs</a:t>
            </a:r>
          </a:p>
          <a:p>
            <a:pPr marL="0" indent="0">
              <a:buNone/>
            </a:pPr>
            <a:r>
              <a:rPr lang="en-US" dirty="0">
                <a:solidFill>
                  <a:schemeClr val="bg2">
                    <a:lumMod val="10000"/>
                    <a:lumOff val="90000"/>
                  </a:schemeClr>
                </a:solidFill>
              </a:rPr>
              <a:t>2.1.3 Modeling Business Rules with Decision Trees</a:t>
            </a:r>
          </a:p>
          <a:p>
            <a:pPr marL="0" indent="0">
              <a:buNone/>
            </a:pPr>
            <a:r>
              <a:rPr lang="en-US" dirty="0">
                <a:solidFill>
                  <a:schemeClr val="bg2">
                    <a:lumMod val="10000"/>
                    <a:lumOff val="90000"/>
                  </a:schemeClr>
                </a:solidFill>
              </a:rPr>
              <a:t>2.1.4 Conceptual Architecture Diagrams</a:t>
            </a:r>
          </a:p>
          <a:p>
            <a:pPr marL="0" indent="0">
              <a:buNone/>
            </a:pPr>
            <a:endParaRPr lang="en-US" dirty="0"/>
          </a:p>
        </p:txBody>
      </p:sp>
    </p:spTree>
    <p:extLst>
      <p:ext uri="{BB962C8B-B14F-4D97-AF65-F5344CB8AC3E}">
        <p14:creationId xmlns:p14="http://schemas.microsoft.com/office/powerpoint/2010/main" val="420032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rPr>
              <a:t> Ultimate Guide to ER Diagrams</a:t>
            </a:r>
          </a:p>
          <a:p>
            <a:r>
              <a:rPr lang="en-US" sz="2000" dirty="0">
                <a:solidFill>
                  <a:schemeClr val="bg1"/>
                </a:solidFill>
              </a:rPr>
              <a:t> Entity Relationship Diagram Examples</a:t>
            </a:r>
          </a:p>
        </p:txBody>
      </p:sp>
    </p:spTree>
    <p:extLst>
      <p:ext uri="{BB962C8B-B14F-4D97-AF65-F5344CB8AC3E}">
        <p14:creationId xmlns:p14="http://schemas.microsoft.com/office/powerpoint/2010/main" val="334110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408" y="1685924"/>
            <a:ext cx="5422392" cy="3050096"/>
          </a:xfrm>
          <a:prstGeom prst="rect">
            <a:avLst/>
          </a:prstGeom>
        </p:spPr>
      </p:pic>
    </p:spTree>
    <p:extLst>
      <p:ext uri="{BB962C8B-B14F-4D97-AF65-F5344CB8AC3E}">
        <p14:creationId xmlns:p14="http://schemas.microsoft.com/office/powerpoint/2010/main" val="1674213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3"/>
              </a:rPr>
              <a:t>Ultimate Guide to ER Diagrams</a:t>
            </a:r>
            <a:endParaRPr lang="en-US" dirty="0"/>
          </a:p>
        </p:txBody>
      </p:sp>
      <p:sp>
        <p:nvSpPr>
          <p:cNvPr id="4" name="TextBox 3"/>
          <p:cNvSpPr txBox="1"/>
          <p:nvPr/>
        </p:nvSpPr>
        <p:spPr>
          <a:xfrm>
            <a:off x="427363" y="1181100"/>
            <a:ext cx="9296400" cy="2677656"/>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Discuss:</a:t>
            </a:r>
          </a:p>
          <a:p>
            <a:pPr marL="914400" lvl="1" indent="-457200">
              <a:buAutoNum type="arabicPeriod"/>
            </a:pPr>
            <a:r>
              <a:rPr lang="en-US" sz="2400" dirty="0">
                <a:effectLst>
                  <a:outerShdw blurRad="38100" dist="38100" dir="2700000" algn="tl">
                    <a:srgbClr val="000000">
                      <a:alpha val="43137"/>
                    </a:srgbClr>
                  </a:outerShdw>
                </a:effectLst>
              </a:rPr>
              <a:t>What was this article about?</a:t>
            </a: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r>
              <a:rPr lang="en-US" sz="2400" dirty="0">
                <a:effectLst>
                  <a:outerShdw blurRad="38100" dist="38100" dir="2700000" algn="tl">
                    <a:srgbClr val="000000">
                      <a:alpha val="43137"/>
                    </a:srgbClr>
                  </a:outerShdw>
                </a:effectLst>
              </a:rPr>
              <a:t>Why should you care?</a:t>
            </a:r>
          </a:p>
        </p:txBody>
      </p:sp>
      <p:sp>
        <p:nvSpPr>
          <p:cNvPr id="5" name="TextBox 4"/>
          <p:cNvSpPr txBox="1"/>
          <p:nvPr/>
        </p:nvSpPr>
        <p:spPr>
          <a:xfrm>
            <a:off x="1574800" y="1866900"/>
            <a:ext cx="8534400" cy="1131079"/>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ERDs are a tool for </a:t>
            </a:r>
            <a:r>
              <a:rPr lang="en-US" sz="2250" b="1" dirty="0">
                <a:effectLst>
                  <a:outerShdw blurRad="38100" dist="38100" dir="2700000" algn="tl">
                    <a:srgbClr val="000000">
                      <a:alpha val="43137"/>
                    </a:srgbClr>
                  </a:outerShdw>
                </a:effectLst>
              </a:rPr>
              <a:t>modeling information</a:t>
            </a:r>
            <a:r>
              <a:rPr lang="en-US" sz="2250" dirty="0">
                <a:effectLst>
                  <a:outerShdw blurRad="38100" dist="38100" dir="2700000" algn="tl">
                    <a:srgbClr val="000000">
                      <a:alpha val="43137"/>
                    </a:srgbClr>
                  </a:outerShdw>
                </a:effectLst>
              </a:rPr>
              <a:t>.  This article provides all of the basic information you need to model information with an ERD.</a:t>
            </a:r>
          </a:p>
        </p:txBody>
      </p:sp>
      <p:sp>
        <p:nvSpPr>
          <p:cNvPr id="6" name="TextBox 5"/>
          <p:cNvSpPr txBox="1"/>
          <p:nvPr/>
        </p:nvSpPr>
        <p:spPr>
          <a:xfrm>
            <a:off x="1574800" y="3695700"/>
            <a:ext cx="8534400" cy="1823576"/>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While swimlane diagrams are great for modeling business processes, all </a:t>
            </a:r>
            <a:r>
              <a:rPr lang="en-US" sz="2250" b="1" dirty="0">
                <a:effectLst>
                  <a:outerShdw blurRad="38100" dist="38100" dir="2700000" algn="tl">
                    <a:srgbClr val="000000">
                      <a:alpha val="43137"/>
                    </a:srgbClr>
                  </a:outerShdw>
                </a:effectLst>
              </a:rPr>
              <a:t>business processes require information to perform them</a:t>
            </a:r>
            <a:r>
              <a:rPr lang="en-US" sz="2250" dirty="0">
                <a:effectLst>
                  <a:outerShdw blurRad="38100" dist="38100" dir="2700000" algn="tl">
                    <a:srgbClr val="000000">
                      <a:alpha val="43137"/>
                    </a:srgbClr>
                  </a:outerShdw>
                </a:effectLst>
              </a:rPr>
              <a:t>.  An ERD is a great </a:t>
            </a:r>
            <a:r>
              <a:rPr lang="en-US" sz="2250" b="1" dirty="0">
                <a:effectLst>
                  <a:outerShdw blurRad="38100" dist="38100" dir="2700000" algn="tl">
                    <a:srgbClr val="000000">
                      <a:alpha val="43137"/>
                    </a:srgbClr>
                  </a:outerShdw>
                </a:effectLst>
              </a:rPr>
              <a:t>tool to use to model information </a:t>
            </a:r>
            <a:r>
              <a:rPr lang="en-US" sz="2250" dirty="0">
                <a:effectLst>
                  <a:outerShdw blurRad="38100" dist="38100" dir="2700000" algn="tl">
                    <a:srgbClr val="000000">
                      <a:alpha val="43137"/>
                    </a:srgbClr>
                  </a:outerShdw>
                </a:effectLst>
              </a:rPr>
              <a:t>and the ERD supplements the swimlane diagram to get a better understanding of the entire business process</a:t>
            </a:r>
          </a:p>
        </p:txBody>
      </p:sp>
    </p:spTree>
    <p:extLst>
      <p:ext uri="{BB962C8B-B14F-4D97-AF65-F5344CB8AC3E}">
        <p14:creationId xmlns:p14="http://schemas.microsoft.com/office/powerpoint/2010/main" val="209634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hlinkClick r:id="rId3"/>
              </a:rPr>
              <a:t>Entity Relationship Diagram Examples</a:t>
            </a:r>
            <a:endParaRPr lang="en-US" dirty="0"/>
          </a:p>
        </p:txBody>
      </p:sp>
      <p:sp>
        <p:nvSpPr>
          <p:cNvPr id="4" name="TextBox 3"/>
          <p:cNvSpPr txBox="1"/>
          <p:nvPr/>
        </p:nvSpPr>
        <p:spPr>
          <a:xfrm>
            <a:off x="427363" y="1399044"/>
            <a:ext cx="9296400" cy="2677656"/>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Discuss:</a:t>
            </a:r>
          </a:p>
          <a:p>
            <a:pPr marL="914400" lvl="1" indent="-457200">
              <a:buAutoNum type="arabicPeriod"/>
            </a:pPr>
            <a:r>
              <a:rPr lang="en-US" sz="2400" dirty="0">
                <a:effectLst>
                  <a:outerShdw blurRad="38100" dist="38100" dir="2700000" algn="tl">
                    <a:srgbClr val="000000">
                      <a:alpha val="43137"/>
                    </a:srgbClr>
                  </a:outerShdw>
                </a:effectLst>
              </a:rPr>
              <a:t>What was this article about?</a:t>
            </a: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endParaRPr lang="en-US" sz="2400" dirty="0">
              <a:effectLst>
                <a:outerShdw blurRad="38100" dist="38100" dir="2700000" algn="tl">
                  <a:srgbClr val="000000">
                    <a:alpha val="43137"/>
                  </a:srgbClr>
                </a:outerShdw>
              </a:effectLst>
            </a:endParaRPr>
          </a:p>
          <a:p>
            <a:pPr marL="914400" lvl="1" indent="-457200">
              <a:buAutoNum type="arabicPeriod"/>
            </a:pPr>
            <a:r>
              <a:rPr lang="en-US" sz="2400" dirty="0">
                <a:effectLst>
                  <a:outerShdw blurRad="38100" dist="38100" dir="2700000" algn="tl">
                    <a:srgbClr val="000000">
                      <a:alpha val="43137"/>
                    </a:srgbClr>
                  </a:outerShdw>
                </a:effectLst>
              </a:rPr>
              <a:t>Why should you care?</a:t>
            </a:r>
          </a:p>
        </p:txBody>
      </p:sp>
      <p:sp>
        <p:nvSpPr>
          <p:cNvPr id="5" name="TextBox 4"/>
          <p:cNvSpPr txBox="1"/>
          <p:nvPr/>
        </p:nvSpPr>
        <p:spPr>
          <a:xfrm>
            <a:off x="1498600" y="2095500"/>
            <a:ext cx="6248400" cy="438582"/>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This article simply provides </a:t>
            </a:r>
            <a:r>
              <a:rPr lang="en-US" sz="2250" b="1" dirty="0">
                <a:effectLst>
                  <a:outerShdw blurRad="38100" dist="38100" dir="2700000" algn="tl">
                    <a:srgbClr val="000000">
                      <a:alpha val="43137"/>
                    </a:srgbClr>
                  </a:outerShdw>
                </a:effectLst>
              </a:rPr>
              <a:t>examples of ERDs</a:t>
            </a:r>
            <a:r>
              <a:rPr lang="en-US" sz="2250" dirty="0">
                <a:effectLst>
                  <a:outerShdw blurRad="38100" dist="38100" dir="2700000" algn="tl">
                    <a:srgbClr val="000000">
                      <a:alpha val="43137"/>
                    </a:srgbClr>
                  </a:outerShdw>
                </a:effectLst>
              </a:rPr>
              <a:t>.</a:t>
            </a:r>
          </a:p>
        </p:txBody>
      </p:sp>
      <p:sp>
        <p:nvSpPr>
          <p:cNvPr id="6" name="TextBox 5"/>
          <p:cNvSpPr txBox="1"/>
          <p:nvPr/>
        </p:nvSpPr>
        <p:spPr>
          <a:xfrm>
            <a:off x="1498600" y="3924300"/>
            <a:ext cx="7162800" cy="1131079"/>
          </a:xfrm>
          <a:prstGeom prst="rect">
            <a:avLst/>
          </a:prstGeom>
          <a:noFill/>
        </p:spPr>
        <p:txBody>
          <a:bodyPr wrap="square" rtlCol="0">
            <a:spAutoFit/>
          </a:bodyPr>
          <a:lstStyle/>
          <a:p>
            <a:r>
              <a:rPr lang="en-US" sz="2250" dirty="0">
                <a:effectLst>
                  <a:outerShdw blurRad="38100" dist="38100" dir="2700000" algn="tl">
                    <a:srgbClr val="000000">
                      <a:alpha val="43137"/>
                    </a:srgbClr>
                  </a:outerShdw>
                </a:effectLst>
              </a:rPr>
              <a:t>ERDs are a little more difficult to visualize than swimlane diagrams and looking through examples of ERDs can frequently make them easier to understand.</a:t>
            </a:r>
          </a:p>
        </p:txBody>
      </p:sp>
    </p:spTree>
    <p:extLst>
      <p:ext uri="{BB962C8B-B14F-4D97-AF65-F5344CB8AC3E}">
        <p14:creationId xmlns:p14="http://schemas.microsoft.com/office/powerpoint/2010/main" val="140474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1" name="TextBox 3"/>
          <p:cNvSpPr txBox="1">
            <a:spLocks noChangeArrowheads="1"/>
          </p:cNvSpPr>
          <p:nvPr/>
        </p:nvSpPr>
        <p:spPr bwMode="auto">
          <a:xfrm>
            <a:off x="6011418" y="-3280626"/>
            <a:ext cx="3640088" cy="13781397"/>
          </a:xfrm>
          <a:prstGeom prst="rect">
            <a:avLst/>
          </a:prstGeom>
          <a:noFill/>
          <a:ln w="9525">
            <a:noFill/>
            <a:miter lim="800000"/>
            <a:headEnd/>
            <a:tailEnd/>
          </a:ln>
        </p:spPr>
        <p:txBody>
          <a:bodyPr lIns="101594" tIns="50798" rIns="101594" bIns="50798">
            <a:prstTxWarp prst="textNoShape">
              <a:avLst/>
            </a:prstTxWarp>
            <a:spAutoFit/>
          </a:bodyPr>
          <a:lstStyle/>
          <a:p>
            <a:r>
              <a:rPr lang="en-US" sz="88888" dirty="0">
                <a:solidFill>
                  <a:srgbClr val="FF0000"/>
                </a:solidFill>
                <a:latin typeface="Helvetica" charset="0"/>
              </a:rPr>
              <a:t>?</a:t>
            </a:r>
          </a:p>
        </p:txBody>
      </p:sp>
      <p:sp>
        <p:nvSpPr>
          <p:cNvPr id="3" name="TextBox 2"/>
          <p:cNvSpPr txBox="1"/>
          <p:nvPr/>
        </p:nvSpPr>
        <p:spPr>
          <a:xfrm>
            <a:off x="84667" y="2434167"/>
            <a:ext cx="9906000" cy="1460143"/>
          </a:xfrm>
          <a:prstGeom prst="rect">
            <a:avLst/>
          </a:prstGeom>
          <a:noFill/>
        </p:spPr>
        <p:txBody>
          <a:bodyPr wrap="square" rtlCol="0">
            <a:spAutoFit/>
          </a:bodyPr>
          <a:lstStyle/>
          <a:p>
            <a:r>
              <a:rPr lang="en-US" sz="4444" dirty="0"/>
              <a:t>What is an “entity relationship diagram”?</a:t>
            </a:r>
          </a:p>
        </p:txBody>
      </p:sp>
      <p:sp>
        <p:nvSpPr>
          <p:cNvPr id="2" name="TextBox 1"/>
          <p:cNvSpPr txBox="1"/>
          <p:nvPr/>
        </p:nvSpPr>
        <p:spPr>
          <a:xfrm>
            <a:off x="1016000" y="910167"/>
            <a:ext cx="4021667" cy="400110"/>
          </a:xfrm>
          <a:prstGeom prst="rect">
            <a:avLst/>
          </a:prstGeom>
          <a:noFill/>
        </p:spPr>
        <p:txBody>
          <a:bodyPr wrap="square" rtlCol="0">
            <a:spAutoFit/>
          </a:bodyPr>
          <a:lstStyle/>
          <a:p>
            <a:r>
              <a:rPr lang="en-US" sz="2000" dirty="0"/>
              <a:t>Entity = Noun</a:t>
            </a:r>
          </a:p>
        </p:txBody>
      </p:sp>
      <p:sp>
        <p:nvSpPr>
          <p:cNvPr id="4" name="TextBox 3"/>
          <p:cNvSpPr txBox="1"/>
          <p:nvPr/>
        </p:nvSpPr>
        <p:spPr>
          <a:xfrm>
            <a:off x="5503333" y="4635500"/>
            <a:ext cx="2540000" cy="400110"/>
          </a:xfrm>
          <a:prstGeom prst="rect">
            <a:avLst/>
          </a:prstGeom>
          <a:noFill/>
        </p:spPr>
        <p:txBody>
          <a:bodyPr wrap="square" rtlCol="0">
            <a:spAutoFit/>
          </a:bodyPr>
          <a:lstStyle/>
          <a:p>
            <a:r>
              <a:rPr lang="en-US" sz="2000" dirty="0"/>
              <a:t>Relationship = Verb</a:t>
            </a:r>
          </a:p>
        </p:txBody>
      </p:sp>
      <p:sp>
        <p:nvSpPr>
          <p:cNvPr id="5" name="TextBox 4"/>
          <p:cNvSpPr txBox="1"/>
          <p:nvPr/>
        </p:nvSpPr>
        <p:spPr>
          <a:xfrm>
            <a:off x="3026834" y="1841500"/>
            <a:ext cx="2984584" cy="400110"/>
          </a:xfrm>
          <a:prstGeom prst="rect">
            <a:avLst/>
          </a:prstGeom>
          <a:noFill/>
        </p:spPr>
        <p:txBody>
          <a:bodyPr wrap="square" rtlCol="0">
            <a:spAutoFit/>
          </a:bodyPr>
          <a:lstStyle/>
          <a:p>
            <a:r>
              <a:rPr lang="en-US" sz="2000" dirty="0"/>
              <a:t>Attribute = Characteristic</a:t>
            </a:r>
          </a:p>
        </p:txBody>
      </p:sp>
      <p:sp>
        <p:nvSpPr>
          <p:cNvPr id="6" name="TextBox 5"/>
          <p:cNvSpPr txBox="1"/>
          <p:nvPr/>
        </p:nvSpPr>
        <p:spPr>
          <a:xfrm>
            <a:off x="1693334" y="3788833"/>
            <a:ext cx="3344333" cy="400110"/>
          </a:xfrm>
          <a:prstGeom prst="rect">
            <a:avLst/>
          </a:prstGeom>
          <a:noFill/>
        </p:spPr>
        <p:txBody>
          <a:bodyPr wrap="square" rtlCol="0">
            <a:spAutoFit/>
          </a:bodyPr>
          <a:lstStyle/>
          <a:p>
            <a:r>
              <a:rPr lang="en-US" sz="2000" dirty="0"/>
              <a:t>Data Model</a:t>
            </a:r>
          </a:p>
        </p:txBody>
      </p:sp>
    </p:spTree>
    <p:extLst>
      <p:ext uri="{BB962C8B-B14F-4D97-AF65-F5344CB8AC3E}">
        <p14:creationId xmlns:p14="http://schemas.microsoft.com/office/powerpoint/2010/main" val="32317866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1393</TotalTime>
  <Words>683</Words>
  <Application>Microsoft Office PowerPoint</Application>
  <PresentationFormat>Custom</PresentationFormat>
  <Paragraphs>117</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Calisto MT</vt:lpstr>
      <vt:lpstr>Helvetica</vt:lpstr>
      <vt:lpstr>Trebuchet MS</vt:lpstr>
      <vt:lpstr>Wingdings</vt:lpstr>
      <vt:lpstr>Wingdings 2</vt:lpstr>
      <vt:lpstr>MIS2101</vt:lpstr>
      <vt:lpstr>Information Systems in Organizations  2.1.2 Data Modeling with Entity Relationship Diagrams (ERD)</vt:lpstr>
      <vt:lpstr>Roadmap</vt:lpstr>
      <vt:lpstr>Max Labs 0</vt:lpstr>
      <vt:lpstr>Tools for Discussing: Processes, Information, Business Rules, &amp; Systems </vt:lpstr>
      <vt:lpstr>Required Reading</vt:lpstr>
      <vt:lpstr>Required Viewing 1/1</vt:lpstr>
      <vt:lpstr>Ultimate Guide to ER Diagrams</vt:lpstr>
      <vt:lpstr>Entity Relationship Diagram Examples</vt:lpstr>
      <vt:lpstr>PowerPoint Presentation</vt:lpstr>
      <vt:lpstr>What is a entity relationship diagram?</vt:lpstr>
      <vt:lpstr>Primary ERD Symbols</vt:lpstr>
      <vt:lpstr>Translating</vt:lpstr>
      <vt:lpstr>Entity Relationship Diagram (ERD)</vt:lpstr>
      <vt:lpstr>Entity Relationship Diagram (ERD)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Minich, Courtney (NYC-MBW)</cp:lastModifiedBy>
  <cp:revision>123</cp:revision>
  <dcterms:created xsi:type="dcterms:W3CDTF">2015-03-16T11:37:14Z</dcterms:created>
  <dcterms:modified xsi:type="dcterms:W3CDTF">2018-01-12T03:11:33Z</dcterms:modified>
</cp:coreProperties>
</file>