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handoutMasterIdLst>
    <p:handoutMasterId r:id="rId32"/>
  </p:handoutMasterIdLst>
  <p:sldIdLst>
    <p:sldId id="256" r:id="rId2"/>
    <p:sldId id="413" r:id="rId3"/>
    <p:sldId id="396" r:id="rId4"/>
    <p:sldId id="398" r:id="rId5"/>
    <p:sldId id="385" r:id="rId6"/>
    <p:sldId id="383" r:id="rId7"/>
    <p:sldId id="386" r:id="rId8"/>
    <p:sldId id="387" r:id="rId9"/>
    <p:sldId id="388" r:id="rId10"/>
    <p:sldId id="400" r:id="rId11"/>
    <p:sldId id="401" r:id="rId12"/>
    <p:sldId id="402" r:id="rId13"/>
    <p:sldId id="403" r:id="rId14"/>
    <p:sldId id="376" r:id="rId15"/>
    <p:sldId id="404" r:id="rId16"/>
    <p:sldId id="377" r:id="rId17"/>
    <p:sldId id="379" r:id="rId18"/>
    <p:sldId id="405" r:id="rId19"/>
    <p:sldId id="389" r:id="rId20"/>
    <p:sldId id="384" r:id="rId21"/>
    <p:sldId id="291" r:id="rId22"/>
    <p:sldId id="355" r:id="rId23"/>
    <p:sldId id="359" r:id="rId24"/>
    <p:sldId id="361" r:id="rId25"/>
    <p:sldId id="306" r:id="rId26"/>
    <p:sldId id="406" r:id="rId27"/>
    <p:sldId id="362" r:id="rId28"/>
    <p:sldId id="409" r:id="rId29"/>
    <p:sldId id="407" r:id="rId30"/>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95" autoAdjust="0"/>
    <p:restoredTop sz="73342" autoAdjust="0"/>
  </p:normalViewPr>
  <p:slideViewPr>
    <p:cSldViewPr>
      <p:cViewPr varScale="1">
        <p:scale>
          <a:sx n="78" d="100"/>
          <a:sy n="78" d="100"/>
        </p:scale>
        <p:origin x="950" y="62"/>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566E1C5B-1B16-4EBD-991F-5CCCE8A4510E}" type="presOf" srcId="{A6FBA0B4-DE22-4C18-82DD-E310D07799E8}" destId="{5D32F783-3446-4B2C-94A8-0CB20ABBBB42}" srcOrd="0" destOrd="3"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78462444-BEC5-4783-BBE7-9066B79A7A34}" type="presOf" srcId="{B55AE6D0-2961-479F-9101-C678A3352F6F}" destId="{0AA5EE87-A426-4820-84A9-11CAEB6D2720}" srcOrd="0" destOrd="0" presId="urn:microsoft.com/office/officeart/2005/8/layout/default"/>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8CEF12FB-244A-4A0A-B2D0-4927A85080CE}" type="presOf" srcId="{E451AE18-38F9-4C5A-AC76-A182501E3E50}" destId="{5D32F783-3446-4B2C-94A8-0CB20ABBBB42}" srcOrd="0" destOrd="0"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037F69A7-E941-452E-B6B8-667FA5D23FB3}" type="presOf" srcId="{8B6FA39E-9648-4137-A553-2BFE187B7C56}" destId="{4BCBA621-49C3-4194-8D6B-D16578A106A9}" srcOrd="0" destOrd="0" presId="urn:microsoft.com/office/officeart/2005/8/layout/default"/>
    <dgm:cxn modelId="{27ACC06C-0C69-4C33-B2F9-BE2FC668010E}" type="presOf" srcId="{A9DE9D0D-DFAA-49FD-A829-3381979D5070}" destId="{2E2A2293-13D2-4AD5-9A29-383453FCBA19}"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A546AB18-C2D0-44D7-96B6-019F555E3B6B}" type="presOf" srcId="{F0EEEAE6-D5E0-4EA5-9171-BCF078DD16FF}" destId="{0AA5EE87-A426-4820-84A9-11CAEB6D2720}" srcOrd="0" destOrd="1" presId="urn:microsoft.com/office/officeart/2005/8/layout/default"/>
    <dgm:cxn modelId="{C9D5C488-4C4B-4731-AF7B-EE0E2B5EC7BD}" type="presOf" srcId="{C1131088-FC90-491F-8DC5-4967CD8921BE}" destId="{5D32F783-3446-4B2C-94A8-0CB20ABBBB42}" srcOrd="0" destOrd="2" presId="urn:microsoft.com/office/officeart/2005/8/layout/default"/>
    <dgm:cxn modelId="{81CF05BF-2572-4D72-B8A5-30505EC3D24D}" type="presOf" srcId="{B3A4D94E-C467-4905-8EC7-E415C9A2399C}" destId="{F284DE59-DCC2-4FB0-9983-E52AD31606F4}"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9B2251FF-8325-48D7-BDC5-B08220968B87}" type="presOf" srcId="{0CA84C88-809A-47A6-814C-9A73F0837E46}" destId="{F284DE59-DCC2-4FB0-9983-E52AD31606F4}" srcOrd="0" destOrd="1" presId="urn:microsoft.com/office/officeart/2005/8/layout/default"/>
    <dgm:cxn modelId="{CD12CA10-3259-4BF6-B6D5-AECC7138F7B8}" type="presOf" srcId="{E1E886E8-EA48-445C-BB85-9873CBA30AB1}" destId="{F284DE59-DCC2-4FB0-9983-E52AD31606F4}" srcOrd="0" destOrd="2" presId="urn:microsoft.com/office/officeart/2005/8/layout/default"/>
    <dgm:cxn modelId="{5465CA07-465A-45CB-839B-0187CF372FC7}" type="presOf" srcId="{EBB11946-924B-4830-BF84-0ED895F608B6}" destId="{2E2A2293-13D2-4AD5-9A29-383453FCBA19}" srcOrd="0" destOrd="1"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9D1D110-A72B-4C2F-8A9F-7A3FABB39375}" type="presOf" srcId="{D240FDC2-D28D-40D4-9CA3-7E264E9B1939}" destId="{72316C7D-1DCA-48D0-B7A5-E788D4F384A4}" srcOrd="0" destOrd="1"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C0DF0457-147C-4B81-83BB-CFD961A54036}"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783A8DEA-FE14-493D-8DF6-412BFB73B064}" type="presOf" srcId="{B6CCF2DE-BAB2-4A3C-B262-45D6FC9202A9}" destId="{72316C7D-1DCA-48D0-B7A5-E788D4F384A4}" srcOrd="0" destOrd="2" presId="urn:microsoft.com/office/officeart/2005/8/layout/default"/>
    <dgm:cxn modelId="{FB35F5DC-F9CE-4831-BF2D-3CBF8A4F6FCD}" type="presOf" srcId="{B4D60D14-B840-4723-A7B5-95A74FB6E122}" destId="{5D32F783-3446-4B2C-94A8-0CB20ABBBB42}" srcOrd="0" destOrd="1" presId="urn:microsoft.com/office/officeart/2005/8/layout/default"/>
    <dgm:cxn modelId="{9DE3FEF0-6ED4-4F75-B3E6-F5C0E3414226}" type="presParOf" srcId="{4BCBA621-49C3-4194-8D6B-D16578A106A9}" destId="{2E2A2293-13D2-4AD5-9A29-383453FCBA19}" srcOrd="0" destOrd="0" presId="urn:microsoft.com/office/officeart/2005/8/layout/default"/>
    <dgm:cxn modelId="{01DFC23E-1844-47CB-9898-7197705FD3BF}" type="presParOf" srcId="{4BCBA621-49C3-4194-8D6B-D16578A106A9}" destId="{8F4D8101-E83A-4F69-88E2-6BC5209B06CD}" srcOrd="1" destOrd="0" presId="urn:microsoft.com/office/officeart/2005/8/layout/default"/>
    <dgm:cxn modelId="{32A7923B-ED3D-4BC8-98F3-8769DCD66511}" type="presParOf" srcId="{4BCBA621-49C3-4194-8D6B-D16578A106A9}" destId="{0AA5EE87-A426-4820-84A9-11CAEB6D2720}" srcOrd="2" destOrd="0" presId="urn:microsoft.com/office/officeart/2005/8/layout/default"/>
    <dgm:cxn modelId="{07EF7FCE-DBAC-4E25-BAA7-9B12B5F69196}" type="presParOf" srcId="{4BCBA621-49C3-4194-8D6B-D16578A106A9}" destId="{457EA16C-20DC-44AE-A111-9BA01FAA7496}" srcOrd="3" destOrd="0" presId="urn:microsoft.com/office/officeart/2005/8/layout/default"/>
    <dgm:cxn modelId="{93070E70-B8AF-4F39-9541-C0951009061B}" type="presParOf" srcId="{4BCBA621-49C3-4194-8D6B-D16578A106A9}" destId="{72316C7D-1DCA-48D0-B7A5-E788D4F384A4}" srcOrd="4" destOrd="0" presId="urn:microsoft.com/office/officeart/2005/8/layout/default"/>
    <dgm:cxn modelId="{B9471E13-89E7-432E-92AC-87590B208B2E}" type="presParOf" srcId="{4BCBA621-49C3-4194-8D6B-D16578A106A9}" destId="{9706A20F-33B6-46EF-B7C4-FAAF4C9DA4FF}" srcOrd="5" destOrd="0" presId="urn:microsoft.com/office/officeart/2005/8/layout/default"/>
    <dgm:cxn modelId="{38DAC55C-7CDA-4113-9DC2-71C0C2BFF11E}" type="presParOf" srcId="{4BCBA621-49C3-4194-8D6B-D16578A106A9}" destId="{5D32F783-3446-4B2C-94A8-0CB20ABBBB42}" srcOrd="6" destOrd="0" presId="urn:microsoft.com/office/officeart/2005/8/layout/default"/>
    <dgm:cxn modelId="{C1A69214-1C46-4E99-BB5C-57A227EB78B2}" type="presParOf" srcId="{4BCBA621-49C3-4194-8D6B-D16578A106A9}" destId="{F9B9AC9F-CBB2-476F-A320-1CDAEA581943}" srcOrd="7" destOrd="0" presId="urn:microsoft.com/office/officeart/2005/8/layout/default"/>
    <dgm:cxn modelId="{B321064E-9AF0-4A61-9880-EF5DC44BFE02}"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AF8D3ED-C126-42FB-B1F6-82CD1968DD1E}" srcId="{8B6FA39E-9648-4137-A553-2BFE187B7C56}" destId="{B55AE6D0-2961-479F-9101-C678A3352F6F}" srcOrd="1" destOrd="0" parTransId="{114D978D-7829-4A8A-AEDE-FDAB15709A53}" sibTransId="{36283E54-7BC9-48A1-A183-3BD9FF02977F}"/>
    <dgm:cxn modelId="{BD745818-4009-4287-B645-227F7EB025BC}" type="presOf" srcId="{B55AE6D0-2961-479F-9101-C678A3352F6F}" destId="{0796F863-AAC4-457F-AA12-27633CB3CA3D}" srcOrd="0" destOrd="0" presId="urn:microsoft.com/office/officeart/2005/8/layout/default"/>
    <dgm:cxn modelId="{0C0E0C45-56B8-4374-A61C-53EF141F1999}" type="presOf" srcId="{F0EEEAE6-D5E0-4EA5-9171-BCF078DD16FF}" destId="{0796F863-AAC4-457F-AA12-27633CB3CA3D}" srcOrd="0" destOrd="1"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3390E859-09DE-4D05-8C8E-A9FE995FDDD6}" srcId="{119E187F-FF44-40A1-9315-812B2A1AD6CE}" destId="{3EF72F6C-0177-4DCD-B2F3-B22400A14B38}" srcOrd="2" destOrd="0" parTransId="{573F54B8-3879-4C50-96F4-11F50AE3DB54}" sibTransId="{0B194ED5-B667-408E-840D-12564B2A0764}"/>
    <dgm:cxn modelId="{DA39FB86-4A24-49CB-ADB7-91861975B266}" type="presOf" srcId="{376480C4-E898-4554-8D17-31AFD4401138}" destId="{29247854-EFE0-4D34-9523-8E348332FB1F}" srcOrd="0" destOrd="1" presId="urn:microsoft.com/office/officeart/2005/8/layout/default"/>
    <dgm:cxn modelId="{96CDC186-04D4-4127-ABFB-4E4952A00744}" type="presOf" srcId="{3EF72F6C-0177-4DCD-B2F3-B22400A14B38}" destId="{21CA60FB-1126-4E99-A2F1-68263F5EE148}" srcOrd="0" destOrd="3" presId="urn:microsoft.com/office/officeart/2005/8/layout/default"/>
    <dgm:cxn modelId="{9A3AE8BB-06F8-4904-8605-0DFBA9E9FC64}" type="presOf" srcId="{8C1B409E-5F75-4AB6-97D7-D1BA10F9884C}" destId="{89E88587-83D1-475D-A7E7-CCB8A9F91855}" srcOrd="0" destOrd="1"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7615FE8A-36FF-4C3E-AD92-87D6EAAF5DE8}" type="presOf" srcId="{F76E088C-65C2-475D-AC44-72B3E5E48CBC}" destId="{89E88587-83D1-475D-A7E7-CCB8A9F91855}" srcOrd="0" destOrd="2" presId="urn:microsoft.com/office/officeart/2005/8/layout/default"/>
    <dgm:cxn modelId="{DEC3A103-C3D8-4FCF-B04A-9EF8A53D980A}" type="presOf" srcId="{D240FDC2-D28D-40D4-9CA3-7E264E9B1939}" destId="{21CA60FB-1126-4E99-A2F1-68263F5EE148}" srcOrd="0" destOrd="1"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D05AA59A-4A3C-4FD5-820E-D67C1ABA931E}" type="presOf" srcId="{E451AE18-38F9-4C5A-AC76-A182501E3E50}" destId="{89E88587-83D1-475D-A7E7-CCB8A9F91855}" srcOrd="0" destOrd="0" presId="urn:microsoft.com/office/officeart/2005/8/layout/default"/>
    <dgm:cxn modelId="{36B7E60E-027A-49B8-A55D-356DADBDF436}" type="presOf" srcId="{119E187F-FF44-40A1-9315-812B2A1AD6CE}" destId="{21CA60FB-1126-4E99-A2F1-68263F5EE148}" srcOrd="0" destOrd="0"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CF849354-4C00-470D-B143-9ED325AC68AF}" type="presOf" srcId="{A9DE9D0D-DFAA-49FD-A829-3381979D5070}" destId="{29247854-EFE0-4D34-9523-8E348332FB1F}" srcOrd="0" destOrd="0" presId="urn:microsoft.com/office/officeart/2005/8/layout/default"/>
    <dgm:cxn modelId="{2801D42F-D2C8-4AD4-A3FB-5EA30AD73F28}" type="presOf" srcId="{607B0D6C-CDF1-4BC0-9F01-4FF119A199A1}" destId="{21CA60FB-1126-4E99-A2F1-68263F5EE148}" srcOrd="0" destOrd="2"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41BF81E1-75EA-40F3-94E4-25C4E1D95B7C}" type="presOf" srcId="{8B6FA39E-9648-4137-A553-2BFE187B7C56}" destId="{0D6B4E1C-B5F7-4EF1-BF9C-A7FA73F96489}" srcOrd="0" destOrd="0"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59A6743E-4162-492A-A215-F4FED3A42F0A}" type="presOf" srcId="{9C99CB93-F561-422E-BCDC-225F739FB7C8}" destId="{29247854-EFE0-4D34-9523-8E348332FB1F}" srcOrd="0" destOrd="2" presId="urn:microsoft.com/office/officeart/2005/8/layout/default"/>
    <dgm:cxn modelId="{FEFDFB3A-3932-416F-978A-4D7FB90A5457}" srcId="{A9DE9D0D-DFAA-49FD-A829-3381979D5070}" destId="{376480C4-E898-4554-8D17-31AFD4401138}" srcOrd="0" destOrd="0" parTransId="{2446A83D-2F54-463F-A57E-5E1AC9884390}" sibTransId="{0D6D0AF8-6B71-421F-A972-040ABFA1FE4D}"/>
    <dgm:cxn modelId="{F070BDAC-B6A8-420D-8394-737DE7720FCC}" type="presOf" srcId="{82B75B92-E4D6-42ED-8C3B-BDEAF2C3004C}" destId="{0796F863-AAC4-457F-AA12-27633CB3CA3D}" srcOrd="0" destOrd="2" presId="urn:microsoft.com/office/officeart/2005/8/layout/default"/>
    <dgm:cxn modelId="{896A28BB-8903-4D0E-8F50-1D8A49B8D59C}" type="presParOf" srcId="{0D6B4E1C-B5F7-4EF1-BF9C-A7FA73F96489}" destId="{29247854-EFE0-4D34-9523-8E348332FB1F}" srcOrd="0" destOrd="0" presId="urn:microsoft.com/office/officeart/2005/8/layout/default"/>
    <dgm:cxn modelId="{E2851B0C-6FF6-45FF-8643-8F22E3A529F0}" type="presParOf" srcId="{0D6B4E1C-B5F7-4EF1-BF9C-A7FA73F96489}" destId="{102ACCE8-E76B-4EC5-95E8-1100A7A450E1}" srcOrd="1" destOrd="0" presId="urn:microsoft.com/office/officeart/2005/8/layout/default"/>
    <dgm:cxn modelId="{5F290D83-6680-48CF-8537-99690EAE6EE3}" type="presParOf" srcId="{0D6B4E1C-B5F7-4EF1-BF9C-A7FA73F96489}" destId="{0796F863-AAC4-457F-AA12-27633CB3CA3D}" srcOrd="2" destOrd="0" presId="urn:microsoft.com/office/officeart/2005/8/layout/default"/>
    <dgm:cxn modelId="{5D3775D6-E614-4AD4-BA6A-B12AD2755C61}" type="presParOf" srcId="{0D6B4E1C-B5F7-4EF1-BF9C-A7FA73F96489}" destId="{E9DD2094-01E9-4275-8B2E-CB20FAC9432C}" srcOrd="3" destOrd="0" presId="urn:microsoft.com/office/officeart/2005/8/layout/default"/>
    <dgm:cxn modelId="{C916FB50-0614-4CCC-8D6D-12452812B85D}" type="presParOf" srcId="{0D6B4E1C-B5F7-4EF1-BF9C-A7FA73F96489}" destId="{21CA60FB-1126-4E99-A2F1-68263F5EE148}" srcOrd="4" destOrd="0" presId="urn:microsoft.com/office/officeart/2005/8/layout/default"/>
    <dgm:cxn modelId="{DADD479D-046B-403F-9F25-BEE2FDA6D779}" type="presParOf" srcId="{0D6B4E1C-B5F7-4EF1-BF9C-A7FA73F96489}" destId="{F2A372C6-5BA5-437B-8FF8-A3EFBE0F7ABA}" srcOrd="5" destOrd="0" presId="urn:microsoft.com/office/officeart/2005/8/layout/default"/>
    <dgm:cxn modelId="{04A50F24-637C-42F7-B45E-79F564066FAE}"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smtClean="0"/>
            <a:t>Week 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7A4ED86B-DC2C-4144-BFC8-6CD33FCCC75A}" type="presOf" srcId="{F91AC2DE-4C61-4E62-9EE7-31B5AE6DDA94}" destId="{EFA31A38-8802-4140-867E-4C33C74C3AF4}" srcOrd="0" destOrd="1" presId="urn:microsoft.com/office/officeart/2005/8/layout/default"/>
    <dgm:cxn modelId="{FA12DB01-EA2A-43E4-BCD2-3D1A776B79CD}" type="presOf" srcId="{270FC7C5-AA52-49A4-AC36-BF93BB77D078}" destId="{BEB5596C-76A2-4C47-9362-24BC5F07B369}" srcOrd="0" destOrd="2" presId="urn:microsoft.com/office/officeart/2005/8/layout/default"/>
    <dgm:cxn modelId="{E1237686-53A4-4871-8B30-661E1B0D577C}" type="presOf" srcId="{E451AE18-38F9-4C5A-AC76-A182501E3E50}" destId="{9F6CA291-08AD-4070-A048-A52B178F643F}" srcOrd="0" destOrd="0" presId="urn:microsoft.com/office/officeart/2005/8/layout/default"/>
    <dgm:cxn modelId="{36AEB030-E947-4859-8768-8B5F88560A97}" type="presOf" srcId="{0CA84C88-809A-47A6-814C-9A73F0837E46}" destId="{BEB5596C-76A2-4C47-9362-24BC5F07B369}" srcOrd="0" destOrd="1"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AF5DF109-B58F-4805-B1FC-EE008BD0BB3A}" type="presOf" srcId="{B3A4D94E-C467-4905-8EC7-E415C9A2399C}" destId="{BEB5596C-76A2-4C47-9362-24BC5F07B369}" srcOrd="0" destOrd="0" presId="urn:microsoft.com/office/officeart/2005/8/layout/default"/>
    <dgm:cxn modelId="{53BFA53E-3F13-4D33-8A97-95F06702E3A9}" type="presOf" srcId="{F0EEEAE6-D5E0-4EA5-9171-BCF078DD16FF}" destId="{81046186-72C3-4DF3-B652-35FFEAC438F4}"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9721163B-DEED-4A56-AAF2-46BECFDA006D}" type="presOf" srcId="{B55AE6D0-2961-479F-9101-C678A3352F6F}" destId="{81046186-72C3-4DF3-B652-35FFEAC438F4}" srcOrd="0" destOrd="0" presId="urn:microsoft.com/office/officeart/2005/8/layout/default"/>
    <dgm:cxn modelId="{D262B16D-E50A-4175-AB5D-2CC3B4AEC1F2}" type="presOf" srcId="{89C0D09A-275A-4935-B013-90B5C428D76E}" destId="{81046186-72C3-4DF3-B652-35FFEAC438F4}" srcOrd="0" destOrd="2" presId="urn:microsoft.com/office/officeart/2005/8/layout/default"/>
    <dgm:cxn modelId="{AB59B131-1032-4976-B303-F3A95D934285}" type="presOf" srcId="{A9DE9D0D-DFAA-49FD-A829-3381979D5070}" destId="{AA83B5B2-8785-46F8-9506-395547CDDAD9}" srcOrd="0" destOrd="0" presId="urn:microsoft.com/office/officeart/2005/8/layout/default"/>
    <dgm:cxn modelId="{1C27514A-676A-4FFB-B082-2AAC7B55FA64}" type="presOf" srcId="{B4D60D14-B840-4723-A7B5-95A74FB6E122}" destId="{9F6CA291-08AD-4070-A048-A52B178F643F}" srcOrd="0" destOrd="1"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C3A4474C-37C9-4FDE-BDB7-24AFB37184B3}" srcId="{8B6FA39E-9648-4137-A553-2BFE187B7C56}" destId="{E7BA925E-317A-4CB7-B5A3-7F50D4E28DD8}" srcOrd="2" destOrd="0" parTransId="{D508CC46-0FE7-45E2-AAB6-EA8CD33AAF16}" sibTransId="{F5E636DE-EF3A-4E47-8996-14E0AB621D99}"/>
    <dgm:cxn modelId="{488C99FF-2D5F-41AF-9B59-A881E2794CAF}" type="presOf" srcId="{E7BA925E-317A-4CB7-B5A3-7F50D4E28DD8}" destId="{EFA31A38-8802-4140-867E-4C33C74C3AF4}" srcOrd="0" destOrd="0" presId="urn:microsoft.com/office/officeart/2005/8/layout/default"/>
    <dgm:cxn modelId="{072934E7-4098-49D8-B67B-17CC55531D17}" type="presOf" srcId="{4461D9E0-0D81-4356-8C5B-61AE1C32593A}" destId="{EFA31A38-8802-4140-867E-4C33C74C3AF4}" srcOrd="0" destOrd="3"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64E2E21E-AC3E-474B-9479-9C9A851A1B80}" type="presOf" srcId="{D240FDC2-D28D-40D4-9CA3-7E264E9B1939}" destId="{EFA31A38-8802-4140-867E-4C33C74C3AF4}" srcOrd="0" destOrd="2"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AEDAC8A-FB4A-4AB8-9A70-1D7ED257CF2D}" type="presOf" srcId="{8B6FA39E-9648-4137-A553-2BFE187B7C56}" destId="{A23A25DC-27EA-45AC-8696-9ECB4E867505}" srcOrd="0" destOrd="0" presId="urn:microsoft.com/office/officeart/2005/8/layout/default"/>
    <dgm:cxn modelId="{066257CB-6D1E-4CFA-A5DE-3F4C147D9B8C}" type="presOf" srcId="{C183AFE8-ED99-4A1F-9C95-7E21D27BAFF0}" destId="{AA83B5B2-8785-46F8-9506-395547CDDAD9}" srcOrd="0" destOrd="2"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E47E638C-42A2-46FA-A17A-C30AC2C0A396}" type="presOf" srcId="{9297F6D1-CF5A-4546-BFA7-9D0AFECC9B65}" destId="{AA83B5B2-8785-46F8-9506-395547CDDAD9}" srcOrd="0" destOrd="1" presId="urn:microsoft.com/office/officeart/2005/8/layout/default"/>
    <dgm:cxn modelId="{C82E8FE6-7940-45A2-B829-1ACC3BF8DDEC}" type="presParOf" srcId="{A23A25DC-27EA-45AC-8696-9ECB4E867505}" destId="{AA83B5B2-8785-46F8-9506-395547CDDAD9}" srcOrd="0" destOrd="0" presId="urn:microsoft.com/office/officeart/2005/8/layout/default"/>
    <dgm:cxn modelId="{98EF1916-1E32-4F2A-8D4C-0E496137135C}" type="presParOf" srcId="{A23A25DC-27EA-45AC-8696-9ECB4E867505}" destId="{EDBACF00-EFB5-47D7-AF84-A23D99FDDF2A}" srcOrd="1" destOrd="0" presId="urn:microsoft.com/office/officeart/2005/8/layout/default"/>
    <dgm:cxn modelId="{03CF1F43-B894-4020-82E5-ACAB8BDA48D4}" type="presParOf" srcId="{A23A25DC-27EA-45AC-8696-9ECB4E867505}" destId="{81046186-72C3-4DF3-B652-35FFEAC438F4}" srcOrd="2" destOrd="0" presId="urn:microsoft.com/office/officeart/2005/8/layout/default"/>
    <dgm:cxn modelId="{253AA9FC-646F-449A-BAB9-403F772D6C68}" type="presParOf" srcId="{A23A25DC-27EA-45AC-8696-9ECB4E867505}" destId="{589AD5BE-AE53-4382-BEE9-82B4AFE722D3}" srcOrd="3" destOrd="0" presId="urn:microsoft.com/office/officeart/2005/8/layout/default"/>
    <dgm:cxn modelId="{94736A61-5775-4F8A-A1FF-0E1279387436}" type="presParOf" srcId="{A23A25DC-27EA-45AC-8696-9ECB4E867505}" destId="{EFA31A38-8802-4140-867E-4C33C74C3AF4}" srcOrd="4" destOrd="0" presId="urn:microsoft.com/office/officeart/2005/8/layout/default"/>
    <dgm:cxn modelId="{2AA9413F-797B-4227-B4A7-F88107F5AD2F}" type="presParOf" srcId="{A23A25DC-27EA-45AC-8696-9ECB4E867505}" destId="{9EFFC421-5E24-4980-B127-21ECF090CC91}" srcOrd="5" destOrd="0" presId="urn:microsoft.com/office/officeart/2005/8/layout/default"/>
    <dgm:cxn modelId="{427955D2-3ABA-4D65-9EEE-8672C604B57F}" type="presParOf" srcId="{A23A25DC-27EA-45AC-8696-9ECB4E867505}" destId="{9F6CA291-08AD-4070-A048-A52B178F643F}" srcOrd="6" destOrd="0" presId="urn:microsoft.com/office/officeart/2005/8/layout/default"/>
    <dgm:cxn modelId="{C922E12D-2E32-4AEB-A1B2-AD0507028C97}" type="presParOf" srcId="{A23A25DC-27EA-45AC-8696-9ECB4E867505}" destId="{9CB91590-F8D0-4B99-951E-F3B3971AB325}" srcOrd="7" destOrd="0" presId="urn:microsoft.com/office/officeart/2005/8/layout/default"/>
    <dgm:cxn modelId="{AFB4254F-3D26-4DB2-B175-082399315ABD}"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rgbClr val="00B050"/>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rgbClr val="00B050"/>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A6FBA0B4-DE22-4C18-82DD-E310D07799E8}">
      <dgm:prSet phldrT="[Text]" custT="1"/>
      <dgm:spPr>
        <a:gradFill rotWithShape="0">
          <a:gsLst>
            <a:gs pos="0">
              <a:srgbClr val="00B050"/>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a:t>
          </a:r>
          <a:r>
            <a:rPr lang="en-US" sz="1300" dirty="0" err="1"/>
            <a:t>Mgmt</a:t>
          </a:r>
          <a:endParaRPr lang="en-US" sz="1300" dirty="0"/>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1a &amp; 1b</a:t>
          </a: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5631111-D77C-465F-B809-887E709DD47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#1</a:t>
          </a:r>
          <a:endParaRPr lang="en-US" sz="1300" dirty="0"/>
        </a:p>
      </dgm:t>
    </dgm:pt>
    <dgm:pt modelId="{8EE42693-A022-41C0-AA85-8CBE4D9BE688}" type="parTrans" cxnId="{BC4B7BCB-DC2B-4FC6-91D1-7470154C2B41}">
      <dgm:prSet/>
      <dgm:spPr/>
      <dgm:t>
        <a:bodyPr/>
        <a:lstStyle/>
        <a:p>
          <a:endParaRPr lang="en-US"/>
        </a:p>
      </dgm:t>
    </dgm:pt>
    <dgm:pt modelId="{0306A4AE-2C41-4230-AFC9-1D8A5C5FFC61}" type="sibTrans" cxnId="{BC4B7BCB-DC2B-4FC6-91D1-7470154C2B41}">
      <dgm:prSet/>
      <dgm:spPr/>
      <dgm:t>
        <a:bodyPr/>
        <a:lstStyle/>
        <a:p>
          <a:endParaRPr lang="en-US"/>
        </a:p>
      </dgm:t>
    </dgm:pt>
    <dgm:pt modelId="{FAD41478-360E-40A9-9028-28FC63ADFE70}">
      <dgm:prSet phldrT="[Text]" custT="1"/>
      <dgm:spPr>
        <a:gradFill>
          <a:gsLst>
            <a:gs pos="0">
              <a:schemeClr val="accent2">
                <a:lumMod val="40000"/>
                <a:lumOff val="60000"/>
              </a:schemeClr>
            </a:gs>
            <a:gs pos="100000">
              <a:schemeClr val="accent2">
                <a:lumMod val="75000"/>
              </a:schemeClr>
            </a:gs>
          </a:gsLst>
        </a:gradFill>
      </dgm:spPr>
      <dgm:t>
        <a:bodyPr/>
        <a:lstStyle/>
        <a:p>
          <a:endParaRPr lang="en-US" sz="1300" dirty="0"/>
        </a:p>
      </dgm:t>
    </dgm:pt>
    <dgm:pt modelId="{8FCE3DBD-189C-4B59-9E12-72FFA4BC2A16}" type="parTrans" cxnId="{3C93FCA5-0185-4F5E-BC02-73819BFA340A}">
      <dgm:prSet/>
      <dgm:spPr/>
      <dgm:t>
        <a:bodyPr/>
        <a:lstStyle/>
        <a:p>
          <a:endParaRPr lang="en-US"/>
        </a:p>
      </dgm:t>
    </dgm:pt>
    <dgm:pt modelId="{48E8A0E3-63E1-4C0A-8915-ADBB513F60D0}" type="sibTrans" cxnId="{3C93FCA5-0185-4F5E-BC02-73819BFA340A}">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BC4B7BCB-DC2B-4FC6-91D1-7470154C2B41}" srcId="{A9DE9D0D-DFAA-49FD-A829-3381979D5070}" destId="{05631111-D77C-465F-B809-887E709DD474}" srcOrd="1" destOrd="0" parTransId="{8EE42693-A022-41C0-AA85-8CBE4D9BE688}" sibTransId="{0306A4AE-2C41-4230-AFC9-1D8A5C5FFC61}"/>
    <dgm:cxn modelId="{8B463172-727E-44C1-B044-0CA9EA750AA4}" type="presOf" srcId="{D240FDC2-D28D-40D4-9CA3-7E264E9B1939}" destId="{21CA60FB-1126-4E99-A2F1-68263F5EE148}" srcOrd="0" destOrd="1" presId="urn:microsoft.com/office/officeart/2005/8/layout/default"/>
    <dgm:cxn modelId="{848D32CE-7773-45F8-9CB4-9F5728552D39}" type="presOf" srcId="{FAD41478-360E-40A9-9028-28FC63ADFE70}" destId="{0796F863-AAC4-457F-AA12-27633CB3CA3D}" srcOrd="0" destOrd="3"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D90013F6-0C2E-441D-9180-DA4901171322}" type="presOf" srcId="{05631111-D77C-465F-B809-887E709DD474}" destId="{29247854-EFE0-4D34-9523-8E348332FB1F}"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3C93FCA5-0185-4F5E-BC02-73819BFA340A}" srcId="{B55AE6D0-2961-479F-9101-C678A3352F6F}" destId="{FAD41478-360E-40A9-9028-28FC63ADFE70}" srcOrd="2" destOrd="0" parTransId="{8FCE3DBD-189C-4B59-9E12-72FFA4BC2A16}" sibTransId="{48E8A0E3-63E1-4C0A-8915-ADBB513F60D0}"/>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endParaRPr lang="en-US" sz="1300" kern="1200" dirty="0"/>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a:t>
          </a:r>
          <a:r>
            <a:rPr lang="en-US" sz="1300" kern="1200" dirty="0" err="1"/>
            <a:t>Mgmt</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9D7990-6712-0942-B5F6-485CD2CA1C89}" type="datetimeFigureOut">
              <a:rPr lang="en-US" smtClean="0"/>
              <a:t>1/11/2018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93BF0A-0B80-F245-9EC7-8AED2FDFEABF}" type="slidenum">
              <a:rPr lang="en-US" smtClean="0"/>
              <a:t>‹#›</a:t>
            </a:fld>
            <a:endParaRPr lang="en-US"/>
          </a:p>
        </p:txBody>
      </p:sp>
    </p:spTree>
    <p:extLst>
      <p:ext uri="{BB962C8B-B14F-4D97-AF65-F5344CB8AC3E}">
        <p14:creationId xmlns:p14="http://schemas.microsoft.com/office/powerpoint/2010/main" val="2701410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0996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54892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9075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67209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89204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83788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07806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58197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4082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63112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4459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42704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47730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1917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38445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9225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98354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223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25149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85728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9221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4898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794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18144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7723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1654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9210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1221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8"/>
            <a:ext cx="7866696" cy="1524001"/>
          </a:xfrm>
        </p:spPr>
        <p:txBody>
          <a:bodyPr anchor="b">
            <a:normAutofit/>
          </a:bodyPr>
          <a:lstStyle>
            <a:lvl1pPr algn="ctr">
              <a:defRPr sz="2658">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24974" indent="0" algn="ctr">
              <a:buNone/>
              <a:defRPr>
                <a:solidFill>
                  <a:schemeClr val="tx1">
                    <a:tint val="75000"/>
                  </a:schemeClr>
                </a:solidFill>
              </a:defRPr>
            </a:lvl2pPr>
            <a:lvl3pPr marL="449949" indent="0" algn="ctr">
              <a:buNone/>
              <a:defRPr>
                <a:solidFill>
                  <a:schemeClr val="tx1">
                    <a:tint val="75000"/>
                  </a:schemeClr>
                </a:solidFill>
              </a:defRPr>
            </a:lvl3pPr>
            <a:lvl4pPr marL="674923" indent="0" algn="ctr">
              <a:buNone/>
              <a:defRPr>
                <a:solidFill>
                  <a:schemeClr val="tx1">
                    <a:tint val="75000"/>
                  </a:schemeClr>
                </a:solidFill>
              </a:defRPr>
            </a:lvl4pPr>
            <a:lvl5pPr marL="899897" indent="0" algn="ctr">
              <a:buNone/>
              <a:defRPr>
                <a:solidFill>
                  <a:schemeClr val="tx1">
                    <a:tint val="75000"/>
                  </a:schemeClr>
                </a:solidFill>
              </a:defRPr>
            </a:lvl5pPr>
            <a:lvl6pPr marL="1124873" indent="0" algn="ctr">
              <a:buNone/>
              <a:defRPr>
                <a:solidFill>
                  <a:schemeClr val="tx1">
                    <a:tint val="75000"/>
                  </a:schemeClr>
                </a:solidFill>
              </a:defRPr>
            </a:lvl6pPr>
            <a:lvl7pPr marL="1349848" indent="0" algn="ctr">
              <a:buNone/>
              <a:defRPr>
                <a:solidFill>
                  <a:schemeClr val="tx1">
                    <a:tint val="75000"/>
                  </a:schemeClr>
                </a:solidFill>
              </a:defRPr>
            </a:lvl7pPr>
            <a:lvl8pPr marL="1574821" indent="0" algn="ctr">
              <a:buNone/>
              <a:defRPr>
                <a:solidFill>
                  <a:schemeClr val="tx1">
                    <a:tint val="75000"/>
                  </a:schemeClr>
                </a:solidFill>
              </a:defRPr>
            </a:lvl8pPr>
            <a:lvl9pPr marL="179979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12383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9" y="456506"/>
            <a:ext cx="8451499" cy="3180672"/>
          </a:xfrm>
          <a:prstGeom prst="rect">
            <a:avLst/>
          </a:prstGeom>
        </p:spPr>
      </p:pic>
      <p:sp>
        <p:nvSpPr>
          <p:cNvPr id="2" name="Title 1"/>
          <p:cNvSpPr>
            <a:spLocks noGrp="1"/>
          </p:cNvSpPr>
          <p:nvPr>
            <p:ph type="title"/>
          </p:nvPr>
        </p:nvSpPr>
        <p:spPr>
          <a:xfrm>
            <a:off x="761511" y="3804383"/>
            <a:ext cx="8629439" cy="452893"/>
          </a:xfrm>
        </p:spPr>
        <p:txBody>
          <a:bodyPr anchor="b">
            <a:normAutofit/>
          </a:bodyPr>
          <a:lstStyle>
            <a:lvl1pPr algn="ctr">
              <a:defRPr sz="1378"/>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986"/>
            </a:lvl1pPr>
            <a:lvl2pPr marL="224974" indent="0">
              <a:buNone/>
              <a:defRPr sz="986"/>
            </a:lvl2pPr>
            <a:lvl3pPr marL="449949" indent="0">
              <a:buNone/>
              <a:defRPr sz="986"/>
            </a:lvl3pPr>
            <a:lvl4pPr marL="674923" indent="0">
              <a:buNone/>
              <a:defRPr sz="986"/>
            </a:lvl4pPr>
            <a:lvl5pPr marL="899897" indent="0">
              <a:buNone/>
              <a:defRPr sz="986"/>
            </a:lvl5pPr>
            <a:lvl6pPr marL="1124873" indent="0">
              <a:buNone/>
              <a:defRPr sz="986"/>
            </a:lvl6pPr>
            <a:lvl7pPr marL="1349848" indent="0">
              <a:buNone/>
              <a:defRPr sz="986"/>
            </a:lvl7pPr>
            <a:lvl8pPr marL="1574821" indent="0">
              <a:buNone/>
              <a:defRPr sz="986"/>
            </a:lvl8pPr>
            <a:lvl9pPr marL="1799796" indent="0">
              <a:buNone/>
              <a:defRPr sz="986"/>
            </a:lvl9pPr>
          </a:lstStyle>
          <a:p>
            <a:r>
              <a:rPr lang="en-US"/>
              <a:t>Click icon to add picture</a:t>
            </a:r>
            <a:endParaRPr lang="en-US" dirty="0"/>
          </a:p>
        </p:txBody>
      </p:sp>
      <p:sp>
        <p:nvSpPr>
          <p:cNvPr id="4" name="Text Placeholder 3"/>
          <p:cNvSpPr>
            <a:spLocks noGrp="1"/>
          </p:cNvSpPr>
          <p:nvPr>
            <p:ph type="body" sz="half" idx="2"/>
          </p:nvPr>
        </p:nvSpPr>
        <p:spPr>
          <a:xfrm>
            <a:off x="761495" y="4257284"/>
            <a:ext cx="8628136" cy="56872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9275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963456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576"/>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689"/>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4" name="Text Placeholder 3"/>
          <p:cNvSpPr>
            <a:spLocks noGrp="1"/>
          </p:cNvSpPr>
          <p:nvPr>
            <p:ph type="body" sz="half" idx="2"/>
          </p:nvPr>
        </p:nvSpPr>
        <p:spPr>
          <a:xfrm>
            <a:off x="761495" y="3586972"/>
            <a:ext cx="8628136" cy="1241247"/>
          </a:xfrm>
        </p:spPr>
        <p:txBody>
          <a:bodyPr anchor="ctr">
            <a:normAutofit/>
          </a:bodyP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5"/>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937" dirty="0">
                <a:solidFill>
                  <a:schemeClr val="tx1"/>
                </a:solidFill>
                <a:effectLst/>
              </a:rPr>
              <a:t>“</a:t>
            </a:r>
          </a:p>
        </p:txBody>
      </p:sp>
      <p:sp>
        <p:nvSpPr>
          <p:cNvPr id="13" name="TextBox 12"/>
          <p:cNvSpPr txBox="1"/>
          <p:nvPr/>
        </p:nvSpPr>
        <p:spPr>
          <a:xfrm>
            <a:off x="8753930" y="2440226"/>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937" dirty="0">
                <a:solidFill>
                  <a:schemeClr val="tx1"/>
                </a:solidFill>
                <a:effectLst/>
              </a:rPr>
              <a:t>”</a:t>
            </a:r>
          </a:p>
        </p:txBody>
      </p:sp>
    </p:spTree>
    <p:extLst>
      <p:ext uri="{BB962C8B-B14F-4D97-AF65-F5344CB8AC3E}">
        <p14:creationId xmlns:p14="http://schemas.microsoft.com/office/powerpoint/2010/main" val="193426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4"/>
            <a:ext cx="8626832" cy="95053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68318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39336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0" name="Picture Placeholder 2"/>
          <p:cNvSpPr>
            <a:spLocks noGrp="1" noChangeAspect="1"/>
          </p:cNvSpPr>
          <p:nvPr>
            <p:ph type="pic" idx="15"/>
          </p:nvPr>
        </p:nvSpPr>
        <p:spPr>
          <a:xfrm>
            <a:off x="848419" y="161577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1" name="Text Placeholder 3"/>
          <p:cNvSpPr>
            <a:spLocks noGrp="1"/>
          </p:cNvSpPr>
          <p:nvPr>
            <p:ph type="body" sz="half" idx="18"/>
          </p:nvPr>
        </p:nvSpPr>
        <p:spPr>
          <a:xfrm>
            <a:off x="7614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3" name="Picture Placeholder 2"/>
          <p:cNvSpPr>
            <a:spLocks noGrp="1" noChangeAspect="1"/>
          </p:cNvSpPr>
          <p:nvPr>
            <p:ph type="pic" idx="21"/>
          </p:nvPr>
        </p:nvSpPr>
        <p:spPr>
          <a:xfrm>
            <a:off x="3788119" y="161592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4" name="Text Placeholder 3"/>
          <p:cNvSpPr>
            <a:spLocks noGrp="1"/>
          </p:cNvSpPr>
          <p:nvPr>
            <p:ph type="body" sz="half" idx="19"/>
          </p:nvPr>
        </p:nvSpPr>
        <p:spPr>
          <a:xfrm>
            <a:off x="37011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7" name="Text Placeholder 3"/>
          <p:cNvSpPr>
            <a:spLocks noGrp="1"/>
          </p:cNvSpPr>
          <p:nvPr>
            <p:ph type="body" sz="half" idx="20"/>
          </p:nvPr>
        </p:nvSpPr>
        <p:spPr>
          <a:xfrm>
            <a:off x="6638810" y="3733649"/>
            <a:ext cx="2750820" cy="1092363"/>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525085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83303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7" y="50801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1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32922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91725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7"/>
            <a:ext cx="7992126" cy="1524011"/>
          </a:xfrm>
        </p:spPr>
        <p:txBody>
          <a:bodyPr anchor="b"/>
          <a:lstStyle>
            <a:lvl1pPr algn="ctr">
              <a:defRPr sz="1968"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986">
                <a:solidFill>
                  <a:schemeClr val="tx1"/>
                </a:solidFill>
              </a:defRPr>
            </a:lvl1pPr>
            <a:lvl2pPr marL="224974" indent="0">
              <a:buNone/>
              <a:defRPr sz="887">
                <a:solidFill>
                  <a:schemeClr val="tx1">
                    <a:tint val="75000"/>
                  </a:schemeClr>
                </a:solidFill>
              </a:defRPr>
            </a:lvl2pPr>
            <a:lvl3pPr marL="449949" indent="0">
              <a:buNone/>
              <a:defRPr sz="788">
                <a:solidFill>
                  <a:schemeClr val="tx1">
                    <a:tint val="75000"/>
                  </a:schemeClr>
                </a:solidFill>
              </a:defRPr>
            </a:lvl3pPr>
            <a:lvl4pPr marL="674923" indent="0">
              <a:buNone/>
              <a:defRPr sz="689">
                <a:solidFill>
                  <a:schemeClr val="tx1">
                    <a:tint val="75000"/>
                  </a:schemeClr>
                </a:solidFill>
              </a:defRPr>
            </a:lvl4pPr>
            <a:lvl5pPr marL="899897" indent="0">
              <a:buNone/>
              <a:defRPr sz="689">
                <a:solidFill>
                  <a:schemeClr val="tx1">
                    <a:tint val="75000"/>
                  </a:schemeClr>
                </a:solidFill>
              </a:defRPr>
            </a:lvl5pPr>
            <a:lvl6pPr marL="1124873" indent="0">
              <a:buNone/>
              <a:defRPr sz="689">
                <a:solidFill>
                  <a:schemeClr val="tx1">
                    <a:tint val="75000"/>
                  </a:schemeClr>
                </a:solidFill>
              </a:defRPr>
            </a:lvl6pPr>
            <a:lvl7pPr marL="1349848" indent="0">
              <a:buNone/>
              <a:defRPr sz="689">
                <a:solidFill>
                  <a:schemeClr val="tx1">
                    <a:tint val="75000"/>
                  </a:schemeClr>
                </a:solidFill>
              </a:defRPr>
            </a:lvl7pPr>
            <a:lvl8pPr marL="1574821" indent="0">
              <a:buNone/>
              <a:defRPr sz="689">
                <a:solidFill>
                  <a:schemeClr val="tx1">
                    <a:tint val="75000"/>
                  </a:schemeClr>
                </a:solidFill>
              </a:defRPr>
            </a:lvl8pPr>
            <a:lvl9pPr marL="1799796" indent="0">
              <a:buNone/>
              <a:defRPr sz="68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67480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3"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53313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15039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85112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04186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11"/>
            <a:ext cx="3089074" cy="1518265"/>
          </a:xfrm>
        </p:spPr>
        <p:txBody>
          <a:bodyPr anchor="b">
            <a:normAutofit/>
          </a:bodyPr>
          <a:lstStyle>
            <a:lvl1pPr algn="ctr">
              <a:defRPr sz="1181" b="0"/>
            </a:lvl1pPr>
          </a:lstStyle>
          <a:p>
            <a:r>
              <a:rPr lang="en-US"/>
              <a:t>Click to edit Master title style</a:t>
            </a:r>
            <a:endParaRPr lang="en-US" dirty="0"/>
          </a:p>
        </p:txBody>
      </p:sp>
      <p:sp>
        <p:nvSpPr>
          <p:cNvPr id="3" name="Content Placeholder 2"/>
          <p:cNvSpPr>
            <a:spLocks noGrp="1"/>
          </p:cNvSpPr>
          <p:nvPr>
            <p:ph idx="1"/>
          </p:nvPr>
        </p:nvSpPr>
        <p:spPr>
          <a:xfrm>
            <a:off x="4046366"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9013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57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63027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41"/>
            <a:ext cx="2286000"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1/11/2018</a:t>
            </a:fld>
            <a:endParaRPr lang="en-US"/>
          </a:p>
        </p:txBody>
      </p:sp>
      <p:sp>
        <p:nvSpPr>
          <p:cNvPr id="5" name="Footer Placeholder 4"/>
          <p:cNvSpPr>
            <a:spLocks noGrp="1"/>
          </p:cNvSpPr>
          <p:nvPr>
            <p:ph type="ftr" sz="quarter" idx="3"/>
          </p:nvPr>
        </p:nvSpPr>
        <p:spPr>
          <a:xfrm>
            <a:off x="761503" y="4902741"/>
            <a:ext cx="5560721" cy="304271"/>
          </a:xfrm>
          <a:prstGeom prst="rect">
            <a:avLst/>
          </a:prstGeom>
        </p:spPr>
        <p:txBody>
          <a:bodyPr vert="horz" lIns="91440" tIns="45720" rIns="91440" bIns="45720" rtlCol="0" anchor="ctr"/>
          <a:lstStyle>
            <a:lvl1pPr algn="l">
              <a:defRPr sz="492">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8761677" y="4902741"/>
            <a:ext cx="627954"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364163130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24974" rtl="0" eaLnBrk="1" latinLnBrk="0" hangingPunct="1">
        <a:spcBef>
          <a:spcPct val="0"/>
        </a:spcBef>
        <a:buNone/>
        <a:defRPr sz="36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8732" indent="-150574" algn="l" defTabSz="224974" rtl="0" eaLnBrk="1" latinLnBrk="0" hangingPunct="1">
        <a:spcBef>
          <a:spcPct val="20000"/>
        </a:spcBef>
        <a:spcAft>
          <a:spcPts val="296"/>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54291" indent="-132860" algn="l" defTabSz="224974" rtl="0" eaLnBrk="1" latinLnBrk="0" hangingPunct="1">
        <a:spcBef>
          <a:spcPct val="20000"/>
        </a:spcBef>
        <a:spcAft>
          <a:spcPts val="296"/>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04864" indent="-106287" algn="l" defTabSz="224974" rtl="0" eaLnBrk="1" latinLnBrk="0" hangingPunct="1">
        <a:spcBef>
          <a:spcPct val="20000"/>
        </a:spcBef>
        <a:spcAft>
          <a:spcPts val="296"/>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682009"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823726"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991326"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81855"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72383"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528469"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24974" rtl="0" eaLnBrk="1" latinLnBrk="0" hangingPunct="1">
        <a:defRPr sz="887" kern="1200">
          <a:solidFill>
            <a:schemeClr val="tx1"/>
          </a:solidFill>
          <a:latin typeface="+mn-lt"/>
          <a:ea typeface="+mn-ea"/>
          <a:cs typeface="+mn-cs"/>
        </a:defRPr>
      </a:lvl1pPr>
      <a:lvl2pPr marL="224974" algn="l" defTabSz="224974" rtl="0" eaLnBrk="1" latinLnBrk="0" hangingPunct="1">
        <a:defRPr sz="887" kern="1200">
          <a:solidFill>
            <a:schemeClr val="tx1"/>
          </a:solidFill>
          <a:latin typeface="+mn-lt"/>
          <a:ea typeface="+mn-ea"/>
          <a:cs typeface="+mn-cs"/>
        </a:defRPr>
      </a:lvl2pPr>
      <a:lvl3pPr marL="449949" algn="l" defTabSz="224974" rtl="0" eaLnBrk="1" latinLnBrk="0" hangingPunct="1">
        <a:defRPr sz="887" kern="1200">
          <a:solidFill>
            <a:schemeClr val="tx1"/>
          </a:solidFill>
          <a:latin typeface="+mn-lt"/>
          <a:ea typeface="+mn-ea"/>
          <a:cs typeface="+mn-cs"/>
        </a:defRPr>
      </a:lvl3pPr>
      <a:lvl4pPr marL="674923" algn="l" defTabSz="224974" rtl="0" eaLnBrk="1" latinLnBrk="0" hangingPunct="1">
        <a:defRPr sz="887" kern="1200">
          <a:solidFill>
            <a:schemeClr val="tx1"/>
          </a:solidFill>
          <a:latin typeface="+mn-lt"/>
          <a:ea typeface="+mn-ea"/>
          <a:cs typeface="+mn-cs"/>
        </a:defRPr>
      </a:lvl4pPr>
      <a:lvl5pPr marL="899897" algn="l" defTabSz="224974" rtl="0" eaLnBrk="1" latinLnBrk="0" hangingPunct="1">
        <a:defRPr sz="887" kern="1200">
          <a:solidFill>
            <a:schemeClr val="tx1"/>
          </a:solidFill>
          <a:latin typeface="+mn-lt"/>
          <a:ea typeface="+mn-ea"/>
          <a:cs typeface="+mn-cs"/>
        </a:defRPr>
      </a:lvl5pPr>
      <a:lvl6pPr marL="1124873" algn="l" defTabSz="224974" rtl="0" eaLnBrk="1" latinLnBrk="0" hangingPunct="1">
        <a:defRPr sz="887" kern="1200">
          <a:solidFill>
            <a:schemeClr val="tx1"/>
          </a:solidFill>
          <a:latin typeface="+mn-lt"/>
          <a:ea typeface="+mn-ea"/>
          <a:cs typeface="+mn-cs"/>
        </a:defRPr>
      </a:lvl6pPr>
      <a:lvl7pPr marL="1349848" algn="l" defTabSz="224974" rtl="0" eaLnBrk="1" latinLnBrk="0" hangingPunct="1">
        <a:defRPr sz="887" kern="1200">
          <a:solidFill>
            <a:schemeClr val="tx1"/>
          </a:solidFill>
          <a:latin typeface="+mn-lt"/>
          <a:ea typeface="+mn-ea"/>
          <a:cs typeface="+mn-cs"/>
        </a:defRPr>
      </a:lvl7pPr>
      <a:lvl8pPr marL="1574821" algn="l" defTabSz="224974" rtl="0" eaLnBrk="1" latinLnBrk="0" hangingPunct="1">
        <a:defRPr sz="887" kern="1200">
          <a:solidFill>
            <a:schemeClr val="tx1"/>
          </a:solidFill>
          <a:latin typeface="+mn-lt"/>
          <a:ea typeface="+mn-ea"/>
          <a:cs typeface="+mn-cs"/>
        </a:defRPr>
      </a:lvl8pPr>
      <a:lvl9pPr marL="1799796" algn="l" defTabSz="224974"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ysflow.com/wp-content/uploads/2013/07/InvestigativeArchitecture_Conceptual_Diagram.pdf"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27.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Business_rul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ibm.com/support/knowledgecenter/SS6MTS_7.1.1/com.ibm.websphere.ilog.jrules.doc/Content/Business_Rules/Documentation/_pubskel/JRules/ps_JRules_Global1188.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seilevel.com/requirements/part-twelve-requirements-visualization-training-a-guide-to-rm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3009899"/>
            <a:ext cx="7866696" cy="1524001"/>
          </a:xfrm>
        </p:spPr>
        <p:txBody>
          <a:bodyPr>
            <a:normAutofit fontScale="90000"/>
          </a:bodyPr>
          <a:lstStyle/>
          <a:p>
            <a:r>
              <a:rPr lang="en-US" sz="7408"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2.1.3 Modeling Business Rules with Decision Trees &amp;</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2.1.4 Conceptual Architecture Diagrams</a:t>
            </a: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9601" y="495301"/>
            <a:ext cx="6559651" cy="4562601"/>
          </a:xfrm>
        </p:spPr>
      </p:pic>
    </p:spTree>
    <p:extLst>
      <p:ext uri="{BB962C8B-B14F-4D97-AF65-F5344CB8AC3E}">
        <p14:creationId xmlns:p14="http://schemas.microsoft.com/office/powerpoint/2010/main" val="1090800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6400" y="121463"/>
            <a:ext cx="3733800" cy="5421478"/>
          </a:xfrm>
        </p:spPr>
      </p:pic>
    </p:spTree>
    <p:extLst>
      <p:ext uri="{BB962C8B-B14F-4D97-AF65-F5344CB8AC3E}">
        <p14:creationId xmlns:p14="http://schemas.microsoft.com/office/powerpoint/2010/main" val="211089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4400" y="114300"/>
            <a:ext cx="5410200" cy="5410200"/>
          </a:xfrm>
        </p:spPr>
      </p:pic>
    </p:spTree>
    <p:extLst>
      <p:ext uri="{BB962C8B-B14F-4D97-AF65-F5344CB8AC3E}">
        <p14:creationId xmlns:p14="http://schemas.microsoft.com/office/powerpoint/2010/main" val="362342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8800" y="107139"/>
            <a:ext cx="3505200" cy="5506396"/>
          </a:xfrm>
        </p:spPr>
      </p:pic>
    </p:spTree>
    <p:extLst>
      <p:ext uri="{BB962C8B-B14F-4D97-AF65-F5344CB8AC3E}">
        <p14:creationId xmlns:p14="http://schemas.microsoft.com/office/powerpoint/2010/main" val="53812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210312"/>
            <a:ext cx="6705600" cy="952500"/>
          </a:xfrm>
        </p:spPr>
        <p:txBody>
          <a:bodyPr/>
          <a:lstStyle/>
          <a:p>
            <a:r>
              <a:rPr lang="en-US" dirty="0"/>
              <a:t>Business Rules</a:t>
            </a:r>
          </a:p>
        </p:txBody>
      </p:sp>
      <p:sp>
        <p:nvSpPr>
          <p:cNvPr id="4" name="Content Placeholder 3"/>
          <p:cNvSpPr>
            <a:spLocks noGrp="1"/>
          </p:cNvSpPr>
          <p:nvPr>
            <p:ph idx="1"/>
          </p:nvPr>
        </p:nvSpPr>
        <p:spPr>
          <a:xfrm>
            <a:off x="1193800" y="1042416"/>
            <a:ext cx="8153400" cy="4101084"/>
          </a:xfrm>
          <a:effectLst/>
        </p:spPr>
        <p:txBody>
          <a:bodyPr>
            <a:noAutofit/>
          </a:bodyPr>
          <a:lstStyle/>
          <a:p>
            <a:pPr>
              <a:spcBef>
                <a:spcPts val="1200"/>
              </a:spcBef>
            </a:pPr>
            <a:r>
              <a:rPr lang="en-US" sz="2200" dirty="0"/>
              <a:t> A </a:t>
            </a:r>
            <a:r>
              <a:rPr lang="en-US" sz="2200" dirty="0">
                <a:solidFill>
                  <a:srgbClr val="FF0000"/>
                </a:solidFill>
              </a:rPr>
              <a:t>business rule </a:t>
            </a:r>
            <a:r>
              <a:rPr lang="en-US" sz="2200" dirty="0"/>
              <a:t>is a rule that </a:t>
            </a:r>
            <a:r>
              <a:rPr lang="en-US" sz="2200" dirty="0">
                <a:solidFill>
                  <a:srgbClr val="FF0000"/>
                </a:solidFill>
              </a:rPr>
              <a:t>defines or constrains some aspect of business.</a:t>
            </a:r>
          </a:p>
          <a:p>
            <a:pPr lvl="1">
              <a:spcBef>
                <a:spcPts val="1200"/>
              </a:spcBef>
            </a:pPr>
            <a:r>
              <a:rPr lang="en-US" dirty="0"/>
              <a:t> Free shipping on orders of $50 or more</a:t>
            </a:r>
          </a:p>
          <a:p>
            <a:pPr lvl="1">
              <a:spcBef>
                <a:spcPts val="1200"/>
              </a:spcBef>
            </a:pPr>
            <a:r>
              <a:rPr lang="en-US" dirty="0"/>
              <a:t> If the vehicle has not been serviced in the last 5,000 miles, schedule service immediately</a:t>
            </a:r>
          </a:p>
          <a:p>
            <a:pPr>
              <a:spcBef>
                <a:spcPts val="1200"/>
              </a:spcBef>
            </a:pPr>
            <a:r>
              <a:rPr lang="en-US" sz="2200" dirty="0"/>
              <a:t> Sometimes business rules are simple and straightforward</a:t>
            </a:r>
          </a:p>
          <a:p>
            <a:pPr>
              <a:spcBef>
                <a:spcPts val="1200"/>
              </a:spcBef>
            </a:pPr>
            <a:r>
              <a:rPr lang="en-US" sz="2200" dirty="0"/>
              <a:t> Sometimes business rules are not so simple and straightforward!</a:t>
            </a:r>
          </a:p>
          <a:p>
            <a:pPr lvl="1">
              <a:spcBef>
                <a:spcPts val="1200"/>
              </a:spcBef>
            </a:pPr>
            <a:r>
              <a:rPr lang="en-US" dirty="0"/>
              <a:t> </a:t>
            </a:r>
            <a:r>
              <a:rPr lang="en-US" dirty="0">
                <a:solidFill>
                  <a:srgbClr val="FF0000"/>
                </a:solidFill>
              </a:rPr>
              <a:t>Decision trees will help us with these more complex situation</a:t>
            </a:r>
            <a:endParaRPr lang="en-US" dirty="0"/>
          </a:p>
          <a:p>
            <a:pPr lvl="1">
              <a:spcBef>
                <a:spcPts val="1200"/>
              </a:spcBef>
            </a:pPr>
            <a:endParaRPr lang="en-US" dirty="0"/>
          </a:p>
        </p:txBody>
      </p:sp>
    </p:spTree>
    <p:extLst>
      <p:ext uri="{BB962C8B-B14F-4D97-AF65-F5344CB8AC3E}">
        <p14:creationId xmlns:p14="http://schemas.microsoft.com/office/powerpoint/2010/main" val="3816925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map a decision tree</a:t>
            </a:r>
          </a:p>
        </p:txBody>
      </p:sp>
      <p:sp>
        <p:nvSpPr>
          <p:cNvPr id="3" name="Content Placeholder 2"/>
          <p:cNvSpPr>
            <a:spLocks noGrp="1"/>
          </p:cNvSpPr>
          <p:nvPr>
            <p:ph idx="1"/>
          </p:nvPr>
        </p:nvSpPr>
        <p:spPr>
          <a:xfrm>
            <a:off x="1740404" y="1435374"/>
            <a:ext cx="8140196" cy="3771636"/>
          </a:xfrm>
        </p:spPr>
        <p:txBody>
          <a:bodyPr>
            <a:normAutofit lnSpcReduction="10000"/>
          </a:bodyPr>
          <a:lstStyle/>
          <a:p>
            <a:pPr marL="18158" indent="0">
              <a:buNone/>
            </a:pPr>
            <a:endParaRPr lang="en-US" dirty="0">
              <a:effectLst/>
            </a:endParaRPr>
          </a:p>
          <a:p>
            <a:pPr marL="18158" indent="0">
              <a:buNone/>
            </a:pPr>
            <a:r>
              <a:rPr lang="en-US" dirty="0">
                <a:effectLst/>
              </a:rPr>
              <a:t>A </a:t>
            </a:r>
            <a:r>
              <a:rPr lang="en-US" b="1" dirty="0">
                <a:solidFill>
                  <a:srgbClr val="FF0000"/>
                </a:solidFill>
                <a:effectLst/>
              </a:rPr>
              <a:t>condition</a:t>
            </a:r>
            <a:r>
              <a:rPr lang="en-US" dirty="0">
                <a:effectLst/>
              </a:rPr>
              <a:t> (also refer to as a decision point) is declared in a diamond-shaped node</a:t>
            </a:r>
          </a:p>
          <a:p>
            <a:pPr marL="18158" indent="0">
              <a:buNone/>
            </a:pPr>
            <a:endParaRPr lang="en-US" dirty="0">
              <a:effectLst/>
            </a:endParaRPr>
          </a:p>
          <a:p>
            <a:pPr marL="18158" indent="0">
              <a:buNone/>
            </a:pPr>
            <a:r>
              <a:rPr lang="en-US" dirty="0">
                <a:effectLst/>
              </a:rPr>
              <a:t>The </a:t>
            </a:r>
            <a:r>
              <a:rPr lang="en-US" b="1" dirty="0">
                <a:solidFill>
                  <a:srgbClr val="FF0000"/>
                </a:solidFill>
                <a:effectLst/>
              </a:rPr>
              <a:t>possible values </a:t>
            </a:r>
            <a:r>
              <a:rPr lang="en-US" dirty="0">
                <a:effectLst/>
              </a:rPr>
              <a:t>for the condition are represented by branches</a:t>
            </a:r>
          </a:p>
          <a:p>
            <a:pPr marL="18158" indent="0">
              <a:buNone/>
            </a:pPr>
            <a:endParaRPr lang="en-US" dirty="0">
              <a:effectLst/>
            </a:endParaRPr>
          </a:p>
          <a:p>
            <a:pPr marL="18158" indent="0">
              <a:buNone/>
            </a:pPr>
            <a:r>
              <a:rPr lang="en-US" dirty="0">
                <a:effectLst/>
              </a:rPr>
              <a:t>The </a:t>
            </a:r>
            <a:r>
              <a:rPr lang="en-US" dirty="0">
                <a:solidFill>
                  <a:srgbClr val="FF0000"/>
                </a:solidFill>
                <a:effectLst/>
              </a:rPr>
              <a:t>actions</a:t>
            </a:r>
            <a:r>
              <a:rPr lang="en-US" dirty="0">
                <a:effectLst/>
              </a:rPr>
              <a:t> (also refer to as outcome) are declared at the end of each branches in a rectangle </a:t>
            </a:r>
          </a:p>
          <a:p>
            <a:pPr marL="18158" indent="0">
              <a:buNone/>
            </a:pPr>
            <a:endParaRPr lang="en-US" dirty="0">
              <a:effectLst/>
            </a:endParaRPr>
          </a:p>
        </p:txBody>
      </p:sp>
      <p:sp>
        <p:nvSpPr>
          <p:cNvPr id="6" name="Rectangle 5"/>
          <p:cNvSpPr/>
          <p:nvPr/>
        </p:nvSpPr>
        <p:spPr>
          <a:xfrm>
            <a:off x="676972" y="4305300"/>
            <a:ext cx="911922" cy="475462"/>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lowchart: Decision 6"/>
          <p:cNvSpPr/>
          <p:nvPr/>
        </p:nvSpPr>
        <p:spPr>
          <a:xfrm>
            <a:off x="637633" y="1943100"/>
            <a:ext cx="990600" cy="533400"/>
          </a:xfrm>
          <a:prstGeom prst="flowChartDecision">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cxnSpLocks/>
          </p:cNvCxnSpPr>
          <p:nvPr/>
        </p:nvCxnSpPr>
        <p:spPr>
          <a:xfrm flipV="1">
            <a:off x="637633" y="3459480"/>
            <a:ext cx="990600" cy="7620"/>
          </a:xfrm>
          <a:prstGeom prst="straightConnector1">
            <a:avLst/>
          </a:prstGeom>
          <a:ln w="3175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37554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127000"/>
            <a:ext cx="6705600" cy="952500"/>
          </a:xfrm>
        </p:spPr>
        <p:txBody>
          <a:bodyPr>
            <a:normAutofit/>
          </a:bodyPr>
          <a:lstStyle/>
          <a:p>
            <a:r>
              <a:rPr lang="en-US" dirty="0"/>
              <a:t>Messy Business Rules</a:t>
            </a:r>
          </a:p>
        </p:txBody>
      </p:sp>
      <p:sp>
        <p:nvSpPr>
          <p:cNvPr id="3" name="TextBox 2"/>
          <p:cNvSpPr txBox="1"/>
          <p:nvPr/>
        </p:nvSpPr>
        <p:spPr>
          <a:xfrm>
            <a:off x="127000" y="948108"/>
            <a:ext cx="9829800" cy="4832092"/>
          </a:xfrm>
          <a:prstGeom prst="rect">
            <a:avLst/>
          </a:prstGeom>
          <a:noFill/>
        </p:spPr>
        <p:txBody>
          <a:bodyPr wrap="square" rtlCol="0">
            <a:spAutoFit/>
          </a:bodyPr>
          <a:lstStyle/>
          <a:p>
            <a:pPr marL="285747" indent="-285747">
              <a:buFont typeface="Arial" panose="020B0604020202020204" pitchFamily="34" charset="0"/>
              <a:buChar char="•"/>
            </a:pPr>
            <a:r>
              <a:rPr lang="en-US" sz="2200" dirty="0">
                <a:latin typeface="Franklin Gothic Demi Cond" panose="020B0706030402020204" pitchFamily="34" charset="0"/>
              </a:rPr>
              <a:t>Shipping charges are a function of the weight of the shipment, how the shipment is being sent and where the shipment is being sent.  For domestic shipment orders can be shipped via air or surface.  For air shipments the cost is $2/</a:t>
            </a:r>
            <a:r>
              <a:rPr lang="en-US" sz="2200" dirty="0" err="1">
                <a:latin typeface="Franklin Gothic Demi Cond" panose="020B0706030402020204" pitchFamily="34" charset="0"/>
              </a:rPr>
              <a:t>lb</a:t>
            </a:r>
            <a:r>
              <a:rPr lang="en-US" sz="2200" dirty="0">
                <a:latin typeface="Franklin Gothic Demi Cond" panose="020B0706030402020204" pitchFamily="34" charset="0"/>
              </a:rPr>
              <a:t> ($20 minimum) with a maximum of 50 lbs.  Over 50 </a:t>
            </a:r>
            <a:r>
              <a:rPr lang="en-US" sz="2200" dirty="0" err="1">
                <a:latin typeface="Franklin Gothic Demi Cond" panose="020B0706030402020204" pitchFamily="34" charset="0"/>
              </a:rPr>
              <a:t>lbs</a:t>
            </a:r>
            <a:r>
              <a:rPr lang="en-US" sz="2200" dirty="0">
                <a:latin typeface="Franklin Gothic Demi Cond" panose="020B0706030402020204" pitchFamily="34" charset="0"/>
              </a:rPr>
              <a:t> the cost is $100 plus $1/</a:t>
            </a:r>
            <a:r>
              <a:rPr lang="en-US" sz="2200" dirty="0" err="1">
                <a:latin typeface="Franklin Gothic Demi Cond" panose="020B0706030402020204" pitchFamily="34" charset="0"/>
              </a:rPr>
              <a:t>lb</a:t>
            </a:r>
            <a:r>
              <a:rPr lang="en-US" sz="2200" dirty="0">
                <a:latin typeface="Franklin Gothic Demi Cond" panose="020B0706030402020204" pitchFamily="34" charset="0"/>
              </a:rPr>
              <a:t> for every pound over 50.  For surface the price varies based on if the shipment is to the same state or a different state.  Within the same state the charge is $1/</a:t>
            </a:r>
            <a:r>
              <a:rPr lang="en-US" sz="2200" dirty="0" err="1">
                <a:latin typeface="Franklin Gothic Demi Cond" panose="020B0706030402020204" pitchFamily="34" charset="0"/>
              </a:rPr>
              <a:t>lb</a:t>
            </a:r>
            <a:r>
              <a:rPr lang="en-US" sz="2200" dirty="0">
                <a:latin typeface="Franklin Gothic Demi Cond" panose="020B0706030402020204" pitchFamily="34" charset="0"/>
              </a:rPr>
              <a:t> ($5 minimum) with a maximum of 60 lbs.  Over 60 </a:t>
            </a:r>
            <a:r>
              <a:rPr lang="en-US" sz="2200" dirty="0" err="1">
                <a:latin typeface="Franklin Gothic Demi Cond" panose="020B0706030402020204" pitchFamily="34" charset="0"/>
              </a:rPr>
              <a:t>lbs</a:t>
            </a:r>
            <a:r>
              <a:rPr lang="en-US" sz="2200" dirty="0">
                <a:latin typeface="Franklin Gothic Demi Cond" panose="020B0706030402020204" pitchFamily="34" charset="0"/>
              </a:rPr>
              <a:t> costs $60 plus $0.25 for every pound over 60.  Surface to another state is $1/</a:t>
            </a:r>
            <a:r>
              <a:rPr lang="en-US" sz="2200" dirty="0" err="1">
                <a:latin typeface="Franklin Gothic Demi Cond" panose="020B0706030402020204" pitchFamily="34" charset="0"/>
              </a:rPr>
              <a:t>lb</a:t>
            </a:r>
            <a:r>
              <a:rPr lang="en-US" sz="2200" dirty="0">
                <a:latin typeface="Franklin Gothic Demi Cond" panose="020B0706030402020204" pitchFamily="34" charset="0"/>
              </a:rPr>
              <a:t> ($7 minimum) with a maximum of 60 lbs.  Over 60 </a:t>
            </a:r>
            <a:r>
              <a:rPr lang="en-US" sz="2200" dirty="0" err="1">
                <a:latin typeface="Franklin Gothic Demi Cond" panose="020B0706030402020204" pitchFamily="34" charset="0"/>
              </a:rPr>
              <a:t>lbs</a:t>
            </a:r>
            <a:r>
              <a:rPr lang="en-US" sz="2200" dirty="0">
                <a:latin typeface="Franklin Gothic Demi Cond" panose="020B0706030402020204" pitchFamily="34" charset="0"/>
              </a:rPr>
              <a:t> the cost is $60 plus $0.50/</a:t>
            </a:r>
            <a:r>
              <a:rPr lang="en-US" sz="2200" dirty="0" err="1">
                <a:latin typeface="Franklin Gothic Demi Cond" panose="020B0706030402020204" pitchFamily="34" charset="0"/>
              </a:rPr>
              <a:t>lb</a:t>
            </a:r>
            <a:r>
              <a:rPr lang="en-US" sz="2200" dirty="0">
                <a:latin typeface="Franklin Gothic Demi Cond" panose="020B0706030402020204" pitchFamily="34" charset="0"/>
              </a:rPr>
              <a:t> for every pound over 60.  For international shipments the cost is $4/</a:t>
            </a:r>
            <a:r>
              <a:rPr lang="en-US" sz="2200" dirty="0" err="1">
                <a:latin typeface="Franklin Gothic Demi Cond" panose="020B0706030402020204" pitchFamily="34" charset="0"/>
              </a:rPr>
              <a:t>lb</a:t>
            </a:r>
            <a:r>
              <a:rPr lang="en-US" sz="2200" dirty="0">
                <a:latin typeface="Franklin Gothic Demi Cond" panose="020B0706030402020204" pitchFamily="34" charset="0"/>
              </a:rPr>
              <a:t> ($40 minimum) for shipments up to 60 lbs.  Over 60 </a:t>
            </a:r>
            <a:r>
              <a:rPr lang="en-US" sz="2200" dirty="0" err="1">
                <a:latin typeface="Franklin Gothic Demi Cond" panose="020B0706030402020204" pitchFamily="34" charset="0"/>
              </a:rPr>
              <a:t>lbs</a:t>
            </a:r>
            <a:r>
              <a:rPr lang="en-US" sz="2200" dirty="0">
                <a:latin typeface="Franklin Gothic Demi Cond" panose="020B0706030402020204" pitchFamily="34" charset="0"/>
              </a:rPr>
              <a:t> the cost is $240 plus $2/</a:t>
            </a:r>
            <a:r>
              <a:rPr lang="en-US" sz="2200" dirty="0" err="1">
                <a:latin typeface="Franklin Gothic Demi Cond" panose="020B0706030402020204" pitchFamily="34" charset="0"/>
              </a:rPr>
              <a:t>lb</a:t>
            </a:r>
            <a:r>
              <a:rPr lang="en-US" sz="2200" dirty="0">
                <a:latin typeface="Franklin Gothic Demi Cond" panose="020B0706030402020204" pitchFamily="34" charset="0"/>
              </a:rPr>
              <a:t> for every pound over 60.</a:t>
            </a:r>
          </a:p>
          <a:p>
            <a:pPr marL="285747" indent="-285747">
              <a:buFont typeface="Arial" panose="020B0604020202020204" pitchFamily="34" charset="0"/>
              <a:buChar char="•"/>
            </a:pPr>
            <a:r>
              <a:rPr lang="en-US" sz="2200" dirty="0">
                <a:latin typeface="Franklin Gothic Demi Cond" panose="020B0706030402020204" pitchFamily="34" charset="0"/>
              </a:rPr>
              <a:t>You have 15 seconds to answer the following question…</a:t>
            </a:r>
          </a:p>
          <a:p>
            <a:pPr marL="285747" indent="-285747">
              <a:buFont typeface="Arial" panose="020B0604020202020204" pitchFamily="34" charset="0"/>
              <a:buChar char="•"/>
            </a:pPr>
            <a:r>
              <a:rPr lang="en-US" sz="2200" dirty="0">
                <a:latin typeface="Franklin Gothic Demi Cond" panose="020B0706030402020204" pitchFamily="34" charset="0"/>
              </a:rPr>
              <a:t>How much will it cost to ship a 12 pound package </a:t>
            </a:r>
          </a:p>
          <a:p>
            <a:r>
              <a:rPr lang="en-US" sz="2200" dirty="0">
                <a:latin typeface="Franklin Gothic Demi Cond" panose="020B0706030402020204" pitchFamily="34" charset="0"/>
              </a:rPr>
              <a:t>     from Philly to California via air?</a:t>
            </a:r>
          </a:p>
        </p:txBody>
      </p:sp>
      <p:sp>
        <p:nvSpPr>
          <p:cNvPr id="5" name="Oval 4"/>
          <p:cNvSpPr/>
          <p:nvPr/>
        </p:nvSpPr>
        <p:spPr>
          <a:xfrm>
            <a:off x="7289800" y="4610100"/>
            <a:ext cx="990600" cy="990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itle 1"/>
          <p:cNvSpPr txBox="1">
            <a:spLocks/>
          </p:cNvSpPr>
          <p:nvPr/>
        </p:nvSpPr>
        <p:spPr>
          <a:xfrm>
            <a:off x="1845733" y="210312"/>
            <a:ext cx="6705600" cy="952500"/>
          </a:xfrm>
          <a:prstGeom prst="rect">
            <a:avLst/>
          </a:prstGeom>
        </p:spPr>
        <p:txBody>
          <a:bodyPr vert="horz" lIns="101600" tIns="50800" rIns="101600" bIns="5080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89" dirty="0"/>
              <a:t>Answer</a:t>
            </a:r>
          </a:p>
        </p:txBody>
      </p:sp>
      <p:sp>
        <p:nvSpPr>
          <p:cNvPr id="7" name="TextBox 6"/>
          <p:cNvSpPr txBox="1"/>
          <p:nvPr/>
        </p:nvSpPr>
        <p:spPr>
          <a:xfrm>
            <a:off x="3762644" y="1485900"/>
            <a:ext cx="3222357" cy="523220"/>
          </a:xfrm>
          <a:prstGeom prst="rect">
            <a:avLst/>
          </a:prstGeom>
          <a:noFill/>
        </p:spPr>
        <p:txBody>
          <a:bodyPr wrap="none" rtlCol="0">
            <a:spAutoFit/>
          </a:bodyPr>
          <a:lstStyle/>
          <a:p>
            <a:r>
              <a:rPr lang="en-US" sz="2800" dirty="0">
                <a:latin typeface="Franklin Gothic Demi Cond" panose="020B0706030402020204" pitchFamily="34" charset="0"/>
              </a:rPr>
              <a:t>The correct answer is?</a:t>
            </a:r>
          </a:p>
        </p:txBody>
      </p:sp>
      <p:sp>
        <p:nvSpPr>
          <p:cNvPr id="8" name="TextBox 7"/>
          <p:cNvSpPr txBox="1"/>
          <p:nvPr/>
        </p:nvSpPr>
        <p:spPr>
          <a:xfrm>
            <a:off x="3393801" y="1943100"/>
            <a:ext cx="4167616" cy="523220"/>
          </a:xfrm>
          <a:prstGeom prst="rect">
            <a:avLst/>
          </a:prstGeom>
          <a:noFill/>
        </p:spPr>
        <p:txBody>
          <a:bodyPr wrap="none" rtlCol="0">
            <a:spAutoFit/>
          </a:bodyPr>
          <a:lstStyle/>
          <a:p>
            <a:r>
              <a:rPr lang="en-US" sz="2800" dirty="0">
                <a:latin typeface="Franklin Gothic Demi Cond" panose="020B0706030402020204" pitchFamily="34" charset="0"/>
              </a:rPr>
              <a:t>12 pounds x $2/pound = $24</a:t>
            </a:r>
          </a:p>
        </p:txBody>
      </p:sp>
    </p:spTree>
    <p:extLst>
      <p:ext uri="{BB962C8B-B14F-4D97-AF65-F5344CB8AC3E}">
        <p14:creationId xmlns:p14="http://schemas.microsoft.com/office/powerpoint/2010/main" val="14162028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1"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15000"/>
                                        <p:tgtEl>
                                          <p:spTgt spid="5"/>
                                        </p:tgtEl>
                                      </p:cBhvr>
                                    </p:animEffect>
                                  </p:childTnLst>
                                </p:cTn>
                              </p:par>
                            </p:childTnLst>
                          </p:cTn>
                        </p:par>
                        <p:par>
                          <p:cTn id="32" fill="hold">
                            <p:stCondLst>
                              <p:cond delay="15000"/>
                            </p:stCondLst>
                            <p:childTnLst>
                              <p:par>
                                <p:cTn id="33" presetID="2" presetClass="exit" presetSubtype="4" fill="hold" grpId="1" nodeType="afterEffect">
                                  <p:stCondLst>
                                    <p:cond delay="0"/>
                                  </p:stCondLst>
                                  <p:childTnLst>
                                    <p:anim calcmode="lin" valueType="num">
                                      <p:cBhvr additive="base">
                                        <p:cTn id="34" dur="500"/>
                                        <p:tgtEl>
                                          <p:spTgt spid="2"/>
                                        </p:tgtEl>
                                        <p:attrNameLst>
                                          <p:attrName>ppt_x</p:attrName>
                                        </p:attrNameLst>
                                      </p:cBhvr>
                                      <p:tavLst>
                                        <p:tav tm="0">
                                          <p:val>
                                            <p:strVal val="ppt_x"/>
                                          </p:val>
                                        </p:tav>
                                        <p:tav tm="100000">
                                          <p:val>
                                            <p:strVal val="ppt_x"/>
                                          </p:val>
                                        </p:tav>
                                      </p:tavLst>
                                    </p:anim>
                                    <p:anim calcmode="lin" valueType="num">
                                      <p:cBhvr additive="base">
                                        <p:cTn id="35" dur="500"/>
                                        <p:tgtEl>
                                          <p:spTgt spid="2"/>
                                        </p:tgtEl>
                                        <p:attrNameLst>
                                          <p:attrName>ppt_y</p:attrName>
                                        </p:attrNameLst>
                                      </p:cBhvr>
                                      <p:tavLst>
                                        <p:tav tm="0">
                                          <p:val>
                                            <p:strVal val="ppt_y"/>
                                          </p:val>
                                        </p:tav>
                                        <p:tav tm="100000">
                                          <p:val>
                                            <p:strVal val="1+ppt_h/2"/>
                                          </p:val>
                                        </p:tav>
                                      </p:tavLst>
                                    </p:anim>
                                    <p:set>
                                      <p:cBhvr>
                                        <p:cTn id="36" dur="1" fill="hold">
                                          <p:stCondLst>
                                            <p:cond delay="499"/>
                                          </p:stCondLst>
                                        </p:cTn>
                                        <p:tgtEl>
                                          <p:spTgt spid="2"/>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9" dur="500"/>
                                        <p:tgtEl>
                                          <p:spTgt spid="3">
                                            <p:txEl>
                                              <p:pRg st="0" end="0"/>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3">
                                            <p:txEl>
                                              <p:pRg st="0" end="0"/>
                                            </p:txEl>
                                          </p:spTgt>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1" end="1"/>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1" end="1"/>
                                            </p:txEl>
                                          </p:spTgt>
                                        </p:tgtEl>
                                        <p:attrNameLst>
                                          <p:attrName>style.visibility</p:attrName>
                                        </p:attrNameLst>
                                      </p:cBhvr>
                                      <p:to>
                                        <p:strVal val="hidden"/>
                                      </p:to>
                                    </p:set>
                                  </p:childTnLst>
                                </p:cTn>
                              </p:par>
                              <p:par>
                                <p:cTn id="45" presetID="2" presetClass="exit" presetSubtype="4" fill="hold" grpId="0" nodeType="withEffect">
                                  <p:stCondLst>
                                    <p:cond delay="0"/>
                                  </p:stCondLst>
                                  <p:childTnLst>
                                    <p:anim calcmode="lin" valueType="num">
                                      <p:cBhvr additive="base">
                                        <p:cTn id="46"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7" dur="500"/>
                                        <p:tgtEl>
                                          <p:spTgt spid="3">
                                            <p:txEl>
                                              <p:pRg st="2" end="2"/>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3">
                                            <p:txEl>
                                              <p:pRg st="2" end="2"/>
                                            </p:txEl>
                                          </p:spTgt>
                                        </p:tgtEl>
                                        <p:attrNameLst>
                                          <p:attrName>style.visibility</p:attrName>
                                        </p:attrNameLst>
                                      </p:cBhvr>
                                      <p:to>
                                        <p:strVal val="hidden"/>
                                      </p:to>
                                    </p:set>
                                  </p:childTnLst>
                                </p:cTn>
                              </p:par>
                              <p:par>
                                <p:cTn id="49" presetID="2" presetClass="exit" presetSubtype="4" fill="hold" grpId="0" nodeType="withEffect">
                                  <p:stCondLst>
                                    <p:cond delay="0"/>
                                  </p:stCondLst>
                                  <p:childTnLst>
                                    <p:anim calcmode="lin" valueType="num">
                                      <p:cBhvr additive="base">
                                        <p:cTn id="50"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1" dur="500"/>
                                        <p:tgtEl>
                                          <p:spTgt spid="3">
                                            <p:txEl>
                                              <p:pRg st="3" end="3"/>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3">
                                            <p:txEl>
                                              <p:pRg st="3" end="3"/>
                                            </p:txEl>
                                          </p:spTgt>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5"/>
                                        </p:tgtEl>
                                        <p:attrNameLst>
                                          <p:attrName>ppt_x</p:attrName>
                                        </p:attrNameLst>
                                      </p:cBhvr>
                                      <p:tavLst>
                                        <p:tav tm="0">
                                          <p:val>
                                            <p:strVal val="ppt_x"/>
                                          </p:val>
                                        </p:tav>
                                        <p:tav tm="100000">
                                          <p:val>
                                            <p:strVal val="ppt_x"/>
                                          </p:val>
                                        </p:tav>
                                      </p:tavLst>
                                    </p:anim>
                                    <p:anim calcmode="lin" valueType="num">
                                      <p:cBhvr additive="base">
                                        <p:cTn id="55" dur="500"/>
                                        <p:tgtEl>
                                          <p:spTgt spid="5"/>
                                        </p:tgtEl>
                                        <p:attrNameLst>
                                          <p:attrName>ppt_y</p:attrName>
                                        </p:attrNameLst>
                                      </p:cBhvr>
                                      <p:tavLst>
                                        <p:tav tm="0">
                                          <p:val>
                                            <p:strVal val="ppt_y"/>
                                          </p:val>
                                        </p:tav>
                                        <p:tav tm="100000">
                                          <p:val>
                                            <p:strVal val="1+ppt_h/2"/>
                                          </p:val>
                                        </p:tav>
                                      </p:tavLst>
                                    </p:anim>
                                    <p:set>
                                      <p:cBhvr>
                                        <p:cTn id="56" dur="1" fill="hold">
                                          <p:stCondLst>
                                            <p:cond delay="499"/>
                                          </p:stCondLst>
                                        </p:cTn>
                                        <p:tgtEl>
                                          <p:spTgt spid="5"/>
                                        </p:tgtEl>
                                        <p:attrNameLst>
                                          <p:attrName>style.visibility</p:attrName>
                                        </p:attrNameLst>
                                      </p:cBhvr>
                                      <p:to>
                                        <p:strVal val="hidden"/>
                                      </p:to>
                                    </p:set>
                                  </p:childTnLst>
                                </p:cTn>
                              </p:par>
                            </p:childTnLst>
                          </p:cTn>
                        </p:par>
                        <p:par>
                          <p:cTn id="57" fill="hold">
                            <p:stCondLst>
                              <p:cond delay="15500"/>
                            </p:stCondLst>
                            <p:childTnLst>
                              <p:par>
                                <p:cTn id="58" presetID="2" presetClass="entr" presetSubtype="4"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ppt_x"/>
                                          </p:val>
                                        </p:tav>
                                        <p:tav tm="100000">
                                          <p:val>
                                            <p:strVal val="#ppt_x"/>
                                          </p:val>
                                        </p:tav>
                                      </p:tavLst>
                                    </p:anim>
                                    <p:anim calcmode="lin" valueType="num">
                                      <p:cBhvr additive="base">
                                        <p:cTn id="61" dur="500" fill="hold"/>
                                        <p:tgtEl>
                                          <p:spTgt spid="6"/>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500" fill="hold"/>
                                        <p:tgtEl>
                                          <p:spTgt spid="7"/>
                                        </p:tgtEl>
                                        <p:attrNameLst>
                                          <p:attrName>ppt_x</p:attrName>
                                        </p:attrNameLst>
                                      </p:cBhvr>
                                      <p:tavLst>
                                        <p:tav tm="0">
                                          <p:val>
                                            <p:strVal val="#ppt_x"/>
                                          </p:val>
                                        </p:tav>
                                        <p:tav tm="100000">
                                          <p:val>
                                            <p:strVal val="#ppt_x"/>
                                          </p:val>
                                        </p:tav>
                                      </p:tavLst>
                                    </p:anim>
                                    <p:anim calcmode="lin" valueType="num">
                                      <p:cBhvr additive="base">
                                        <p:cTn id="6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Effect transition="in" filter="fade">
                                      <p:cBhvr>
                                        <p:cTn id="70"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allAtOnce"/>
      <p:bldP spid="5" grpId="0" animBg="1"/>
      <p:bldP spid="5" grpId="1"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99400" y="266700"/>
            <a:ext cx="1981200" cy="3477875"/>
          </a:xfrm>
          <a:prstGeom prst="rect">
            <a:avLst/>
          </a:prstGeom>
          <a:noFill/>
        </p:spPr>
        <p:txBody>
          <a:bodyPr wrap="square" rtlCol="0">
            <a:spAutoFit/>
          </a:bodyPr>
          <a:lstStyle/>
          <a:p>
            <a:r>
              <a:rPr lang="en-US" sz="2000" dirty="0">
                <a:latin typeface="Franklin Gothic Demi Cond" panose="020B0706030402020204" pitchFamily="34" charset="0"/>
              </a:rPr>
              <a:t>You have 15 seconds to answer the following question…</a:t>
            </a:r>
          </a:p>
          <a:p>
            <a:endParaRPr lang="en-US" sz="2000" dirty="0">
              <a:latin typeface="Franklin Gothic Demi Cond" panose="020B0706030402020204" pitchFamily="34" charset="0"/>
            </a:endParaRPr>
          </a:p>
          <a:p>
            <a:r>
              <a:rPr lang="en-US" sz="2000" dirty="0">
                <a:latin typeface="Franklin Gothic Demi Cond" panose="020B0706030402020204" pitchFamily="34" charset="0"/>
              </a:rPr>
              <a:t>How much will it cost to ship a 12 pound package from Philly to California via surface?</a:t>
            </a:r>
          </a:p>
        </p:txBody>
      </p:sp>
      <p:sp>
        <p:nvSpPr>
          <p:cNvPr id="6" name="Oval 5"/>
          <p:cNvSpPr/>
          <p:nvPr/>
        </p:nvSpPr>
        <p:spPr>
          <a:xfrm>
            <a:off x="8204200" y="4000500"/>
            <a:ext cx="990600" cy="990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5400" y="0"/>
            <a:ext cx="8001000" cy="5715000"/>
          </a:xfrm>
          <a:prstGeom prst="rect">
            <a:avLst/>
          </a:prstGeom>
        </p:spPr>
      </p:pic>
      <p:sp>
        <p:nvSpPr>
          <p:cNvPr id="5" name="Title 1"/>
          <p:cNvSpPr txBox="1">
            <a:spLocks/>
          </p:cNvSpPr>
          <p:nvPr/>
        </p:nvSpPr>
        <p:spPr>
          <a:xfrm>
            <a:off x="2032000" y="210312"/>
            <a:ext cx="6705600" cy="952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89" dirty="0"/>
              <a:t>Answer</a:t>
            </a:r>
          </a:p>
        </p:txBody>
      </p:sp>
      <p:sp>
        <p:nvSpPr>
          <p:cNvPr id="7" name="TextBox 6"/>
          <p:cNvSpPr txBox="1"/>
          <p:nvPr/>
        </p:nvSpPr>
        <p:spPr>
          <a:xfrm>
            <a:off x="3762644" y="1485900"/>
            <a:ext cx="3222357" cy="523220"/>
          </a:xfrm>
          <a:prstGeom prst="rect">
            <a:avLst/>
          </a:prstGeom>
          <a:noFill/>
        </p:spPr>
        <p:txBody>
          <a:bodyPr wrap="none" rtlCol="0">
            <a:spAutoFit/>
          </a:bodyPr>
          <a:lstStyle/>
          <a:p>
            <a:r>
              <a:rPr lang="en-US" sz="2800" dirty="0">
                <a:latin typeface="Franklin Gothic Demi Cond" panose="020B0706030402020204" pitchFamily="34" charset="0"/>
              </a:rPr>
              <a:t>The correct answer is?</a:t>
            </a:r>
          </a:p>
        </p:txBody>
      </p:sp>
      <p:sp>
        <p:nvSpPr>
          <p:cNvPr id="8" name="TextBox 7"/>
          <p:cNvSpPr txBox="1"/>
          <p:nvPr/>
        </p:nvSpPr>
        <p:spPr>
          <a:xfrm>
            <a:off x="3393802" y="1943100"/>
            <a:ext cx="4171783" cy="523220"/>
          </a:xfrm>
          <a:prstGeom prst="rect">
            <a:avLst/>
          </a:prstGeom>
          <a:noFill/>
        </p:spPr>
        <p:txBody>
          <a:bodyPr wrap="none" rtlCol="0">
            <a:spAutoFit/>
          </a:bodyPr>
          <a:lstStyle/>
          <a:p>
            <a:r>
              <a:rPr lang="en-US" sz="2800" dirty="0">
                <a:latin typeface="Franklin Gothic Demi Cond" panose="020B0706030402020204" pitchFamily="34" charset="0"/>
              </a:rPr>
              <a:t>12 pounds x $1/pound = $12</a:t>
            </a:r>
          </a:p>
        </p:txBody>
      </p:sp>
    </p:spTree>
    <p:extLst>
      <p:ext uri="{BB962C8B-B14F-4D97-AF65-F5344CB8AC3E}">
        <p14:creationId xmlns:p14="http://schemas.microsoft.com/office/powerpoint/2010/main" val="4136258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50"/>
                                        <p:tgtEl>
                                          <p:spTgt spid="3">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15000"/>
                                        <p:tgtEl>
                                          <p:spTgt spid="6"/>
                                        </p:tgtEl>
                                      </p:cBhvr>
                                    </p:animEffect>
                                  </p:childTnLst>
                                </p:cTn>
                              </p:par>
                            </p:childTnLst>
                          </p:cTn>
                        </p:par>
                        <p:par>
                          <p:cTn id="17" fill="hold">
                            <p:stCondLst>
                              <p:cond delay="15000"/>
                            </p:stCondLst>
                            <p:childTnLst>
                              <p:par>
                                <p:cTn id="18" presetID="2" presetClass="exit" presetSubtype="4" fill="hold" grpId="1" nodeType="afterEffect">
                                  <p:stCondLst>
                                    <p:cond delay="0"/>
                                  </p:stCondLst>
                                  <p:childTnLst>
                                    <p:anim calcmode="lin" valueType="num">
                                      <p:cBhvr additive="base">
                                        <p:cTn id="19" dur="500"/>
                                        <p:tgtEl>
                                          <p:spTgt spid="6"/>
                                        </p:tgtEl>
                                        <p:attrNameLst>
                                          <p:attrName>ppt_x</p:attrName>
                                        </p:attrNameLst>
                                      </p:cBhvr>
                                      <p:tavLst>
                                        <p:tav tm="0">
                                          <p:val>
                                            <p:strVal val="ppt_x"/>
                                          </p:val>
                                        </p:tav>
                                        <p:tav tm="100000">
                                          <p:val>
                                            <p:strVal val="ppt_x"/>
                                          </p:val>
                                        </p:tav>
                                      </p:tavLst>
                                    </p:anim>
                                    <p:anim calcmode="lin" valueType="num">
                                      <p:cBhvr additive="base">
                                        <p:cTn id="20" dur="500"/>
                                        <p:tgtEl>
                                          <p:spTgt spid="6"/>
                                        </p:tgtEl>
                                        <p:attrNameLst>
                                          <p:attrName>ppt_y</p:attrName>
                                        </p:attrNameLst>
                                      </p:cBhvr>
                                      <p:tavLst>
                                        <p:tav tm="0">
                                          <p:val>
                                            <p:strVal val="ppt_y"/>
                                          </p:val>
                                        </p:tav>
                                        <p:tav tm="100000">
                                          <p:val>
                                            <p:strVal val="1+ppt_h/2"/>
                                          </p:val>
                                        </p:tav>
                                      </p:tavLst>
                                    </p:anim>
                                    <p:set>
                                      <p:cBhvr>
                                        <p:cTn id="21" dur="1" fill="hold">
                                          <p:stCondLst>
                                            <p:cond delay="499"/>
                                          </p:stCondLst>
                                        </p:cTn>
                                        <p:tgtEl>
                                          <p:spTgt spid="6"/>
                                        </p:tgtEl>
                                        <p:attrNameLst>
                                          <p:attrName>style.visibility</p:attrName>
                                        </p:attrNameLst>
                                      </p:cBhvr>
                                      <p:to>
                                        <p:strVal val="hidden"/>
                                      </p:to>
                                    </p:set>
                                  </p:childTnLst>
                                </p:cTn>
                              </p:par>
                              <p:par>
                                <p:cTn id="22" presetID="2" presetClass="exit" presetSubtype="4" fill="hold" nodeType="withEffect">
                                  <p:stCondLst>
                                    <p:cond delay="0"/>
                                  </p:stCondLst>
                                  <p:childTnLst>
                                    <p:anim calcmode="lin" valueType="num">
                                      <p:cBhvr additive="base">
                                        <p:cTn id="23" dur="500"/>
                                        <p:tgtEl>
                                          <p:spTgt spid="9"/>
                                        </p:tgtEl>
                                        <p:attrNameLst>
                                          <p:attrName>ppt_x</p:attrName>
                                        </p:attrNameLst>
                                      </p:cBhvr>
                                      <p:tavLst>
                                        <p:tav tm="0">
                                          <p:val>
                                            <p:strVal val="ppt_x"/>
                                          </p:val>
                                        </p:tav>
                                        <p:tav tm="100000">
                                          <p:val>
                                            <p:strVal val="ppt_x"/>
                                          </p:val>
                                        </p:tav>
                                      </p:tavLst>
                                    </p:anim>
                                    <p:anim calcmode="lin" valueType="num">
                                      <p:cBhvr additive="base">
                                        <p:cTn id="24" dur="500"/>
                                        <p:tgtEl>
                                          <p:spTgt spid="9"/>
                                        </p:tgtEl>
                                        <p:attrNameLst>
                                          <p:attrName>ppt_y</p:attrName>
                                        </p:attrNameLst>
                                      </p:cBhvr>
                                      <p:tavLst>
                                        <p:tav tm="0">
                                          <p:val>
                                            <p:strVal val="ppt_y"/>
                                          </p:val>
                                        </p:tav>
                                        <p:tav tm="100000">
                                          <p:val>
                                            <p:strVal val="1+ppt_h/2"/>
                                          </p:val>
                                        </p:tav>
                                      </p:tavLst>
                                    </p:anim>
                                    <p:set>
                                      <p:cBhvr>
                                        <p:cTn id="25" dur="1" fill="hold">
                                          <p:stCondLst>
                                            <p:cond delay="499"/>
                                          </p:stCondLst>
                                        </p:cTn>
                                        <p:tgtEl>
                                          <p:spTgt spid="9"/>
                                        </p:tgtEl>
                                        <p:attrNameLst>
                                          <p:attrName>style.visibility</p:attrName>
                                        </p:attrNameLst>
                                      </p:cBhvr>
                                      <p:to>
                                        <p:strVal val="hidden"/>
                                      </p:to>
                                    </p:set>
                                  </p:childTnLst>
                                </p:cTn>
                              </p:par>
                              <p:par>
                                <p:cTn id="26" presetID="2" presetClass="exit" presetSubtype="4" fill="hold" grpId="0" nodeType="withEffect">
                                  <p:stCondLst>
                                    <p:cond delay="0"/>
                                  </p:stCondLst>
                                  <p:childTnLst>
                                    <p:anim calcmode="lin" valueType="num">
                                      <p:cBhvr additive="base">
                                        <p:cTn id="27"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p:tgtEl>
                                          <p:spTgt spid="3">
                                            <p:txEl>
                                              <p:pRg st="0" end="0"/>
                                            </p:txEl>
                                          </p:spTgt>
                                        </p:tgtEl>
                                        <p:attrNameLst>
                                          <p:attrName>ppt_y</p:attrName>
                                        </p:attrNameLst>
                                      </p:cBhvr>
                                      <p:tavLst>
                                        <p:tav tm="0">
                                          <p:val>
                                            <p:strVal val="ppt_y"/>
                                          </p:val>
                                        </p:tav>
                                        <p:tav tm="100000">
                                          <p:val>
                                            <p:strVal val="1+ppt_h/2"/>
                                          </p:val>
                                        </p:tav>
                                      </p:tavLst>
                                    </p:anim>
                                    <p:set>
                                      <p:cBhvr>
                                        <p:cTn id="29" dur="1" fill="hold">
                                          <p:stCondLst>
                                            <p:cond delay="499"/>
                                          </p:stCondLst>
                                        </p:cTn>
                                        <p:tgtEl>
                                          <p:spTgt spid="3">
                                            <p:txEl>
                                              <p:pRg st="0" end="0"/>
                                            </p:txEl>
                                          </p:spTgt>
                                        </p:tgtEl>
                                        <p:attrNameLst>
                                          <p:attrName>style.visibility</p:attrName>
                                        </p:attrNameLst>
                                      </p:cBhvr>
                                      <p:to>
                                        <p:strVal val="hidden"/>
                                      </p:to>
                                    </p:set>
                                  </p:childTnLst>
                                </p:cTn>
                              </p:par>
                              <p:par>
                                <p:cTn id="30" presetID="2" presetClass="exit" presetSubtype="4" fill="hold" grpId="0" nodeType="withEffect">
                                  <p:stCondLst>
                                    <p:cond delay="0"/>
                                  </p:stCondLst>
                                  <p:childTnLst>
                                    <p:anim calcmode="lin" valueType="num">
                                      <p:cBhvr additive="base">
                                        <p:cTn id="31"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p:tgtEl>
                                          <p:spTgt spid="3">
                                            <p:txEl>
                                              <p:pRg st="2" end="2"/>
                                            </p:txEl>
                                          </p:spTgt>
                                        </p:tgtEl>
                                        <p:attrNameLst>
                                          <p:attrName>ppt_y</p:attrName>
                                        </p:attrNameLst>
                                      </p:cBhvr>
                                      <p:tavLst>
                                        <p:tav tm="0">
                                          <p:val>
                                            <p:strVal val="ppt_y"/>
                                          </p:val>
                                        </p:tav>
                                        <p:tav tm="100000">
                                          <p:val>
                                            <p:strVal val="1+ppt_h/2"/>
                                          </p:val>
                                        </p:tav>
                                      </p:tavLst>
                                    </p:anim>
                                    <p:set>
                                      <p:cBhvr>
                                        <p:cTn id="33" dur="1" fill="hold">
                                          <p:stCondLst>
                                            <p:cond delay="499"/>
                                          </p:stCondLst>
                                        </p:cTn>
                                        <p:tgtEl>
                                          <p:spTgt spid="3">
                                            <p:txEl>
                                              <p:pRg st="2" end="2"/>
                                            </p:txEl>
                                          </p:spTgt>
                                        </p:tgtEl>
                                        <p:attrNameLst>
                                          <p:attrName>style.visibility</p:attrName>
                                        </p:attrNameLst>
                                      </p:cBhvr>
                                      <p:to>
                                        <p:strVal val="hidden"/>
                                      </p:to>
                                    </p:set>
                                  </p:childTnLst>
                                </p:cTn>
                              </p:par>
                            </p:childTnLst>
                          </p:cTn>
                        </p:par>
                        <p:par>
                          <p:cTn id="34" fill="hold">
                            <p:stCondLst>
                              <p:cond delay="15500"/>
                            </p:stCondLst>
                            <p:childTnLst>
                              <p:par>
                                <p:cTn id="35" presetID="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par>
                          <p:cTn id="39" fill="hold">
                            <p:stCondLst>
                              <p:cond delay="16000"/>
                            </p:stCondLst>
                            <p:childTnLst>
                              <p:par>
                                <p:cTn id="40" presetID="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fade">
                                      <p:cBhvr>
                                        <p:cTn id="48"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animBg="1"/>
      <p:bldP spid="6" grpId="1" animBg="1"/>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Business Rules</a:t>
            </a:r>
          </a:p>
        </p:txBody>
      </p:sp>
      <p:sp>
        <p:nvSpPr>
          <p:cNvPr id="3" name="Content Placeholder 2"/>
          <p:cNvSpPr>
            <a:spLocks noGrp="1"/>
          </p:cNvSpPr>
          <p:nvPr>
            <p:ph idx="1"/>
          </p:nvPr>
        </p:nvSpPr>
        <p:spPr>
          <a:effectLst/>
        </p:spPr>
        <p:txBody>
          <a:bodyPr/>
          <a:lstStyle/>
          <a:p>
            <a:r>
              <a:rPr lang="en-US" dirty="0"/>
              <a:t> Talk to the people sitting </a:t>
            </a:r>
            <a:r>
              <a:rPr lang="en-US"/>
              <a:t>around you.</a:t>
            </a:r>
            <a:endParaRPr lang="en-US" dirty="0"/>
          </a:p>
          <a:p>
            <a:r>
              <a:rPr lang="en-US" dirty="0"/>
              <a:t> Based on your collective work experiences, can you come up with a set of business rules that are complex enough to model with a decision tree?</a:t>
            </a:r>
          </a:p>
          <a:p>
            <a:r>
              <a:rPr lang="en-US" dirty="0"/>
              <a:t> Let’s see if we can create a decision tree to model these business rules!</a:t>
            </a:r>
          </a:p>
        </p:txBody>
      </p:sp>
    </p:spTree>
    <p:extLst>
      <p:ext uri="{BB962C8B-B14F-4D97-AF65-F5344CB8AC3E}">
        <p14:creationId xmlns:p14="http://schemas.microsoft.com/office/powerpoint/2010/main" val="399444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74857"/>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Investigative Architecture: </a:t>
            </a:r>
            <a:r>
              <a:rPr lang="en-US" sz="3600" dirty="0">
                <a:solidFill>
                  <a:srgbClr val="FF0000"/>
                </a:solidFill>
                <a:hlinkClick r:id="rId3"/>
              </a:rPr>
              <a:t>The Conceptual Diagram</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95569" y="19431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A conceptual architecture diagram is a high-level diagram that </a:t>
            </a:r>
            <a:r>
              <a:rPr lang="en-US" sz="2250" b="1" dirty="0">
                <a:solidFill>
                  <a:schemeClr val="bg1"/>
                </a:solidFill>
                <a:effectLst>
                  <a:outerShdw blurRad="38100" dist="38100" dir="2700000" algn="tl">
                    <a:srgbClr val="000000">
                      <a:alpha val="43137"/>
                    </a:srgbClr>
                  </a:outerShdw>
                </a:effectLst>
              </a:rPr>
              <a:t>describes a system </a:t>
            </a:r>
            <a:r>
              <a:rPr lang="en-US" sz="2250" dirty="0">
                <a:solidFill>
                  <a:schemeClr val="bg1"/>
                </a:solidFill>
                <a:effectLst>
                  <a:outerShdw blurRad="38100" dist="38100" dir="2700000" algn="tl">
                    <a:srgbClr val="000000">
                      <a:alpha val="43137"/>
                    </a:srgbClr>
                  </a:outerShdw>
                </a:effectLst>
              </a:rPr>
              <a:t>including who interacts with the system, how they interact, the processes the system supports and the resources the system utilizes to make this all happen.</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95569" y="3848100"/>
            <a:ext cx="8027831" cy="2169825"/>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Regardless of your major you will be involved in the envisioning, planning, deployment and support of the systems that support your business.  Conceptual architecture diagrams are useful for </a:t>
            </a:r>
            <a:r>
              <a:rPr lang="en-US" sz="2250" b="1" dirty="0">
                <a:solidFill>
                  <a:schemeClr val="bg1"/>
                </a:solidFill>
                <a:effectLst>
                  <a:outerShdw blurRad="38100" dist="38100" dir="2700000" algn="tl">
                    <a:srgbClr val="000000">
                      <a:alpha val="43137"/>
                    </a:srgbClr>
                  </a:outerShdw>
                </a:effectLst>
              </a:rPr>
              <a:t>documenting and communicating ideas about how systems do or should work</a:t>
            </a:r>
            <a:r>
              <a:rPr lang="en-US" sz="2250" dirty="0">
                <a:solidFill>
                  <a:schemeClr val="bg1"/>
                </a:solidFill>
                <a:effectLst>
                  <a:outerShdw blurRad="38100" dist="38100" dir="2700000" algn="tl">
                    <a:srgbClr val="000000">
                      <a:alpha val="43137"/>
                    </a:srgbClr>
                  </a:outerShdw>
                </a:effectLst>
              </a:rPr>
              <a:t>.</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11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087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2/2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952" y="1562100"/>
            <a:ext cx="5413248" cy="3044952"/>
          </a:xfrm>
          <a:prstGeom prst="rect">
            <a:avLst/>
          </a:prstGeom>
        </p:spPr>
      </p:pic>
    </p:spTree>
    <p:extLst>
      <p:ext uri="{BB962C8B-B14F-4D97-AF65-F5344CB8AC3E}">
        <p14:creationId xmlns:p14="http://schemas.microsoft.com/office/powerpoint/2010/main" val="323684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667" y="2578961"/>
            <a:ext cx="8805333" cy="776238"/>
          </a:xfrm>
          <a:prstGeom prst="rect">
            <a:avLst/>
          </a:prstGeom>
          <a:noFill/>
        </p:spPr>
        <p:txBody>
          <a:bodyPr wrap="square" rtlCol="0">
            <a:spAutoFit/>
          </a:bodyPr>
          <a:lstStyle/>
          <a:p>
            <a:r>
              <a:rPr lang="en-US" sz="4444" dirty="0"/>
              <a:t>What is “conceptual diagraming”?</a:t>
            </a:r>
          </a:p>
        </p:txBody>
      </p:sp>
      <p:sp>
        <p:nvSpPr>
          <p:cNvPr id="2" name="TextBox 1"/>
          <p:cNvSpPr txBox="1"/>
          <p:nvPr/>
        </p:nvSpPr>
        <p:spPr>
          <a:xfrm>
            <a:off x="846667" y="402167"/>
            <a:ext cx="4572000" cy="400110"/>
          </a:xfrm>
          <a:prstGeom prst="rect">
            <a:avLst/>
          </a:prstGeom>
          <a:noFill/>
        </p:spPr>
        <p:txBody>
          <a:bodyPr wrap="square" rtlCol="0">
            <a:spAutoFit/>
          </a:bodyPr>
          <a:lstStyle/>
          <a:p>
            <a:r>
              <a:rPr lang="en-US" sz="2000" dirty="0"/>
              <a:t>Sell the idea</a:t>
            </a:r>
          </a:p>
        </p:txBody>
      </p:sp>
      <p:sp>
        <p:nvSpPr>
          <p:cNvPr id="4" name="TextBox 3"/>
          <p:cNvSpPr txBox="1"/>
          <p:nvPr/>
        </p:nvSpPr>
        <p:spPr>
          <a:xfrm>
            <a:off x="1862667" y="4804833"/>
            <a:ext cx="2582630" cy="400110"/>
          </a:xfrm>
          <a:prstGeom prst="rect">
            <a:avLst/>
          </a:prstGeom>
          <a:noFill/>
        </p:spPr>
        <p:txBody>
          <a:bodyPr wrap="none" rtlCol="0">
            <a:spAutoFit/>
          </a:bodyPr>
          <a:lstStyle/>
          <a:p>
            <a:r>
              <a:rPr lang="en-US" sz="2000" dirty="0"/>
              <a:t>Informal/Lightweight</a:t>
            </a:r>
          </a:p>
        </p:txBody>
      </p:sp>
      <p:sp>
        <p:nvSpPr>
          <p:cNvPr id="5" name="TextBox 4"/>
          <p:cNvSpPr txBox="1"/>
          <p:nvPr/>
        </p:nvSpPr>
        <p:spPr>
          <a:xfrm>
            <a:off x="3725334" y="1672167"/>
            <a:ext cx="1934119" cy="400110"/>
          </a:xfrm>
          <a:prstGeom prst="rect">
            <a:avLst/>
          </a:prstGeom>
          <a:noFill/>
        </p:spPr>
        <p:txBody>
          <a:bodyPr wrap="none" rtlCol="0">
            <a:spAutoFit/>
          </a:bodyPr>
          <a:lstStyle/>
          <a:p>
            <a:r>
              <a:rPr lang="en-US" sz="2000" dirty="0"/>
              <a:t>Marketing View</a:t>
            </a:r>
          </a:p>
        </p:txBody>
      </p:sp>
      <p:sp>
        <p:nvSpPr>
          <p:cNvPr id="6" name="TextBox 5"/>
          <p:cNvSpPr txBox="1"/>
          <p:nvPr/>
        </p:nvSpPr>
        <p:spPr>
          <a:xfrm>
            <a:off x="5164667" y="4127500"/>
            <a:ext cx="2335896" cy="400110"/>
          </a:xfrm>
          <a:prstGeom prst="rect">
            <a:avLst/>
          </a:prstGeom>
          <a:noFill/>
        </p:spPr>
        <p:txBody>
          <a:bodyPr wrap="none" rtlCol="0">
            <a:spAutoFit/>
          </a:bodyPr>
          <a:lstStyle/>
          <a:p>
            <a:r>
              <a:rPr lang="en-US" sz="2000" dirty="0"/>
              <a:t>Guide the Architect</a:t>
            </a:r>
          </a:p>
        </p:txBody>
      </p:sp>
      <p:sp>
        <p:nvSpPr>
          <p:cNvPr id="7" name="TextBox 6"/>
          <p:cNvSpPr txBox="1"/>
          <p:nvPr/>
        </p:nvSpPr>
        <p:spPr>
          <a:xfrm>
            <a:off x="1862667" y="1333500"/>
            <a:ext cx="1669688" cy="400110"/>
          </a:xfrm>
          <a:prstGeom prst="rect">
            <a:avLst/>
          </a:prstGeom>
          <a:noFill/>
        </p:spPr>
        <p:txBody>
          <a:bodyPr wrap="none" rtlCol="0">
            <a:spAutoFit/>
          </a:bodyPr>
          <a:lstStyle/>
          <a:p>
            <a:r>
              <a:rPr lang="en-US" sz="2000" dirty="0"/>
              <a:t>Refined Later</a:t>
            </a:r>
          </a:p>
        </p:txBody>
      </p:sp>
      <p:sp>
        <p:nvSpPr>
          <p:cNvPr id="8" name="TextBox 7"/>
          <p:cNvSpPr txBox="1"/>
          <p:nvPr/>
        </p:nvSpPr>
        <p:spPr>
          <a:xfrm>
            <a:off x="1354667" y="3788833"/>
            <a:ext cx="2097681" cy="400110"/>
          </a:xfrm>
          <a:prstGeom prst="rect">
            <a:avLst/>
          </a:prstGeom>
          <a:noFill/>
        </p:spPr>
        <p:txBody>
          <a:bodyPr wrap="square" rtlCol="0">
            <a:spAutoFit/>
          </a:bodyPr>
          <a:lstStyle/>
          <a:p>
            <a:r>
              <a:rPr lang="en-US" sz="2000" dirty="0"/>
              <a:t>Big Picture</a:t>
            </a:r>
          </a:p>
        </p:txBody>
      </p:sp>
      <p:sp>
        <p:nvSpPr>
          <p:cNvPr id="10" name="TextBox 3"/>
          <p:cNvSpPr txBox="1">
            <a:spLocks noChangeArrowheads="1"/>
          </p:cNvSpPr>
          <p:nvPr/>
        </p:nvSpPr>
        <p:spPr bwMode="auto">
          <a:xfrm>
            <a:off x="6180667" y="-3109908"/>
            <a:ext cx="3640088" cy="11216721"/>
          </a:xfrm>
          <a:prstGeom prst="rect">
            <a:avLst/>
          </a:prstGeom>
          <a:noFill/>
          <a:ln w="9525">
            <a:noFill/>
            <a:miter lim="800000"/>
            <a:headEnd/>
            <a:tailEnd/>
          </a:ln>
        </p:spPr>
        <p:txBody>
          <a:bodyPr lIns="101594" tIns="50798" rIns="101594" bIns="50798">
            <a:prstTxWarp prst="textNoShape">
              <a:avLst/>
            </a:prstTxWarp>
            <a:spAutoFit/>
          </a:bodyPr>
          <a:lstStyle/>
          <a:p>
            <a:r>
              <a:rPr lang="en-US" sz="72222" dirty="0">
                <a:solidFill>
                  <a:srgbClr val="FF0000"/>
                </a:solidFill>
                <a:latin typeface="Helvetica" charset="0"/>
              </a:rPr>
              <a:t>?</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a:t>
            </a:r>
          </a:p>
        </p:txBody>
      </p:sp>
      <p:pic>
        <p:nvPicPr>
          <p:cNvPr id="4" name="Picture 10" descr="http://cdn.ttgtmedia.com/visuals/searchBusinessAnalytics/data_visualization/businessanalytics_article_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824" y="1248834"/>
            <a:ext cx="3894190" cy="1298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programmedevelopment.com/public/uploads/images/business_binder_pc_1600_cl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3932" y="1134321"/>
            <a:ext cx="1647474" cy="19525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heelockglobalcauses.org/wp-content/uploads/2013/06/globaliza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001" y="1134320"/>
            <a:ext cx="1838910" cy="1826651"/>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2437634" y="1841500"/>
            <a:ext cx="762000" cy="3084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Right Arrow 9"/>
          <p:cNvSpPr/>
          <p:nvPr/>
        </p:nvSpPr>
        <p:spPr>
          <a:xfrm>
            <a:off x="7280657" y="1751312"/>
            <a:ext cx="762000" cy="3084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1" name="Right Arrow 10"/>
          <p:cNvSpPr/>
          <p:nvPr/>
        </p:nvSpPr>
        <p:spPr>
          <a:xfrm rot="5400000">
            <a:off x="8426668" y="3216353"/>
            <a:ext cx="762000" cy="3084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pic>
        <p:nvPicPr>
          <p:cNvPr id="2050" name="Picture 2" descr="http://www.siue.edu/~dbock/cmis565/module11-tables_clusters_files/image0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5014" y="3860192"/>
            <a:ext cx="2695910" cy="19102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rmypictorialcenter.com/images/Title-64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8755" y="204095"/>
            <a:ext cx="6773333" cy="549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93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1000"/>
                                        <p:tgtEl>
                                          <p:spTgt spid="2050"/>
                                        </p:tgtEl>
                                      </p:cBhvr>
                                    </p:animEffect>
                                    <p:anim calcmode="lin" valueType="num">
                                      <p:cBhvr>
                                        <p:cTn id="37" dur="1000" fill="hold"/>
                                        <p:tgtEl>
                                          <p:spTgt spid="2050"/>
                                        </p:tgtEl>
                                        <p:attrNameLst>
                                          <p:attrName>ppt_x</p:attrName>
                                        </p:attrNameLst>
                                      </p:cBhvr>
                                      <p:tavLst>
                                        <p:tav tm="0">
                                          <p:val>
                                            <p:strVal val="#ppt_x"/>
                                          </p:val>
                                        </p:tav>
                                        <p:tav tm="100000">
                                          <p:val>
                                            <p:strVal val="#ppt_x"/>
                                          </p:val>
                                        </p:tav>
                                      </p:tavLst>
                                    </p:anim>
                                    <p:anim calcmode="lin" valueType="num">
                                      <p:cBhvr>
                                        <p:cTn id="3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fade">
                                      <p:cBhvr>
                                        <p:cTn id="43" dur="1000"/>
                                        <p:tgtEl>
                                          <p:spTgt spid="2052"/>
                                        </p:tgtEl>
                                      </p:cBhvr>
                                    </p:animEffect>
                                    <p:anim calcmode="lin" valueType="num">
                                      <p:cBhvr>
                                        <p:cTn id="44" dur="1000" fill="hold"/>
                                        <p:tgtEl>
                                          <p:spTgt spid="2052"/>
                                        </p:tgtEl>
                                        <p:attrNameLst>
                                          <p:attrName>ppt_x</p:attrName>
                                        </p:attrNameLst>
                                      </p:cBhvr>
                                      <p:tavLst>
                                        <p:tav tm="0">
                                          <p:val>
                                            <p:strVal val="#ppt_x"/>
                                          </p:val>
                                        </p:tav>
                                        <p:tav tm="100000">
                                          <p:val>
                                            <p:strVal val="#ppt_x"/>
                                          </p:val>
                                        </p:tav>
                                      </p:tavLst>
                                    </p:anim>
                                    <p:anim calcmode="lin" valueType="num">
                                      <p:cBhvr>
                                        <p:cTn id="4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753392"/>
            <a:ext cx="8628136" cy="808708"/>
          </a:xfrm>
        </p:spPr>
        <p:txBody>
          <a:bodyPr/>
          <a:lstStyle/>
          <a:p>
            <a:r>
              <a:rPr lang="en-US" dirty="0"/>
              <a:t>Case in Point (Trading Platforms)</a:t>
            </a:r>
          </a:p>
        </p:txBody>
      </p:sp>
      <p:sp>
        <p:nvSpPr>
          <p:cNvPr id="3" name="Content Placeholder 2"/>
          <p:cNvSpPr>
            <a:spLocks noGrp="1"/>
          </p:cNvSpPr>
          <p:nvPr>
            <p:ph idx="1"/>
          </p:nvPr>
        </p:nvSpPr>
        <p:spPr/>
        <p:txBody>
          <a:bodyPr>
            <a:normAutofit fontScale="92500" lnSpcReduction="20000"/>
          </a:bodyPr>
          <a:lstStyle/>
          <a:p>
            <a:r>
              <a:rPr lang="en-US" sz="1222" dirty="0">
                <a:effectLst/>
              </a:rPr>
              <a:t>Electronic trading systems are typically proprietary software (</a:t>
            </a:r>
            <a:r>
              <a:rPr lang="en-US" sz="1222" dirty="0" err="1">
                <a:effectLst/>
              </a:rPr>
              <a:t>etrading</a:t>
            </a:r>
            <a:r>
              <a:rPr lang="en-US" sz="1222" dirty="0">
                <a:effectLst/>
              </a:rPr>
              <a:t> platforms or electronic trading platforms), running on COTS hardware and operating systems, often using common underlying protocols, such as TCP/IP.</a:t>
            </a:r>
          </a:p>
          <a:p>
            <a:r>
              <a:rPr lang="en-US" sz="1222" dirty="0">
                <a:effectLst/>
              </a:rPr>
              <a:t>Exchanges typically develop their own systems (sometimes referred to as matching engines), although sometimes an exchange will use another exchange's technology (e.g. e-</a:t>
            </a:r>
            <a:r>
              <a:rPr lang="en-US" sz="1222" dirty="0" err="1">
                <a:effectLst/>
              </a:rPr>
              <a:t>cbot</a:t>
            </a:r>
            <a:r>
              <a:rPr lang="en-US" sz="1222" dirty="0">
                <a:effectLst/>
              </a:rPr>
              <a:t>, the Chicago Board of Trade's electronic trading platform, uses LIFFE's Connect system), and some newer electronic exchanges use 3rd-party specialist software providers (e.g. the Budapest stock exchange and the Moscow Interbank Currency Exchange use automated trading system originally written and implemented by FMSC, an Australian technology company that was acquired by Computershare, and whose intellectual property rights are now owned by OMX).</a:t>
            </a:r>
          </a:p>
          <a:p>
            <a:r>
              <a:rPr lang="en-US" sz="1222" dirty="0">
                <a:effectLst/>
              </a:rPr>
              <a:t>Exchanges and ECNs generally offer two methods of accessing their systems –</a:t>
            </a:r>
          </a:p>
          <a:p>
            <a:pPr lvl="1"/>
            <a:r>
              <a:rPr lang="en-US" sz="1111" dirty="0">
                <a:effectLst/>
              </a:rPr>
              <a:t>an exchange-provided GUI, which the trader runs on his or her desktop and connects directly to the exchange/ECN, and</a:t>
            </a:r>
          </a:p>
          <a:p>
            <a:pPr lvl="1"/>
            <a:r>
              <a:rPr lang="en-US" sz="1111" dirty="0">
                <a:effectLst/>
              </a:rPr>
              <a:t>an API which allows dealers to plug their own in-house systems directly into the exchange/ECN's.</a:t>
            </a:r>
          </a:p>
          <a:p>
            <a:r>
              <a:rPr lang="en-US" sz="1222" dirty="0">
                <a:effectLst/>
              </a:rPr>
              <a:t>From an infrastructure point of view, most exchanges will provide "gateways" which sit on a company's network, acting in a manner similar to a proxy, connecting back to the exchange's central system.</a:t>
            </a:r>
          </a:p>
          <a:p>
            <a:r>
              <a:rPr lang="en-US" sz="1222" dirty="0">
                <a:effectLst/>
              </a:rPr>
              <a:t>ECNs will generally forego the gateway/proxy, and their GUI or the API will connect directly to a central system, across a leased line.</a:t>
            </a:r>
          </a:p>
          <a:p>
            <a:r>
              <a:rPr lang="en-US" sz="1222" dirty="0">
                <a:effectLst/>
              </a:rPr>
              <a:t>Many brokers develop their own systems, although there are some third-party solutions providers specializing in this area. Like ECNs, brokers will often offer both a GUI and an API (although it's likely that a slightly smaller proportion of brokers offer an API, as compared with ECNs), and connectivity is typically direct to the broker's systems, rather than through a gateway.</a:t>
            </a:r>
          </a:p>
          <a:p>
            <a:r>
              <a:rPr lang="en-US" sz="1222" dirty="0">
                <a:effectLst/>
              </a:rPr>
              <a:t>Investment banks and other dealers have far more complex technology requirements, as they have to interface with multiple exchanges, brokers and multi-dealer platforms, as well as their own pricing, P&amp;L, trade processing and position-keeping systems. Some banks will develop their own electronic trading systems in-house, but this can be costly, especially when they need to connect to many exchanges, ECNs and brokers. There are a number of companies offering solutions in this area.</a:t>
            </a:r>
          </a:p>
        </p:txBody>
      </p:sp>
      <p:pic>
        <p:nvPicPr>
          <p:cNvPr id="5122" name="Picture 2" descr="http://2q87f42xdurt1xbez53fujam.wpengine.netdna-cdn.com/wp-content/uploads/2013/11/Equities-OMS-Trading-Platform_Architecture-Requirem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35" y="190500"/>
            <a:ext cx="8741833" cy="529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95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8100"/>
            <a:ext cx="9271505" cy="808708"/>
          </a:xfrm>
        </p:spPr>
        <p:txBody>
          <a:bodyPr>
            <a:noAutofit/>
          </a:bodyPr>
          <a:lstStyle/>
          <a:p>
            <a:r>
              <a:rPr lang="en-US" sz="3111" dirty="0"/>
              <a:t>How would we do something like this (In practice)?</a:t>
            </a:r>
          </a:p>
        </p:txBody>
      </p:sp>
      <p:pic>
        <p:nvPicPr>
          <p:cNvPr id="6148" name="Picture 4" descr="http://2.bp.blogspot.com/-QwQnmpxAvAo/UHz4EKjiw6I/AAAAAAAADiE/XOdbCZxogq0/s1600/SRM+T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770608"/>
            <a:ext cx="6656917" cy="481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590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710" y="-317500"/>
            <a:ext cx="10583" cy="238548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710" y="-9054042"/>
            <a:ext cx="10583" cy="238230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93977"/>
            <a:ext cx="9372600" cy="58913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615540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1" y="114300"/>
            <a:ext cx="80772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823200" y="2933700"/>
            <a:ext cx="508000" cy="280398"/>
          </a:xfrm>
          <a:prstGeom prst="rect">
            <a:avLst/>
          </a:prstGeom>
          <a:noFill/>
        </p:spPr>
        <p:txBody>
          <a:bodyPr wrap="square" rtlCol="0">
            <a:spAutoFit/>
          </a:bodyPr>
          <a:lstStyle/>
          <a:p>
            <a:r>
              <a:rPr lang="en-US" sz="1222" dirty="0"/>
              <a:t>have</a:t>
            </a:r>
          </a:p>
        </p:txBody>
      </p:sp>
    </p:spTree>
    <p:extLst>
      <p:ext uri="{BB962C8B-B14F-4D97-AF65-F5344CB8AC3E}">
        <p14:creationId xmlns:p14="http://schemas.microsoft.com/office/powerpoint/2010/main" val="3976809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p:cNvSpPr>
            <a:spLocks noGrp="1"/>
          </p:cNvSpPr>
          <p:nvPr>
            <p:ph type="title"/>
          </p:nvPr>
        </p:nvSpPr>
        <p:spPr>
          <a:xfrm>
            <a:off x="0" y="18536"/>
            <a:ext cx="10160000" cy="476764"/>
          </a:xfrm>
        </p:spPr>
        <p:txBody>
          <a:bodyPr>
            <a:normAutofit fontScale="90000"/>
          </a:bodyPr>
          <a:lstStyle/>
          <a:p>
            <a:r>
              <a:rPr lang="en-US" dirty="0"/>
              <a:t>Example Conceptual Architecture Diagram</a:t>
            </a:r>
          </a:p>
        </p:txBody>
      </p:sp>
      <p:sp>
        <p:nvSpPr>
          <p:cNvPr id="2" name="Slide Number Placeholder 1"/>
          <p:cNvSpPr>
            <a:spLocks noGrp="1"/>
          </p:cNvSpPr>
          <p:nvPr>
            <p:ph type="sldNum" sz="quarter" idx="12"/>
          </p:nvPr>
        </p:nvSpPr>
        <p:spPr/>
        <p:txBody>
          <a:bodyPr/>
          <a:lstStyle/>
          <a:p>
            <a:fld id="{F0FAE603-1F90-B241-B3C8-35C47692136C}" type="slidenum">
              <a:rPr lang="en-US" smtClean="0"/>
              <a:t>27</a:t>
            </a:fld>
            <a:endParaRPr lang="en-US"/>
          </a:p>
        </p:txBody>
      </p:sp>
      <p:sp>
        <p:nvSpPr>
          <p:cNvPr id="3" name="TextBox 2"/>
          <p:cNvSpPr txBox="1"/>
          <p:nvPr/>
        </p:nvSpPr>
        <p:spPr>
          <a:xfrm>
            <a:off x="652640" y="565280"/>
            <a:ext cx="816249" cy="400110"/>
          </a:xfrm>
          <a:prstGeom prst="rect">
            <a:avLst/>
          </a:prstGeom>
          <a:noFill/>
        </p:spPr>
        <p:txBody>
          <a:bodyPr wrap="none" rtlCol="0">
            <a:spAutoFit/>
          </a:bodyPr>
          <a:lstStyle/>
          <a:p>
            <a:r>
              <a:rPr lang="en-US" sz="2000" b="1" dirty="0"/>
              <a:t>Users</a:t>
            </a:r>
          </a:p>
        </p:txBody>
      </p:sp>
      <p:sp>
        <p:nvSpPr>
          <p:cNvPr id="4" name="TextBox 3"/>
          <p:cNvSpPr txBox="1"/>
          <p:nvPr/>
        </p:nvSpPr>
        <p:spPr>
          <a:xfrm>
            <a:off x="2989571" y="565280"/>
            <a:ext cx="1188146" cy="400110"/>
          </a:xfrm>
          <a:prstGeom prst="rect">
            <a:avLst/>
          </a:prstGeom>
          <a:noFill/>
        </p:spPr>
        <p:txBody>
          <a:bodyPr wrap="none" rtlCol="0">
            <a:spAutoFit/>
          </a:bodyPr>
          <a:lstStyle/>
          <a:p>
            <a:r>
              <a:rPr lang="en-US" sz="2000" b="1" dirty="0"/>
              <a:t>Interface</a:t>
            </a:r>
          </a:p>
        </p:txBody>
      </p:sp>
      <p:sp>
        <p:nvSpPr>
          <p:cNvPr id="5" name="TextBox 4"/>
          <p:cNvSpPr txBox="1"/>
          <p:nvPr/>
        </p:nvSpPr>
        <p:spPr>
          <a:xfrm>
            <a:off x="5499780" y="565280"/>
            <a:ext cx="1253869" cy="400110"/>
          </a:xfrm>
          <a:prstGeom prst="rect">
            <a:avLst/>
          </a:prstGeom>
          <a:noFill/>
        </p:spPr>
        <p:txBody>
          <a:bodyPr wrap="none" rtlCol="0">
            <a:spAutoFit/>
          </a:bodyPr>
          <a:lstStyle/>
          <a:p>
            <a:r>
              <a:rPr lang="en-US" sz="2000" b="1" dirty="0"/>
              <a:t>Processes</a:t>
            </a:r>
          </a:p>
        </p:txBody>
      </p:sp>
      <p:sp>
        <p:nvSpPr>
          <p:cNvPr id="6" name="TextBox 5"/>
          <p:cNvSpPr txBox="1"/>
          <p:nvPr/>
        </p:nvSpPr>
        <p:spPr>
          <a:xfrm>
            <a:off x="8028990" y="565280"/>
            <a:ext cx="1314334" cy="400110"/>
          </a:xfrm>
          <a:prstGeom prst="rect">
            <a:avLst/>
          </a:prstGeom>
          <a:noFill/>
        </p:spPr>
        <p:txBody>
          <a:bodyPr wrap="none" rtlCol="0">
            <a:spAutoFit/>
          </a:bodyPr>
          <a:lstStyle/>
          <a:p>
            <a:r>
              <a:rPr lang="en-US" sz="2000" b="1" dirty="0"/>
              <a:t>Resources</a:t>
            </a:r>
          </a:p>
        </p:txBody>
      </p:sp>
      <p:sp>
        <p:nvSpPr>
          <p:cNvPr id="9" name="Rectangle 8"/>
          <p:cNvSpPr/>
          <p:nvPr/>
        </p:nvSpPr>
        <p:spPr>
          <a:xfrm>
            <a:off x="2381252" y="902523"/>
            <a:ext cx="2381250" cy="46654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De</a:t>
            </a:r>
          </a:p>
        </p:txBody>
      </p:sp>
      <p:sp>
        <p:nvSpPr>
          <p:cNvPr id="10" name="Rectangle 9"/>
          <p:cNvSpPr/>
          <p:nvPr/>
        </p:nvSpPr>
        <p:spPr>
          <a:xfrm>
            <a:off x="4931835" y="902523"/>
            <a:ext cx="2381250" cy="466548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1" name="Rectangle 10"/>
          <p:cNvSpPr/>
          <p:nvPr/>
        </p:nvSpPr>
        <p:spPr>
          <a:xfrm>
            <a:off x="7482418" y="902523"/>
            <a:ext cx="2381250" cy="4665487"/>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pic>
        <p:nvPicPr>
          <p:cNvPr id="12" name="Picture 11" descr="rbso_0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19" y="902523"/>
            <a:ext cx="611434" cy="1318436"/>
          </a:xfrm>
          <a:prstGeom prst="rect">
            <a:avLst/>
          </a:prstGeom>
        </p:spPr>
      </p:pic>
      <p:pic>
        <p:nvPicPr>
          <p:cNvPr id="13" name="Picture 12" descr="bu00371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6213" y="2728165"/>
            <a:ext cx="656859" cy="1363794"/>
          </a:xfrm>
          <a:prstGeom prst="rect">
            <a:avLst/>
          </a:prstGeom>
        </p:spPr>
      </p:pic>
      <p:pic>
        <p:nvPicPr>
          <p:cNvPr id="14" name="Picture 13" descr="200387787-0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633" y="4445313"/>
            <a:ext cx="639360" cy="1126520"/>
          </a:xfrm>
          <a:prstGeom prst="rect">
            <a:avLst/>
          </a:prstGeom>
        </p:spPr>
      </p:pic>
      <p:sp>
        <p:nvSpPr>
          <p:cNvPr id="15" name="TextBox 14"/>
          <p:cNvSpPr txBox="1"/>
          <p:nvPr/>
        </p:nvSpPr>
        <p:spPr>
          <a:xfrm>
            <a:off x="921220" y="4647703"/>
            <a:ext cx="1117614" cy="400110"/>
          </a:xfrm>
          <a:prstGeom prst="rect">
            <a:avLst/>
          </a:prstGeom>
          <a:noFill/>
        </p:spPr>
        <p:txBody>
          <a:bodyPr wrap="none" rtlCol="0">
            <a:spAutoFit/>
          </a:bodyPr>
          <a:lstStyle/>
          <a:p>
            <a:pPr algn="ctr"/>
            <a:r>
              <a:rPr lang="en-US" sz="2000" dirty="0"/>
              <a:t>Students</a:t>
            </a:r>
          </a:p>
        </p:txBody>
      </p:sp>
      <p:sp>
        <p:nvSpPr>
          <p:cNvPr id="16" name="TextBox 15"/>
          <p:cNvSpPr txBox="1"/>
          <p:nvPr/>
        </p:nvSpPr>
        <p:spPr>
          <a:xfrm>
            <a:off x="881947" y="3308161"/>
            <a:ext cx="1196160" cy="400110"/>
          </a:xfrm>
          <a:prstGeom prst="rect">
            <a:avLst/>
          </a:prstGeom>
          <a:noFill/>
        </p:spPr>
        <p:txBody>
          <a:bodyPr wrap="none" rtlCol="0">
            <a:spAutoFit/>
          </a:bodyPr>
          <a:lstStyle/>
          <a:p>
            <a:pPr algn="ctr"/>
            <a:r>
              <a:rPr lang="en-US" sz="2000" dirty="0"/>
              <a:t>Professor</a:t>
            </a:r>
          </a:p>
        </p:txBody>
      </p:sp>
      <p:sp>
        <p:nvSpPr>
          <p:cNvPr id="17" name="TextBox 16"/>
          <p:cNvSpPr txBox="1"/>
          <p:nvPr/>
        </p:nvSpPr>
        <p:spPr>
          <a:xfrm>
            <a:off x="618253" y="1349167"/>
            <a:ext cx="1723549" cy="707886"/>
          </a:xfrm>
          <a:prstGeom prst="rect">
            <a:avLst/>
          </a:prstGeom>
          <a:noFill/>
        </p:spPr>
        <p:txBody>
          <a:bodyPr wrap="none" rtlCol="0">
            <a:spAutoFit/>
          </a:bodyPr>
          <a:lstStyle/>
          <a:p>
            <a:pPr algn="ctr"/>
            <a:r>
              <a:rPr lang="en-US" sz="2000" dirty="0"/>
              <a:t>System </a:t>
            </a:r>
            <a:br>
              <a:rPr lang="en-US" sz="2000" dirty="0"/>
            </a:br>
            <a:r>
              <a:rPr lang="en-US" sz="2000" dirty="0"/>
              <a:t>Administrator</a:t>
            </a:r>
          </a:p>
        </p:txBody>
      </p:sp>
      <p:sp>
        <p:nvSpPr>
          <p:cNvPr id="18" name="TextBox 17"/>
          <p:cNvSpPr txBox="1"/>
          <p:nvPr/>
        </p:nvSpPr>
        <p:spPr>
          <a:xfrm>
            <a:off x="2381251" y="5531846"/>
            <a:ext cx="2867260" cy="297454"/>
          </a:xfrm>
          <a:prstGeom prst="rect">
            <a:avLst/>
          </a:prstGeom>
          <a:noFill/>
        </p:spPr>
        <p:txBody>
          <a:bodyPr wrap="none" rtlCol="0">
            <a:spAutoFit/>
          </a:bodyPr>
          <a:lstStyle/>
          <a:p>
            <a:r>
              <a:rPr lang="en-US" sz="1333" dirty="0"/>
              <a:t>Clipart from: https://</a:t>
            </a:r>
            <a:r>
              <a:rPr lang="en-US" sz="1333" dirty="0" err="1"/>
              <a:t>openclipart.org</a:t>
            </a:r>
            <a:endParaRPr lang="en-US" sz="1333" dirty="0"/>
          </a:p>
        </p:txBody>
      </p:sp>
      <p:pic>
        <p:nvPicPr>
          <p:cNvPr id="19" name="Picture 18" descr="modern-mobil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7299" y="4236992"/>
            <a:ext cx="635000" cy="811389"/>
          </a:xfrm>
          <a:prstGeom prst="rect">
            <a:avLst/>
          </a:prstGeom>
        </p:spPr>
      </p:pic>
      <p:pic>
        <p:nvPicPr>
          <p:cNvPr id="20" name="Picture 19" descr="laptop-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8021" y="3043578"/>
            <a:ext cx="1213556" cy="529167"/>
          </a:xfrm>
          <a:prstGeom prst="rect">
            <a:avLst/>
          </a:prstGeom>
        </p:spPr>
      </p:pic>
      <p:pic>
        <p:nvPicPr>
          <p:cNvPr id="21" name="Picture 20" descr="Desktop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9799" y="1260338"/>
            <a:ext cx="1270000" cy="776111"/>
          </a:xfrm>
          <a:prstGeom prst="rect">
            <a:avLst/>
          </a:prstGeom>
        </p:spPr>
      </p:pic>
      <p:pic>
        <p:nvPicPr>
          <p:cNvPr id="23" name="Picture 22" descr="DataBase-serve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52152" y="1213302"/>
            <a:ext cx="1241778" cy="823148"/>
          </a:xfrm>
          <a:prstGeom prst="rect">
            <a:avLst/>
          </a:prstGeom>
        </p:spPr>
      </p:pic>
      <p:pic>
        <p:nvPicPr>
          <p:cNvPr id="24" name="Picture 23" descr="bdd.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38041" y="3425697"/>
            <a:ext cx="1270000" cy="917222"/>
          </a:xfrm>
          <a:prstGeom prst="rect">
            <a:avLst/>
          </a:prstGeom>
        </p:spPr>
      </p:pic>
      <p:pic>
        <p:nvPicPr>
          <p:cNvPr id="26" name="Picture 25" descr="ic-export-impor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35624" y="4342919"/>
            <a:ext cx="973667" cy="646759"/>
          </a:xfrm>
          <a:prstGeom prst="rect">
            <a:avLst/>
          </a:prstGeom>
        </p:spPr>
      </p:pic>
      <p:pic>
        <p:nvPicPr>
          <p:cNvPr id="27" name="Picture 26" descr="export-3.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07402" y="1213302"/>
            <a:ext cx="1030111" cy="893703"/>
          </a:xfrm>
          <a:prstGeom prst="rect">
            <a:avLst/>
          </a:prstGeom>
        </p:spPr>
      </p:pic>
      <p:pic>
        <p:nvPicPr>
          <p:cNvPr id="28" name="Picture 27" descr="export-2.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93291" y="2943625"/>
            <a:ext cx="1058333" cy="729074"/>
          </a:xfrm>
          <a:prstGeom prst="rect">
            <a:avLst/>
          </a:prstGeom>
        </p:spPr>
      </p:pic>
      <p:cxnSp>
        <p:nvCxnSpPr>
          <p:cNvPr id="30" name="Straight Connector 29"/>
          <p:cNvCxnSpPr>
            <a:stCxn id="21" idx="3"/>
            <a:endCxn id="27" idx="1"/>
          </p:cNvCxnSpPr>
          <p:nvPr/>
        </p:nvCxnSpPr>
        <p:spPr>
          <a:xfrm>
            <a:off x="4129801" y="1648394"/>
            <a:ext cx="1477603" cy="117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0" idx="3"/>
            <a:endCxn id="28" idx="1"/>
          </p:cNvCxnSpPr>
          <p:nvPr/>
        </p:nvCxnSpPr>
        <p:spPr>
          <a:xfrm>
            <a:off x="4101579" y="3308161"/>
            <a:ext cx="14917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651626" y="1660154"/>
            <a:ext cx="1400528" cy="117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endCxn id="24" idx="1"/>
          </p:cNvCxnSpPr>
          <p:nvPr/>
        </p:nvCxnSpPr>
        <p:spPr>
          <a:xfrm>
            <a:off x="6745137" y="3308161"/>
            <a:ext cx="1292906" cy="5761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6" idx="3"/>
            <a:endCxn id="24" idx="1"/>
          </p:cNvCxnSpPr>
          <p:nvPr/>
        </p:nvCxnSpPr>
        <p:spPr>
          <a:xfrm flipV="1">
            <a:off x="6609293" y="3884308"/>
            <a:ext cx="1428750" cy="7819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19" idx="3"/>
            <a:endCxn id="26" idx="1"/>
          </p:cNvCxnSpPr>
          <p:nvPr/>
        </p:nvCxnSpPr>
        <p:spPr>
          <a:xfrm>
            <a:off x="3812300" y="4642687"/>
            <a:ext cx="1823326" cy="236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endCxn id="24" idx="0"/>
          </p:cNvCxnSpPr>
          <p:nvPr/>
        </p:nvCxnSpPr>
        <p:spPr>
          <a:xfrm>
            <a:off x="6651626" y="1660154"/>
            <a:ext cx="2021417" cy="17655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963093" y="2049971"/>
            <a:ext cx="1093569" cy="400110"/>
          </a:xfrm>
          <a:prstGeom prst="rect">
            <a:avLst/>
          </a:prstGeom>
          <a:noFill/>
        </p:spPr>
        <p:txBody>
          <a:bodyPr wrap="none" rtlCol="0">
            <a:spAutoFit/>
          </a:bodyPr>
          <a:lstStyle/>
          <a:p>
            <a:r>
              <a:rPr lang="en-US" sz="2000" dirty="0"/>
              <a:t>Desktop</a:t>
            </a:r>
          </a:p>
        </p:txBody>
      </p:sp>
      <p:sp>
        <p:nvSpPr>
          <p:cNvPr id="51" name="TextBox 50"/>
          <p:cNvSpPr txBox="1"/>
          <p:nvPr/>
        </p:nvSpPr>
        <p:spPr>
          <a:xfrm>
            <a:off x="3146937" y="3572744"/>
            <a:ext cx="677045" cy="400110"/>
          </a:xfrm>
          <a:prstGeom prst="rect">
            <a:avLst/>
          </a:prstGeom>
          <a:noFill/>
        </p:spPr>
        <p:txBody>
          <a:bodyPr wrap="none" rtlCol="0">
            <a:spAutoFit/>
          </a:bodyPr>
          <a:lstStyle/>
          <a:p>
            <a:r>
              <a:rPr lang="en-US" sz="2000" dirty="0"/>
              <a:t>Web</a:t>
            </a:r>
          </a:p>
        </p:txBody>
      </p:sp>
      <p:sp>
        <p:nvSpPr>
          <p:cNvPr id="52" name="TextBox 51"/>
          <p:cNvSpPr txBox="1"/>
          <p:nvPr/>
        </p:nvSpPr>
        <p:spPr>
          <a:xfrm>
            <a:off x="2821826" y="5095518"/>
            <a:ext cx="1415772" cy="400110"/>
          </a:xfrm>
          <a:prstGeom prst="rect">
            <a:avLst/>
          </a:prstGeom>
          <a:noFill/>
        </p:spPr>
        <p:txBody>
          <a:bodyPr wrap="none" rtlCol="0">
            <a:spAutoFit/>
          </a:bodyPr>
          <a:lstStyle/>
          <a:p>
            <a:r>
              <a:rPr lang="en-US" sz="2000" dirty="0"/>
              <a:t>Phone App</a:t>
            </a:r>
          </a:p>
        </p:txBody>
      </p:sp>
      <p:sp>
        <p:nvSpPr>
          <p:cNvPr id="53" name="TextBox 52"/>
          <p:cNvSpPr txBox="1"/>
          <p:nvPr/>
        </p:nvSpPr>
        <p:spPr>
          <a:xfrm>
            <a:off x="5266723" y="2191083"/>
            <a:ext cx="1677061" cy="707886"/>
          </a:xfrm>
          <a:prstGeom prst="rect">
            <a:avLst/>
          </a:prstGeom>
          <a:noFill/>
        </p:spPr>
        <p:txBody>
          <a:bodyPr wrap="none" rtlCol="0">
            <a:spAutoFit/>
          </a:bodyPr>
          <a:lstStyle/>
          <a:p>
            <a:pPr algn="ctr"/>
            <a:r>
              <a:rPr lang="en-US" sz="2000" dirty="0"/>
              <a:t>Import From </a:t>
            </a:r>
            <a:br>
              <a:rPr lang="en-US" sz="2000" dirty="0"/>
            </a:br>
            <a:r>
              <a:rPr lang="en-US" sz="2000" dirty="0"/>
              <a:t>Publishers</a:t>
            </a:r>
          </a:p>
        </p:txBody>
      </p:sp>
      <p:sp>
        <p:nvSpPr>
          <p:cNvPr id="54" name="TextBox 53"/>
          <p:cNvSpPr txBox="1"/>
          <p:nvPr/>
        </p:nvSpPr>
        <p:spPr>
          <a:xfrm>
            <a:off x="5329956" y="3749984"/>
            <a:ext cx="1755609" cy="400110"/>
          </a:xfrm>
          <a:prstGeom prst="rect">
            <a:avLst/>
          </a:prstGeom>
          <a:noFill/>
        </p:spPr>
        <p:txBody>
          <a:bodyPr wrap="none" rtlCol="0">
            <a:spAutoFit/>
          </a:bodyPr>
          <a:lstStyle/>
          <a:p>
            <a:pPr algn="ctr"/>
            <a:r>
              <a:rPr lang="en-US" sz="2000" dirty="0"/>
              <a:t>Define Course</a:t>
            </a:r>
          </a:p>
        </p:txBody>
      </p:sp>
      <p:sp>
        <p:nvSpPr>
          <p:cNvPr id="55" name="TextBox 54"/>
          <p:cNvSpPr txBox="1"/>
          <p:nvPr/>
        </p:nvSpPr>
        <p:spPr>
          <a:xfrm>
            <a:off x="5214309" y="5086515"/>
            <a:ext cx="1872179" cy="400110"/>
          </a:xfrm>
          <a:prstGeom prst="rect">
            <a:avLst/>
          </a:prstGeom>
          <a:noFill/>
        </p:spPr>
        <p:txBody>
          <a:bodyPr wrap="none" rtlCol="0">
            <a:spAutoFit/>
          </a:bodyPr>
          <a:lstStyle/>
          <a:p>
            <a:r>
              <a:rPr lang="en-US" sz="2000" dirty="0"/>
              <a:t>Use Study Aids</a:t>
            </a:r>
          </a:p>
        </p:txBody>
      </p:sp>
      <p:sp>
        <p:nvSpPr>
          <p:cNvPr id="56" name="TextBox 55"/>
          <p:cNvSpPr txBox="1"/>
          <p:nvPr/>
        </p:nvSpPr>
        <p:spPr>
          <a:xfrm>
            <a:off x="8076565" y="4443369"/>
            <a:ext cx="1192954" cy="1015663"/>
          </a:xfrm>
          <a:prstGeom prst="rect">
            <a:avLst/>
          </a:prstGeom>
          <a:noFill/>
        </p:spPr>
        <p:txBody>
          <a:bodyPr wrap="none" rtlCol="0">
            <a:spAutoFit/>
          </a:bodyPr>
          <a:lstStyle/>
          <a:p>
            <a:pPr algn="ctr"/>
            <a:r>
              <a:rPr lang="en-US" sz="2000" dirty="0"/>
              <a:t>Course</a:t>
            </a:r>
            <a:br>
              <a:rPr lang="en-US" sz="2000" dirty="0"/>
            </a:br>
            <a:r>
              <a:rPr lang="en-US" sz="2000" dirty="0"/>
              <a:t>Content</a:t>
            </a:r>
            <a:br>
              <a:rPr lang="en-US" sz="2000" dirty="0"/>
            </a:br>
            <a:r>
              <a:rPr lang="en-US" sz="2000" dirty="0"/>
              <a:t>Database</a:t>
            </a:r>
          </a:p>
        </p:txBody>
      </p:sp>
      <p:sp>
        <p:nvSpPr>
          <p:cNvPr id="57" name="TextBox 56"/>
          <p:cNvSpPr txBox="1"/>
          <p:nvPr/>
        </p:nvSpPr>
        <p:spPr>
          <a:xfrm>
            <a:off x="8042998" y="2077814"/>
            <a:ext cx="1260089" cy="707886"/>
          </a:xfrm>
          <a:prstGeom prst="rect">
            <a:avLst/>
          </a:prstGeom>
          <a:noFill/>
        </p:spPr>
        <p:txBody>
          <a:bodyPr wrap="none" rtlCol="0">
            <a:spAutoFit/>
          </a:bodyPr>
          <a:lstStyle/>
          <a:p>
            <a:pPr algn="ctr"/>
            <a:r>
              <a:rPr lang="en-US" sz="2000" dirty="0"/>
              <a:t>Textbook </a:t>
            </a:r>
            <a:br>
              <a:rPr lang="en-US" sz="2000" dirty="0"/>
            </a:br>
            <a:r>
              <a:rPr lang="en-US" sz="2000" dirty="0"/>
              <a:t>Content</a:t>
            </a:r>
          </a:p>
        </p:txBody>
      </p:sp>
    </p:spTree>
    <p:extLst>
      <p:ext uri="{BB962C8B-B14F-4D97-AF65-F5344CB8AC3E}">
        <p14:creationId xmlns:p14="http://schemas.microsoft.com/office/powerpoint/2010/main" val="3331149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ext uri="{D42A27DB-BD31-4B8C-83A1-F6EECF244321}">
                <p14:modId xmlns:p14="http://schemas.microsoft.com/office/powerpoint/2010/main" val="448022834"/>
              </p:ext>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409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up :</a:t>
            </a:r>
          </a:p>
        </p:txBody>
      </p:sp>
      <p:sp>
        <p:nvSpPr>
          <p:cNvPr id="3" name="Content Placeholder 2"/>
          <p:cNvSpPr>
            <a:spLocks noGrp="1"/>
          </p:cNvSpPr>
          <p:nvPr>
            <p:ph idx="1"/>
          </p:nvPr>
        </p:nvSpPr>
        <p:spPr>
          <a:xfrm>
            <a:off x="660400" y="1714500"/>
            <a:ext cx="9144000" cy="2362200"/>
          </a:xfrm>
        </p:spPr>
        <p:txBody>
          <a:bodyPr>
            <a:normAutofit fontScale="92500" lnSpcReduction="10000"/>
          </a:bodyPr>
          <a:lstStyle/>
          <a:p>
            <a:pPr marL="18158" indent="0">
              <a:buNone/>
            </a:pPr>
            <a:r>
              <a:rPr lang="en-US" sz="3200" dirty="0">
                <a:solidFill>
                  <a:srgbClr val="FF0000"/>
                </a:solidFill>
              </a:rPr>
              <a:t>Midterm # 1</a:t>
            </a:r>
            <a:r>
              <a:rPr lang="en-US" sz="3200" dirty="0"/>
              <a:t> on </a:t>
            </a:r>
            <a:r>
              <a:rPr lang="en-US" sz="3200" dirty="0" smtClean="0"/>
              <a:t>02/02-02/04</a:t>
            </a:r>
            <a:endParaRPr lang="en-US" sz="3200" dirty="0"/>
          </a:p>
          <a:p>
            <a:pPr lvl="1">
              <a:buFont typeface="Wingdings" panose="05000000000000000000" pitchFamily="2" charset="2"/>
              <a:buChar char="Ø"/>
            </a:pPr>
            <a:r>
              <a:rPr lang="en-US" dirty="0"/>
              <a:t> </a:t>
            </a:r>
            <a:r>
              <a:rPr lang="en-US" sz="2600" dirty="0"/>
              <a:t>Covers Unit 1 and Unit 2 (everything thus far)</a:t>
            </a:r>
          </a:p>
          <a:p>
            <a:pPr lvl="1">
              <a:buFont typeface="Wingdings" panose="05000000000000000000" pitchFamily="2" charset="2"/>
              <a:buChar char="Ø"/>
            </a:pPr>
            <a:r>
              <a:rPr lang="en-US" sz="2600" dirty="0"/>
              <a:t> Review : Articles, Videos, Activities, Slides</a:t>
            </a:r>
          </a:p>
          <a:p>
            <a:pPr lvl="1">
              <a:buFont typeface="Wingdings" panose="05000000000000000000" pitchFamily="2" charset="2"/>
              <a:buChar char="Ø"/>
            </a:pPr>
            <a:r>
              <a:rPr lang="en-US" sz="2600" dirty="0"/>
              <a:t> </a:t>
            </a:r>
            <a:r>
              <a:rPr lang="en-US" sz="2600" dirty="0" smtClean="0"/>
              <a:t>Make sure you a lot time to log into </a:t>
            </a:r>
            <a:r>
              <a:rPr lang="en-US" sz="2600" dirty="0" err="1" smtClean="0"/>
              <a:t>Examity</a:t>
            </a:r>
            <a:r>
              <a:rPr lang="en-US" sz="2600" dirty="0" smtClean="0"/>
              <a:t>!!</a:t>
            </a:r>
          </a:p>
          <a:p>
            <a:pPr lvl="2">
              <a:buFont typeface="Wingdings" panose="05000000000000000000" pitchFamily="2" charset="2"/>
              <a:buChar char="Ø"/>
            </a:pPr>
            <a:r>
              <a:rPr lang="en-US" sz="2200" dirty="0" smtClean="0"/>
              <a:t>Please call me with </a:t>
            </a:r>
            <a:r>
              <a:rPr lang="en-US" sz="2200" smtClean="0"/>
              <a:t>any emergency.</a:t>
            </a:r>
            <a:endParaRPr lang="en-US" sz="2200"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F0FAE603-1F90-B241-B3C8-35C47692136C}" type="slidenum">
              <a:rPr lang="en-US" smtClean="0"/>
              <a:pPr/>
              <a:t>29</a:t>
            </a:fld>
            <a:endParaRPr lang="en-US" dirty="0"/>
          </a:p>
        </p:txBody>
      </p:sp>
    </p:spTree>
    <p:extLst>
      <p:ext uri="{BB962C8B-B14F-4D97-AF65-F5344CB8AC3E}">
        <p14:creationId xmlns:p14="http://schemas.microsoft.com/office/powerpoint/2010/main" val="375194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Max Labs 1a &amp; 1b</a:t>
            </a:r>
          </a:p>
        </p:txBody>
      </p:sp>
      <p:sp>
        <p:nvSpPr>
          <p:cNvPr id="3" name="TextBox 2"/>
          <p:cNvSpPr txBox="1"/>
          <p:nvPr/>
        </p:nvSpPr>
        <p:spPr>
          <a:xfrm>
            <a:off x="474869" y="1562100"/>
            <a:ext cx="9296400" cy="3016210"/>
          </a:xfrm>
          <a:prstGeom prst="rect">
            <a:avLst/>
          </a:prstGeom>
          <a:noFill/>
        </p:spPr>
        <p:txBody>
          <a:bodyPr wrap="square" rtlCol="0">
            <a:spAutoFit/>
          </a:bodyPr>
          <a:lstStyle/>
          <a:p>
            <a:r>
              <a:rPr lang="en-US" sz="2000" b="1" dirty="0"/>
              <a:t>Due </a:t>
            </a:r>
            <a:r>
              <a:rPr lang="en-US" sz="2000" b="1" dirty="0" smtClean="0"/>
              <a:t>02/09 [11:59PM]</a:t>
            </a:r>
          </a:p>
          <a:p>
            <a:r>
              <a:rPr lang="en-US" sz="2000" dirty="0" smtClean="0"/>
              <a:t> </a:t>
            </a:r>
            <a:r>
              <a:rPr lang="en-US" sz="2000" dirty="0"/>
              <a:t>Each part will take about an </a:t>
            </a:r>
            <a:r>
              <a:rPr lang="en-US" sz="2000" dirty="0">
                <a:solidFill>
                  <a:srgbClr val="FF0000"/>
                </a:solidFill>
              </a:rPr>
              <a:t>hour</a:t>
            </a:r>
            <a:endParaRPr lang="en-US" sz="2000" dirty="0"/>
          </a:p>
          <a:p>
            <a:pPr marL="380985" indent="-380985">
              <a:buFont typeface="Wingdings 2" panose="05020102010507070707" pitchFamily="18" charset="2"/>
              <a:buChar char=""/>
            </a:pPr>
            <a:r>
              <a:rPr lang="en-US" sz="2000" dirty="0"/>
              <a:t>Max Labs 1a</a:t>
            </a:r>
          </a:p>
          <a:p>
            <a:pPr marL="761970" lvl="1" indent="-380985">
              <a:buFont typeface="Wingdings" panose="05000000000000000000" pitchFamily="2" charset="2"/>
              <a:buChar char="Ø"/>
            </a:pPr>
            <a:r>
              <a:rPr lang="en-US" sz="1500" dirty="0"/>
              <a:t>2 Screenshots</a:t>
            </a:r>
          </a:p>
          <a:p>
            <a:pPr marL="761970" lvl="1" indent="-380985">
              <a:buFont typeface="Wingdings" panose="05000000000000000000" pitchFamily="2" charset="2"/>
              <a:buChar char="Ø"/>
            </a:pPr>
            <a:r>
              <a:rPr lang="en-US" sz="1500" dirty="0"/>
              <a:t>Make a salesforce account – use </a:t>
            </a:r>
            <a:r>
              <a:rPr lang="en-US" sz="1500" dirty="0" err="1"/>
              <a:t>TUmail</a:t>
            </a:r>
            <a:r>
              <a:rPr lang="en-US" sz="1500" dirty="0"/>
              <a:t>!</a:t>
            </a:r>
          </a:p>
          <a:p>
            <a:pPr marL="761970" lvl="1" indent="-380985">
              <a:buFont typeface="Wingdings" panose="05000000000000000000" pitchFamily="2" charset="2"/>
              <a:buChar char="Ø"/>
            </a:pPr>
            <a:r>
              <a:rPr lang="en-US" sz="1500" dirty="0"/>
              <a:t>Make Max’s app!</a:t>
            </a:r>
            <a:endParaRPr lang="en-US" sz="2000" dirty="0"/>
          </a:p>
          <a:p>
            <a:endParaRPr lang="en-US" sz="2000" dirty="0"/>
          </a:p>
          <a:p>
            <a:pPr marL="285739" indent="-285739">
              <a:buFont typeface="Wingdings 2" panose="05020102010507070707" pitchFamily="18" charset="2"/>
              <a:buChar char=""/>
            </a:pPr>
            <a:r>
              <a:rPr lang="en-US" sz="2000" dirty="0"/>
              <a:t>Max Labs 1b</a:t>
            </a:r>
          </a:p>
          <a:p>
            <a:pPr marL="666723" lvl="1" indent="-285739">
              <a:buFont typeface="Wingdings" panose="05000000000000000000" pitchFamily="2" charset="2"/>
              <a:buChar char="Ø"/>
            </a:pPr>
            <a:r>
              <a:rPr lang="en-US" sz="1500" dirty="0"/>
              <a:t>4 Screenshots</a:t>
            </a:r>
          </a:p>
          <a:p>
            <a:pPr marL="666723" lvl="1" indent="-285739">
              <a:buFont typeface="Wingdings" panose="05000000000000000000" pitchFamily="2" charset="2"/>
              <a:buChar char="Ø"/>
            </a:pPr>
            <a:r>
              <a:rPr lang="en-US" sz="1500" dirty="0"/>
              <a:t>Use your app to find “loaded &amp; likely” investors</a:t>
            </a:r>
          </a:p>
          <a:p>
            <a:pPr marL="666723" lvl="1" indent="-285739">
              <a:buFont typeface="Wingdings" panose="05000000000000000000" pitchFamily="2" charset="2"/>
              <a:buChar char="Ø"/>
            </a:pPr>
            <a:r>
              <a:rPr lang="en-US" sz="1500" dirty="0"/>
              <a:t>Track and monitor tasks</a:t>
            </a:r>
          </a:p>
        </p:txBody>
      </p:sp>
      <p:pic>
        <p:nvPicPr>
          <p:cNvPr id="1028" name="Picture 4" descr="http://4.bp.blogspot.com/-nZPELwzctws/VOIrE3l4F4I/AAAAAAAAB7A/cXXNNthnvhA/s1600/max%2B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386" y="1316708"/>
            <a:ext cx="2718975" cy="33100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2.bp.blogspot.com/-GPyuO6ATLCY/VfcLB2oHEmI/AAAAAAAADtQ/I3geGiBQpZo/s1600/view%2Bedit.png"/>
          <p:cNvPicPr>
            <a:picLocks noChangeAspect="1" noChangeArrowheads="1"/>
          </p:cNvPicPr>
          <p:nvPr/>
        </p:nvPicPr>
        <p:blipFill rotWithShape="1">
          <a:blip r:embed="rId4">
            <a:extLst>
              <a:ext uri="{28A0092B-C50C-407E-A947-70E740481C1C}">
                <a14:useLocalDpi xmlns:a14="http://schemas.microsoft.com/office/drawing/2010/main" val="0"/>
              </a:ext>
            </a:extLst>
          </a:blip>
          <a:srcRect l="11786" t="66754" r="-12004" b="-2051"/>
          <a:stretch/>
        </p:blipFill>
        <p:spPr bwMode="auto">
          <a:xfrm rot="20746239">
            <a:off x="3319119" y="3961606"/>
            <a:ext cx="7752929" cy="68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51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p:cTn id="15" dur="1000" fill="hold"/>
                                        <p:tgtEl>
                                          <p:spTgt spid="1030"/>
                                        </p:tgtEl>
                                        <p:attrNameLst>
                                          <p:attrName>ppt_w</p:attrName>
                                        </p:attrNameLst>
                                      </p:cBhvr>
                                      <p:tavLst>
                                        <p:tav tm="0">
                                          <p:val>
                                            <p:fltVal val="0"/>
                                          </p:val>
                                        </p:tav>
                                        <p:tav tm="100000">
                                          <p:val>
                                            <p:strVal val="#ppt_w"/>
                                          </p:val>
                                        </p:tav>
                                      </p:tavLst>
                                    </p:anim>
                                    <p:anim calcmode="lin" valueType="num">
                                      <p:cBhvr>
                                        <p:cTn id="16" dur="1000" fill="hold"/>
                                        <p:tgtEl>
                                          <p:spTgt spid="1030"/>
                                        </p:tgtEl>
                                        <p:attrNameLst>
                                          <p:attrName>ppt_h</p:attrName>
                                        </p:attrNameLst>
                                      </p:cBhvr>
                                      <p:tavLst>
                                        <p:tav tm="0">
                                          <p:val>
                                            <p:fltVal val="0"/>
                                          </p:val>
                                        </p:tav>
                                        <p:tav tm="100000">
                                          <p:val>
                                            <p:strVal val="#ppt_h"/>
                                          </p:val>
                                        </p:tav>
                                      </p:tavLst>
                                    </p:anim>
                                    <p:anim calcmode="lin" valueType="num">
                                      <p:cBhvr>
                                        <p:cTn id="17" dur="1000" fill="hold"/>
                                        <p:tgtEl>
                                          <p:spTgt spid="1030"/>
                                        </p:tgtEl>
                                        <p:attrNameLst>
                                          <p:attrName>style.rotation</p:attrName>
                                        </p:attrNameLst>
                                      </p:cBhvr>
                                      <p:tavLst>
                                        <p:tav tm="0">
                                          <p:val>
                                            <p:fltVal val="90"/>
                                          </p:val>
                                        </p:tav>
                                        <p:tav tm="100000">
                                          <p:val>
                                            <p:fltVal val="0"/>
                                          </p:val>
                                        </p:tav>
                                      </p:tavLst>
                                    </p:anim>
                                    <p:animEffect transition="in" filter="fade">
                                      <p:cBhvr>
                                        <p:cTn id="18"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669" y="242957"/>
            <a:ext cx="8628136" cy="808708"/>
          </a:xfrm>
        </p:spPr>
        <p:txBody>
          <a:bodyPr/>
          <a:lstStyle/>
          <a:p>
            <a:r>
              <a:rPr lang="en-US" dirty="0"/>
              <a:t>How to: Max Labs</a:t>
            </a:r>
          </a:p>
        </p:txBody>
      </p:sp>
      <p:sp>
        <p:nvSpPr>
          <p:cNvPr id="3" name="TextBox 2"/>
          <p:cNvSpPr txBox="1"/>
          <p:nvPr/>
        </p:nvSpPr>
        <p:spPr>
          <a:xfrm>
            <a:off x="342348" y="1316709"/>
            <a:ext cx="5919304" cy="4171335"/>
          </a:xfrm>
          <a:prstGeom prst="rect">
            <a:avLst/>
          </a:prstGeom>
          <a:noFill/>
        </p:spPr>
        <p:txBody>
          <a:bodyPr wrap="square" rtlCol="0">
            <a:spAutoFit/>
          </a:bodyPr>
          <a:lstStyle/>
          <a:p>
            <a:r>
              <a:rPr lang="en-US" sz="1667" dirty="0"/>
              <a:t>1. Review the preflight checklist. (Trust us, it’s worth it.)</a:t>
            </a:r>
          </a:p>
          <a:p>
            <a:endParaRPr lang="en-US" sz="1667" dirty="0"/>
          </a:p>
          <a:p>
            <a:r>
              <a:rPr lang="en-US" sz="1667" dirty="0"/>
              <a:t>2. Read through and follow Max’s steps on your own Salesforce account.</a:t>
            </a:r>
          </a:p>
          <a:p>
            <a:endParaRPr lang="en-US" sz="1667" dirty="0"/>
          </a:p>
          <a:p>
            <a:r>
              <a:rPr lang="en-US" sz="1667" dirty="0"/>
              <a:t>3. Take screen shots where indicated </a:t>
            </a:r>
          </a:p>
          <a:p>
            <a:pPr marL="619100" lvl="1" indent="-238115">
              <a:buFont typeface="Arial" panose="020B0604020202020204" pitchFamily="34" charset="0"/>
              <a:buChar char="•"/>
            </a:pPr>
            <a:r>
              <a:rPr lang="en-US" sz="1667" dirty="0">
                <a:solidFill>
                  <a:srgbClr val="FF0000"/>
                </a:solidFill>
              </a:rPr>
              <a:t>Make sure your name is visible</a:t>
            </a:r>
          </a:p>
          <a:p>
            <a:pPr marL="619100" lvl="1" indent="-238115">
              <a:buFont typeface="Arial" panose="020B0604020202020204" pitchFamily="34" charset="0"/>
              <a:buChar char="•"/>
            </a:pPr>
            <a:r>
              <a:rPr lang="en-US" sz="1667" dirty="0">
                <a:solidFill>
                  <a:srgbClr val="FF0000"/>
                </a:solidFill>
              </a:rPr>
              <a:t>You will not receive credit if your name is not visible</a:t>
            </a:r>
          </a:p>
          <a:p>
            <a:endParaRPr lang="en-US" sz="1667" dirty="0"/>
          </a:p>
          <a:p>
            <a:r>
              <a:rPr lang="en-US" sz="1667" dirty="0"/>
              <a:t>4. Paste screenshots into the numbered spot in the answer sheet. </a:t>
            </a:r>
          </a:p>
          <a:p>
            <a:endParaRPr lang="en-US" sz="1667" dirty="0"/>
          </a:p>
          <a:p>
            <a:r>
              <a:rPr lang="en-US" sz="1667" dirty="0"/>
              <a:t>5. Follow the directions provided by your instructor to hand your answer sheet in before the due date.</a:t>
            </a:r>
          </a:p>
          <a:p>
            <a:endParaRPr lang="en-US" sz="1667" dirty="0"/>
          </a:p>
          <a:p>
            <a:r>
              <a:rPr lang="en-US" sz="1667" dirty="0"/>
              <a:t>6. No late assignments accepted.  </a:t>
            </a:r>
            <a:r>
              <a:rPr lang="en-US" sz="1667" dirty="0">
                <a:solidFill>
                  <a:srgbClr val="FF0000"/>
                </a:solidFill>
              </a:rPr>
              <a:t>No exceptions.</a:t>
            </a:r>
          </a:p>
          <a:p>
            <a:pPr marL="285739" indent="-285739">
              <a:buFont typeface="+mj-lt"/>
              <a:buAutoNum type="arabicPeriod"/>
            </a:pPr>
            <a:endParaRPr lang="en-US" sz="1500" dirty="0"/>
          </a:p>
        </p:txBody>
      </p:sp>
      <p:pic>
        <p:nvPicPr>
          <p:cNvPr id="4" name="Picture 3"/>
          <p:cNvPicPr>
            <a:picLocks noChangeAspect="1"/>
          </p:cNvPicPr>
          <p:nvPr/>
        </p:nvPicPr>
        <p:blipFill rotWithShape="1">
          <a:blip r:embed="rId3"/>
          <a:srcRect l="68949" t="11957" r="2445" b="28260"/>
          <a:stretch/>
        </p:blipFill>
        <p:spPr>
          <a:xfrm>
            <a:off x="6518325" y="1316709"/>
            <a:ext cx="3299326" cy="3876646"/>
          </a:xfrm>
          <a:prstGeom prst="rect">
            <a:avLst/>
          </a:prstGeom>
        </p:spPr>
      </p:pic>
      <p:sp>
        <p:nvSpPr>
          <p:cNvPr id="5" name="Oval 4"/>
          <p:cNvSpPr/>
          <p:nvPr/>
        </p:nvSpPr>
        <p:spPr>
          <a:xfrm>
            <a:off x="6615043" y="1424609"/>
            <a:ext cx="1159565" cy="3423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90276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xfrm>
            <a:off x="787486" y="2171700"/>
            <a:ext cx="8628136" cy="1718591"/>
          </a:xfrm>
          <a:effectLst/>
        </p:spPr>
        <p:txBody>
          <a:bodyPr>
            <a:normAutofit/>
          </a:bodyPr>
          <a:lstStyle/>
          <a:p>
            <a:r>
              <a:rPr lang="en-US" sz="2000" dirty="0">
                <a:solidFill>
                  <a:schemeClr val="bg1"/>
                </a:solidFill>
              </a:rPr>
              <a:t> Wikipedia, Business Rules</a:t>
            </a:r>
          </a:p>
          <a:p>
            <a:r>
              <a:rPr lang="en-US" sz="2000" dirty="0">
                <a:solidFill>
                  <a:schemeClr val="bg1"/>
                </a:solidFill>
              </a:rPr>
              <a:t> What is a Decision Tree?</a:t>
            </a:r>
          </a:p>
          <a:p>
            <a:r>
              <a:rPr lang="en-US" sz="2000" dirty="0">
                <a:solidFill>
                  <a:schemeClr val="bg1"/>
                </a:solidFill>
              </a:rPr>
              <a:t> Business Analyst Training on How to Use Decision Trees</a:t>
            </a:r>
          </a:p>
          <a:p>
            <a:r>
              <a:rPr lang="en-US" sz="2000" dirty="0">
                <a:solidFill>
                  <a:schemeClr val="bg1"/>
                </a:solidFill>
              </a:rPr>
              <a:t> Investigative Architecture: The Conceptual Diagram</a:t>
            </a:r>
          </a:p>
        </p:txBody>
      </p:sp>
    </p:spTree>
    <p:extLst>
      <p:ext uri="{BB962C8B-B14F-4D97-AF65-F5344CB8AC3E}">
        <p14:creationId xmlns:p14="http://schemas.microsoft.com/office/powerpoint/2010/main" val="20742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1/2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552" y="1565148"/>
            <a:ext cx="5413248" cy="3044952"/>
          </a:xfrm>
          <a:prstGeom prst="rect">
            <a:avLst/>
          </a:prstGeom>
        </p:spPr>
      </p:pic>
    </p:spTree>
    <p:extLst>
      <p:ext uri="{BB962C8B-B14F-4D97-AF65-F5344CB8AC3E}">
        <p14:creationId xmlns:p14="http://schemas.microsoft.com/office/powerpoint/2010/main" val="3143160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Business </a:t>
            </a:r>
            <a:r>
              <a:rPr lang="en-US" sz="3600" dirty="0">
                <a:solidFill>
                  <a:srgbClr val="FF0000"/>
                </a:solidFill>
                <a:hlinkClick r:id="rId3"/>
              </a:rPr>
              <a:t>Rules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7145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article explains </a:t>
            </a:r>
            <a:r>
              <a:rPr lang="en-US" sz="2250" b="1" dirty="0">
                <a:solidFill>
                  <a:schemeClr val="bg1"/>
                </a:solidFill>
                <a:effectLst>
                  <a:outerShdw blurRad="38100" dist="38100" dir="2700000" algn="tl">
                    <a:srgbClr val="000000">
                      <a:alpha val="43137"/>
                    </a:srgbClr>
                  </a:outerShdw>
                </a:effectLst>
              </a:rPr>
              <a:t>what business rules are </a:t>
            </a:r>
            <a:r>
              <a:rPr lang="en-US" sz="2250" dirty="0">
                <a:solidFill>
                  <a:schemeClr val="bg1"/>
                </a:solidFill>
                <a:effectLst>
                  <a:outerShdw blurRad="38100" dist="38100" dir="2700000" algn="tl">
                    <a:srgbClr val="000000">
                      <a:alpha val="43137"/>
                    </a:srgbClr>
                  </a:outerShdw>
                </a:effectLst>
              </a:rPr>
              <a:t>all about, basically, they the rules the organization follows when operating the business.  </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6195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Business rules are implemented within business processes and if you don’t understand these rules, </a:t>
            </a:r>
            <a:r>
              <a:rPr lang="en-US" sz="2250" b="1" dirty="0">
                <a:solidFill>
                  <a:schemeClr val="bg1"/>
                </a:solidFill>
                <a:effectLst>
                  <a:outerShdw blurRad="38100" dist="38100" dir="2700000" algn="tl">
                    <a:srgbClr val="000000">
                      <a:alpha val="43137"/>
                    </a:srgbClr>
                  </a:outerShdw>
                </a:effectLst>
              </a:rPr>
              <a:t>you don’t know how things get done</a:t>
            </a:r>
            <a:r>
              <a:rPr lang="en-US" sz="2250" dirty="0">
                <a:solidFill>
                  <a:schemeClr val="bg1"/>
                </a:solidFill>
                <a:effectLst>
                  <a:outerShdw blurRad="38100" dist="38100" dir="2700000" algn="tl">
                    <a:srgbClr val="000000">
                      <a:alpha val="43137"/>
                    </a:srgbClr>
                  </a:outerShdw>
                </a:effectLst>
              </a:rPr>
              <a:t>.  It is critical </a:t>
            </a:r>
            <a:r>
              <a:rPr lang="en-US" sz="2250" dirty="0">
                <a:solidFill>
                  <a:srgbClr val="002060"/>
                </a:solidFill>
                <a:effectLst>
                  <a:outerShdw blurRad="38100" dist="38100" dir="2700000" algn="tl">
                    <a:srgbClr val="000000">
                      <a:alpha val="43137"/>
                    </a:srgbClr>
                  </a:outerShdw>
                </a:effectLst>
              </a:rPr>
              <a:t>to </a:t>
            </a:r>
            <a:r>
              <a:rPr lang="en-US" sz="2250" b="1" dirty="0">
                <a:solidFill>
                  <a:schemeClr val="bg1"/>
                </a:solidFill>
                <a:effectLst>
                  <a:outerShdw blurRad="38100" dist="38100" dir="2700000" algn="tl">
                    <a:srgbClr val="000000">
                      <a:alpha val="43137"/>
                    </a:srgbClr>
                  </a:outerShdw>
                </a:effectLst>
              </a:rPr>
              <a:t>understand how the work is being done, so you can eventually improve the processes</a:t>
            </a:r>
            <a:r>
              <a:rPr lang="en-US" sz="2250" dirty="0">
                <a:solidFill>
                  <a:schemeClr val="bg1"/>
                </a:solidFill>
                <a:effectLst>
                  <a:outerShdw blurRad="38100" dist="38100" dir="2700000" algn="tl">
                    <a:srgbClr val="000000">
                      <a:alpha val="43137"/>
                    </a:srgbClr>
                  </a:outerShdw>
                </a:effectLst>
              </a:rPr>
              <a:t>.</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396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What is a Decision Tree?</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95569" y="17145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Decision trees are a great </a:t>
            </a:r>
            <a:r>
              <a:rPr lang="en-US" sz="2250" b="1" dirty="0">
                <a:solidFill>
                  <a:schemeClr val="bg1"/>
                </a:solidFill>
                <a:effectLst>
                  <a:outerShdw blurRad="38100" dist="38100" dir="2700000" algn="tl">
                    <a:srgbClr val="000000">
                      <a:alpha val="43137"/>
                    </a:srgbClr>
                  </a:outerShdw>
                </a:effectLst>
              </a:rPr>
              <a:t>tool for modeling business rules</a:t>
            </a:r>
            <a:r>
              <a:rPr lang="en-US" sz="2250" dirty="0">
                <a:solidFill>
                  <a:schemeClr val="bg1"/>
                </a:solidFill>
                <a:effectLst>
                  <a:outerShdw blurRad="38100" dist="38100" dir="2700000" algn="tl">
                    <a:srgbClr val="000000">
                      <a:alpha val="43137"/>
                    </a:srgbClr>
                  </a:outerShdw>
                </a:effectLst>
              </a:rPr>
              <a:t>.  This article gives you the basic mechanics for creating decision trees to model business rules.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95569" y="3619500"/>
            <a:ext cx="8027831" cy="2169825"/>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To operate and run your business, you must understand the business rules under which your business runs.  Decision trees are a great way to model these business rules so that these business rules </a:t>
            </a:r>
            <a:r>
              <a:rPr lang="en-US" sz="2250" b="1" dirty="0">
                <a:solidFill>
                  <a:schemeClr val="bg1"/>
                </a:solidFill>
                <a:effectLst>
                  <a:outerShdw blurRad="38100" dist="38100" dir="2700000" algn="tl">
                    <a:srgbClr val="000000">
                      <a:alpha val="43137"/>
                    </a:srgbClr>
                  </a:outerShdw>
                </a:effectLst>
              </a:rPr>
              <a:t>can be communicated to others and analyzed to find opportunities to improve the business</a:t>
            </a:r>
            <a:r>
              <a:rPr lang="en-US" sz="2250" dirty="0">
                <a:solidFill>
                  <a:schemeClr val="bg1"/>
                </a:solidFill>
                <a:effectLst>
                  <a:outerShdw blurRad="38100" dist="38100" dir="2700000" algn="tl">
                    <a:srgbClr val="000000">
                      <a:alpha val="43137"/>
                    </a:srgbClr>
                  </a:outerShdw>
                </a:effectLst>
              </a:rPr>
              <a:t>.</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293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1905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Business Analyst Training on How to Use Decision Trees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95569" y="22479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the previous article described the basic syntax of decision trees, this video explains </a:t>
            </a:r>
            <a:r>
              <a:rPr lang="en-US" sz="2250" b="1" dirty="0">
                <a:solidFill>
                  <a:schemeClr val="bg1"/>
                </a:solidFill>
                <a:effectLst>
                  <a:outerShdw blurRad="38100" dist="38100" dir="2700000" algn="tl">
                    <a:srgbClr val="000000">
                      <a:alpha val="43137"/>
                    </a:srgbClr>
                  </a:outerShdw>
                </a:effectLst>
              </a:rPr>
              <a:t>how Business Analysts create decision trees as part of understanding how thing work in an organization</a:t>
            </a:r>
            <a:r>
              <a:rPr lang="en-US" sz="2250" dirty="0">
                <a:solidFill>
                  <a:schemeClr val="bg1"/>
                </a:solidFill>
                <a:effectLst>
                  <a:outerShdw blurRad="38100" dist="38100" dir="2700000" algn="tl">
                    <a:srgbClr val="000000">
                      <a:alpha val="43137"/>
                    </a:srgbClr>
                  </a:outerShdw>
                </a:effectLst>
              </a:rPr>
              <a:t>.</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95569" y="40767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Like the other models we have looked at so far, decision trees help us understand and document how work gets done in an organization.  </a:t>
            </a:r>
            <a:r>
              <a:rPr lang="en-US" sz="2250" b="1" dirty="0">
                <a:solidFill>
                  <a:schemeClr val="bg1"/>
                </a:solidFill>
                <a:effectLst>
                  <a:outerShdw blurRad="38100" dist="38100" dir="2700000" algn="tl">
                    <a:srgbClr val="000000">
                      <a:alpha val="43137"/>
                    </a:srgbClr>
                  </a:outerShdw>
                </a:effectLst>
              </a:rPr>
              <a:t>We need this information to be able to execute and improve business processes</a:t>
            </a:r>
            <a:r>
              <a:rPr lang="en-US" sz="2250" dirty="0">
                <a:solidFill>
                  <a:schemeClr val="bg1"/>
                </a:solidFill>
                <a:effectLst>
                  <a:outerShdw blurRad="38100" dist="38100" dir="2700000" algn="tl">
                    <a:srgbClr val="000000">
                      <a:alpha val="43137"/>
                    </a:srgbClr>
                  </a:outerShdw>
                </a:effectLst>
              </a:rPr>
              <a:t>.</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713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2911</TotalTime>
  <Words>1724</Words>
  <Application>Microsoft Office PowerPoint</Application>
  <PresentationFormat>Custom</PresentationFormat>
  <Paragraphs>231</Paragraphs>
  <Slides>29</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Calisto MT</vt:lpstr>
      <vt:lpstr>Franklin Gothic Demi Cond</vt:lpstr>
      <vt:lpstr>Helvetica</vt:lpstr>
      <vt:lpstr>Trebuchet MS</vt:lpstr>
      <vt:lpstr>Wingdings</vt:lpstr>
      <vt:lpstr>Wingdings 2</vt:lpstr>
      <vt:lpstr>MIS2101</vt:lpstr>
      <vt:lpstr>Information Systems in Organizations  2.1.3 Modeling Business Rules with Decision Trees &amp; 2.1.4 Conceptual Architecture Diagrams</vt:lpstr>
      <vt:lpstr>Roadmap</vt:lpstr>
      <vt:lpstr>Max Labs 1a &amp; 1b</vt:lpstr>
      <vt:lpstr>How to: Max Labs</vt:lpstr>
      <vt:lpstr>Required Reading</vt:lpstr>
      <vt:lpstr>Required Viewing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Rules</vt:lpstr>
      <vt:lpstr>How to map a decision tree</vt:lpstr>
      <vt:lpstr>Messy Business Rules</vt:lpstr>
      <vt:lpstr>PowerPoint Presentation</vt:lpstr>
      <vt:lpstr>Examples of Business Rules</vt:lpstr>
      <vt:lpstr>PowerPoint Presentation</vt:lpstr>
      <vt:lpstr>Required Viewing 2/2</vt:lpstr>
      <vt:lpstr>PowerPoint Presentation</vt:lpstr>
      <vt:lpstr>Where are We?</vt:lpstr>
      <vt:lpstr>Case in Point (Trading Platforms)</vt:lpstr>
      <vt:lpstr>How would we do something like this (In practice)?</vt:lpstr>
      <vt:lpstr>PowerPoint Presentation</vt:lpstr>
      <vt:lpstr>PowerPoint Presentation</vt:lpstr>
      <vt:lpstr>Example Conceptual Architecture Diagram</vt:lpstr>
      <vt:lpstr>Roadmap</vt:lpstr>
      <vt:lpstr>Coming up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Minich, Courtney (NYC-MBW)</cp:lastModifiedBy>
  <cp:revision>140</cp:revision>
  <cp:lastPrinted>2015-09-17T15:57:27Z</cp:lastPrinted>
  <dcterms:created xsi:type="dcterms:W3CDTF">2015-03-16T11:37:14Z</dcterms:created>
  <dcterms:modified xsi:type="dcterms:W3CDTF">2018-01-12T03:13:54Z</dcterms:modified>
</cp:coreProperties>
</file>