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370" r:id="rId3"/>
    <p:sldId id="365" r:id="rId4"/>
    <p:sldId id="359" r:id="rId5"/>
    <p:sldId id="361" r:id="rId6"/>
    <p:sldId id="352" r:id="rId7"/>
    <p:sldId id="353" r:id="rId8"/>
    <p:sldId id="354" r:id="rId9"/>
    <p:sldId id="350" r:id="rId10"/>
    <p:sldId id="291" r:id="rId11"/>
    <p:sldId id="366" r:id="rId12"/>
    <p:sldId id="333" r:id="rId13"/>
    <p:sldId id="319" r:id="rId14"/>
    <p:sldId id="320" r:id="rId15"/>
    <p:sldId id="321" r:id="rId16"/>
    <p:sldId id="322" r:id="rId17"/>
    <p:sldId id="323" r:id="rId18"/>
    <p:sldId id="325" r:id="rId19"/>
    <p:sldId id="324" r:id="rId20"/>
    <p:sldId id="326" r:id="rId21"/>
    <p:sldId id="327" r:id="rId22"/>
    <p:sldId id="351" r:id="rId23"/>
    <p:sldId id="328" r:id="rId24"/>
    <p:sldId id="355" r:id="rId25"/>
    <p:sldId id="329" r:id="rId26"/>
    <p:sldId id="330" r:id="rId27"/>
    <p:sldId id="332" r:id="rId28"/>
    <p:sldId id="356" r:id="rId29"/>
    <p:sldId id="331" r:id="rId30"/>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82394" autoAdjust="0"/>
  </p:normalViewPr>
  <p:slideViewPr>
    <p:cSldViewPr>
      <p:cViewPr varScale="1">
        <p:scale>
          <a:sx n="87" d="100"/>
          <a:sy n="87" d="100"/>
        </p:scale>
        <p:origin x="835" y="48"/>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58254A66-F345-4EC2-8002-65D124082A1C}" type="presOf" srcId="{B4D60D14-B840-4723-A7B5-95A74FB6E122}" destId="{5D32F783-3446-4B2C-94A8-0CB20ABBBB42}"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C821D4DF-4995-4278-A15B-1C40DCA79593}" type="presOf" srcId="{B6CCF2DE-BAB2-4A3C-B262-45D6FC9202A9}" destId="{72316C7D-1DCA-48D0-B7A5-E788D4F384A4}" srcOrd="0" destOrd="2" presId="urn:microsoft.com/office/officeart/2005/8/layout/default"/>
    <dgm:cxn modelId="{2287FB73-7C5C-4D18-A4A0-9E4E97D29D2E}" type="presOf" srcId="{0CA84C88-809A-47A6-814C-9A73F0837E46}" destId="{F284DE59-DCC2-4FB0-9983-E52AD31606F4}"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34D2319E-1CB5-4FD9-9D58-2916FDEBB6ED}" type="presOf" srcId="{D240FDC2-D28D-40D4-9CA3-7E264E9B1939}" destId="{72316C7D-1DCA-48D0-B7A5-E788D4F384A4}" srcOrd="0" destOrd="1" presId="urn:microsoft.com/office/officeart/2005/8/layout/default"/>
    <dgm:cxn modelId="{10B1BABE-AB1D-4549-8E2A-AE3A6EC14B97}"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5FA1165B-ABFC-4DAD-93A3-310D6F55F387}" type="presOf" srcId="{C1131088-FC90-491F-8DC5-4967CD8921BE}" destId="{5D32F783-3446-4B2C-94A8-0CB20ABBBB42}" srcOrd="0" destOrd="2"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4D097B1F-6C40-4117-9C78-E09110474E94}" type="presOf" srcId="{E1E886E8-EA48-445C-BB85-9873CBA30AB1}" destId="{F284DE59-DCC2-4FB0-9983-E52AD31606F4}" srcOrd="0" destOrd="2"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E79F6161-EA87-485E-858C-FD95BB56DEE2}" type="presOf" srcId="{8B6FA39E-9648-4137-A553-2BFE187B7C56}" destId="{4BCBA621-49C3-4194-8D6B-D16578A106A9}" srcOrd="0" destOrd="0"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A23060A0-8477-4868-BF24-E3D172C33E44}" type="presOf" srcId="{F0EEEAE6-D5E0-4EA5-9171-BCF078DD16FF}" destId="{0AA5EE87-A426-4820-84A9-11CAEB6D2720}"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C91FD503-89A1-4E9F-921E-27C75781C53B}" type="presOf" srcId="{B3A4D94E-C467-4905-8EC7-E415C9A2399C}" destId="{F284DE59-DCC2-4FB0-9983-E52AD31606F4}" srcOrd="0" destOrd="0"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16305007-3EAF-44A5-BBDF-F47044FD54EB}" srcId="{8B6FA39E-9648-4137-A553-2BFE187B7C56}" destId="{B3A4D94E-C467-4905-8EC7-E415C9A2399C}" srcOrd="4" destOrd="0" parTransId="{3D95A998-96BD-40A5-A4E5-F27DF7155DE0}" sibTransId="{CC0EAF79-D247-4E12-B2FE-B63B027CB325}"/>
    <dgm:cxn modelId="{D7FE1DEE-F961-4BCD-B87A-441F55AA970D}" type="presOf" srcId="{A6FBA0B4-DE22-4C18-82DD-E310D07799E8}" destId="{5D32F783-3446-4B2C-94A8-0CB20ABBBB42}" srcOrd="0" destOrd="3" presId="urn:microsoft.com/office/officeart/2005/8/layout/default"/>
    <dgm:cxn modelId="{5A898888-77AF-4ECA-A752-BFAA0E7ED8B4}" type="presOf" srcId="{E451AE18-38F9-4C5A-AC76-A182501E3E50}" destId="{5D32F783-3446-4B2C-94A8-0CB20ABBBB42}" srcOrd="0" destOrd="0" presId="urn:microsoft.com/office/officeart/2005/8/layout/default"/>
    <dgm:cxn modelId="{7B6F5AF1-E550-42AC-8E5A-0CA5E3B04CBB}" type="presOf" srcId="{A9DE9D0D-DFAA-49FD-A829-3381979D5070}" destId="{2E2A2293-13D2-4AD5-9A29-383453FCBA19}"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533D877E-E8A1-482C-8AF1-6CB8126C87AE}" type="presOf" srcId="{EBB11946-924B-4830-BF84-0ED895F608B6}" destId="{2E2A2293-13D2-4AD5-9A29-383453FCBA19}" srcOrd="0" destOrd="1"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4179F533-A0D2-4313-9140-4157E4F170DF}" type="presOf" srcId="{119E187F-FF44-40A1-9315-812B2A1AD6CE}" destId="{72316C7D-1DCA-48D0-B7A5-E788D4F384A4}" srcOrd="0" destOrd="0" presId="urn:microsoft.com/office/officeart/2005/8/layout/default"/>
    <dgm:cxn modelId="{6082F26D-81EF-4B19-9182-6AE4A0C4E4E2}" type="presParOf" srcId="{4BCBA621-49C3-4194-8D6B-D16578A106A9}" destId="{2E2A2293-13D2-4AD5-9A29-383453FCBA19}" srcOrd="0" destOrd="0" presId="urn:microsoft.com/office/officeart/2005/8/layout/default"/>
    <dgm:cxn modelId="{E833235B-6D94-4594-9786-F64C671538B4}" type="presParOf" srcId="{4BCBA621-49C3-4194-8D6B-D16578A106A9}" destId="{8F4D8101-E83A-4F69-88E2-6BC5209B06CD}" srcOrd="1" destOrd="0" presId="urn:microsoft.com/office/officeart/2005/8/layout/default"/>
    <dgm:cxn modelId="{4971B0A0-CB3A-40CB-82B9-AD2C3CA2DDFA}" type="presParOf" srcId="{4BCBA621-49C3-4194-8D6B-D16578A106A9}" destId="{0AA5EE87-A426-4820-84A9-11CAEB6D2720}" srcOrd="2" destOrd="0" presId="urn:microsoft.com/office/officeart/2005/8/layout/default"/>
    <dgm:cxn modelId="{269CC113-FE9A-40D2-8D46-E475E3E91096}" type="presParOf" srcId="{4BCBA621-49C3-4194-8D6B-D16578A106A9}" destId="{457EA16C-20DC-44AE-A111-9BA01FAA7496}" srcOrd="3" destOrd="0" presId="urn:microsoft.com/office/officeart/2005/8/layout/default"/>
    <dgm:cxn modelId="{F3C69E0D-87E4-4352-9BA4-15E42B410C43}" type="presParOf" srcId="{4BCBA621-49C3-4194-8D6B-D16578A106A9}" destId="{72316C7D-1DCA-48D0-B7A5-E788D4F384A4}" srcOrd="4" destOrd="0" presId="urn:microsoft.com/office/officeart/2005/8/layout/default"/>
    <dgm:cxn modelId="{8F694A83-48E5-4287-AD35-EC646F9FA84C}" type="presParOf" srcId="{4BCBA621-49C3-4194-8D6B-D16578A106A9}" destId="{9706A20F-33B6-46EF-B7C4-FAAF4C9DA4FF}" srcOrd="5" destOrd="0" presId="urn:microsoft.com/office/officeart/2005/8/layout/default"/>
    <dgm:cxn modelId="{96280CA4-E988-4178-8FD9-8806BB67D26E}" type="presParOf" srcId="{4BCBA621-49C3-4194-8D6B-D16578A106A9}" destId="{5D32F783-3446-4B2C-94A8-0CB20ABBBB42}" srcOrd="6" destOrd="0" presId="urn:microsoft.com/office/officeart/2005/8/layout/default"/>
    <dgm:cxn modelId="{46D81B9C-23A2-4C19-9A66-1E1F4D87C302}" type="presParOf" srcId="{4BCBA621-49C3-4194-8D6B-D16578A106A9}" destId="{F9B9AC9F-CBB2-476F-A320-1CDAEA581943}" srcOrd="7" destOrd="0" presId="urn:microsoft.com/office/officeart/2005/8/layout/default"/>
    <dgm:cxn modelId="{ECB82C10-1998-468E-AC74-D6781B61DE62}"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3390E859-09DE-4D05-8C8E-A9FE995FDDD6}" srcId="{119E187F-FF44-40A1-9315-812B2A1AD6CE}" destId="{3EF72F6C-0177-4DCD-B2F3-B22400A14B38}" srcOrd="2" destOrd="0" parTransId="{573F54B8-3879-4C50-96F4-11F50AE3DB54}" sibTransId="{0B194ED5-B667-408E-840D-12564B2A0764}"/>
    <dgm:cxn modelId="{4E1EF086-6C45-40D1-A1A3-6D31A42F8675}" type="presOf" srcId="{119E187F-FF44-40A1-9315-812B2A1AD6CE}" destId="{21CA60FB-1126-4E99-A2F1-68263F5EE148}" srcOrd="0" destOrd="0" presId="urn:microsoft.com/office/officeart/2005/8/layout/default"/>
    <dgm:cxn modelId="{A1D502EB-B493-427D-AD5D-4ADEAF100DC0}" type="presOf" srcId="{8C1B409E-5F75-4AB6-97D7-D1BA10F9884C}" destId="{89E88587-83D1-475D-A7E7-CCB8A9F91855}" srcOrd="0" destOrd="1" presId="urn:microsoft.com/office/officeart/2005/8/layout/default"/>
    <dgm:cxn modelId="{5F5690F2-D91C-4EA0-8492-FFD4F3B14D87}" type="presOf" srcId="{607B0D6C-CDF1-4BC0-9F01-4FF119A199A1}" destId="{21CA60FB-1126-4E99-A2F1-68263F5EE148}" srcOrd="0" destOrd="2" presId="urn:microsoft.com/office/officeart/2005/8/layout/default"/>
    <dgm:cxn modelId="{20124477-B8BB-40DF-AF7E-10D62C6B61BE}" type="presOf" srcId="{9C99CB93-F561-422E-BCDC-225F739FB7C8}" destId="{29247854-EFE0-4D34-9523-8E348332FB1F}" srcOrd="0" destOrd="2" presId="urn:microsoft.com/office/officeart/2005/8/layout/default"/>
    <dgm:cxn modelId="{AB696C13-54FC-4452-AF79-438F32123F92}" type="presOf" srcId="{A9DE9D0D-DFAA-49FD-A829-3381979D5070}" destId="{29247854-EFE0-4D34-9523-8E348332FB1F}" srcOrd="0" destOrd="0"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310A1CA8-0867-4A7A-A756-C3811CDC4A0F}" type="presOf" srcId="{D240FDC2-D28D-40D4-9CA3-7E264E9B1939}" destId="{21CA60FB-1126-4E99-A2F1-68263F5EE148}"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374DEDF2-EFAF-4CF6-BEE0-C7B96FECE5C9}" type="presOf" srcId="{3EF72F6C-0177-4DCD-B2F3-B22400A14B38}" destId="{21CA60FB-1126-4E99-A2F1-68263F5EE148}" srcOrd="0" destOrd="3" presId="urn:microsoft.com/office/officeart/2005/8/layout/default"/>
    <dgm:cxn modelId="{3385A50F-D605-415E-9B66-54F296F16B16}" type="presOf" srcId="{376480C4-E898-4554-8D17-31AFD4401138}" destId="{29247854-EFE0-4D34-9523-8E348332FB1F}" srcOrd="0" destOrd="1" presId="urn:microsoft.com/office/officeart/2005/8/layout/default"/>
    <dgm:cxn modelId="{A9DBA869-E79F-4AA3-943C-E3D8C8363A9B}" type="presOf" srcId="{8B6FA39E-9648-4137-A553-2BFE187B7C56}" destId="{0D6B4E1C-B5F7-4EF1-BF9C-A7FA73F96489}" srcOrd="0" destOrd="0"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B0B607FD-0C53-4FF3-B254-E63444273213}" srcId="{119E187F-FF44-40A1-9315-812B2A1AD6CE}" destId="{607B0D6C-CDF1-4BC0-9F01-4FF119A199A1}" srcOrd="1" destOrd="0" parTransId="{BBD8302E-3554-4D66-88E8-D7EB1A640BFF}" sibTransId="{E988FD99-76CA-48FD-8492-4984505BA204}"/>
    <dgm:cxn modelId="{08D5E860-BF85-416B-BD1F-F3400142514B}" type="presOf" srcId="{B55AE6D0-2961-479F-9101-C678A3352F6F}" destId="{0796F863-AAC4-457F-AA12-27633CB3CA3D}" srcOrd="0" destOrd="0" presId="urn:microsoft.com/office/officeart/2005/8/layout/default"/>
    <dgm:cxn modelId="{1911D39D-885B-41FF-ABDE-DFDC9AEF68A8}" type="presOf" srcId="{F0EEEAE6-D5E0-4EA5-9171-BCF078DD16FF}" destId="{0796F863-AAC4-457F-AA12-27633CB3CA3D}" srcOrd="0" destOrd="1" presId="urn:microsoft.com/office/officeart/2005/8/layout/default"/>
    <dgm:cxn modelId="{1000345E-C26A-4EF4-AECC-0D30D89318D8}" srcId="{B55AE6D0-2961-479F-9101-C678A3352F6F}" destId="{82B75B92-E4D6-42ED-8C3B-BDEAF2C3004C}" srcOrd="1" destOrd="0" parTransId="{A3727668-862F-4B91-AD6D-4455D1E78D39}" sibTransId="{7F5D04AA-5812-48DB-B91B-023D6FD30342}"/>
    <dgm:cxn modelId="{5AEE22D6-1F89-4ABC-9069-86C1BB4B514C}" type="presOf" srcId="{82B75B92-E4D6-42ED-8C3B-BDEAF2C3004C}" destId="{0796F863-AAC4-457F-AA12-27633CB3CA3D}" srcOrd="0" destOrd="2" presId="urn:microsoft.com/office/officeart/2005/8/layout/default"/>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B3FB17FF-3719-4483-A2A4-49F6E09543C3}" type="presOf" srcId="{F76E088C-65C2-475D-AC44-72B3E5E48CBC}" destId="{89E88587-83D1-475D-A7E7-CCB8A9F91855}" srcOrd="0" destOrd="2" presId="urn:microsoft.com/office/officeart/2005/8/layout/default"/>
    <dgm:cxn modelId="{0E51EEAF-724A-4F95-B7FE-417F40E9AC74}" type="presOf" srcId="{E451AE18-38F9-4C5A-AC76-A182501E3E50}" destId="{89E88587-83D1-475D-A7E7-CCB8A9F91855}" srcOrd="0" destOrd="0"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8F9A6B08-C10F-4168-91BA-FE1E2E502F4B}" type="presParOf" srcId="{0D6B4E1C-B5F7-4EF1-BF9C-A7FA73F96489}" destId="{29247854-EFE0-4D34-9523-8E348332FB1F}" srcOrd="0" destOrd="0" presId="urn:microsoft.com/office/officeart/2005/8/layout/default"/>
    <dgm:cxn modelId="{509B99A7-7B40-4894-94C7-3F7405E93ABA}" type="presParOf" srcId="{0D6B4E1C-B5F7-4EF1-BF9C-A7FA73F96489}" destId="{102ACCE8-E76B-4EC5-95E8-1100A7A450E1}" srcOrd="1" destOrd="0" presId="urn:microsoft.com/office/officeart/2005/8/layout/default"/>
    <dgm:cxn modelId="{BC3D89B1-1E1C-465E-A94D-A9A2FD70BC36}" type="presParOf" srcId="{0D6B4E1C-B5F7-4EF1-BF9C-A7FA73F96489}" destId="{0796F863-AAC4-457F-AA12-27633CB3CA3D}" srcOrd="2" destOrd="0" presId="urn:microsoft.com/office/officeart/2005/8/layout/default"/>
    <dgm:cxn modelId="{A0A51A8D-7B99-443A-BC50-0AD1D028EE10}" type="presParOf" srcId="{0D6B4E1C-B5F7-4EF1-BF9C-A7FA73F96489}" destId="{E9DD2094-01E9-4275-8B2E-CB20FAC9432C}" srcOrd="3" destOrd="0" presId="urn:microsoft.com/office/officeart/2005/8/layout/default"/>
    <dgm:cxn modelId="{5BFC32B4-7E69-4295-8537-31871D8A06DF}" type="presParOf" srcId="{0D6B4E1C-B5F7-4EF1-BF9C-A7FA73F96489}" destId="{21CA60FB-1126-4E99-A2F1-68263F5EE148}" srcOrd="4" destOrd="0" presId="urn:microsoft.com/office/officeart/2005/8/layout/default"/>
    <dgm:cxn modelId="{EA1AA89C-7848-48D1-B952-2A99CD619CB8}" type="presParOf" srcId="{0D6B4E1C-B5F7-4EF1-BF9C-A7FA73F96489}" destId="{F2A372C6-5BA5-437B-8FF8-A3EFBE0F7ABA}" srcOrd="5" destOrd="0" presId="urn:microsoft.com/office/officeart/2005/8/layout/default"/>
    <dgm:cxn modelId="{7F2CE57F-FE6D-4CB9-9F7B-7957E586A4C9}"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8A42CB86-97C2-42B8-8721-0C135E9F6F54}" type="presOf" srcId="{E7BA925E-317A-4CB7-B5A3-7F50D4E28DD8}" destId="{EFA31A38-8802-4140-867E-4C33C74C3AF4}" srcOrd="0" destOrd="0" presId="urn:microsoft.com/office/officeart/2005/8/layout/default"/>
    <dgm:cxn modelId="{5B2A5CEA-6D57-498A-97A8-7A26D077F7FF}" type="presOf" srcId="{A9DE9D0D-DFAA-49FD-A829-3381979D5070}" destId="{AA83B5B2-8785-46F8-9506-395547CDDAD9}"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80776D55-51F6-4B0E-8E1C-4255BA2FF233}" type="presOf" srcId="{B3A4D94E-C467-4905-8EC7-E415C9A2399C}" destId="{BEB5596C-76A2-4C47-9362-24BC5F07B369}"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437338C9-70FA-4D3F-950E-990180488CF2}" type="presOf" srcId="{270FC7C5-AA52-49A4-AC36-BF93BB77D078}" destId="{BEB5596C-76A2-4C47-9362-24BC5F07B369}" srcOrd="0" destOrd="2"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61A5F2BB-9957-482E-A67D-3E1B30231656}" type="presOf" srcId="{F0EEEAE6-D5E0-4EA5-9171-BCF078DD16FF}" destId="{81046186-72C3-4DF3-B652-35FFEAC438F4}"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13A1BA9E-7659-4F37-8703-B515FC2CC737}" type="presOf" srcId="{8B6FA39E-9648-4137-A553-2BFE187B7C56}" destId="{A23A25DC-27EA-45AC-8696-9ECB4E867505}"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7BF6CF06-9DA6-42E0-B2FF-493D62AF8637}" type="presOf" srcId="{C183AFE8-ED99-4A1F-9C95-7E21D27BAFF0}" destId="{AA83B5B2-8785-46F8-9506-395547CDDAD9}" srcOrd="0" destOrd="2" presId="urn:microsoft.com/office/officeart/2005/8/layout/default"/>
    <dgm:cxn modelId="{41646E13-8C9B-467B-AD19-B4F1E744B9B2}" type="presOf" srcId="{0CA84C88-809A-47A6-814C-9A73F0837E46}" destId="{BEB5596C-76A2-4C47-9362-24BC5F07B369}" srcOrd="0" destOrd="1"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D2DE6015-260D-47DF-B5FF-20331370A990}" type="presOf" srcId="{B4D60D14-B840-4723-A7B5-95A74FB6E122}" destId="{9F6CA291-08AD-4070-A048-A52B178F643F}"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4E1DDCA0-4462-4392-A05F-0BAC6BAABAFC}" type="presOf" srcId="{B55AE6D0-2961-479F-9101-C678A3352F6F}" destId="{81046186-72C3-4DF3-B652-35FFEAC438F4}" srcOrd="0" destOrd="0"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3739D211-A864-4DDE-A7B9-615C7D607E54}" type="presOf" srcId="{F91AC2DE-4C61-4E62-9EE7-31B5AE6DDA94}" destId="{EFA31A38-8802-4140-867E-4C33C74C3AF4}" srcOrd="0" destOrd="1" presId="urn:microsoft.com/office/officeart/2005/8/layout/default"/>
    <dgm:cxn modelId="{2820224D-933B-4690-9782-621A14A4879E}" type="presOf" srcId="{D240FDC2-D28D-40D4-9CA3-7E264E9B1939}" destId="{EFA31A38-8802-4140-867E-4C33C74C3AF4}" srcOrd="0" destOrd="2" presId="urn:microsoft.com/office/officeart/2005/8/layout/default"/>
    <dgm:cxn modelId="{651438BA-C9BC-4493-A81D-F5CE1A920156}" type="presOf" srcId="{E451AE18-38F9-4C5A-AC76-A182501E3E50}" destId="{9F6CA291-08AD-4070-A048-A52B178F643F}" srcOrd="0" destOrd="0"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C78BDC0A-F221-4D3A-AE33-F34F7406DA3B}" type="presOf" srcId="{9297F6D1-CF5A-4546-BFA7-9D0AFECC9B65}" destId="{AA83B5B2-8785-46F8-9506-395547CDDAD9}" srcOrd="0" destOrd="1" presId="urn:microsoft.com/office/officeart/2005/8/layout/default"/>
    <dgm:cxn modelId="{71208A93-B642-43BD-ACCB-D9548F51E983}" type="presOf" srcId="{89C0D09A-275A-4935-B013-90B5C428D76E}" destId="{81046186-72C3-4DF3-B652-35FFEAC438F4}" srcOrd="0" destOrd="2" presId="urn:microsoft.com/office/officeart/2005/8/layout/default"/>
    <dgm:cxn modelId="{B3388A95-CB72-428D-8B9F-0E293015BB1D}" type="presOf" srcId="{4461D9E0-0D81-4356-8C5B-61AE1C32593A}" destId="{EFA31A38-8802-4140-867E-4C33C74C3AF4}" srcOrd="0" destOrd="3" presId="urn:microsoft.com/office/officeart/2005/8/layout/default"/>
    <dgm:cxn modelId="{217B525A-04FD-4071-997F-85A782D9479E}" type="presParOf" srcId="{A23A25DC-27EA-45AC-8696-9ECB4E867505}" destId="{AA83B5B2-8785-46F8-9506-395547CDDAD9}" srcOrd="0" destOrd="0" presId="urn:microsoft.com/office/officeart/2005/8/layout/default"/>
    <dgm:cxn modelId="{BDD2A250-4A8F-4245-8491-969447448ED5}" type="presParOf" srcId="{A23A25DC-27EA-45AC-8696-9ECB4E867505}" destId="{EDBACF00-EFB5-47D7-AF84-A23D99FDDF2A}" srcOrd="1" destOrd="0" presId="urn:microsoft.com/office/officeart/2005/8/layout/default"/>
    <dgm:cxn modelId="{3BBFB5C8-3100-477D-B227-0B6058E77864}" type="presParOf" srcId="{A23A25DC-27EA-45AC-8696-9ECB4E867505}" destId="{81046186-72C3-4DF3-B652-35FFEAC438F4}" srcOrd="2" destOrd="0" presId="urn:microsoft.com/office/officeart/2005/8/layout/default"/>
    <dgm:cxn modelId="{C846294D-10CA-4454-AA62-FA4D4B6C5654}" type="presParOf" srcId="{A23A25DC-27EA-45AC-8696-9ECB4E867505}" destId="{589AD5BE-AE53-4382-BEE9-82B4AFE722D3}" srcOrd="3" destOrd="0" presId="urn:microsoft.com/office/officeart/2005/8/layout/default"/>
    <dgm:cxn modelId="{7B8DE984-5482-453F-A877-7566EEC6B28D}" type="presParOf" srcId="{A23A25DC-27EA-45AC-8696-9ECB4E867505}" destId="{EFA31A38-8802-4140-867E-4C33C74C3AF4}" srcOrd="4" destOrd="0" presId="urn:microsoft.com/office/officeart/2005/8/layout/default"/>
    <dgm:cxn modelId="{56FFA2C7-7ED8-4FDE-8770-E7C31104AE66}" type="presParOf" srcId="{A23A25DC-27EA-45AC-8696-9ECB4E867505}" destId="{9EFFC421-5E24-4980-B127-21ECF090CC91}" srcOrd="5" destOrd="0" presId="urn:microsoft.com/office/officeart/2005/8/layout/default"/>
    <dgm:cxn modelId="{B50A678E-E3F5-4A18-BBCD-7AD2A7344E3C}" type="presParOf" srcId="{A23A25DC-27EA-45AC-8696-9ECB4E867505}" destId="{9F6CA291-08AD-4070-A048-A52B178F643F}" srcOrd="6" destOrd="0" presId="urn:microsoft.com/office/officeart/2005/8/layout/default"/>
    <dgm:cxn modelId="{3AAEBB5B-C2BE-4206-9A8B-32838AF2AC19}" type="presParOf" srcId="{A23A25DC-27EA-45AC-8696-9ECB4E867505}" destId="{9CB91590-F8D0-4B99-951E-F3B3971AB325}" srcOrd="7" destOrd="0" presId="urn:microsoft.com/office/officeart/2005/8/layout/default"/>
    <dgm:cxn modelId="{6002C98E-8976-476F-B661-1B5DC326CACC}"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57"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9-24T23:31:04.685"/>
    </inkml:context>
    <inkml:brush xml:id="br0">
      <inkml:brushProperty name="width" value="0.05292" units="cm"/>
      <inkml:brushProperty name="height" value="0.05292" units="cm"/>
      <inkml:brushProperty name="color" value="#FF0000"/>
    </inkml:brush>
  </inkml:definitions>
  <inkml:trace contextRef="#ctx0" brushRef="#br0">13326 6134 4386 0,'25'43'2451'16,"-5"-19"-1677"-16,-2-2-903 15,-9 0-4902-15</inkml:trace>
  <inkml:trace contextRef="#ctx0" brushRef="#br0" timeOffset="38838.2198">13949 8442 516 0,'-18'36'2838'0,"4"-30"-1032"16,14-6-1677-16,-9 20-3870 16</inkml:trace>
  <inkml:trace contextRef="#ctx0" brushRef="#br0" timeOffset="134850.713">3941 8810 1419 0,'34'-8'3354'0,"-15"8"0"16,-19 0-3354-16,19-12-2580 16,6 13 0-16,-25-1-386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34574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6421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4436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5798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3643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70617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3161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35635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81000" y="685800"/>
            <a:ext cx="6096000" cy="3429000"/>
          </a:xfrm>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6255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11332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81000" y="685800"/>
            <a:ext cx="6096000" cy="3429000"/>
          </a:xfrm>
          <a:ln/>
        </p:spPr>
      </p:sp>
      <p:sp>
        <p:nvSpPr>
          <p:cNvPr id="931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6456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60088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23065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50000"/>
              </a:lnSpc>
              <a:buNone/>
            </a:pPr>
            <a:endParaRPr lang="en-US" sz="2600" u="sng"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61038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47225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96932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70617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67886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3493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182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7104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3731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50000"/>
              </a:lnSpc>
              <a:buNone/>
            </a:pPr>
            <a:endParaRPr lang="en-US" sz="2600" u="sng"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4127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0568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8026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91544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52593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21157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50611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2261030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85068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155930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31689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6729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0510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14666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74240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2776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165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81039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127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2000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9184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1/11/2018</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341835958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hbr.org/1998/07/putting-the-enterprise-into-the-enterprise-syste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cio.com/article/2458889/enterprise-resource-planning/9-tips-for-selecting-and-implementing-an-erp-system.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etsuite.com/portal/resource/articles/erp/what-is-erp.s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Enterprise_resource_plannin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2628899"/>
            <a:ext cx="7866696" cy="1524001"/>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3.1.1 Running the Business: Enterprise Systems (ERP)</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434167"/>
            <a:ext cx="7789333" cy="776238"/>
          </a:xfrm>
          <a:prstGeom prst="rect">
            <a:avLst/>
          </a:prstGeom>
          <a:noFill/>
        </p:spPr>
        <p:txBody>
          <a:bodyPr wrap="square" rtlCol="0">
            <a:spAutoFit/>
          </a:bodyPr>
          <a:lstStyle/>
          <a:p>
            <a:r>
              <a:rPr lang="en-US" sz="4444" dirty="0"/>
              <a:t>What is an ERP system?</a:t>
            </a:r>
          </a:p>
        </p:txBody>
      </p:sp>
      <p:sp>
        <p:nvSpPr>
          <p:cNvPr id="2" name="TextBox 1"/>
          <p:cNvSpPr txBox="1"/>
          <p:nvPr/>
        </p:nvSpPr>
        <p:spPr>
          <a:xfrm>
            <a:off x="508000" y="232833"/>
            <a:ext cx="6180667" cy="400110"/>
          </a:xfrm>
          <a:prstGeom prst="rect">
            <a:avLst/>
          </a:prstGeom>
          <a:noFill/>
        </p:spPr>
        <p:txBody>
          <a:bodyPr wrap="square" rtlCol="0">
            <a:spAutoFit/>
          </a:bodyPr>
          <a:lstStyle/>
          <a:p>
            <a:r>
              <a:rPr lang="en-US" sz="2000" dirty="0"/>
              <a:t>Business processes that span multiple functional areas</a:t>
            </a:r>
          </a:p>
        </p:txBody>
      </p:sp>
      <p:sp>
        <p:nvSpPr>
          <p:cNvPr id="4" name="TextBox 3"/>
          <p:cNvSpPr txBox="1"/>
          <p:nvPr/>
        </p:nvSpPr>
        <p:spPr>
          <a:xfrm>
            <a:off x="6011418" y="5312833"/>
            <a:ext cx="2539916" cy="400110"/>
          </a:xfrm>
          <a:prstGeom prst="rect">
            <a:avLst/>
          </a:prstGeom>
          <a:noFill/>
        </p:spPr>
        <p:txBody>
          <a:bodyPr wrap="square" rtlCol="0">
            <a:spAutoFit/>
          </a:bodyPr>
          <a:lstStyle/>
          <a:p>
            <a:r>
              <a:rPr lang="en-US" sz="2000" dirty="0"/>
              <a:t>Single System</a:t>
            </a:r>
          </a:p>
        </p:txBody>
      </p:sp>
      <p:sp>
        <p:nvSpPr>
          <p:cNvPr id="5" name="TextBox 4"/>
          <p:cNvSpPr txBox="1"/>
          <p:nvPr/>
        </p:nvSpPr>
        <p:spPr>
          <a:xfrm>
            <a:off x="3471334" y="1333500"/>
            <a:ext cx="1923925" cy="400110"/>
          </a:xfrm>
          <a:prstGeom prst="rect">
            <a:avLst/>
          </a:prstGeom>
          <a:noFill/>
        </p:spPr>
        <p:txBody>
          <a:bodyPr wrap="none" rtlCol="0">
            <a:spAutoFit/>
          </a:bodyPr>
          <a:lstStyle/>
          <a:p>
            <a:r>
              <a:rPr lang="en-US" sz="2000" dirty="0"/>
              <a:t>Single Database</a:t>
            </a:r>
          </a:p>
        </p:txBody>
      </p:sp>
      <p:sp>
        <p:nvSpPr>
          <p:cNvPr id="6" name="TextBox 5"/>
          <p:cNvSpPr txBox="1"/>
          <p:nvPr/>
        </p:nvSpPr>
        <p:spPr>
          <a:xfrm>
            <a:off x="508000" y="4212167"/>
            <a:ext cx="1818126" cy="400110"/>
          </a:xfrm>
          <a:prstGeom prst="rect">
            <a:avLst/>
          </a:prstGeom>
          <a:noFill/>
        </p:spPr>
        <p:txBody>
          <a:bodyPr wrap="none" rtlCol="0">
            <a:spAutoFit/>
          </a:bodyPr>
          <a:lstStyle/>
          <a:p>
            <a:r>
              <a:rPr lang="en-US" sz="2000" dirty="0"/>
              <a:t>Many modules</a:t>
            </a:r>
          </a:p>
        </p:txBody>
      </p:sp>
      <p:sp>
        <p:nvSpPr>
          <p:cNvPr id="7" name="TextBox 6"/>
          <p:cNvSpPr txBox="1"/>
          <p:nvPr/>
        </p:nvSpPr>
        <p:spPr>
          <a:xfrm>
            <a:off x="4656667" y="3610145"/>
            <a:ext cx="2072747" cy="400110"/>
          </a:xfrm>
          <a:prstGeom prst="rect">
            <a:avLst/>
          </a:prstGeom>
          <a:noFill/>
        </p:spPr>
        <p:txBody>
          <a:bodyPr wrap="none" rtlCol="0">
            <a:spAutoFit/>
          </a:bodyPr>
          <a:lstStyle/>
          <a:p>
            <a:r>
              <a:rPr lang="en-US" sz="2000" dirty="0"/>
              <a:t>One copy of data</a:t>
            </a:r>
          </a:p>
        </p:txBody>
      </p:sp>
      <p:sp>
        <p:nvSpPr>
          <p:cNvPr id="8" name="TextBox 7"/>
          <p:cNvSpPr txBox="1"/>
          <p:nvPr/>
        </p:nvSpPr>
        <p:spPr>
          <a:xfrm>
            <a:off x="423334" y="1926167"/>
            <a:ext cx="784189" cy="400110"/>
          </a:xfrm>
          <a:prstGeom prst="rect">
            <a:avLst/>
          </a:prstGeom>
          <a:noFill/>
        </p:spPr>
        <p:txBody>
          <a:bodyPr wrap="none" rtlCol="0">
            <a:spAutoFit/>
          </a:bodyPr>
          <a:lstStyle/>
          <a:p>
            <a:r>
              <a:rPr lang="en-US" sz="2000" dirty="0"/>
              <a:t>Costs</a:t>
            </a:r>
          </a:p>
        </p:txBody>
      </p:sp>
      <p:sp>
        <p:nvSpPr>
          <p:cNvPr id="9" name="TextBox 8"/>
          <p:cNvSpPr txBox="1"/>
          <p:nvPr/>
        </p:nvSpPr>
        <p:spPr>
          <a:xfrm>
            <a:off x="4656667" y="5058833"/>
            <a:ext cx="1050288" cy="400110"/>
          </a:xfrm>
          <a:prstGeom prst="rect">
            <a:avLst/>
          </a:prstGeom>
          <a:noFill/>
        </p:spPr>
        <p:txBody>
          <a:bodyPr wrap="none" rtlCol="0">
            <a:spAutoFit/>
          </a:bodyPr>
          <a:lstStyle/>
          <a:p>
            <a:r>
              <a:rPr lang="en-US" sz="2000" dirty="0"/>
              <a:t>Benefits</a:t>
            </a:r>
          </a:p>
        </p:txBody>
      </p:sp>
      <p:sp>
        <p:nvSpPr>
          <p:cNvPr id="10" name="TextBox 9"/>
          <p:cNvSpPr txBox="1"/>
          <p:nvPr/>
        </p:nvSpPr>
        <p:spPr>
          <a:xfrm>
            <a:off x="1382991" y="1079500"/>
            <a:ext cx="771365" cy="400110"/>
          </a:xfrm>
          <a:prstGeom prst="rect">
            <a:avLst/>
          </a:prstGeom>
          <a:noFill/>
        </p:spPr>
        <p:txBody>
          <a:bodyPr wrap="none" rtlCol="0">
            <a:spAutoFit/>
          </a:bodyPr>
          <a:lstStyle/>
          <a:p>
            <a:r>
              <a:rPr lang="en-US" sz="2000" dirty="0"/>
              <a:t>Risks</a:t>
            </a:r>
          </a:p>
        </p:txBody>
      </p:sp>
      <p:sp>
        <p:nvSpPr>
          <p:cNvPr id="11" name="TextBox 10"/>
          <p:cNvSpPr txBox="1"/>
          <p:nvPr/>
        </p:nvSpPr>
        <p:spPr>
          <a:xfrm>
            <a:off x="3979334" y="4479131"/>
            <a:ext cx="2252989" cy="400110"/>
          </a:xfrm>
          <a:prstGeom prst="rect">
            <a:avLst/>
          </a:prstGeom>
          <a:noFill/>
        </p:spPr>
        <p:txBody>
          <a:bodyPr wrap="none" rtlCol="0">
            <a:spAutoFit/>
          </a:bodyPr>
          <a:lstStyle/>
          <a:p>
            <a:r>
              <a:rPr lang="en-US" sz="2000" dirty="0"/>
              <a:t>Integration Partner</a:t>
            </a:r>
          </a:p>
        </p:txBody>
      </p:sp>
      <p:sp>
        <p:nvSpPr>
          <p:cNvPr id="12" name="TextBox 11"/>
          <p:cNvSpPr txBox="1"/>
          <p:nvPr/>
        </p:nvSpPr>
        <p:spPr>
          <a:xfrm>
            <a:off x="2624666" y="2010833"/>
            <a:ext cx="2175404" cy="400110"/>
          </a:xfrm>
          <a:prstGeom prst="rect">
            <a:avLst/>
          </a:prstGeom>
          <a:noFill/>
        </p:spPr>
        <p:txBody>
          <a:bodyPr wrap="none" rtlCol="0">
            <a:spAutoFit/>
          </a:bodyPr>
          <a:lstStyle/>
          <a:p>
            <a:r>
              <a:rPr lang="en-US" sz="2000" dirty="0"/>
              <a:t>Executive Support</a:t>
            </a:r>
          </a:p>
        </p:txBody>
      </p:sp>
      <p:sp>
        <p:nvSpPr>
          <p:cNvPr id="13" name="TextBox 12"/>
          <p:cNvSpPr txBox="1"/>
          <p:nvPr/>
        </p:nvSpPr>
        <p:spPr>
          <a:xfrm>
            <a:off x="3471334" y="910167"/>
            <a:ext cx="1014573" cy="400110"/>
          </a:xfrm>
          <a:prstGeom prst="rect">
            <a:avLst/>
          </a:prstGeom>
          <a:noFill/>
        </p:spPr>
        <p:txBody>
          <a:bodyPr wrap="none" rtlCol="0">
            <a:spAutoFit/>
          </a:bodyPr>
          <a:lstStyle/>
          <a:p>
            <a:r>
              <a:rPr lang="en-US" sz="2000" dirty="0"/>
              <a:t>Change</a:t>
            </a:r>
          </a:p>
        </p:txBody>
      </p:sp>
      <p:sp>
        <p:nvSpPr>
          <p:cNvPr id="14" name="TextBox 13"/>
          <p:cNvSpPr txBox="1"/>
          <p:nvPr/>
        </p:nvSpPr>
        <p:spPr>
          <a:xfrm>
            <a:off x="1183158" y="5264018"/>
            <a:ext cx="3099118" cy="400110"/>
          </a:xfrm>
          <a:prstGeom prst="rect">
            <a:avLst/>
          </a:prstGeom>
          <a:noFill/>
        </p:spPr>
        <p:txBody>
          <a:bodyPr wrap="none" rtlCol="0">
            <a:spAutoFit/>
          </a:bodyPr>
          <a:lstStyle/>
          <a:p>
            <a:r>
              <a:rPr lang="en-US" sz="2000" dirty="0"/>
              <a:t>SAP, Oracle and Microsoft</a:t>
            </a:r>
          </a:p>
        </p:txBody>
      </p:sp>
      <p:sp>
        <p:nvSpPr>
          <p:cNvPr id="16" name="TextBox 3"/>
          <p:cNvSpPr txBox="1">
            <a:spLocks noChangeArrowheads="1"/>
          </p:cNvSpPr>
          <p:nvPr/>
        </p:nvSpPr>
        <p:spPr bwMode="auto">
          <a:xfrm>
            <a:off x="6180667" y="-3109908"/>
            <a:ext cx="3640088" cy="11216721"/>
          </a:xfrm>
          <a:prstGeom prst="rect">
            <a:avLst/>
          </a:prstGeom>
          <a:noFill/>
          <a:ln w="9525">
            <a:noFill/>
            <a:miter lim="800000"/>
            <a:headEnd/>
            <a:tailEnd/>
          </a:ln>
        </p:spPr>
        <p:txBody>
          <a:bodyPr lIns="101594" tIns="50798" rIns="101594" bIns="50798">
            <a:prstTxWarp prst="textNoShape">
              <a:avLst/>
            </a:prstTxWarp>
            <a:spAutoFit/>
          </a:bodyPr>
          <a:lstStyle/>
          <a:p>
            <a:r>
              <a:rPr lang="en-US" sz="72222" dirty="0">
                <a:solidFill>
                  <a:srgbClr val="FF0000"/>
                </a:solidFill>
                <a:latin typeface="Helvetica" charset="0"/>
              </a:rPr>
              <a:t>?</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1000"/>
                            </p:stCondLst>
                            <p:childTnLst>
                              <p:par>
                                <p:cTn id="35" presetID="2" presetClass="entr" presetSubtype="4" fill="hold" grpId="0" nodeType="afterEffect">
                                  <p:stCondLst>
                                    <p:cond delay="3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24500"/>
                            </p:stCondLst>
                            <p:childTnLst>
                              <p:par>
                                <p:cTn id="40" presetID="2" presetClass="entr" presetSubtype="4" fill="hold" grpId="0" nodeType="afterEffect">
                                  <p:stCondLst>
                                    <p:cond delay="3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28000"/>
                            </p:stCondLst>
                            <p:childTnLst>
                              <p:par>
                                <p:cTn id="45" presetID="2" presetClass="entr" presetSubtype="4" fill="hold" grpId="0" nodeType="afterEffect">
                                  <p:stCondLst>
                                    <p:cond delay="30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31500"/>
                            </p:stCondLst>
                            <p:childTnLst>
                              <p:par>
                                <p:cTn id="50" presetID="2" presetClass="entr" presetSubtype="4" fill="hold" grpId="0" nodeType="afterEffect">
                                  <p:stCondLst>
                                    <p:cond delay="30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35000"/>
                            </p:stCondLst>
                            <p:childTnLst>
                              <p:par>
                                <p:cTn id="55" presetID="2" presetClass="entr" presetSubtype="4" fill="hold" grpId="0" nodeType="afterEffect">
                                  <p:stCondLst>
                                    <p:cond delay="300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38500"/>
                            </p:stCondLst>
                            <p:childTnLst>
                              <p:par>
                                <p:cTn id="60" presetID="2" presetClass="entr" presetSubtype="4" fill="hold" grpId="0" nodeType="afterEffect">
                                  <p:stCondLst>
                                    <p:cond delay="300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0" y="4229100"/>
            <a:ext cx="2367168" cy="1361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06400" y="190500"/>
            <a:ext cx="8628136" cy="808708"/>
          </a:xfrm>
        </p:spPr>
        <p:txBody>
          <a:bodyPr>
            <a:normAutofit/>
          </a:bodyPr>
          <a:lstStyle/>
          <a:p>
            <a:r>
              <a:rPr lang="en-US" dirty="0"/>
              <a:t>Value Proposition for All Businesses</a:t>
            </a:r>
          </a:p>
        </p:txBody>
      </p:sp>
      <p:sp>
        <p:nvSpPr>
          <p:cNvPr id="3" name="Content Placeholder 2"/>
          <p:cNvSpPr>
            <a:spLocks noGrp="1"/>
          </p:cNvSpPr>
          <p:nvPr>
            <p:ph idx="1"/>
          </p:nvPr>
        </p:nvSpPr>
        <p:spPr>
          <a:xfrm>
            <a:off x="736600" y="1104900"/>
            <a:ext cx="7543800" cy="3504935"/>
          </a:xfrm>
        </p:spPr>
        <p:txBody>
          <a:bodyPr>
            <a:normAutofit fontScale="85000" lnSpcReduction="10000"/>
          </a:bodyPr>
          <a:lstStyle/>
          <a:p>
            <a:r>
              <a:rPr lang="en-US" dirty="0"/>
              <a:t> Gives a global, real-time view of data that can enable companies to address concerns proactively and drive improvements</a:t>
            </a:r>
            <a:br>
              <a:rPr lang="en-US" dirty="0"/>
            </a:br>
            <a:endParaRPr lang="en-US" dirty="0"/>
          </a:p>
          <a:p>
            <a:r>
              <a:rPr lang="en-US" dirty="0"/>
              <a:t> Improves financial compliance with regulatory standards and reduces risk</a:t>
            </a:r>
            <a:br>
              <a:rPr lang="en-US" dirty="0"/>
            </a:br>
            <a:endParaRPr lang="en-US" dirty="0"/>
          </a:p>
          <a:p>
            <a:r>
              <a:rPr lang="en-US" dirty="0"/>
              <a:t> Automates core business operations such as lead-to-cash, order-to-fulfillment, and procure-to-pay processes </a:t>
            </a:r>
            <a:br>
              <a:rPr lang="en-US" dirty="0"/>
            </a:br>
            <a:endParaRPr lang="en-US" dirty="0"/>
          </a:p>
          <a:p>
            <a:r>
              <a:rPr lang="en-US" dirty="0"/>
              <a:t> Enhances customer service by providing one source for billing and relationship tracking. </a:t>
            </a:r>
          </a:p>
        </p:txBody>
      </p:sp>
    </p:spTree>
    <p:extLst>
      <p:ext uri="{BB962C8B-B14F-4D97-AF65-F5344CB8AC3E}">
        <p14:creationId xmlns:p14="http://schemas.microsoft.com/office/powerpoint/2010/main" val="345988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1/12/ERP_Modules.png/500px-ERP_Modu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34" y="-63205"/>
            <a:ext cx="7789333" cy="5873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3286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normAutofit fontScale="90000"/>
          </a:bodyPr>
          <a:lstStyle/>
          <a:p>
            <a:r>
              <a:rPr lang="en-US" dirty="0"/>
              <a:t>Remember Swim Lane Diagram?</a:t>
            </a:r>
            <a:br>
              <a:rPr lang="en-US" dirty="0"/>
            </a:br>
            <a:r>
              <a:rPr lang="en-US" sz="4000" dirty="0"/>
              <a:t>Who does what and when?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35" y="1050682"/>
            <a:ext cx="8635999" cy="47331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23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85" y="-58878"/>
            <a:ext cx="9612215" cy="59643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56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266700"/>
            <a:ext cx="8628136" cy="808708"/>
          </a:xfrm>
        </p:spPr>
        <p:txBody>
          <a:bodyPr>
            <a:normAutofit/>
          </a:bodyPr>
          <a:lstStyle/>
          <a:p>
            <a:r>
              <a:rPr lang="en-US" dirty="0"/>
              <a:t>Legacy Systems</a:t>
            </a:r>
          </a:p>
        </p:txBody>
      </p:sp>
      <p:sp>
        <p:nvSpPr>
          <p:cNvPr id="3" name="TextBox 2"/>
          <p:cNvSpPr txBox="1"/>
          <p:nvPr/>
        </p:nvSpPr>
        <p:spPr>
          <a:xfrm>
            <a:off x="648540" y="1248834"/>
            <a:ext cx="1806793" cy="571054"/>
          </a:xfrm>
          <a:prstGeom prst="rect">
            <a:avLst/>
          </a:prstGeom>
          <a:noFill/>
        </p:spPr>
        <p:txBody>
          <a:bodyPr wrap="square" rtlCol="0">
            <a:spAutoFit/>
          </a:bodyPr>
          <a:lstStyle/>
          <a:p>
            <a:r>
              <a:rPr lang="en-US" sz="3111" dirty="0"/>
              <a:t>Sales</a:t>
            </a:r>
          </a:p>
        </p:txBody>
      </p:sp>
      <p:sp>
        <p:nvSpPr>
          <p:cNvPr id="5" name="TextBox 4"/>
          <p:cNvSpPr txBox="1"/>
          <p:nvPr/>
        </p:nvSpPr>
        <p:spPr>
          <a:xfrm>
            <a:off x="3958897" y="1248834"/>
            <a:ext cx="2293855" cy="571054"/>
          </a:xfrm>
          <a:prstGeom prst="rect">
            <a:avLst/>
          </a:prstGeom>
          <a:noFill/>
        </p:spPr>
        <p:txBody>
          <a:bodyPr wrap="square" rtlCol="0">
            <a:spAutoFit/>
          </a:bodyPr>
          <a:lstStyle/>
          <a:p>
            <a:r>
              <a:rPr lang="en-US" sz="3111" dirty="0"/>
              <a:t>Warehouse</a:t>
            </a:r>
          </a:p>
        </p:txBody>
      </p:sp>
      <p:sp>
        <p:nvSpPr>
          <p:cNvPr id="6" name="TextBox 5"/>
          <p:cNvSpPr txBox="1"/>
          <p:nvPr/>
        </p:nvSpPr>
        <p:spPr>
          <a:xfrm>
            <a:off x="7823200" y="1260145"/>
            <a:ext cx="2167467" cy="571054"/>
          </a:xfrm>
          <a:prstGeom prst="rect">
            <a:avLst/>
          </a:prstGeom>
          <a:noFill/>
        </p:spPr>
        <p:txBody>
          <a:bodyPr wrap="square" rtlCol="0">
            <a:spAutoFit/>
          </a:bodyPr>
          <a:lstStyle/>
          <a:p>
            <a:r>
              <a:rPr lang="en-US" sz="3111" dirty="0"/>
              <a:t>Accounting</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48" y="1778000"/>
            <a:ext cx="9318086" cy="3365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576400" y="2136100"/>
              <a:ext cx="3603200" cy="964000"/>
            </p14:xfrm>
          </p:contentPart>
        </mc:Choice>
        <mc:Fallback xmlns="">
          <p:pic>
            <p:nvPicPr>
              <p:cNvPr id="7" name="Ink 6"/>
              <p:cNvPicPr/>
              <p:nvPr/>
            </p:nvPicPr>
            <p:blipFill>
              <a:blip r:embed="rId5"/>
              <a:stretch>
                <a:fillRect/>
              </a:stretch>
            </p:blipFill>
            <p:spPr>
              <a:xfrm>
                <a:off x="1573520" y="2131779"/>
                <a:ext cx="3608600" cy="971202"/>
              </a:xfrm>
              <a:prstGeom prst="rect">
                <a:avLst/>
              </a:prstGeom>
            </p:spPr>
          </p:pic>
        </mc:Fallback>
      </mc:AlternateContent>
    </p:spTree>
    <p:extLst>
      <p:ext uri="{BB962C8B-B14F-4D97-AF65-F5344CB8AC3E}">
        <p14:creationId xmlns:p14="http://schemas.microsoft.com/office/powerpoint/2010/main" val="46899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22" y="-102104"/>
            <a:ext cx="9681878" cy="60076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660400" y="4000500"/>
            <a:ext cx="4256495" cy="1107996"/>
          </a:xfrm>
          <a:prstGeom prst="rect">
            <a:avLst/>
          </a:prstGeom>
          <a:noFill/>
        </p:spPr>
        <p:txBody>
          <a:bodyPr wrap="square" rtlCol="0">
            <a:spAutoFit/>
          </a:bodyPr>
          <a:lstStyle/>
          <a:p>
            <a:r>
              <a:rPr lang="en-US" sz="2200" b="1" dirty="0">
                <a:solidFill>
                  <a:srgbClr val="7030A0"/>
                </a:solidFill>
              </a:rPr>
              <a:t>What kind of non-value added work is created when inventory data or credit data is old?</a:t>
            </a:r>
          </a:p>
        </p:txBody>
      </p:sp>
      <p:sp>
        <p:nvSpPr>
          <p:cNvPr id="4" name="TextBox 3"/>
          <p:cNvSpPr txBox="1"/>
          <p:nvPr/>
        </p:nvSpPr>
        <p:spPr>
          <a:xfrm>
            <a:off x="5701055" y="1638300"/>
            <a:ext cx="4487333" cy="1107996"/>
          </a:xfrm>
          <a:prstGeom prst="rect">
            <a:avLst/>
          </a:prstGeom>
          <a:noFill/>
        </p:spPr>
        <p:txBody>
          <a:bodyPr wrap="square" rtlCol="0">
            <a:spAutoFit/>
          </a:bodyPr>
          <a:lstStyle/>
          <a:p>
            <a:r>
              <a:rPr lang="en-US" sz="2200" b="1" dirty="0">
                <a:solidFill>
                  <a:srgbClr val="7030A0"/>
                </a:solidFill>
              </a:rPr>
              <a:t>Does your customer view your organization as the “well oiled machine”?</a:t>
            </a:r>
          </a:p>
        </p:txBody>
      </p:sp>
    </p:spTree>
    <p:extLst>
      <p:ext uri="{BB962C8B-B14F-4D97-AF65-F5344CB8AC3E}">
        <p14:creationId xmlns:p14="http://schemas.microsoft.com/office/powerpoint/2010/main" val="14658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lstStyle/>
          <a:p>
            <a:r>
              <a:rPr lang="en-US" dirty="0"/>
              <a:t>Enterprise System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667" y="1672167"/>
            <a:ext cx="1407583" cy="33125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2201333" y="921478"/>
            <a:ext cx="6307667" cy="571054"/>
          </a:xfrm>
          <a:prstGeom prst="rect">
            <a:avLst/>
          </a:prstGeom>
          <a:noFill/>
        </p:spPr>
        <p:txBody>
          <a:bodyPr wrap="square" rtlCol="0">
            <a:spAutoFit/>
          </a:bodyPr>
          <a:lstStyle/>
          <a:p>
            <a:r>
              <a:rPr lang="en-US" sz="3111" dirty="0"/>
              <a:t>Sales + Warehouse + Accounting</a:t>
            </a:r>
          </a:p>
        </p:txBody>
      </p:sp>
      <p:sp>
        <p:nvSpPr>
          <p:cNvPr id="3" name="TextBox 2"/>
          <p:cNvSpPr txBox="1"/>
          <p:nvPr/>
        </p:nvSpPr>
        <p:spPr>
          <a:xfrm>
            <a:off x="508000" y="1756833"/>
            <a:ext cx="2794000" cy="707886"/>
          </a:xfrm>
          <a:prstGeom prst="rect">
            <a:avLst/>
          </a:prstGeom>
          <a:noFill/>
        </p:spPr>
        <p:txBody>
          <a:bodyPr wrap="square" rtlCol="0">
            <a:spAutoFit/>
          </a:bodyPr>
          <a:lstStyle/>
          <a:p>
            <a:r>
              <a:rPr lang="en-US" sz="2000" dirty="0"/>
              <a:t>How many copies of data do I have?</a:t>
            </a:r>
          </a:p>
        </p:txBody>
      </p:sp>
      <p:sp>
        <p:nvSpPr>
          <p:cNvPr id="5" name="TextBox 4"/>
          <p:cNvSpPr txBox="1"/>
          <p:nvPr/>
        </p:nvSpPr>
        <p:spPr>
          <a:xfrm>
            <a:off x="254000" y="3619501"/>
            <a:ext cx="3640667" cy="1015663"/>
          </a:xfrm>
          <a:prstGeom prst="rect">
            <a:avLst/>
          </a:prstGeom>
          <a:noFill/>
        </p:spPr>
        <p:txBody>
          <a:bodyPr wrap="square" rtlCol="0">
            <a:spAutoFit/>
          </a:bodyPr>
          <a:lstStyle/>
          <a:p>
            <a:r>
              <a:rPr lang="en-US" sz="2000" dirty="0"/>
              <a:t>How much better is my decision making with a single copy of all data?</a:t>
            </a:r>
          </a:p>
        </p:txBody>
      </p:sp>
      <p:sp>
        <p:nvSpPr>
          <p:cNvPr id="6" name="TextBox 5"/>
          <p:cNvSpPr txBox="1"/>
          <p:nvPr/>
        </p:nvSpPr>
        <p:spPr>
          <a:xfrm>
            <a:off x="6011333" y="2349500"/>
            <a:ext cx="3894667" cy="1015663"/>
          </a:xfrm>
          <a:prstGeom prst="rect">
            <a:avLst/>
          </a:prstGeom>
          <a:noFill/>
        </p:spPr>
        <p:txBody>
          <a:bodyPr wrap="square" rtlCol="0">
            <a:spAutoFit/>
          </a:bodyPr>
          <a:lstStyle/>
          <a:p>
            <a:r>
              <a:rPr lang="en-US" sz="2000" dirty="0"/>
              <a:t>How much non-value added work do I eliminate when inventory and credit data are current?</a:t>
            </a:r>
          </a:p>
        </p:txBody>
      </p:sp>
      <p:sp>
        <p:nvSpPr>
          <p:cNvPr id="7" name="TextBox 6"/>
          <p:cNvSpPr txBox="1"/>
          <p:nvPr/>
        </p:nvSpPr>
        <p:spPr>
          <a:xfrm>
            <a:off x="6180667" y="4635500"/>
            <a:ext cx="3894667" cy="1015663"/>
          </a:xfrm>
          <a:prstGeom prst="rect">
            <a:avLst/>
          </a:prstGeom>
          <a:noFill/>
        </p:spPr>
        <p:txBody>
          <a:bodyPr wrap="square" rtlCol="0">
            <a:spAutoFit/>
          </a:bodyPr>
          <a:lstStyle/>
          <a:p>
            <a:r>
              <a:rPr lang="en-US" sz="2000" dirty="0"/>
              <a:t>How much happier are your customers when they are dealing with the “well oiled machine”?</a:t>
            </a:r>
          </a:p>
        </p:txBody>
      </p:sp>
    </p:spTree>
    <p:extLst>
      <p:ext uri="{BB962C8B-B14F-4D97-AF65-F5344CB8AC3E}">
        <p14:creationId xmlns:p14="http://schemas.microsoft.com/office/powerpoint/2010/main" val="399243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 On the following slide, identify all of the system interfaces:</a:t>
            </a:r>
          </a:p>
          <a:p>
            <a:pPr lvl="1"/>
            <a:r>
              <a:rPr lang="en-US" dirty="0"/>
              <a:t> What system needs to talk to what other system</a:t>
            </a:r>
          </a:p>
          <a:p>
            <a:pPr lvl="1"/>
            <a:r>
              <a:rPr lang="en-US" dirty="0"/>
              <a:t> One line per data flow</a:t>
            </a:r>
          </a:p>
        </p:txBody>
      </p:sp>
    </p:spTree>
    <p:extLst>
      <p:ext uri="{BB962C8B-B14F-4D97-AF65-F5344CB8AC3E}">
        <p14:creationId xmlns:p14="http://schemas.microsoft.com/office/powerpoint/2010/main" val="3284625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0160000" cy="571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01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767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lstStyle/>
          <a:p>
            <a:pPr>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579282231"/>
              </p:ext>
            </p:extLst>
          </p:nvPr>
        </p:nvGraphicFramePr>
        <p:xfrm>
          <a:off x="-25400" y="-14830"/>
          <a:ext cx="10185400" cy="6488088"/>
        </p:xfrm>
        <a:graphic>
          <a:graphicData uri="http://schemas.openxmlformats.org/presentationml/2006/ole">
            <mc:AlternateContent xmlns:mc="http://schemas.openxmlformats.org/markup-compatibility/2006">
              <mc:Choice xmlns:v="urn:schemas-microsoft-com:vml" Requires="v">
                <p:oleObj spid="_x0000_s1078" name="Visio" r:id="rId4" imgW="9429635" imgH="6581843" progId="Visio.Drawing.11">
                  <p:embed/>
                </p:oleObj>
              </mc:Choice>
              <mc:Fallback>
                <p:oleObj name="Visio" r:id="rId4" imgW="9429635" imgH="6581843" progId="Visio.Drawing.11">
                  <p:embed/>
                  <p:pic>
                    <p:nvPicPr>
                      <p:cNvPr id="0" name=""/>
                      <p:cNvPicPr/>
                      <p:nvPr/>
                    </p:nvPicPr>
                    <p:blipFill>
                      <a:blip r:embed="rId5"/>
                      <a:stretch>
                        <a:fillRect/>
                      </a:stretch>
                    </p:blipFill>
                    <p:spPr>
                      <a:xfrm>
                        <a:off x="-25400" y="-14830"/>
                        <a:ext cx="10185400" cy="6488088"/>
                      </a:xfrm>
                      <a:prstGeom prst="rect">
                        <a:avLst/>
                      </a:prstGeom>
                    </p:spPr>
                  </p:pic>
                </p:oleObj>
              </mc:Fallback>
            </mc:AlternateContent>
          </a:graphicData>
        </a:graphic>
      </p:graphicFrame>
    </p:spTree>
    <p:extLst>
      <p:ext uri="{BB962C8B-B14F-4D97-AF65-F5344CB8AC3E}">
        <p14:creationId xmlns:p14="http://schemas.microsoft.com/office/powerpoint/2010/main" val="1550803422"/>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0134600" cy="590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610626"/>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866900"/>
            <a:ext cx="5413248" cy="3044952"/>
          </a:xfrm>
          <a:prstGeom prst="rect">
            <a:avLst/>
          </a:prstGeom>
        </p:spPr>
      </p:pic>
    </p:spTree>
    <p:extLst>
      <p:ext uri="{BB962C8B-B14F-4D97-AF65-F5344CB8AC3E}">
        <p14:creationId xmlns:p14="http://schemas.microsoft.com/office/powerpoint/2010/main" val="183621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1495" y="114300"/>
            <a:ext cx="8628136" cy="808708"/>
          </a:xfrm>
        </p:spPr>
        <p:txBody>
          <a:bodyPr/>
          <a:lstStyle/>
          <a:p>
            <a:r>
              <a:rPr lang="en-US" dirty="0"/>
              <a:t>ERP Challenges</a:t>
            </a:r>
          </a:p>
        </p:txBody>
      </p:sp>
      <p:sp>
        <p:nvSpPr>
          <p:cNvPr id="4" name="Content Placeholder 3"/>
          <p:cNvSpPr>
            <a:spLocks noGrp="1"/>
          </p:cNvSpPr>
          <p:nvPr>
            <p:ph idx="1"/>
          </p:nvPr>
        </p:nvSpPr>
        <p:spPr>
          <a:xfrm>
            <a:off x="508000" y="994834"/>
            <a:ext cx="9398000" cy="4868333"/>
          </a:xfrm>
          <a:effectLst/>
        </p:spPr>
        <p:txBody>
          <a:bodyPr>
            <a:normAutofit lnSpcReduction="10000"/>
          </a:bodyPr>
          <a:lstStyle/>
          <a:p>
            <a:r>
              <a:rPr lang="en-US" dirty="0"/>
              <a:t> Adoption – People HATE change!</a:t>
            </a:r>
          </a:p>
          <a:p>
            <a:r>
              <a:rPr lang="en-US" dirty="0"/>
              <a:t> Configuration is extremely complex</a:t>
            </a:r>
          </a:p>
          <a:p>
            <a:pPr lvl="1"/>
            <a:r>
              <a:rPr lang="en-US" dirty="0"/>
              <a:t> Vanilla (</a:t>
            </a:r>
            <a:r>
              <a:rPr lang="en-US" dirty="0" err="1"/>
              <a:t>config</a:t>
            </a:r>
            <a:r>
              <a:rPr lang="en-US" dirty="0"/>
              <a:t> change only) vs. Customization  </a:t>
            </a:r>
          </a:p>
          <a:p>
            <a:r>
              <a:rPr lang="en-US" dirty="0"/>
              <a:t> Implementation is extremely complex</a:t>
            </a:r>
          </a:p>
          <a:p>
            <a:r>
              <a:rPr lang="en-US" dirty="0"/>
              <a:t> Costs</a:t>
            </a:r>
          </a:p>
          <a:p>
            <a:pPr lvl="1"/>
            <a:r>
              <a:rPr lang="en-US" dirty="0"/>
              <a:t> Rohm and Haas spent $300 million over a period of three years</a:t>
            </a:r>
          </a:p>
          <a:p>
            <a:pPr lvl="1"/>
            <a:r>
              <a:rPr lang="en-US" dirty="0"/>
              <a:t> What else could they have done with $300 million?</a:t>
            </a:r>
          </a:p>
          <a:p>
            <a:r>
              <a:rPr lang="en-US" dirty="0"/>
              <a:t> Risks</a:t>
            </a:r>
          </a:p>
          <a:p>
            <a:pPr lvl="1"/>
            <a:r>
              <a:rPr lang="en-US" dirty="0"/>
              <a:t> Mega-failures with ERP implementations in the mid-90s</a:t>
            </a:r>
          </a:p>
          <a:p>
            <a:pPr lvl="1"/>
            <a:r>
              <a:rPr lang="en-US" dirty="0"/>
              <a:t> Many companies went out of business as a result</a:t>
            </a:r>
          </a:p>
          <a:p>
            <a:r>
              <a:rPr lang="en-US" dirty="0"/>
              <a:t> Internally focused</a:t>
            </a:r>
          </a:p>
          <a:p>
            <a:pPr lvl="1"/>
            <a:r>
              <a:rPr lang="en-US" dirty="0"/>
              <a:t> Need supply chain and customer relationship management too</a:t>
            </a:r>
          </a:p>
        </p:txBody>
      </p:sp>
    </p:spTree>
    <p:extLst>
      <p:ext uri="{BB962C8B-B14F-4D97-AF65-F5344CB8AC3E}">
        <p14:creationId xmlns:p14="http://schemas.microsoft.com/office/powerpoint/2010/main" val="39248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Putting the Enterprise into Enterprise Systems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0955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Enterprise systems are marvels of technology but they are </a:t>
            </a:r>
            <a:r>
              <a:rPr lang="en-US" sz="2250" b="1" dirty="0">
                <a:solidFill>
                  <a:schemeClr val="bg1"/>
                </a:solidFill>
                <a:effectLst>
                  <a:outerShdw blurRad="38100" dist="38100" dir="2700000" algn="tl">
                    <a:srgbClr val="000000">
                      <a:alpha val="43137"/>
                    </a:srgbClr>
                  </a:outerShdw>
                </a:effectLst>
              </a:rPr>
              <a:t>not for everyone</a:t>
            </a:r>
            <a:r>
              <a:rPr lang="en-US" sz="2250" dirty="0">
                <a:solidFill>
                  <a:schemeClr val="bg1"/>
                </a:solidFill>
                <a:effectLst>
                  <a:outerShdw blurRad="38100" dist="38100" dir="2700000" algn="tl">
                    <a:srgbClr val="000000">
                      <a:alpha val="43137"/>
                    </a:srgbClr>
                  </a:outerShdw>
                </a:effectLst>
              </a:rPr>
              <a:t>.  There can be significant downsides for many organizations.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243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 decision to invest in an enterprise system is </a:t>
            </a:r>
            <a:r>
              <a:rPr lang="en-US" sz="2250" b="1" dirty="0">
                <a:solidFill>
                  <a:schemeClr val="bg1"/>
                </a:solidFill>
                <a:effectLst>
                  <a:outerShdw blurRad="38100" dist="38100" dir="2700000" algn="tl">
                    <a:srgbClr val="000000">
                      <a:alpha val="43137"/>
                    </a:srgbClr>
                  </a:outerShdw>
                </a:effectLst>
              </a:rPr>
              <a:t>a business decision, NOT a technology decision</a:t>
            </a:r>
            <a:r>
              <a:rPr lang="en-US" sz="2250" dirty="0">
                <a:solidFill>
                  <a:schemeClr val="bg1"/>
                </a:solidFill>
                <a:effectLst>
                  <a:outerShdw blurRad="38100" dist="38100" dir="2700000" algn="tl">
                    <a:srgbClr val="000000">
                      <a:alpha val="43137"/>
                    </a:srgbClr>
                  </a:outerShdw>
                </a:effectLst>
              </a:rPr>
              <a:t>.  Organizations need to understand all of the business implications before heading down this path.</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86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Benefits</a:t>
            </a:r>
          </a:p>
        </p:txBody>
      </p:sp>
      <p:sp>
        <p:nvSpPr>
          <p:cNvPr id="3" name="Content Placeholder 2"/>
          <p:cNvSpPr>
            <a:spLocks noGrp="1"/>
          </p:cNvSpPr>
          <p:nvPr>
            <p:ph idx="1"/>
          </p:nvPr>
        </p:nvSpPr>
        <p:spPr>
          <a:effectLst/>
        </p:spPr>
        <p:txBody>
          <a:bodyPr/>
          <a:lstStyle/>
          <a:p>
            <a:r>
              <a:rPr lang="en-US" dirty="0"/>
              <a:t> A single database providing superior, real-time, data-driven decision making</a:t>
            </a:r>
          </a:p>
          <a:p>
            <a:r>
              <a:rPr lang="en-US" dirty="0"/>
              <a:t> Standardizing business processes based on industry best practices </a:t>
            </a:r>
          </a:p>
          <a:p>
            <a:pPr lvl="1"/>
            <a:r>
              <a:rPr lang="en-US" dirty="0"/>
              <a:t> Force business process reengineering</a:t>
            </a:r>
          </a:p>
          <a:p>
            <a:r>
              <a:rPr lang="en-US" dirty="0"/>
              <a:t> Reduced operating costs</a:t>
            </a:r>
          </a:p>
          <a:p>
            <a:pPr lvl="1"/>
            <a:r>
              <a:rPr lang="en-US" dirty="0"/>
              <a:t> Rohm and Haas saved </a:t>
            </a:r>
            <a:r>
              <a:rPr lang="en-US" b="1" u="sng" dirty="0">
                <a:solidFill>
                  <a:srgbClr val="FF0000"/>
                </a:solidFill>
              </a:rPr>
              <a:t>$200 million/year</a:t>
            </a:r>
          </a:p>
        </p:txBody>
      </p:sp>
    </p:spTree>
    <p:extLst>
      <p:ext uri="{BB962C8B-B14F-4D97-AF65-F5344CB8AC3E}">
        <p14:creationId xmlns:p14="http://schemas.microsoft.com/office/powerpoint/2010/main" val="1642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 in the ERP Space</a:t>
            </a:r>
          </a:p>
        </p:txBody>
      </p:sp>
      <p:sp>
        <p:nvSpPr>
          <p:cNvPr id="3" name="Content Placeholder 2"/>
          <p:cNvSpPr>
            <a:spLocks noGrp="1"/>
          </p:cNvSpPr>
          <p:nvPr>
            <p:ph idx="1"/>
          </p:nvPr>
        </p:nvSpPr>
        <p:spPr/>
        <p:txBody>
          <a:bodyPr/>
          <a:lstStyle/>
          <a:p>
            <a:r>
              <a:rPr lang="en-US" dirty="0"/>
              <a:t> SAP</a:t>
            </a:r>
          </a:p>
          <a:p>
            <a:r>
              <a:rPr lang="en-US" dirty="0"/>
              <a:t> Oracle</a:t>
            </a:r>
          </a:p>
          <a:p>
            <a:r>
              <a:rPr lang="en-US" dirty="0"/>
              <a:t> Microsoft Dynamics</a:t>
            </a:r>
          </a:p>
          <a:p>
            <a:r>
              <a:rPr lang="en-US" dirty="0"/>
              <a:t> New cloud based ERP providers?</a:t>
            </a:r>
          </a:p>
        </p:txBody>
      </p:sp>
    </p:spTree>
    <p:extLst>
      <p:ext uri="{BB962C8B-B14F-4D97-AF65-F5344CB8AC3E}">
        <p14:creationId xmlns:p14="http://schemas.microsoft.com/office/powerpoint/2010/main" val="3115885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3733" y="446"/>
            <a:ext cx="2396067" cy="571054"/>
          </a:xfrm>
          <a:prstGeom prst="rect">
            <a:avLst/>
          </a:prstGeom>
          <a:noFill/>
        </p:spPr>
        <p:txBody>
          <a:bodyPr wrap="square" rtlCol="0">
            <a:spAutoFit/>
          </a:bodyPr>
          <a:lstStyle/>
          <a:p>
            <a:r>
              <a:rPr lang="en-US" sz="3111" dirty="0"/>
              <a:t>SAP ERP</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571501"/>
            <a:ext cx="7052734" cy="495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6671733" y="446"/>
            <a:ext cx="2396067" cy="571054"/>
          </a:xfrm>
          <a:prstGeom prst="rect">
            <a:avLst/>
          </a:prstGeom>
          <a:noFill/>
        </p:spPr>
        <p:txBody>
          <a:bodyPr wrap="square" rtlCol="0">
            <a:spAutoFit/>
          </a:bodyPr>
          <a:lstStyle/>
          <a:p>
            <a:r>
              <a:rPr lang="en-US" sz="3111" dirty="0"/>
              <a:t>SAP CRM</a:t>
            </a:r>
          </a:p>
        </p:txBody>
      </p:sp>
      <p:sp>
        <p:nvSpPr>
          <p:cNvPr id="11" name="TextBox 10"/>
          <p:cNvSpPr txBox="1"/>
          <p:nvPr/>
        </p:nvSpPr>
        <p:spPr>
          <a:xfrm>
            <a:off x="660400" y="446"/>
            <a:ext cx="2504978" cy="571054"/>
          </a:xfrm>
          <a:prstGeom prst="rect">
            <a:avLst/>
          </a:prstGeom>
          <a:noFill/>
        </p:spPr>
        <p:txBody>
          <a:bodyPr wrap="square" rtlCol="0">
            <a:spAutoFit/>
          </a:bodyPr>
          <a:lstStyle/>
          <a:p>
            <a:r>
              <a:rPr lang="en-US" sz="3111" dirty="0"/>
              <a:t>SAP SCM</a:t>
            </a:r>
          </a:p>
        </p:txBody>
      </p:sp>
      <p:cxnSp>
        <p:nvCxnSpPr>
          <p:cNvPr id="9" name="Straight Arrow Connector 8"/>
          <p:cNvCxnSpPr/>
          <p:nvPr/>
        </p:nvCxnSpPr>
        <p:spPr>
          <a:xfrm flipH="1">
            <a:off x="2108201" y="994833"/>
            <a:ext cx="17525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51400" y="994833"/>
            <a:ext cx="2218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67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9 Tips for Selecting Implementing an ERP System</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07267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the early days of ERP implementations where fraught with peril, over the years industry has developed </a:t>
            </a:r>
            <a:r>
              <a:rPr lang="en-US" sz="2250" b="1" dirty="0">
                <a:solidFill>
                  <a:schemeClr val="bg1"/>
                </a:solidFill>
                <a:effectLst>
                  <a:outerShdw blurRad="38100" dist="38100" dir="2700000" algn="tl">
                    <a:srgbClr val="000000">
                      <a:alpha val="43137"/>
                    </a:srgbClr>
                  </a:outerShdw>
                </a:effectLst>
              </a:rPr>
              <a:t>best practices </a:t>
            </a:r>
            <a:r>
              <a:rPr lang="en-US" sz="2250" dirty="0">
                <a:solidFill>
                  <a:schemeClr val="bg1"/>
                </a:solidFill>
                <a:effectLst>
                  <a:outerShdw blurRad="38100" dist="38100" dir="2700000" algn="tl">
                    <a:srgbClr val="000000">
                      <a:alpha val="43137"/>
                    </a:srgbClr>
                  </a:outerShdw>
                </a:effectLst>
              </a:rPr>
              <a:t>for successful ERP implementation.  This article lists and describes some of these best practices.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64225"/>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working at an organization that is considering investing in an ERP, </a:t>
            </a:r>
            <a:r>
              <a:rPr lang="en-US" sz="2250" b="1" dirty="0">
                <a:solidFill>
                  <a:schemeClr val="bg1"/>
                </a:solidFill>
                <a:effectLst>
                  <a:outerShdw blurRad="38100" dist="38100" dir="2700000" algn="tl">
                    <a:srgbClr val="000000">
                      <a:alpha val="43137"/>
                    </a:srgbClr>
                  </a:outerShdw>
                </a:effectLst>
              </a:rPr>
              <a:t>learn from the past and don’t make costly mistakes that could destroy your business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6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Happen</a:t>
            </a:r>
          </a:p>
        </p:txBody>
      </p:sp>
      <p:sp>
        <p:nvSpPr>
          <p:cNvPr id="3" name="Content Placeholder 2"/>
          <p:cNvSpPr>
            <a:spLocks noGrp="1"/>
          </p:cNvSpPr>
          <p:nvPr>
            <p:ph idx="1"/>
          </p:nvPr>
        </p:nvSpPr>
        <p:spPr>
          <a:xfrm>
            <a:off x="508000" y="1164167"/>
            <a:ext cx="9313333" cy="4656667"/>
          </a:xfrm>
          <a:effectLst/>
        </p:spPr>
        <p:txBody>
          <a:bodyPr>
            <a:normAutofit/>
          </a:bodyPr>
          <a:lstStyle/>
          <a:p>
            <a:r>
              <a:rPr lang="en-US" dirty="0"/>
              <a:t> Executive Sponsor</a:t>
            </a:r>
          </a:p>
          <a:p>
            <a:r>
              <a:rPr lang="en-US" dirty="0"/>
              <a:t> Driven by the business, not by IT</a:t>
            </a:r>
          </a:p>
          <a:p>
            <a:r>
              <a:rPr lang="en-US" dirty="0"/>
              <a:t> Requires experts from all of the functional areas</a:t>
            </a:r>
          </a:p>
          <a:p>
            <a:r>
              <a:rPr lang="en-US" dirty="0"/>
              <a:t> Top-tier Integration Partner</a:t>
            </a:r>
          </a:p>
          <a:p>
            <a:r>
              <a:rPr lang="en-US" dirty="0"/>
              <a:t> Training, training, training</a:t>
            </a:r>
          </a:p>
          <a:p>
            <a:r>
              <a:rPr lang="en-US" dirty="0"/>
              <a:t> Testing, testing, testing</a:t>
            </a:r>
          </a:p>
          <a:p>
            <a:r>
              <a:rPr lang="en-US" dirty="0"/>
              <a:t> Don’t cut corners!</a:t>
            </a:r>
          </a:p>
          <a:p>
            <a:pPr lvl="1"/>
            <a:r>
              <a:rPr lang="en-US" dirty="0"/>
              <a:t> It could cost you a fortune</a:t>
            </a:r>
          </a:p>
          <a:p>
            <a:pPr lvl="1"/>
            <a:r>
              <a:rPr lang="en-US" dirty="0"/>
              <a:t> It could cost you your business</a:t>
            </a:r>
          </a:p>
        </p:txBody>
      </p:sp>
    </p:spTree>
    <p:extLst>
      <p:ext uri="{BB962C8B-B14F-4D97-AF65-F5344CB8AC3E}">
        <p14:creationId xmlns:p14="http://schemas.microsoft.com/office/powerpoint/2010/main" val="11809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69" y="242957"/>
            <a:ext cx="8628136" cy="808708"/>
          </a:xfrm>
        </p:spPr>
        <p:txBody>
          <a:bodyPr/>
          <a:lstStyle/>
          <a:p>
            <a:r>
              <a:rPr lang="en-US" dirty="0"/>
              <a:t>How to: Max Labs</a:t>
            </a:r>
          </a:p>
        </p:txBody>
      </p:sp>
      <p:sp>
        <p:nvSpPr>
          <p:cNvPr id="3" name="TextBox 2"/>
          <p:cNvSpPr txBox="1"/>
          <p:nvPr/>
        </p:nvSpPr>
        <p:spPr>
          <a:xfrm>
            <a:off x="342348" y="1316708"/>
            <a:ext cx="5919304" cy="4171335"/>
          </a:xfrm>
          <a:prstGeom prst="rect">
            <a:avLst/>
          </a:prstGeom>
          <a:noFill/>
        </p:spPr>
        <p:txBody>
          <a:bodyPr wrap="square" rtlCol="0">
            <a:spAutoFit/>
          </a:bodyPr>
          <a:lstStyle/>
          <a:p>
            <a:r>
              <a:rPr lang="en-US" sz="1667" dirty="0"/>
              <a:t>1. Review the preflight checklist. (Trust us, it’s worth it.)</a:t>
            </a:r>
          </a:p>
          <a:p>
            <a:endParaRPr lang="en-US" sz="1667" dirty="0"/>
          </a:p>
          <a:p>
            <a:r>
              <a:rPr lang="en-US" sz="1667" dirty="0"/>
              <a:t>2. Read through and follow Max’s steps on your own Salesforce account.</a:t>
            </a:r>
          </a:p>
          <a:p>
            <a:endParaRPr lang="en-US" sz="1667" dirty="0"/>
          </a:p>
          <a:p>
            <a:r>
              <a:rPr lang="en-US" sz="1667" dirty="0"/>
              <a:t>3. Take screen shots where indicated </a:t>
            </a:r>
          </a:p>
          <a:p>
            <a:pPr marL="619100" lvl="1" indent="-238115">
              <a:buFont typeface="Arial" panose="020B0604020202020204" pitchFamily="34" charset="0"/>
              <a:buChar char="•"/>
            </a:pPr>
            <a:r>
              <a:rPr lang="en-US" sz="1667" dirty="0">
                <a:solidFill>
                  <a:srgbClr val="FF0000"/>
                </a:solidFill>
              </a:rPr>
              <a:t>Make sure your name is visible</a:t>
            </a:r>
          </a:p>
          <a:p>
            <a:pPr marL="619100" lvl="1" indent="-238115">
              <a:buFont typeface="Arial" panose="020B0604020202020204" pitchFamily="34" charset="0"/>
              <a:buChar char="•"/>
            </a:pPr>
            <a:r>
              <a:rPr lang="en-US" sz="1667" dirty="0">
                <a:solidFill>
                  <a:srgbClr val="FF0000"/>
                </a:solidFill>
              </a:rPr>
              <a:t>You will not receive credit if your name is not visible.</a:t>
            </a:r>
          </a:p>
          <a:p>
            <a:endParaRPr lang="en-US" sz="1667" dirty="0"/>
          </a:p>
          <a:p>
            <a:r>
              <a:rPr lang="en-US" sz="1667" dirty="0"/>
              <a:t>4. Paste screenshots into the numbered spot in the answer sheet. </a:t>
            </a:r>
          </a:p>
          <a:p>
            <a:endParaRPr lang="en-US" sz="1667" dirty="0"/>
          </a:p>
          <a:p>
            <a:r>
              <a:rPr lang="en-US" sz="1667" dirty="0"/>
              <a:t>5. Follow the directions provided by your instructor to hand your answer sheet in before the due date.</a:t>
            </a:r>
          </a:p>
          <a:p>
            <a:endParaRPr lang="en-US" sz="1667" dirty="0"/>
          </a:p>
          <a:p>
            <a:r>
              <a:rPr lang="en-US" sz="1667" dirty="0"/>
              <a:t>6. No late assignments accepted.  </a:t>
            </a:r>
            <a:r>
              <a:rPr lang="en-US" sz="1667" dirty="0">
                <a:solidFill>
                  <a:srgbClr val="FF0000"/>
                </a:solidFill>
              </a:rPr>
              <a:t>No exceptions.</a:t>
            </a:r>
          </a:p>
          <a:p>
            <a:pPr marL="285739" indent="-285739">
              <a:buFont typeface="+mj-lt"/>
              <a:buAutoNum type="arabicPeriod"/>
            </a:pPr>
            <a:endParaRPr lang="en-US" sz="1500" dirty="0"/>
          </a:p>
        </p:txBody>
      </p:sp>
      <p:pic>
        <p:nvPicPr>
          <p:cNvPr id="4" name="Picture 3"/>
          <p:cNvPicPr>
            <a:picLocks noChangeAspect="1"/>
          </p:cNvPicPr>
          <p:nvPr/>
        </p:nvPicPr>
        <p:blipFill rotWithShape="1">
          <a:blip r:embed="rId3"/>
          <a:srcRect l="68949" t="11957" r="2445" b="28260"/>
          <a:stretch/>
        </p:blipFill>
        <p:spPr>
          <a:xfrm>
            <a:off x="6518325" y="1316709"/>
            <a:ext cx="3299326" cy="3876646"/>
          </a:xfrm>
          <a:prstGeom prst="rect">
            <a:avLst/>
          </a:prstGeom>
        </p:spPr>
      </p:pic>
      <p:sp>
        <p:nvSpPr>
          <p:cNvPr id="5" name="Oval 4"/>
          <p:cNvSpPr/>
          <p:nvPr/>
        </p:nvSpPr>
        <p:spPr>
          <a:xfrm>
            <a:off x="6615043" y="1424609"/>
            <a:ext cx="1159565" cy="342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61311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1a &amp; 1b</a:t>
            </a:r>
          </a:p>
        </p:txBody>
      </p:sp>
      <p:sp>
        <p:nvSpPr>
          <p:cNvPr id="3" name="TextBox 2"/>
          <p:cNvSpPr txBox="1"/>
          <p:nvPr/>
        </p:nvSpPr>
        <p:spPr>
          <a:xfrm>
            <a:off x="474869" y="1562100"/>
            <a:ext cx="9296400" cy="3016210"/>
          </a:xfrm>
          <a:prstGeom prst="rect">
            <a:avLst/>
          </a:prstGeom>
          <a:noFill/>
        </p:spPr>
        <p:txBody>
          <a:bodyPr wrap="square" rtlCol="0">
            <a:spAutoFit/>
          </a:bodyPr>
          <a:lstStyle/>
          <a:p>
            <a:r>
              <a:rPr lang="en-US" sz="2000" dirty="0" smtClean="0"/>
              <a:t>Due 02/09-11:59PM</a:t>
            </a:r>
          </a:p>
          <a:p>
            <a:r>
              <a:rPr lang="en-US" sz="2000" dirty="0" smtClean="0"/>
              <a:t>– </a:t>
            </a:r>
            <a:r>
              <a:rPr lang="en-US" sz="2000" dirty="0"/>
              <a:t>Each part will take about an </a:t>
            </a:r>
            <a:r>
              <a:rPr lang="en-US" sz="2000" dirty="0">
                <a:solidFill>
                  <a:srgbClr val="FF0000"/>
                </a:solidFill>
              </a:rPr>
              <a:t>hour</a:t>
            </a:r>
            <a:endParaRPr lang="en-US" sz="2000" dirty="0"/>
          </a:p>
          <a:p>
            <a:pPr marL="380985" indent="-380985">
              <a:buFont typeface="Wingdings 2" panose="05020102010507070707" pitchFamily="18" charset="2"/>
              <a:buChar char=""/>
            </a:pPr>
            <a:r>
              <a:rPr lang="en-US" sz="2000" dirty="0"/>
              <a:t>Max Labs 1a</a:t>
            </a:r>
          </a:p>
          <a:p>
            <a:pPr marL="761970" lvl="1" indent="-380985">
              <a:buFont typeface="Wingdings" panose="05000000000000000000" pitchFamily="2" charset="2"/>
              <a:buChar char="Ø"/>
            </a:pPr>
            <a:r>
              <a:rPr lang="en-US" sz="1500" dirty="0"/>
              <a:t>2 Screenshots</a:t>
            </a:r>
          </a:p>
          <a:p>
            <a:pPr marL="761970" lvl="1" indent="-380985">
              <a:buFont typeface="Wingdings" panose="05000000000000000000" pitchFamily="2" charset="2"/>
              <a:buChar char="Ø"/>
            </a:pPr>
            <a:r>
              <a:rPr lang="en-US" sz="1500" dirty="0"/>
              <a:t>Make a salesforce account – use </a:t>
            </a:r>
            <a:r>
              <a:rPr lang="en-US" sz="1500" dirty="0" err="1"/>
              <a:t>TUmail</a:t>
            </a:r>
            <a:r>
              <a:rPr lang="en-US" sz="1500" dirty="0"/>
              <a:t>!</a:t>
            </a:r>
          </a:p>
          <a:p>
            <a:pPr marL="761970" lvl="1" indent="-380985">
              <a:buFont typeface="Wingdings" panose="05000000000000000000" pitchFamily="2" charset="2"/>
              <a:buChar char="Ø"/>
            </a:pPr>
            <a:r>
              <a:rPr lang="en-US" sz="1500" dirty="0"/>
              <a:t>Make Max’s app!</a:t>
            </a:r>
            <a:endParaRPr lang="en-US" sz="2000" dirty="0"/>
          </a:p>
          <a:p>
            <a:endParaRPr lang="en-US" sz="2000" dirty="0"/>
          </a:p>
          <a:p>
            <a:pPr marL="285739" indent="-285739">
              <a:buFont typeface="Wingdings 2" panose="05020102010507070707" pitchFamily="18" charset="2"/>
              <a:buChar char=""/>
            </a:pPr>
            <a:r>
              <a:rPr lang="en-US" sz="2000" dirty="0"/>
              <a:t>Max Labs 1b</a:t>
            </a:r>
          </a:p>
          <a:p>
            <a:pPr marL="666723" lvl="1" indent="-285739">
              <a:buFont typeface="Wingdings" panose="05000000000000000000" pitchFamily="2" charset="2"/>
              <a:buChar char="Ø"/>
            </a:pPr>
            <a:r>
              <a:rPr lang="en-US" sz="1500" dirty="0"/>
              <a:t>4 Screenshots</a:t>
            </a:r>
          </a:p>
          <a:p>
            <a:pPr marL="666723" lvl="1" indent="-285739">
              <a:buFont typeface="Wingdings" panose="05000000000000000000" pitchFamily="2" charset="2"/>
              <a:buChar char="Ø"/>
            </a:pPr>
            <a:r>
              <a:rPr lang="en-US" sz="1500" dirty="0"/>
              <a:t>Use your app to find “loaded &amp; likely” investors</a:t>
            </a:r>
          </a:p>
          <a:p>
            <a:pPr marL="666723" lvl="1" indent="-285739">
              <a:buFont typeface="Wingdings" panose="05000000000000000000" pitchFamily="2" charset="2"/>
              <a:buChar char="Ø"/>
            </a:pPr>
            <a:r>
              <a:rPr lang="en-US" sz="1500" dirty="0"/>
              <a:t>Track and monitor tasks</a:t>
            </a:r>
          </a:p>
        </p:txBody>
      </p:sp>
      <p:pic>
        <p:nvPicPr>
          <p:cNvPr id="1028" name="Picture 4" descr="http://4.bp.blogspot.com/-nZPELwzctws/VOIrE3l4F4I/AAAAAAAAB7A/cXXNNthnvhA/s1600/max%2B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386" y="1316708"/>
            <a:ext cx="2718975" cy="33100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2.bp.blogspot.com/-GPyuO6ATLCY/VfcLB2oHEmI/AAAAAAAADtQ/I3geGiBQpZo/s1600/view%2Bedit.png"/>
          <p:cNvPicPr>
            <a:picLocks noChangeAspect="1" noChangeArrowheads="1"/>
          </p:cNvPicPr>
          <p:nvPr/>
        </p:nvPicPr>
        <p:blipFill rotWithShape="1">
          <a:blip r:embed="rId4">
            <a:extLst>
              <a:ext uri="{28A0092B-C50C-407E-A947-70E740481C1C}">
                <a14:useLocalDpi xmlns:a14="http://schemas.microsoft.com/office/drawing/2010/main" val="0"/>
              </a:ext>
            </a:extLst>
          </a:blip>
          <a:srcRect l="11786" t="66754" r="-12004" b="-2051"/>
          <a:stretch/>
        </p:blipFill>
        <p:spPr bwMode="auto">
          <a:xfrm rot="20746239">
            <a:off x="3319119" y="3961606"/>
            <a:ext cx="7752929" cy="68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p:cTn id="15" dur="1000" fill="hold"/>
                                        <p:tgtEl>
                                          <p:spTgt spid="1030"/>
                                        </p:tgtEl>
                                        <p:attrNameLst>
                                          <p:attrName>ppt_w</p:attrName>
                                        </p:attrNameLst>
                                      </p:cBhvr>
                                      <p:tavLst>
                                        <p:tav tm="0">
                                          <p:val>
                                            <p:fltVal val="0"/>
                                          </p:val>
                                        </p:tav>
                                        <p:tav tm="100000">
                                          <p:val>
                                            <p:strVal val="#ppt_w"/>
                                          </p:val>
                                        </p:tav>
                                      </p:tavLst>
                                    </p:anim>
                                    <p:anim calcmode="lin" valueType="num">
                                      <p:cBhvr>
                                        <p:cTn id="16" dur="1000" fill="hold"/>
                                        <p:tgtEl>
                                          <p:spTgt spid="1030"/>
                                        </p:tgtEl>
                                        <p:attrNameLst>
                                          <p:attrName>ppt_h</p:attrName>
                                        </p:attrNameLst>
                                      </p:cBhvr>
                                      <p:tavLst>
                                        <p:tav tm="0">
                                          <p:val>
                                            <p:fltVal val="0"/>
                                          </p:val>
                                        </p:tav>
                                        <p:tav tm="100000">
                                          <p:val>
                                            <p:strVal val="#ppt_h"/>
                                          </p:val>
                                        </p:tav>
                                      </p:tavLst>
                                    </p:anim>
                                    <p:anim calcmode="lin" valueType="num">
                                      <p:cBhvr>
                                        <p:cTn id="17" dur="1000" fill="hold"/>
                                        <p:tgtEl>
                                          <p:spTgt spid="1030"/>
                                        </p:tgtEl>
                                        <p:attrNameLst>
                                          <p:attrName>style.rotation</p:attrName>
                                        </p:attrNameLst>
                                      </p:cBhvr>
                                      <p:tavLst>
                                        <p:tav tm="0">
                                          <p:val>
                                            <p:fltVal val="90"/>
                                          </p:val>
                                        </p:tav>
                                        <p:tav tm="100000">
                                          <p:val>
                                            <p:fltVal val="0"/>
                                          </p:val>
                                        </p:tav>
                                      </p:tavLst>
                                    </p:anim>
                                    <p:animEffect transition="in" filter="fade">
                                      <p:cBhvr>
                                        <p:cTn id="18"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Creating Systems for a Business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3.1 Types of Systems in Organizations</a:t>
            </a:r>
          </a:p>
          <a:p>
            <a:pPr marL="0" indent="0">
              <a:buNone/>
            </a:pPr>
            <a:r>
              <a:rPr lang="en-US" dirty="0"/>
              <a:t>3.1.1 Enterprise Systems (ERP)</a:t>
            </a:r>
          </a:p>
          <a:p>
            <a:pPr marL="0" indent="0">
              <a:buNone/>
            </a:pPr>
            <a:r>
              <a:rPr lang="en-US" dirty="0">
                <a:solidFill>
                  <a:schemeClr val="bg2">
                    <a:lumMod val="10000"/>
                    <a:lumOff val="90000"/>
                  </a:schemeClr>
                </a:solidFill>
              </a:rPr>
              <a:t>3.1.2 Decision Support</a:t>
            </a:r>
          </a:p>
          <a:p>
            <a:pPr marL="0" indent="0">
              <a:buNone/>
            </a:pPr>
            <a:r>
              <a:rPr lang="en-US">
                <a:solidFill>
                  <a:schemeClr val="bg2">
                    <a:lumMod val="10000"/>
                    <a:lumOff val="90000"/>
                  </a:schemeClr>
                </a:solidFill>
              </a:rPr>
              <a:t>3.1.3 </a:t>
            </a:r>
            <a:r>
              <a:rPr lang="en-US" dirty="0">
                <a:solidFill>
                  <a:schemeClr val="bg2">
                    <a:lumMod val="10000"/>
                    <a:lumOff val="90000"/>
                  </a:schemeClr>
                </a:solidFill>
              </a:rPr>
              <a:t>Knowledge management, R&amp;D, and social business</a:t>
            </a:r>
          </a:p>
          <a:p>
            <a:pPr marL="0" indent="0">
              <a:buNone/>
            </a:pPr>
            <a:r>
              <a:rPr lang="en-US" dirty="0">
                <a:solidFill>
                  <a:schemeClr val="bg2">
                    <a:lumMod val="10000"/>
                    <a:lumOff val="90000"/>
                  </a:schemeClr>
                </a:solidFill>
              </a:rPr>
              <a:t>3.2 Systems Management</a:t>
            </a:r>
          </a:p>
          <a:p>
            <a:pPr marL="0" indent="0">
              <a:buNone/>
            </a:pPr>
            <a:r>
              <a:rPr lang="en-US" dirty="0">
                <a:solidFill>
                  <a:schemeClr val="bg2">
                    <a:lumMod val="10000"/>
                    <a:lumOff val="90000"/>
                  </a:schemeClr>
                </a:solidFill>
              </a:rPr>
              <a:t>3.3 Digital Business Innovation</a:t>
            </a:r>
          </a:p>
          <a:p>
            <a:pPr marL="0" indent="0">
              <a:buNone/>
            </a:pPr>
            <a:endParaRPr lang="en-US" dirty="0"/>
          </a:p>
        </p:txBody>
      </p:sp>
    </p:spTree>
    <p:extLst>
      <p:ext uri="{BB962C8B-B14F-4D97-AF65-F5344CB8AC3E}">
        <p14:creationId xmlns:p14="http://schemas.microsoft.com/office/powerpoint/2010/main" val="234012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What is ERP?</a:t>
            </a:r>
          </a:p>
          <a:p>
            <a:r>
              <a:rPr lang="en-US" sz="2000" dirty="0">
                <a:solidFill>
                  <a:schemeClr val="bg1"/>
                </a:solidFill>
              </a:rPr>
              <a:t> Wikipedia, ERP</a:t>
            </a:r>
          </a:p>
          <a:p>
            <a:r>
              <a:rPr lang="en-US" sz="2000" dirty="0">
                <a:solidFill>
                  <a:schemeClr val="bg1"/>
                </a:solidFill>
              </a:rPr>
              <a:t> Putting the Enterprise into ERP</a:t>
            </a:r>
          </a:p>
          <a:p>
            <a:r>
              <a:rPr lang="en-US" sz="2000" dirty="0">
                <a:solidFill>
                  <a:schemeClr val="bg1"/>
                </a:solidFill>
              </a:rPr>
              <a:t> 9 Tips for Selecting and Implementing ERP Systems</a:t>
            </a:r>
          </a:p>
        </p:txBody>
      </p:sp>
    </p:spTree>
    <p:extLst>
      <p:ext uri="{BB962C8B-B14F-4D97-AF65-F5344CB8AC3E}">
        <p14:creationId xmlns:p14="http://schemas.microsoft.com/office/powerpoint/2010/main" val="166098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ERP?</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611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is a short article that provides a basic explanation of what ERP is, where ERP systems came from and the high level benefits of investing in an ERP.</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ERP systems represent some of the largest, most expensive, most complicated, highest risk and greatest reward technology investments an organization can make.  Business people need to understand them, the pros and the cons, and make good choices.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853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ERP</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the previous article was a nice introduction to ERP, this article goes into a little more depth in all of the same basic areas.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ERP systems represent some of the largest, most expensive, most complicated, highest risk and greatest reward technology investments an organization can make.  Business people need to understand them, the pros and the cons, and make good choices.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9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790700"/>
            <a:ext cx="5413248" cy="3044952"/>
          </a:xfrm>
          <a:prstGeom prst="rect">
            <a:avLst/>
          </a:prstGeom>
        </p:spPr>
      </p:pic>
    </p:spTree>
    <p:extLst>
      <p:ext uri="{BB962C8B-B14F-4D97-AF65-F5344CB8AC3E}">
        <p14:creationId xmlns:p14="http://schemas.microsoft.com/office/powerpoint/2010/main" val="811585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1905</TotalTime>
  <Words>1000</Words>
  <Application>Microsoft Office PowerPoint</Application>
  <PresentationFormat>Custom</PresentationFormat>
  <Paragraphs>193</Paragraphs>
  <Slides>29</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Calisto MT</vt:lpstr>
      <vt:lpstr>Helvetica</vt:lpstr>
      <vt:lpstr>Trebuchet MS</vt:lpstr>
      <vt:lpstr>Wingdings</vt:lpstr>
      <vt:lpstr>Wingdings 2</vt:lpstr>
      <vt:lpstr>MIS2101</vt:lpstr>
      <vt:lpstr>Visio</vt:lpstr>
      <vt:lpstr>Information Systems in Organizations  3.1.1 Running the Business: Enterprise Systems (ERP)</vt:lpstr>
      <vt:lpstr>Roadmap</vt:lpstr>
      <vt:lpstr>How to: Max Labs</vt:lpstr>
      <vt:lpstr>Max Labs 1a &amp; 1b</vt:lpstr>
      <vt:lpstr>Creating Systems for a Business </vt:lpstr>
      <vt:lpstr>Required Reading</vt:lpstr>
      <vt:lpstr>PowerPoint Presentation</vt:lpstr>
      <vt:lpstr>PowerPoint Presentation</vt:lpstr>
      <vt:lpstr>Required Viewing 1/2</vt:lpstr>
      <vt:lpstr>PowerPoint Presentation</vt:lpstr>
      <vt:lpstr>Value Proposition for All Businesses</vt:lpstr>
      <vt:lpstr>PowerPoint Presentation</vt:lpstr>
      <vt:lpstr>Remember Swim Lane Diagram? Who does what and when?</vt:lpstr>
      <vt:lpstr>PowerPoint Presentation</vt:lpstr>
      <vt:lpstr>Legacy Systems</vt:lpstr>
      <vt:lpstr>PowerPoint Presentation</vt:lpstr>
      <vt:lpstr>Enterprise System</vt:lpstr>
      <vt:lpstr>Exercise</vt:lpstr>
      <vt:lpstr>PowerPoint Presentation</vt:lpstr>
      <vt:lpstr>PowerPoint Presentation</vt:lpstr>
      <vt:lpstr>PowerPoint Presentation</vt:lpstr>
      <vt:lpstr>Required Viewing 2/2</vt:lpstr>
      <vt:lpstr>ERP Challenges</vt:lpstr>
      <vt:lpstr>PowerPoint Presentation</vt:lpstr>
      <vt:lpstr>ERP Benefits</vt:lpstr>
      <vt:lpstr>Leaders in the ERP Space</vt:lpstr>
      <vt:lpstr>PowerPoint Presentation</vt:lpstr>
      <vt:lpstr>PowerPoint Presentation</vt:lpstr>
      <vt:lpstr>Making it Happen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Minich, Courtney (NYC-MBW)</cp:lastModifiedBy>
  <cp:revision>130</cp:revision>
  <dcterms:created xsi:type="dcterms:W3CDTF">2015-03-16T11:37:14Z</dcterms:created>
  <dcterms:modified xsi:type="dcterms:W3CDTF">2018-01-12T03:21:32Z</dcterms:modified>
</cp:coreProperties>
</file>