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84" r:id="rId2"/>
    <p:sldId id="322" r:id="rId3"/>
    <p:sldId id="307" r:id="rId4"/>
    <p:sldId id="323" r:id="rId5"/>
    <p:sldId id="304" r:id="rId6"/>
    <p:sldId id="308" r:id="rId7"/>
    <p:sldId id="309" r:id="rId8"/>
    <p:sldId id="256" r:id="rId9"/>
    <p:sldId id="310" r:id="rId10"/>
    <p:sldId id="319" r:id="rId11"/>
    <p:sldId id="257" r:id="rId12"/>
    <p:sldId id="258" r:id="rId13"/>
    <p:sldId id="259" r:id="rId14"/>
    <p:sldId id="260" r:id="rId15"/>
    <p:sldId id="261" r:id="rId16"/>
    <p:sldId id="262" r:id="rId17"/>
    <p:sldId id="263" r:id="rId18"/>
    <p:sldId id="265" r:id="rId19"/>
    <p:sldId id="268" r:id="rId20"/>
    <p:sldId id="311" r:id="rId21"/>
    <p:sldId id="312" r:id="rId22"/>
    <p:sldId id="267" r:id="rId23"/>
    <p:sldId id="276" r:id="rId24"/>
    <p:sldId id="269" r:id="rId25"/>
    <p:sldId id="314" r:id="rId26"/>
    <p:sldId id="315" r:id="rId27"/>
    <p:sldId id="272" r:id="rId28"/>
    <p:sldId id="273" r:id="rId29"/>
    <p:sldId id="270" r:id="rId30"/>
    <p:sldId id="317" r:id="rId31"/>
    <p:sldId id="318" r:id="rId32"/>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68"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8AF8D3ED-C126-42FB-B1F6-82CD1968DD1E}" srcId="{8B6FA39E-9648-4137-A553-2BFE187B7C56}" destId="{B55AE6D0-2961-479F-9101-C678A3352F6F}" srcOrd="1" destOrd="0" parTransId="{114D978D-7829-4A8A-AEDE-FDAB15709A53}" sibTransId="{36283E54-7BC9-48A1-A183-3BD9FF02977F}"/>
    <dgm:cxn modelId="{0E449232-AE73-4BC2-81C6-F025B2EED02A}" type="presOf" srcId="{F0EEEAE6-D5E0-4EA5-9171-BCF078DD16FF}" destId="{0AA5EE87-A426-4820-84A9-11CAEB6D2720}" srcOrd="0" destOrd="1"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C3FEE6EF-6A91-40B2-926A-CEECF79BCEB8}" type="presOf" srcId="{B6CCF2DE-BAB2-4A3C-B262-45D6FC9202A9}" destId="{72316C7D-1DCA-48D0-B7A5-E788D4F384A4}" srcOrd="0" destOrd="2" presId="urn:microsoft.com/office/officeart/2005/8/layout/default"/>
    <dgm:cxn modelId="{11710E41-377A-4DBC-A1CF-6E58CE102E1A}" type="presOf" srcId="{B4D60D14-B840-4723-A7B5-95A74FB6E122}" destId="{5D32F783-3446-4B2C-94A8-0CB20ABBBB42}" srcOrd="0" destOrd="1" presId="urn:microsoft.com/office/officeart/2005/8/layout/default"/>
    <dgm:cxn modelId="{8C21A6FF-783C-4CAF-ACC1-AC8AA3112860}" type="presOf" srcId="{A6FBA0B4-DE22-4C18-82DD-E310D07799E8}" destId="{5D32F783-3446-4B2C-94A8-0CB20ABBBB42}" srcOrd="0" destOrd="3"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B1A25559-658C-48BE-B77D-1B550FFDC3AF}" type="presOf" srcId="{119E187F-FF44-40A1-9315-812B2A1AD6CE}" destId="{72316C7D-1DCA-48D0-B7A5-E788D4F384A4}" srcOrd="0" destOrd="0" presId="urn:microsoft.com/office/officeart/2005/8/layout/default"/>
    <dgm:cxn modelId="{06B783C1-72DC-4D11-8F8B-C52664E76B9B}" type="presOf" srcId="{EBB11946-924B-4830-BF84-0ED895F608B6}" destId="{2E2A2293-13D2-4AD5-9A29-383453FCBA19}" srcOrd="0" destOrd="1" presId="urn:microsoft.com/office/officeart/2005/8/layout/default"/>
    <dgm:cxn modelId="{91A39A37-EE2B-46FA-8CEE-5D3B6D5EE181}" type="presOf" srcId="{D240FDC2-D28D-40D4-9CA3-7E264E9B1939}" destId="{72316C7D-1DCA-48D0-B7A5-E788D4F384A4}" srcOrd="0" destOrd="1" presId="urn:microsoft.com/office/officeart/2005/8/layout/default"/>
    <dgm:cxn modelId="{C6860428-22E0-4F23-9BC3-50DCE8827401}" type="presOf" srcId="{B3A4D94E-C467-4905-8EC7-E415C9A2399C}" destId="{F284DE59-DCC2-4FB0-9983-E52AD31606F4}"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401956D6-EBBF-459B-9912-9E36672B1E0B}" type="presOf" srcId="{E451AE18-38F9-4C5A-AC76-A182501E3E50}" destId="{5D32F783-3446-4B2C-94A8-0CB20ABBBB42}" srcOrd="0" destOrd="0" presId="urn:microsoft.com/office/officeart/2005/8/layout/default"/>
    <dgm:cxn modelId="{DAE84112-C2AD-4D0B-8092-EEA27CEB3173}" type="presOf" srcId="{B55AE6D0-2961-479F-9101-C678A3352F6F}" destId="{0AA5EE87-A426-4820-84A9-11CAEB6D2720}"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114DE891-92D9-4922-8184-9D5C0539D26E}" type="presOf" srcId="{C1131088-FC90-491F-8DC5-4967CD8921BE}" destId="{5D32F783-3446-4B2C-94A8-0CB20ABBBB42}" srcOrd="0" destOrd="2"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F9E47F1C-1669-4961-BF2B-67B97DD65118}" type="presOf" srcId="{8B6FA39E-9648-4137-A553-2BFE187B7C56}" destId="{4BCBA621-49C3-4194-8D6B-D16578A106A9}" srcOrd="0" destOrd="0" presId="urn:microsoft.com/office/officeart/2005/8/layout/default"/>
    <dgm:cxn modelId="{BD4FD999-B957-4158-86A7-20B40B647169}" type="presOf" srcId="{0CA84C88-809A-47A6-814C-9A73F0837E46}" destId="{F284DE59-DCC2-4FB0-9983-E52AD31606F4}"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16305007-3EAF-44A5-BBDF-F47044FD54EB}" srcId="{8B6FA39E-9648-4137-A553-2BFE187B7C56}" destId="{B3A4D94E-C467-4905-8EC7-E415C9A2399C}" srcOrd="4" destOrd="0" parTransId="{3D95A998-96BD-40A5-A4E5-F27DF7155DE0}" sibTransId="{CC0EAF79-D247-4E12-B2FE-B63B027CB325}"/>
    <dgm:cxn modelId="{D97C3403-EFB0-4EEB-A6FD-B41CE647FD8E}" type="presOf" srcId="{E1E886E8-EA48-445C-BB85-9873CBA30AB1}" destId="{F284DE59-DCC2-4FB0-9983-E52AD31606F4}" srcOrd="0" destOrd="2"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E214E64D-1801-45C4-ACD3-FBD588050CAA}" type="presOf" srcId="{A9DE9D0D-DFAA-49FD-A829-3381979D5070}" destId="{2E2A2293-13D2-4AD5-9A29-383453FCBA19}" srcOrd="0" destOrd="0"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AAE019C9-7A54-4830-A11F-12593C78DC50}" type="presParOf" srcId="{4BCBA621-49C3-4194-8D6B-D16578A106A9}" destId="{2E2A2293-13D2-4AD5-9A29-383453FCBA19}" srcOrd="0" destOrd="0" presId="urn:microsoft.com/office/officeart/2005/8/layout/default"/>
    <dgm:cxn modelId="{93068EBF-33ED-409F-9895-7AF8582C0A63}" type="presParOf" srcId="{4BCBA621-49C3-4194-8D6B-D16578A106A9}" destId="{8F4D8101-E83A-4F69-88E2-6BC5209B06CD}" srcOrd="1" destOrd="0" presId="urn:microsoft.com/office/officeart/2005/8/layout/default"/>
    <dgm:cxn modelId="{86B00823-0728-46C7-A5B9-5246C68C1588}" type="presParOf" srcId="{4BCBA621-49C3-4194-8D6B-D16578A106A9}" destId="{0AA5EE87-A426-4820-84A9-11CAEB6D2720}" srcOrd="2" destOrd="0" presId="urn:microsoft.com/office/officeart/2005/8/layout/default"/>
    <dgm:cxn modelId="{1879C507-E151-426D-8F30-89C3200C1F6A}" type="presParOf" srcId="{4BCBA621-49C3-4194-8D6B-D16578A106A9}" destId="{457EA16C-20DC-44AE-A111-9BA01FAA7496}" srcOrd="3" destOrd="0" presId="urn:microsoft.com/office/officeart/2005/8/layout/default"/>
    <dgm:cxn modelId="{E0025F42-1319-49F6-87B0-903308E01015}" type="presParOf" srcId="{4BCBA621-49C3-4194-8D6B-D16578A106A9}" destId="{72316C7D-1DCA-48D0-B7A5-E788D4F384A4}" srcOrd="4" destOrd="0" presId="urn:microsoft.com/office/officeart/2005/8/layout/default"/>
    <dgm:cxn modelId="{64BB8477-2D82-4B3F-8B5D-29A64FE5D020}" type="presParOf" srcId="{4BCBA621-49C3-4194-8D6B-D16578A106A9}" destId="{9706A20F-33B6-46EF-B7C4-FAAF4C9DA4FF}" srcOrd="5" destOrd="0" presId="urn:microsoft.com/office/officeart/2005/8/layout/default"/>
    <dgm:cxn modelId="{A2D099E0-525C-420E-8A3F-007E31E6E1B5}" type="presParOf" srcId="{4BCBA621-49C3-4194-8D6B-D16578A106A9}" destId="{5D32F783-3446-4B2C-94A8-0CB20ABBBB42}" srcOrd="6" destOrd="0" presId="urn:microsoft.com/office/officeart/2005/8/layout/default"/>
    <dgm:cxn modelId="{96B11A07-916A-479C-A83F-7C359144FAC3}" type="presParOf" srcId="{4BCBA621-49C3-4194-8D6B-D16578A106A9}" destId="{F9B9AC9F-CBB2-476F-A320-1CDAEA581943}" srcOrd="7" destOrd="0" presId="urn:microsoft.com/office/officeart/2005/8/layout/default"/>
    <dgm:cxn modelId="{6D5B6852-5D12-4E5D-9E88-7695600C498C}"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3390E859-09DE-4D05-8C8E-A9FE995FDDD6}" srcId="{119E187F-FF44-40A1-9315-812B2A1AD6CE}" destId="{3EF72F6C-0177-4DCD-B2F3-B22400A14B38}" srcOrd="2" destOrd="0" parTransId="{573F54B8-3879-4C50-96F4-11F50AE3DB54}" sibTransId="{0B194ED5-B667-408E-840D-12564B2A0764}"/>
    <dgm:cxn modelId="{9A4C3084-5A90-4D6C-A21D-3FBF4828CF92}" type="presOf" srcId="{D240FDC2-D28D-40D4-9CA3-7E264E9B1939}" destId="{21CA60FB-1126-4E99-A2F1-68263F5EE148}" srcOrd="0" destOrd="1" presId="urn:microsoft.com/office/officeart/2005/8/layout/default"/>
    <dgm:cxn modelId="{DD515EB5-18F8-4598-89C3-E8BFDF8F010C}" type="presOf" srcId="{8B6FA39E-9648-4137-A553-2BFE187B7C56}" destId="{0D6B4E1C-B5F7-4EF1-BF9C-A7FA73F96489}" srcOrd="0" destOrd="0" presId="urn:microsoft.com/office/officeart/2005/8/layout/default"/>
    <dgm:cxn modelId="{8CF9B269-3631-41C1-9C7C-5226B01E239F}" type="presOf" srcId="{B55AE6D0-2961-479F-9101-C678A3352F6F}" destId="{0796F863-AAC4-457F-AA12-27633CB3CA3D}" srcOrd="0" destOrd="0" presId="urn:microsoft.com/office/officeart/2005/8/layout/default"/>
    <dgm:cxn modelId="{A70F17AF-4E07-4745-AB1B-AF8E1D01EEBB}" type="presOf" srcId="{E451AE18-38F9-4C5A-AC76-A182501E3E50}" destId="{89E88587-83D1-475D-A7E7-CCB8A9F91855}" srcOrd="0" destOrd="0"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26919756-B585-43AC-B360-B8F0B17E69B2}" type="presOf" srcId="{8C1B409E-5F75-4AB6-97D7-D1BA10F9884C}" destId="{89E88587-83D1-475D-A7E7-CCB8A9F91855}" srcOrd="0" destOrd="1" presId="urn:microsoft.com/office/officeart/2005/8/layout/default"/>
    <dgm:cxn modelId="{6F7719DE-427F-4FC9-A009-FE5A7F8333D8}" type="presOf" srcId="{A9DE9D0D-DFAA-49FD-A829-3381979D5070}" destId="{29247854-EFE0-4D34-9523-8E348332FB1F}" srcOrd="0" destOrd="0" presId="urn:microsoft.com/office/officeart/2005/8/layout/default"/>
    <dgm:cxn modelId="{440C01AE-4CCB-4948-A518-07BDBE148B44}" type="presOf" srcId="{9C99CB93-F561-422E-BCDC-225F739FB7C8}" destId="{29247854-EFE0-4D34-9523-8E348332FB1F}" srcOrd="0" destOrd="2"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3C07185C-A747-45AE-A119-CEFEB7CE10DE}" type="presOf" srcId="{119E187F-FF44-40A1-9315-812B2A1AD6CE}" destId="{21CA60FB-1126-4E99-A2F1-68263F5EE148}" srcOrd="0" destOrd="0"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1E7496E9-6547-41AD-8D08-DF5CC2A67C5B}" type="presOf" srcId="{F0EEEAE6-D5E0-4EA5-9171-BCF078DD16FF}" destId="{0796F863-AAC4-457F-AA12-27633CB3CA3D}" srcOrd="0" destOrd="1" presId="urn:microsoft.com/office/officeart/2005/8/layout/default"/>
    <dgm:cxn modelId="{3AB01836-9CB2-4AC0-8157-5032DBD90451}" type="presOf" srcId="{3EF72F6C-0177-4DCD-B2F3-B22400A14B38}" destId="{21CA60FB-1126-4E99-A2F1-68263F5EE148}" srcOrd="0" destOrd="3"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63AE55D5-EB5C-4E78-B53E-35746D8191CE}" type="presOf" srcId="{F76E088C-65C2-475D-AC44-72B3E5E48CBC}" destId="{89E88587-83D1-475D-A7E7-CCB8A9F91855}" srcOrd="0" destOrd="2" presId="urn:microsoft.com/office/officeart/2005/8/layout/default"/>
    <dgm:cxn modelId="{1000345E-C26A-4EF4-AECC-0D30D89318D8}" srcId="{B55AE6D0-2961-479F-9101-C678A3352F6F}" destId="{82B75B92-E4D6-42ED-8C3B-BDEAF2C3004C}" srcOrd="1" destOrd="0" parTransId="{A3727668-862F-4B91-AD6D-4455D1E78D39}" sibTransId="{7F5D04AA-5812-48DB-B91B-023D6FD30342}"/>
    <dgm:cxn modelId="{596C719A-ECD3-4079-A4D1-C719321B8DF6}" type="presOf" srcId="{82B75B92-E4D6-42ED-8C3B-BDEAF2C3004C}" destId="{0796F863-AAC4-457F-AA12-27633CB3CA3D}" srcOrd="0" destOrd="2"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1E0EFDB-0B8B-45EB-A1AC-0CAD4C7B129D}" type="presOf" srcId="{376480C4-E898-4554-8D17-31AFD4401138}" destId="{29247854-EFE0-4D34-9523-8E348332FB1F}" srcOrd="0" destOrd="1"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9EFFE8E9-8F07-40CB-859D-A8B2CED15492}" type="presOf" srcId="{607B0D6C-CDF1-4BC0-9F01-4FF119A199A1}" destId="{21CA60FB-1126-4E99-A2F1-68263F5EE148}" srcOrd="0" destOrd="2" presId="urn:microsoft.com/office/officeart/2005/8/layout/default"/>
    <dgm:cxn modelId="{35B7D7E9-FB6F-45FA-B2F0-4B791F114377}" type="presParOf" srcId="{0D6B4E1C-B5F7-4EF1-BF9C-A7FA73F96489}" destId="{29247854-EFE0-4D34-9523-8E348332FB1F}" srcOrd="0" destOrd="0" presId="urn:microsoft.com/office/officeart/2005/8/layout/default"/>
    <dgm:cxn modelId="{9004064E-E24C-4BC8-9BDF-9C8E1134029F}" type="presParOf" srcId="{0D6B4E1C-B5F7-4EF1-BF9C-A7FA73F96489}" destId="{102ACCE8-E76B-4EC5-95E8-1100A7A450E1}" srcOrd="1" destOrd="0" presId="urn:microsoft.com/office/officeart/2005/8/layout/default"/>
    <dgm:cxn modelId="{B275047D-4860-46B2-AD0D-137EF26E981B}" type="presParOf" srcId="{0D6B4E1C-B5F7-4EF1-BF9C-A7FA73F96489}" destId="{0796F863-AAC4-457F-AA12-27633CB3CA3D}" srcOrd="2" destOrd="0" presId="urn:microsoft.com/office/officeart/2005/8/layout/default"/>
    <dgm:cxn modelId="{39169233-B0F3-49BD-A62D-1D49560F4825}" type="presParOf" srcId="{0D6B4E1C-B5F7-4EF1-BF9C-A7FA73F96489}" destId="{E9DD2094-01E9-4275-8B2E-CB20FAC9432C}" srcOrd="3" destOrd="0" presId="urn:microsoft.com/office/officeart/2005/8/layout/default"/>
    <dgm:cxn modelId="{93282779-38E2-4E42-897D-F5C166FEC893}" type="presParOf" srcId="{0D6B4E1C-B5F7-4EF1-BF9C-A7FA73F96489}" destId="{21CA60FB-1126-4E99-A2F1-68263F5EE148}" srcOrd="4" destOrd="0" presId="urn:microsoft.com/office/officeart/2005/8/layout/default"/>
    <dgm:cxn modelId="{8C116C01-45FD-4AEB-BD1D-8A79A2E39972}" type="presParOf" srcId="{0D6B4E1C-B5F7-4EF1-BF9C-A7FA73F96489}" destId="{F2A372C6-5BA5-437B-8FF8-A3EFBE0F7ABA}" srcOrd="5" destOrd="0" presId="urn:microsoft.com/office/officeart/2005/8/layout/default"/>
    <dgm:cxn modelId="{BB423745-C6C4-413E-AE94-3520F03B391E}"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56C1CCC4-77CC-47FC-B5B1-B7E3E44A248C}" type="presOf" srcId="{9297F6D1-CF5A-4546-BFA7-9D0AFECC9B65}" destId="{AA83B5B2-8785-46F8-9506-395547CDDAD9}" srcOrd="0" destOrd="1" presId="urn:microsoft.com/office/officeart/2005/8/layout/default"/>
    <dgm:cxn modelId="{E3146C3F-1753-4D4E-A6FD-A4F76A966B6F}" type="presOf" srcId="{B3A4D94E-C467-4905-8EC7-E415C9A2399C}" destId="{BEB5596C-76A2-4C47-9362-24BC5F07B36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78229910-3BAC-48EC-944B-DBC9E649D17B}"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F36B2E16-70C4-43E2-85B5-681C69B373FF}" type="presOf" srcId="{270FC7C5-AA52-49A4-AC36-BF93BB77D078}" destId="{BEB5596C-76A2-4C47-9362-24BC5F07B369}" srcOrd="0" destOrd="2"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8066466-12C7-46E9-A3B8-C9BF0D22B8E2}" type="presOf" srcId="{B55AE6D0-2961-479F-9101-C678A3352F6F}" destId="{81046186-72C3-4DF3-B652-35FFEAC438F4}"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1F1E2ADD-5DFE-4989-9846-060A70237E6E}" type="presOf" srcId="{B4D60D14-B840-4723-A7B5-95A74FB6E122}" destId="{9F6CA291-08AD-4070-A048-A52B178F643F}" srcOrd="0" destOrd="1" presId="urn:microsoft.com/office/officeart/2005/8/layout/default"/>
    <dgm:cxn modelId="{FAADB8E0-B1A8-40B8-A65D-12205A8211F8}" type="presOf" srcId="{F0EEEAE6-D5E0-4EA5-9171-BCF078DD16FF}" destId="{81046186-72C3-4DF3-B652-35FFEAC438F4}" srcOrd="0" destOrd="1" presId="urn:microsoft.com/office/officeart/2005/8/layout/default"/>
    <dgm:cxn modelId="{BD4EF598-1F41-48BB-BC47-0D9CF268615B}" type="presOf" srcId="{89C0D09A-275A-4935-B013-90B5C428D76E}" destId="{81046186-72C3-4DF3-B652-35FFEAC438F4}" srcOrd="0" destOrd="2" presId="urn:microsoft.com/office/officeart/2005/8/layout/default"/>
    <dgm:cxn modelId="{29E8A7AF-ADCE-44E5-B707-826778A45B63}" type="presOf" srcId="{4461D9E0-0D81-4356-8C5B-61AE1C32593A}" destId="{EFA31A38-8802-4140-867E-4C33C74C3AF4}" srcOrd="0" destOrd="3"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1698B754-F58B-44BC-A7C0-64300DD49DD0}" type="presOf" srcId="{F91AC2DE-4C61-4E62-9EE7-31B5AE6DDA94}" destId="{EFA31A38-8802-4140-867E-4C33C74C3AF4}" srcOrd="0" destOrd="1" presId="urn:microsoft.com/office/officeart/2005/8/layout/default"/>
    <dgm:cxn modelId="{118225B9-DFBC-4616-B251-79A7F7BB3AE5}"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DE052459-738E-4CEB-A01D-C44FB2A1BE44}" type="presOf" srcId="{C183AFE8-ED99-4A1F-9C95-7E21D27BAFF0}" destId="{AA83B5B2-8785-46F8-9506-395547CDDAD9}"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95432147-289C-49B5-BA68-464E36391A57}" srcId="{B3A4D94E-C467-4905-8EC7-E415C9A2399C}" destId="{0CA84C88-809A-47A6-814C-9A73F0837E46}" srcOrd="0" destOrd="0" parTransId="{559A9CE1-1A1D-4F90-A60A-445067EC5940}" sibTransId="{86EA1195-EB23-421E-9586-D1D486CECDE1}"/>
    <dgm:cxn modelId="{15671EBB-6CD1-4352-B5BA-551CAEA25297}" type="presOf" srcId="{E7BA925E-317A-4CB7-B5A3-7F50D4E28DD8}" destId="{EFA31A38-8802-4140-867E-4C33C74C3AF4}" srcOrd="0" destOrd="0"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F908E9B1-E499-4581-BD13-D02C53833FAE}" type="presOf" srcId="{A9DE9D0D-DFAA-49FD-A829-3381979D5070}" destId="{AA83B5B2-8785-46F8-9506-395547CDDAD9}" srcOrd="0" destOrd="0" presId="urn:microsoft.com/office/officeart/2005/8/layout/default"/>
    <dgm:cxn modelId="{02077551-BF6C-4E92-B093-D78DFA397A3B}" type="presOf" srcId="{D240FDC2-D28D-40D4-9CA3-7E264E9B1939}" destId="{EFA31A38-8802-4140-867E-4C33C74C3AF4}" srcOrd="0" destOrd="2" presId="urn:microsoft.com/office/officeart/2005/8/layout/default"/>
    <dgm:cxn modelId="{DCB163CE-CC54-4E88-96FE-F88DE4635853}" type="presOf" srcId="{8B6FA39E-9648-4137-A553-2BFE187B7C56}" destId="{A23A25DC-27EA-45AC-8696-9ECB4E867505}"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0D3EB106-97AA-4382-9C96-21A93F956448}" type="presParOf" srcId="{A23A25DC-27EA-45AC-8696-9ECB4E867505}" destId="{AA83B5B2-8785-46F8-9506-395547CDDAD9}" srcOrd="0" destOrd="0" presId="urn:microsoft.com/office/officeart/2005/8/layout/default"/>
    <dgm:cxn modelId="{06E1B3CE-C305-46A0-A5CF-C910656F577F}" type="presParOf" srcId="{A23A25DC-27EA-45AC-8696-9ECB4E867505}" destId="{EDBACF00-EFB5-47D7-AF84-A23D99FDDF2A}" srcOrd="1" destOrd="0" presId="urn:microsoft.com/office/officeart/2005/8/layout/default"/>
    <dgm:cxn modelId="{073304B2-8D43-4C39-BA04-4ACF2BBC556B}" type="presParOf" srcId="{A23A25DC-27EA-45AC-8696-9ECB4E867505}" destId="{81046186-72C3-4DF3-B652-35FFEAC438F4}" srcOrd="2" destOrd="0" presId="urn:microsoft.com/office/officeart/2005/8/layout/default"/>
    <dgm:cxn modelId="{2EE67D62-EBC6-40F7-81EE-FDD4A89A4BBE}" type="presParOf" srcId="{A23A25DC-27EA-45AC-8696-9ECB4E867505}" destId="{589AD5BE-AE53-4382-BEE9-82B4AFE722D3}" srcOrd="3" destOrd="0" presId="urn:microsoft.com/office/officeart/2005/8/layout/default"/>
    <dgm:cxn modelId="{5859DD0F-DAFE-4B7D-87C6-975EF42C7ABE}" type="presParOf" srcId="{A23A25DC-27EA-45AC-8696-9ECB4E867505}" destId="{EFA31A38-8802-4140-867E-4C33C74C3AF4}" srcOrd="4" destOrd="0" presId="urn:microsoft.com/office/officeart/2005/8/layout/default"/>
    <dgm:cxn modelId="{F806686E-E2D7-4D6C-9ACE-F49D4B100D3D}" type="presParOf" srcId="{A23A25DC-27EA-45AC-8696-9ECB4E867505}" destId="{9EFFC421-5E24-4980-B127-21ECF090CC91}" srcOrd="5" destOrd="0" presId="urn:microsoft.com/office/officeart/2005/8/layout/default"/>
    <dgm:cxn modelId="{069A12DD-6944-4FA7-9809-3DCD9B22AD8B}" type="presParOf" srcId="{A23A25DC-27EA-45AC-8696-9ECB4E867505}" destId="{9F6CA291-08AD-4070-A048-A52B178F643F}" srcOrd="6" destOrd="0" presId="urn:microsoft.com/office/officeart/2005/8/layout/default"/>
    <dgm:cxn modelId="{CF8637EF-84DB-43E1-BFB3-7C1B6243BC25}" type="presParOf" srcId="{A23A25DC-27EA-45AC-8696-9ECB4E867505}" destId="{9CB91590-F8D0-4B99-951E-F3B3971AB325}" srcOrd="7" destOrd="0" presId="urn:microsoft.com/office/officeart/2005/8/layout/default"/>
    <dgm:cxn modelId="{5823B55F-5A50-453F-A708-AA763D5A234E}"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BB229B1E-3F76-4921-8C9E-A597F916056A}" type="datetimeFigureOut">
              <a:rPr lang="en-US" smtClean="0"/>
              <a:t>1/11/2018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BFBF3060-6B82-46DF-9B59-224B2943991C}" type="slidenum">
              <a:rPr lang="en-US" smtClean="0"/>
              <a:t>‹#›</a:t>
            </a:fld>
            <a:endParaRPr lang="en-US"/>
          </a:p>
        </p:txBody>
      </p:sp>
    </p:spTree>
    <p:extLst>
      <p:ext uri="{BB962C8B-B14F-4D97-AF65-F5344CB8AC3E}">
        <p14:creationId xmlns:p14="http://schemas.microsoft.com/office/powerpoint/2010/main" val="3697142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4F02D88-9A37-41E0-B88F-6649AFADF166}" type="datetimeFigureOut">
              <a:rPr lang="en-US" smtClean="0"/>
              <a:t>1/11/2018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1E745CB-7E15-436F-AA74-2D0DCA068B56}" type="slidenum">
              <a:rPr lang="en-US" smtClean="0"/>
              <a:t>‹#›</a:t>
            </a:fld>
            <a:endParaRPr lang="en-US"/>
          </a:p>
        </p:txBody>
      </p:sp>
    </p:spTree>
    <p:extLst>
      <p:ext uri="{BB962C8B-B14F-4D97-AF65-F5344CB8AC3E}">
        <p14:creationId xmlns:p14="http://schemas.microsoft.com/office/powerpoint/2010/main" val="9078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1606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62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0851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6117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59215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5000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518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538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259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35670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9778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1204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495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13045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14915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2815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966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15208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16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98251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592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5354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E745CB-7E15-436F-AA74-2D0DCA068B56}" type="slidenum">
              <a:rPr lang="en-US" smtClean="0"/>
              <a:t>4</a:t>
            </a:fld>
            <a:endParaRPr lang="en-US"/>
          </a:p>
        </p:txBody>
      </p:sp>
    </p:spTree>
    <p:extLst>
      <p:ext uri="{BB962C8B-B14F-4D97-AF65-F5344CB8AC3E}">
        <p14:creationId xmlns:p14="http://schemas.microsoft.com/office/powerpoint/2010/main" val="126999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0788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2740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2472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3014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6441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5183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8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7DCAD6-3ECF-4860-9A43-27BBE331461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79978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119550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324216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207574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291275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417DCAD6-3ECF-4860-9A43-27BBE331461B}"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92812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417DCAD6-3ECF-4860-9A43-27BBE331461B}"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270032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CAD6-3ECF-4860-9A43-27BBE331461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122227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CAD6-3ECF-4860-9A43-27BBE331461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338934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DCAD6-3ECF-4860-9A43-27BBE331461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42846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7DCAD6-3ECF-4860-9A43-27BBE331461B}"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84158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49794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DCAD6-3ECF-4860-9A43-27BBE331461B}"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99590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DCAD6-3ECF-4860-9A43-27BBE331461B}"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409434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DCAD6-3ECF-4860-9A43-27BBE331461B}"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91107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207327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417DCAD6-3ECF-4860-9A43-27BBE331461B}"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6BEA4-9F17-4EC8-8910-6EC2DCCC4D23}" type="slidenum">
              <a:rPr lang="en-US" smtClean="0"/>
              <a:t>‹#›</a:t>
            </a:fld>
            <a:endParaRPr lang="en-US"/>
          </a:p>
        </p:txBody>
      </p:sp>
    </p:spTree>
    <p:extLst>
      <p:ext uri="{BB962C8B-B14F-4D97-AF65-F5344CB8AC3E}">
        <p14:creationId xmlns:p14="http://schemas.microsoft.com/office/powerpoint/2010/main" val="366727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417DCAD6-3ECF-4860-9A43-27BBE331461B}" type="datetimeFigureOut">
              <a:rPr lang="en-US" smtClean="0"/>
              <a:t>1/11/2018</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B096BEA4-9F17-4EC8-8910-6EC2DCCC4D23}" type="slidenum">
              <a:rPr lang="en-US" smtClean="0"/>
              <a:t>‹#›</a:t>
            </a:fld>
            <a:endParaRPr lang="en-US"/>
          </a:p>
        </p:txBody>
      </p:sp>
    </p:spTree>
    <p:extLst>
      <p:ext uri="{BB962C8B-B14F-4D97-AF65-F5344CB8AC3E}">
        <p14:creationId xmlns:p14="http://schemas.microsoft.com/office/powerpoint/2010/main" val="31743837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bes.com/sites/ericmack/2015/01/28/bill-gates-also-worries-artificial-intelligence-is-a-threat/#89a206c3d10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hyperlink" Target="https://intelligence.org/2013/08/11/what-is-agi/"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bsm.github.io/"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ibm.com/smarterplanet/us/en/ibmwatson/what-is-watson.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ymUFadN_MO4&amp;feature=youtu.b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youtube.com/watch?v=9TRv0cXUVQ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aitbutwhy.com/2015/01/artificial-intelligence-revolution-1.html#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6.0</a:t>
            </a:r>
            <a:r>
              <a:rPr lang="en-US" dirty="0">
                <a:effectLst>
                  <a:outerShdw blurRad="38100" dist="38100" dir="2700000" algn="tl">
                    <a:srgbClr val="000000">
                      <a:alpha val="43137"/>
                    </a:srgbClr>
                  </a:outerShdw>
                </a:effectLst>
              </a:rPr>
              <a:t> Artificial Intelligence</a:t>
            </a:r>
          </a:p>
        </p:txBody>
      </p:sp>
    </p:spTree>
    <p:extLst>
      <p:ext uri="{BB962C8B-B14F-4D97-AF65-F5344CB8AC3E}">
        <p14:creationId xmlns:p14="http://schemas.microsoft.com/office/powerpoint/2010/main" val="366085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49224"/>
            <a:ext cx="10547797" cy="6079148"/>
          </a:xfrm>
        </p:spPr>
        <p:txBody>
          <a:bodyPr>
            <a:normAutofit/>
          </a:bodyPr>
          <a:lstStyle/>
          <a:p>
            <a:r>
              <a:rPr lang="en-US" sz="4320" dirty="0">
                <a:solidFill>
                  <a:srgbClr val="FF0000"/>
                </a:solidFill>
                <a:hlinkClick r:id="rId3"/>
              </a:rPr>
              <a:t>Bill Gates Says You Should Worry About Artificial Intelligence</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615442" y="2375680"/>
            <a:ext cx="9633397" cy="1338828"/>
          </a:xfrm>
          <a:prstGeom prst="rect">
            <a:avLst/>
          </a:prstGeom>
        </p:spPr>
        <p:txBody>
          <a:bodyPr wrap="square">
            <a:spAutoFit/>
          </a:bodyPr>
          <a:lstStyle/>
          <a:p>
            <a:r>
              <a:rPr lang="en-US" sz="2700" b="1" dirty="0">
                <a:solidFill>
                  <a:schemeClr val="bg1"/>
                </a:solidFill>
                <a:effectLst>
                  <a:outerShdw blurRad="38100" dist="38100" dir="2700000" algn="tl">
                    <a:srgbClr val="000000">
                      <a:alpha val="43137"/>
                    </a:srgbClr>
                  </a:outerShdw>
                </a:effectLst>
              </a:rPr>
              <a:t>Bill Gates </a:t>
            </a:r>
            <a:r>
              <a:rPr lang="en-US" sz="2700" dirty="0">
                <a:solidFill>
                  <a:schemeClr val="bg1"/>
                </a:solidFill>
                <a:effectLst>
                  <a:outerShdw blurRad="38100" dist="38100" dir="2700000" algn="tl">
                    <a:srgbClr val="000000">
                      <a:alpha val="43137"/>
                    </a:srgbClr>
                  </a:outerShdw>
                </a:effectLst>
              </a:rPr>
              <a:t>and some other very bright, tech savvy people have some genuine </a:t>
            </a:r>
            <a:r>
              <a:rPr lang="en-US" sz="2700" b="1" dirty="0">
                <a:solidFill>
                  <a:schemeClr val="bg1"/>
                </a:solidFill>
                <a:effectLst>
                  <a:outerShdw blurRad="38100" dist="38100" dir="2700000" algn="tl">
                    <a:srgbClr val="000000">
                      <a:alpha val="43137"/>
                    </a:srgbClr>
                  </a:outerShdw>
                </a:effectLst>
              </a:rPr>
              <a:t>concerns about AI </a:t>
            </a:r>
            <a:r>
              <a:rPr lang="en-US" sz="2700" dirty="0">
                <a:solidFill>
                  <a:schemeClr val="bg1"/>
                </a:solidFill>
                <a:effectLst>
                  <a:outerShdw blurRad="38100" dist="38100" dir="2700000" algn="tl">
                    <a:srgbClr val="000000">
                      <a:alpha val="43137"/>
                    </a:srgbClr>
                  </a:outerShdw>
                </a:effectLst>
              </a:rPr>
              <a:t>and what could happen.</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115235"/>
            <a:ext cx="9633397" cy="2585323"/>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When some science fiction writer, Hollywood producer or wacky person from an MIT research lab warn me that AI could change the world, I don’t worry about it.  </a:t>
            </a:r>
            <a:r>
              <a:rPr lang="en-US" sz="2700" b="1" dirty="0">
                <a:solidFill>
                  <a:schemeClr val="bg1"/>
                </a:solidFill>
                <a:effectLst>
                  <a:outerShdw blurRad="38100" dist="38100" dir="2700000" algn="tl">
                    <a:srgbClr val="000000">
                      <a:alpha val="43137"/>
                    </a:srgbClr>
                  </a:outerShdw>
                </a:effectLst>
              </a:rPr>
              <a:t>When Bill Gates and Elon Musk are putting their money on the table to “keep AI friendly”, I get a little concerned and you should too!</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98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496" y="1731963"/>
            <a:ext cx="5705482" cy="4059237"/>
          </a:xfrm>
        </p:spPr>
      </p:pic>
    </p:spTree>
    <p:extLst>
      <p:ext uri="{BB962C8B-B14F-4D97-AF65-F5344CB8AC3E}">
        <p14:creationId xmlns:p14="http://schemas.microsoft.com/office/powerpoint/2010/main" val="31299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496" y="1731963"/>
            <a:ext cx="5705483" cy="4059237"/>
          </a:xfrm>
        </p:spPr>
      </p:pic>
    </p:spTree>
    <p:extLst>
      <p:ext uri="{BB962C8B-B14F-4D97-AF65-F5344CB8AC3E}">
        <p14:creationId xmlns:p14="http://schemas.microsoft.com/office/powerpoint/2010/main" val="219641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7208" y="1731963"/>
            <a:ext cx="6608059" cy="4059237"/>
          </a:xfrm>
        </p:spPr>
      </p:pic>
    </p:spTree>
    <p:extLst>
      <p:ext uri="{BB962C8B-B14F-4D97-AF65-F5344CB8AC3E}">
        <p14:creationId xmlns:p14="http://schemas.microsoft.com/office/powerpoint/2010/main" val="285311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06580" y="1731963"/>
            <a:ext cx="4969315" cy="4059237"/>
          </a:xfrm>
        </p:spPr>
      </p:pic>
    </p:spTree>
    <p:extLst>
      <p:ext uri="{BB962C8B-B14F-4D97-AF65-F5344CB8AC3E}">
        <p14:creationId xmlns:p14="http://schemas.microsoft.com/office/powerpoint/2010/main" val="167680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sp>
        <p:nvSpPr>
          <p:cNvPr id="3" name="Content Placeholder 2"/>
          <p:cNvSpPr>
            <a:spLocks noGrp="1"/>
          </p:cNvSpPr>
          <p:nvPr>
            <p:ph idx="1"/>
          </p:nvPr>
        </p:nvSpPr>
        <p:spPr>
          <a:xfrm>
            <a:off x="838200" y="1825625"/>
            <a:ext cx="5700623" cy="2116647"/>
          </a:xfrm>
          <a:effectLst/>
        </p:spPr>
        <p:txBody>
          <a:bodyPr>
            <a:normAutofit fontScale="85000" lnSpcReduction="10000"/>
          </a:bodyPr>
          <a:lstStyle/>
          <a:p>
            <a:pPr marL="0" indent="0">
              <a:buNone/>
            </a:pPr>
            <a:r>
              <a:rPr lang="en-US" dirty="0"/>
              <a:t>Three types or calibers of AI:</a:t>
            </a:r>
          </a:p>
          <a:p>
            <a:r>
              <a:rPr lang="en-US" sz="2800" dirty="0"/>
              <a:t> Artificial Narrow Intelligence (ANI)</a:t>
            </a:r>
          </a:p>
          <a:p>
            <a:r>
              <a:rPr lang="en-US" dirty="0"/>
              <a:t> Artificial General Intelligence (AGI)</a:t>
            </a:r>
          </a:p>
          <a:p>
            <a:r>
              <a:rPr lang="en-US" dirty="0"/>
              <a:t> Artificial Superintelligence (ASI)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34" y="4253419"/>
            <a:ext cx="1828804" cy="1828804"/>
          </a:xfrm>
          <a:prstGeom prst="rect">
            <a:avLst/>
          </a:prstGeom>
        </p:spPr>
      </p:pic>
      <p:sp>
        <p:nvSpPr>
          <p:cNvPr id="5" name="TextBox 4"/>
          <p:cNvSpPr txBox="1"/>
          <p:nvPr/>
        </p:nvSpPr>
        <p:spPr>
          <a:xfrm>
            <a:off x="838200" y="6328793"/>
            <a:ext cx="2029273" cy="369332"/>
          </a:xfrm>
          <a:prstGeom prst="rect">
            <a:avLst/>
          </a:prstGeom>
          <a:noFill/>
        </p:spPr>
        <p:txBody>
          <a:bodyPr wrap="none" rtlCol="0">
            <a:spAutoFit/>
          </a:bodyPr>
          <a:lstStyle/>
          <a:p>
            <a:r>
              <a:rPr lang="en-US" dirty="0"/>
              <a:t>ANI: Chess Program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745" y="4253419"/>
            <a:ext cx="1961261" cy="1796514"/>
          </a:xfrm>
          <a:prstGeom prst="rect">
            <a:avLst/>
          </a:prstGeom>
        </p:spPr>
      </p:pic>
      <p:sp>
        <p:nvSpPr>
          <p:cNvPr id="7" name="TextBox 6"/>
          <p:cNvSpPr txBox="1"/>
          <p:nvPr/>
        </p:nvSpPr>
        <p:spPr>
          <a:xfrm>
            <a:off x="4601232" y="6328793"/>
            <a:ext cx="2989536" cy="369332"/>
          </a:xfrm>
          <a:prstGeom prst="rect">
            <a:avLst/>
          </a:prstGeom>
          <a:noFill/>
        </p:spPr>
        <p:txBody>
          <a:bodyPr wrap="none" rtlCol="0">
            <a:spAutoFit/>
          </a:bodyPr>
          <a:lstStyle/>
          <a:p>
            <a:r>
              <a:rPr lang="en-US" dirty="0"/>
              <a:t>AGI: Human Level Intelligence</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7934"/>
          <a:stretch/>
        </p:blipFill>
        <p:spPr>
          <a:xfrm>
            <a:off x="9490381" y="4253419"/>
            <a:ext cx="1863419" cy="1828804"/>
          </a:xfrm>
          <a:prstGeom prst="rect">
            <a:avLst/>
          </a:prstGeom>
        </p:spPr>
      </p:pic>
      <p:sp>
        <p:nvSpPr>
          <p:cNvPr id="9" name="TextBox 8"/>
          <p:cNvSpPr txBox="1"/>
          <p:nvPr/>
        </p:nvSpPr>
        <p:spPr>
          <a:xfrm>
            <a:off x="9279105" y="6328793"/>
            <a:ext cx="2220351" cy="369332"/>
          </a:xfrm>
          <a:prstGeom prst="rect">
            <a:avLst/>
          </a:prstGeom>
          <a:noFill/>
        </p:spPr>
        <p:txBody>
          <a:bodyPr wrap="none" rtlCol="0">
            <a:spAutoFit/>
          </a:bodyPr>
          <a:lstStyle/>
          <a:p>
            <a:r>
              <a:rPr lang="en-US" dirty="0"/>
              <a:t>ASI: Superintelligence</a:t>
            </a:r>
          </a:p>
        </p:txBody>
      </p:sp>
    </p:spTree>
    <p:extLst>
      <p:ext uri="{BB962C8B-B14F-4D97-AF65-F5344CB8AC3E}">
        <p14:creationId xmlns:p14="http://schemas.microsoft.com/office/powerpoint/2010/main" val="29778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sp>
        <p:nvSpPr>
          <p:cNvPr id="3" name="Content Placeholder 2"/>
          <p:cNvSpPr>
            <a:spLocks noGrp="1"/>
          </p:cNvSpPr>
          <p:nvPr>
            <p:ph idx="1"/>
          </p:nvPr>
        </p:nvSpPr>
        <p:spPr>
          <a:effectLst/>
        </p:spPr>
        <p:txBody>
          <a:bodyPr>
            <a:normAutofit fontScale="92500" lnSpcReduction="10000"/>
          </a:bodyPr>
          <a:lstStyle/>
          <a:p>
            <a:pPr marL="0" indent="0">
              <a:buNone/>
            </a:pPr>
            <a:r>
              <a:rPr lang="en-US" dirty="0"/>
              <a:t>ANI is </a:t>
            </a:r>
            <a:r>
              <a:rPr lang="en-US" b="1" dirty="0"/>
              <a:t>everywhere</a:t>
            </a:r>
            <a:r>
              <a:rPr lang="en-US" dirty="0"/>
              <a:t>:</a:t>
            </a:r>
          </a:p>
          <a:p>
            <a:r>
              <a:rPr lang="en-US" dirty="0"/>
              <a:t> Google maps</a:t>
            </a:r>
          </a:p>
          <a:p>
            <a:r>
              <a:rPr lang="en-US" dirty="0"/>
              <a:t> Autonomous cars</a:t>
            </a:r>
          </a:p>
          <a:p>
            <a:r>
              <a:rPr lang="en-US" dirty="0"/>
              <a:t> Spam filters</a:t>
            </a:r>
          </a:p>
          <a:p>
            <a:r>
              <a:rPr lang="en-US" dirty="0"/>
              <a:t> Google translate</a:t>
            </a:r>
          </a:p>
          <a:p>
            <a:r>
              <a:rPr lang="en-US" dirty="0"/>
              <a:t> Travel bookings</a:t>
            </a:r>
          </a:p>
          <a:p>
            <a:r>
              <a:rPr lang="en-US" dirty="0"/>
              <a:t> Manufacturing</a:t>
            </a:r>
          </a:p>
          <a:p>
            <a:r>
              <a:rPr lang="en-US" dirty="0"/>
              <a:t> Facebook suggestions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357" y="1690688"/>
            <a:ext cx="5585944" cy="4282811"/>
          </a:xfrm>
          <a:prstGeom prst="rect">
            <a:avLst/>
          </a:prstGeom>
        </p:spPr>
      </p:pic>
    </p:spTree>
    <p:extLst>
      <p:ext uri="{BB962C8B-B14F-4D97-AF65-F5344CB8AC3E}">
        <p14:creationId xmlns:p14="http://schemas.microsoft.com/office/powerpoint/2010/main" val="23642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sp>
        <p:nvSpPr>
          <p:cNvPr id="3" name="Content Placeholder 2"/>
          <p:cNvSpPr>
            <a:spLocks noGrp="1"/>
          </p:cNvSpPr>
          <p:nvPr>
            <p:ph idx="1"/>
          </p:nvPr>
        </p:nvSpPr>
        <p:spPr>
          <a:xfrm>
            <a:off x="175844" y="1825625"/>
            <a:ext cx="4915066" cy="4351338"/>
          </a:xfrm>
          <a:effectLst/>
        </p:spPr>
        <p:txBody>
          <a:bodyPr/>
          <a:lstStyle/>
          <a:p>
            <a:pPr marL="0" indent="0">
              <a:buNone/>
            </a:pPr>
            <a:r>
              <a:rPr lang="en-US" dirty="0"/>
              <a:t>2010 Flash Crash:</a:t>
            </a:r>
          </a:p>
          <a:p>
            <a:r>
              <a:rPr lang="en-US" dirty="0"/>
              <a:t> ANI caused stock market to plummet </a:t>
            </a:r>
          </a:p>
          <a:p>
            <a:r>
              <a:rPr lang="en-US" dirty="0"/>
              <a:t> $1 trillion decline in value</a:t>
            </a:r>
          </a:p>
          <a:p>
            <a:r>
              <a:rPr lang="en-US" dirty="0"/>
              <a:t> Quick recovery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50" y="1825625"/>
            <a:ext cx="6191250" cy="4076700"/>
          </a:xfrm>
          <a:prstGeom prst="rect">
            <a:avLst/>
          </a:prstGeom>
        </p:spPr>
      </p:pic>
    </p:spTree>
    <p:extLst>
      <p:ext uri="{BB962C8B-B14F-4D97-AF65-F5344CB8AC3E}">
        <p14:creationId xmlns:p14="http://schemas.microsoft.com/office/powerpoint/2010/main" val="3401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64476"/>
            <a:ext cx="10353763" cy="970450"/>
          </a:xfrm>
        </p:spPr>
        <p:txBody>
          <a:bodyPr/>
          <a:lstStyle/>
          <a:p>
            <a:r>
              <a:rPr lang="en-US" dirty="0"/>
              <a:t>Wait But Why: The AI Revolution</a:t>
            </a:r>
          </a:p>
        </p:txBody>
      </p:sp>
      <p:sp>
        <p:nvSpPr>
          <p:cNvPr id="3" name="Content Placeholder 2"/>
          <p:cNvSpPr>
            <a:spLocks noGrp="1"/>
          </p:cNvSpPr>
          <p:nvPr>
            <p:ph idx="1"/>
          </p:nvPr>
        </p:nvSpPr>
        <p:spPr>
          <a:xfrm>
            <a:off x="201740" y="1281928"/>
            <a:ext cx="5646971" cy="5662104"/>
          </a:xfrm>
          <a:effectLst/>
        </p:spPr>
        <p:txBody>
          <a:bodyPr>
            <a:noAutofit/>
          </a:bodyPr>
          <a:lstStyle/>
          <a:p>
            <a:r>
              <a:rPr lang="en-US" dirty="0"/>
              <a:t> AGI is imminent</a:t>
            </a:r>
          </a:p>
          <a:p>
            <a:r>
              <a:rPr lang="en-US" dirty="0"/>
              <a:t> AGI is extremely complex and difficult</a:t>
            </a:r>
          </a:p>
          <a:p>
            <a:r>
              <a:rPr lang="en-US" dirty="0"/>
              <a:t> Requires enormous computational power (remember Moore’s Law?)</a:t>
            </a:r>
          </a:p>
          <a:p>
            <a:r>
              <a:rPr lang="en-US" dirty="0"/>
              <a:t> Companies are spending billions of dollars </a:t>
            </a:r>
          </a:p>
          <a:p>
            <a:pPr lvl="1"/>
            <a:r>
              <a:rPr lang="en-US" dirty="0"/>
              <a:t> Google</a:t>
            </a:r>
          </a:p>
          <a:p>
            <a:pPr lvl="1"/>
            <a:r>
              <a:rPr lang="en-US" dirty="0"/>
              <a:t> IBM</a:t>
            </a:r>
          </a:p>
          <a:p>
            <a:r>
              <a:rPr lang="en-US" dirty="0"/>
              <a:t> Cross domain optimization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0" y="1554480"/>
            <a:ext cx="6005531" cy="5122365"/>
          </a:xfrm>
          <a:prstGeom prst="rect">
            <a:avLst/>
          </a:prstGeom>
        </p:spPr>
      </p:pic>
    </p:spTree>
    <p:extLst>
      <p:ext uri="{BB962C8B-B14F-4D97-AF65-F5344CB8AC3E}">
        <p14:creationId xmlns:p14="http://schemas.microsoft.com/office/powerpoint/2010/main" val="386053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But Why: The AI Revolution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5435" y="2714347"/>
            <a:ext cx="4857750" cy="21431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271" y="2069148"/>
            <a:ext cx="2007838" cy="33147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109" y="2187955"/>
            <a:ext cx="2079122" cy="3195907"/>
          </a:xfrm>
          <a:prstGeom prst="rect">
            <a:avLst/>
          </a:prstGeom>
        </p:spPr>
      </p:pic>
      <p:sp>
        <p:nvSpPr>
          <p:cNvPr id="7" name="TextBox 6"/>
          <p:cNvSpPr txBox="1"/>
          <p:nvPr/>
        </p:nvSpPr>
        <p:spPr>
          <a:xfrm>
            <a:off x="838200" y="5881129"/>
            <a:ext cx="9556630" cy="461665"/>
          </a:xfrm>
          <a:prstGeom prst="rect">
            <a:avLst/>
          </a:prstGeom>
          <a:noFill/>
        </p:spPr>
        <p:txBody>
          <a:bodyPr wrap="square" rtlCol="0">
            <a:spAutoFit/>
          </a:bodyPr>
          <a:lstStyle/>
          <a:p>
            <a:r>
              <a:rPr lang="en-US" sz="2400" dirty="0"/>
              <a:t>Computers still have a hard time with tests like these, but for how long? </a:t>
            </a:r>
          </a:p>
        </p:txBody>
      </p:sp>
    </p:spTree>
    <p:extLst>
      <p:ext uri="{BB962C8B-B14F-4D97-AF65-F5344CB8AC3E}">
        <p14:creationId xmlns:p14="http://schemas.microsoft.com/office/powerpoint/2010/main" val="280118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864338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320042"/>
            <a:ext cx="10547797" cy="6079148"/>
          </a:xfrm>
        </p:spPr>
        <p:txBody>
          <a:bodyPr>
            <a:normAutofit/>
          </a:bodyPr>
          <a:lstStyle/>
          <a:p>
            <a:r>
              <a:rPr lang="en-US" sz="4320" dirty="0">
                <a:solidFill>
                  <a:srgbClr val="FF0000"/>
                </a:solidFill>
                <a:hlinkClick r:id="rId3"/>
              </a:rPr>
              <a:t>What is AGI?</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615442" y="2120710"/>
            <a:ext cx="9633397"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While AI in the form of artificial narrow intelligence (ANI) is all around us, the </a:t>
            </a:r>
            <a:r>
              <a:rPr lang="en-US" sz="2700" b="1" dirty="0">
                <a:solidFill>
                  <a:schemeClr val="bg1"/>
                </a:solidFill>
                <a:effectLst>
                  <a:outerShdw blurRad="38100" dist="38100" dir="2700000" algn="tl">
                    <a:srgbClr val="000000">
                      <a:alpha val="43137"/>
                    </a:srgbClr>
                  </a:outerShdw>
                </a:effectLst>
              </a:rPr>
              <a:t>next giant step is artificial general intelligence (AGI)</a:t>
            </a:r>
            <a:r>
              <a:rPr lang="en-US" sz="2700" dirty="0">
                <a:solidFill>
                  <a:schemeClr val="bg1"/>
                </a:solidFill>
                <a:effectLst>
                  <a:outerShdw blurRad="38100" dist="38100" dir="2700000" algn="tl">
                    <a:srgbClr val="000000">
                      <a:alpha val="43137"/>
                    </a:srgbClr>
                  </a:outerShdw>
                </a:effectLst>
              </a:rPr>
              <a:t>.  This article provides a simple overview of AGI and how we will know when we get there.</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405382"/>
            <a:ext cx="9633397" cy="2169825"/>
          </a:xfrm>
          <a:prstGeom prst="rect">
            <a:avLst/>
          </a:prstGeom>
          <a:noFill/>
        </p:spPr>
        <p:txBody>
          <a:bodyPr wrap="square" rtlCol="0">
            <a:spAutoFit/>
          </a:bodyPr>
          <a:lstStyle/>
          <a:p>
            <a:r>
              <a:rPr lang="en-US" sz="2700" b="1" dirty="0">
                <a:solidFill>
                  <a:schemeClr val="bg1"/>
                </a:solidFill>
                <a:effectLst>
                  <a:outerShdw blurRad="38100" dist="38100" dir="2700000" algn="tl">
                    <a:srgbClr val="000000">
                      <a:alpha val="43137"/>
                    </a:srgbClr>
                  </a:outerShdw>
                </a:effectLst>
              </a:rPr>
              <a:t>We will achieve AGI during your lifetime.  It will have significant implications on your life</a:t>
            </a:r>
            <a:r>
              <a:rPr lang="en-US" sz="2700" dirty="0">
                <a:solidFill>
                  <a:schemeClr val="bg1"/>
                </a:solidFill>
                <a:effectLst>
                  <a:outerShdw blurRad="38100" dist="38100" dir="2700000" algn="tl">
                    <a:srgbClr val="000000">
                      <a:alpha val="43137"/>
                    </a:srgbClr>
                  </a:outerShdw>
                </a:effectLst>
              </a:rPr>
              <a:t>.  Understand what it is and stay on top of technology for your entire life so you know what is going on.</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71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2148840"/>
            <a:ext cx="6495898" cy="3653942"/>
          </a:xfrm>
          <a:prstGeom prst="rect">
            <a:avLst/>
          </a:prstGeom>
        </p:spPr>
      </p:pic>
    </p:spTree>
    <p:extLst>
      <p:ext uri="{BB962C8B-B14F-4D97-AF65-F5344CB8AC3E}">
        <p14:creationId xmlns:p14="http://schemas.microsoft.com/office/powerpoint/2010/main" val="42703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 Tests</a:t>
            </a:r>
          </a:p>
        </p:txBody>
      </p:sp>
      <p:sp>
        <p:nvSpPr>
          <p:cNvPr id="3" name="Content Placeholder 2"/>
          <p:cNvSpPr>
            <a:spLocks noGrp="1"/>
          </p:cNvSpPr>
          <p:nvPr>
            <p:ph idx="1"/>
          </p:nvPr>
        </p:nvSpPr>
        <p:spPr>
          <a:effectLst/>
        </p:spPr>
        <p:txBody>
          <a:bodyPr/>
          <a:lstStyle/>
          <a:p>
            <a:r>
              <a:rPr lang="en-US" dirty="0"/>
              <a:t> The Turing Test</a:t>
            </a:r>
          </a:p>
          <a:p>
            <a:r>
              <a:rPr lang="en-US" dirty="0"/>
              <a:t> The Coffee Test</a:t>
            </a:r>
          </a:p>
          <a:p>
            <a:r>
              <a:rPr lang="en-US" dirty="0"/>
              <a:t> The College Student Test</a:t>
            </a:r>
          </a:p>
          <a:p>
            <a:r>
              <a:rPr lang="en-US" dirty="0"/>
              <a:t> The Employment Test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628" y="0"/>
            <a:ext cx="5333032"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551" y="4287328"/>
            <a:ext cx="3931838" cy="25706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281" y="5400675"/>
            <a:ext cx="3133725" cy="1457325"/>
          </a:xfrm>
          <a:prstGeom prst="rect">
            <a:avLst/>
          </a:prstGeom>
        </p:spPr>
      </p:pic>
    </p:spTree>
    <p:extLst>
      <p:ext uri="{BB962C8B-B14F-4D97-AF65-F5344CB8AC3E}">
        <p14:creationId xmlns:p14="http://schemas.microsoft.com/office/powerpoint/2010/main" val="42260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Alan Turing (1912-1954)</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64465" y="1825625"/>
            <a:ext cx="2857500" cy="3708400"/>
          </a:xfrm>
          <a:prstGeom prst="rect">
            <a:avLst/>
          </a:prstGeom>
        </p:spPr>
      </p:pic>
      <p:sp>
        <p:nvSpPr>
          <p:cNvPr id="5" name="Content Placeholder 2"/>
          <p:cNvSpPr txBox="1">
            <a:spLocks/>
          </p:cNvSpPr>
          <p:nvPr/>
        </p:nvSpPr>
        <p:spPr>
          <a:xfrm>
            <a:off x="838200" y="1825625"/>
            <a:ext cx="660639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Father of AI and computer science</a:t>
            </a:r>
          </a:p>
          <a:p>
            <a:r>
              <a:rPr lang="en-US" dirty="0"/>
              <a:t>Cryptanalyst during WWII</a:t>
            </a:r>
          </a:p>
          <a:p>
            <a:r>
              <a:rPr lang="en-US" dirty="0"/>
              <a:t>Cracked code that enabled Allies victory</a:t>
            </a:r>
          </a:p>
          <a:p>
            <a:r>
              <a:rPr lang="en-US" dirty="0"/>
              <a:t>Contributions to physical sciences (see </a:t>
            </a:r>
            <a:r>
              <a:rPr lang="en-US" dirty="0" err="1"/>
              <a:t>Belousov</a:t>
            </a:r>
            <a:r>
              <a:rPr lang="en-US" dirty="0"/>
              <a:t>–</a:t>
            </a:r>
            <a:r>
              <a:rPr lang="en-US" dirty="0" err="1"/>
              <a:t>Zhabotinsky</a:t>
            </a:r>
            <a:r>
              <a:rPr lang="en-US" dirty="0"/>
              <a:t> reaction)</a:t>
            </a:r>
          </a:p>
          <a:p>
            <a:r>
              <a:rPr lang="en-US" dirty="0"/>
              <a:t>Prosecuted by UK and punished with chemical castration for being gay</a:t>
            </a:r>
          </a:p>
          <a:p>
            <a:r>
              <a:rPr lang="en-US" dirty="0"/>
              <a:t>Died of cyanide poisoning</a:t>
            </a:r>
          </a:p>
          <a:p>
            <a:r>
              <a:rPr lang="en-US" dirty="0"/>
              <a:t>Receives public apology in 2009 and royal pardon in 2013</a:t>
            </a:r>
          </a:p>
          <a:p>
            <a:endParaRPr lang="en-US" dirty="0"/>
          </a:p>
          <a:p>
            <a:endParaRPr lang="en-US" dirty="0"/>
          </a:p>
          <a:p>
            <a:endParaRPr lang="en-US" dirty="0"/>
          </a:p>
        </p:txBody>
      </p:sp>
    </p:spTree>
    <p:extLst>
      <p:ext uri="{BB962C8B-B14F-4D97-AF65-F5344CB8AC3E}">
        <p14:creationId xmlns:p14="http://schemas.microsoft.com/office/powerpoint/2010/main" val="34104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AGI to ASI</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0387" y="2039324"/>
            <a:ext cx="5991225" cy="3371850"/>
          </a:xfrm>
        </p:spPr>
      </p:pic>
    </p:spTree>
    <p:extLst>
      <p:ext uri="{BB962C8B-B14F-4D97-AF65-F5344CB8AC3E}">
        <p14:creationId xmlns:p14="http://schemas.microsoft.com/office/powerpoint/2010/main" val="252359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2" y="320042"/>
            <a:ext cx="10547797" cy="6079148"/>
          </a:xfrm>
        </p:spPr>
        <p:txBody>
          <a:bodyPr>
            <a:normAutofit/>
          </a:bodyPr>
          <a:lstStyle/>
          <a:p>
            <a:r>
              <a:rPr lang="en-US" sz="4320" dirty="0">
                <a:solidFill>
                  <a:srgbClr val="FF0000"/>
                </a:solidFill>
                <a:hlinkClick r:id="rId3"/>
              </a:rPr>
              <a:t>What is Watson?</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615442" y="2094332"/>
            <a:ext cx="9633397" cy="1754326"/>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Watson is an </a:t>
            </a:r>
            <a:r>
              <a:rPr lang="en-US" sz="2700" b="1" dirty="0">
                <a:solidFill>
                  <a:schemeClr val="bg1"/>
                </a:solidFill>
                <a:effectLst>
                  <a:outerShdw blurRad="38100" dist="38100" dir="2700000" algn="tl">
                    <a:srgbClr val="000000">
                      <a:alpha val="43137"/>
                    </a:srgbClr>
                  </a:outerShdw>
                </a:effectLst>
              </a:rPr>
              <a:t>AI platform developed by IBM </a:t>
            </a:r>
            <a:r>
              <a:rPr lang="en-US" sz="2700" dirty="0">
                <a:solidFill>
                  <a:schemeClr val="bg1"/>
                </a:solidFill>
                <a:effectLst>
                  <a:outerShdw blurRad="38100" dist="38100" dir="2700000" algn="tl">
                    <a:srgbClr val="000000">
                      <a:alpha val="43137"/>
                    </a:srgbClr>
                  </a:outerShdw>
                </a:effectLst>
              </a:rPr>
              <a:t>that, with training from people and access to content from just about any domain, </a:t>
            </a:r>
            <a:r>
              <a:rPr lang="en-US" sz="2700" b="1" dirty="0">
                <a:solidFill>
                  <a:schemeClr val="bg1"/>
                </a:solidFill>
                <a:effectLst>
                  <a:outerShdw blurRad="38100" dist="38100" dir="2700000" algn="tl">
                    <a:srgbClr val="000000">
                      <a:alpha val="43137"/>
                    </a:srgbClr>
                  </a:outerShdw>
                </a:effectLst>
              </a:rPr>
              <a:t>can become an expert in any domain</a:t>
            </a:r>
            <a:r>
              <a:rPr lang="en-US" sz="2700" dirty="0">
                <a:solidFill>
                  <a:schemeClr val="bg1"/>
                </a:solidFill>
                <a:effectLst>
                  <a:outerShdw blurRad="38100" dist="38100" dir="2700000" algn="tl">
                    <a:srgbClr val="000000">
                      <a:alpha val="43137"/>
                    </a:srgbClr>
                  </a:outerShdw>
                </a:effectLst>
              </a:rPr>
              <a: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15441" y="4370207"/>
            <a:ext cx="9633397" cy="1338828"/>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Watson is not just a system but a domain agnostic AI platform.  </a:t>
            </a:r>
            <a:r>
              <a:rPr lang="en-US" sz="2700" b="1" dirty="0">
                <a:solidFill>
                  <a:schemeClr val="bg1"/>
                </a:solidFill>
                <a:effectLst>
                  <a:outerShdw blurRad="38100" dist="38100" dir="2700000" algn="tl">
                    <a:srgbClr val="000000">
                      <a:alpha val="43137"/>
                    </a:srgbClr>
                  </a:outerShdw>
                </a:effectLst>
              </a:rPr>
              <a:t>Watson takes us one large step closer to AGI</a:t>
            </a:r>
            <a:r>
              <a:rPr lang="en-US" sz="2700" dirty="0">
                <a:solidFill>
                  <a:schemeClr val="bg1"/>
                </a:solidFill>
                <a:effectLst>
                  <a:outerShdw blurRad="38100" dist="38100" dir="2700000" algn="tl">
                    <a:srgbClr val="000000">
                      <a:alpha val="43137"/>
                    </a:srgbClr>
                  </a:outerShdw>
                </a:effectLst>
              </a:rPr>
              <a:t>.</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29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3/3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1969618"/>
            <a:ext cx="6495898" cy="3653942"/>
          </a:xfrm>
          <a:prstGeom prst="rect">
            <a:avLst/>
          </a:prstGeom>
        </p:spPr>
      </p:pic>
    </p:spTree>
    <p:extLst>
      <p:ext uri="{BB962C8B-B14F-4D97-AF65-F5344CB8AC3E}">
        <p14:creationId xmlns:p14="http://schemas.microsoft.com/office/powerpoint/2010/main" val="406316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IBM Watson</a:t>
            </a:r>
            <a:endParaRPr lang="en-US" dirty="0"/>
          </a:p>
        </p:txBody>
      </p:sp>
      <p:sp>
        <p:nvSpPr>
          <p:cNvPr id="3" name="Content Placeholder 2"/>
          <p:cNvSpPr>
            <a:spLocks noGrp="1"/>
          </p:cNvSpPr>
          <p:nvPr>
            <p:ph idx="1"/>
          </p:nvPr>
        </p:nvSpPr>
        <p:spPr>
          <a:xfrm>
            <a:off x="838200" y="1825625"/>
            <a:ext cx="5277928" cy="4351338"/>
          </a:xfrm>
          <a:effectLst/>
        </p:spPr>
        <p:txBody>
          <a:bodyPr/>
          <a:lstStyle/>
          <a:p>
            <a:r>
              <a:rPr lang="en-US" dirty="0"/>
              <a:t> Analyzes unstructured data</a:t>
            </a:r>
          </a:p>
          <a:p>
            <a:r>
              <a:rPr lang="en-US" dirty="0"/>
              <a:t> Understands complex questions</a:t>
            </a:r>
          </a:p>
          <a:p>
            <a:r>
              <a:rPr lang="en-US" dirty="0"/>
              <a:t> Learns human constructs like language, culture, and context </a:t>
            </a:r>
          </a:p>
          <a:p>
            <a:endParaRPr lang="en-US"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812" y="1197852"/>
            <a:ext cx="5739396" cy="5660148"/>
          </a:xfrm>
          <a:prstGeom prst="rect">
            <a:avLst/>
          </a:prstGeom>
        </p:spPr>
      </p:pic>
    </p:spTree>
    <p:extLst>
      <p:ext uri="{BB962C8B-B14F-4D97-AF65-F5344CB8AC3E}">
        <p14:creationId xmlns:p14="http://schemas.microsoft.com/office/powerpoint/2010/main" val="16555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Watson</a:t>
            </a: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9978" y="1690688"/>
            <a:ext cx="7392041" cy="4183743"/>
          </a:xfrm>
        </p:spPr>
      </p:pic>
      <p:sp>
        <p:nvSpPr>
          <p:cNvPr id="5" name="TextBox 4"/>
          <p:cNvSpPr txBox="1"/>
          <p:nvPr/>
        </p:nvSpPr>
        <p:spPr>
          <a:xfrm>
            <a:off x="4674200" y="6243787"/>
            <a:ext cx="2843599" cy="369332"/>
          </a:xfrm>
          <a:prstGeom prst="rect">
            <a:avLst/>
          </a:prstGeom>
          <a:noFill/>
        </p:spPr>
        <p:txBody>
          <a:bodyPr wrap="none" rtlCol="0">
            <a:spAutoFit/>
          </a:bodyPr>
          <a:lstStyle/>
          <a:p>
            <a:r>
              <a:rPr lang="en-US" dirty="0"/>
              <a:t>^ Click image to watch video</a:t>
            </a:r>
          </a:p>
        </p:txBody>
      </p:sp>
    </p:spTree>
    <p:extLst>
      <p:ext uri="{BB962C8B-B14F-4D97-AF65-F5344CB8AC3E}">
        <p14:creationId xmlns:p14="http://schemas.microsoft.com/office/powerpoint/2010/main" val="3643932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WBW: From AGI to ASI</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024" y="2103033"/>
            <a:ext cx="5533679" cy="4351338"/>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966823"/>
            <a:ext cx="5660401" cy="4623758"/>
          </a:xfrm>
          <a:prstGeom prst="rect">
            <a:avLst/>
          </a:prstGeom>
        </p:spPr>
      </p:pic>
    </p:spTree>
    <p:extLst>
      <p:ext uri="{BB962C8B-B14F-4D97-AF65-F5344CB8AC3E}">
        <p14:creationId xmlns:p14="http://schemas.microsoft.com/office/powerpoint/2010/main" val="375105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xfrm>
            <a:off x="753996" y="2007660"/>
            <a:ext cx="10929018" cy="4058752"/>
          </a:xfrm>
          <a:effectLst/>
        </p:spPr>
        <p:txBody>
          <a:bodyPr>
            <a:normAutofit/>
          </a:bodyPr>
          <a:lstStyle/>
          <a:p>
            <a:r>
              <a:rPr lang="en-US" sz="2400" dirty="0">
                <a:solidFill>
                  <a:schemeClr val="bg1"/>
                </a:solidFill>
              </a:rPr>
              <a:t> The AI Revolution: The Road to Superintelligence</a:t>
            </a:r>
          </a:p>
          <a:p>
            <a:r>
              <a:rPr lang="en-US" sz="2400" dirty="0">
                <a:solidFill>
                  <a:schemeClr val="bg1"/>
                </a:solidFill>
              </a:rPr>
              <a:t> Benefits and risks of artificial intelligence</a:t>
            </a:r>
          </a:p>
          <a:p>
            <a:r>
              <a:rPr lang="en-US" sz="2400" dirty="0">
                <a:solidFill>
                  <a:schemeClr val="bg1"/>
                </a:solidFill>
              </a:rPr>
              <a:t> Bill Gates Says You Should Worry About Artificial Intelligence</a:t>
            </a:r>
          </a:p>
          <a:p>
            <a:r>
              <a:rPr lang="en-US" sz="2400" dirty="0">
                <a:solidFill>
                  <a:schemeClr val="bg1"/>
                </a:solidFill>
              </a:rPr>
              <a:t> What is AGI?</a:t>
            </a:r>
          </a:p>
          <a:p>
            <a:r>
              <a:rPr lang="en-US" sz="2400" dirty="0">
                <a:solidFill>
                  <a:schemeClr val="bg1"/>
                </a:solidFill>
              </a:rPr>
              <a:t> What is Watson?</a:t>
            </a:r>
          </a:p>
        </p:txBody>
      </p:sp>
    </p:spTree>
    <p:extLst>
      <p:ext uri="{BB962C8B-B14F-4D97-AF65-F5344CB8AC3E}">
        <p14:creationId xmlns:p14="http://schemas.microsoft.com/office/powerpoint/2010/main" val="42766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3793" y="183471"/>
            <a:ext cx="10353763" cy="970450"/>
          </a:xfrm>
        </p:spPr>
        <p:txBody>
          <a:bodyPr/>
          <a:lstStyle/>
          <a:p>
            <a:r>
              <a:rPr lang="en-US" dirty="0"/>
              <a:t>The future… by the numbers</a:t>
            </a:r>
          </a:p>
        </p:txBody>
      </p:sp>
      <p:sp>
        <p:nvSpPr>
          <p:cNvPr id="2" name="Content Placeholder 1"/>
          <p:cNvSpPr>
            <a:spLocks noGrp="1"/>
          </p:cNvSpPr>
          <p:nvPr>
            <p:ph idx="1"/>
          </p:nvPr>
        </p:nvSpPr>
        <p:spPr>
          <a:xfrm>
            <a:off x="913794" y="1402672"/>
            <a:ext cx="10353763" cy="5104660"/>
          </a:xfrm>
        </p:spPr>
        <p:txBody>
          <a:bodyPr>
            <a:normAutofit fontScale="92500" lnSpcReduction="10000"/>
          </a:bodyPr>
          <a:lstStyle/>
          <a:p>
            <a:r>
              <a:rPr lang="en-US" sz="2000" dirty="0">
                <a:effectLst/>
              </a:rPr>
              <a:t>Software will disrupt most traditional industries in the next 5-10 years.</a:t>
            </a:r>
          </a:p>
          <a:p>
            <a:r>
              <a:rPr lang="en-US" sz="2000" dirty="0">
                <a:effectLst/>
              </a:rPr>
              <a:t>Uber is just a software tool, they don't own any cars, and are now the biggest taxi company in the world</a:t>
            </a:r>
          </a:p>
          <a:p>
            <a:r>
              <a:rPr lang="en-US" sz="2000" dirty="0">
                <a:effectLst/>
              </a:rPr>
              <a:t>Airbnb is now the biggest hotel company in the world, although they don't own any properties.</a:t>
            </a:r>
          </a:p>
          <a:p>
            <a:r>
              <a:rPr lang="en-US" sz="2000" dirty="0">
                <a:effectLst/>
              </a:rPr>
              <a:t>Artificial Intelligence: Computers become exponentially better in understanding the world. This year, a computer beat the best Go player in the world, 10 years earlier than expected.</a:t>
            </a:r>
          </a:p>
          <a:p>
            <a:r>
              <a:rPr lang="en-US" sz="2000" dirty="0">
                <a:effectLst/>
              </a:rPr>
              <a:t>Watson already helps nurses diagnosing cancer, 4 times more accurate than human nurses. Facebook now has a pattern recognition software that can recognize faces better than humans. In 2030, computers will become more intelligent than humans.</a:t>
            </a:r>
          </a:p>
          <a:p>
            <a:r>
              <a:rPr lang="en-US" sz="2000" dirty="0">
                <a:effectLst/>
              </a:rPr>
              <a:t>Education: The cheapest smart phones are already at $10 in Africa and Asia. By 2020, 70% of all humans will own a smart phone. That means, everyone has the same access to world class education.</a:t>
            </a:r>
          </a:p>
          <a:p>
            <a:r>
              <a:rPr lang="en-US" sz="2000" dirty="0">
                <a:effectLst/>
              </a:rPr>
              <a:t>Autonomous cars: In 2018 the first self driving cars will appear for the public. Around 2020, the complete industry will start to be disrupted. You don't want to own a car anymore. You will call a car with your phone, it will show up at your location and drive you to your destination. You will not need to park it, you only pay for the driven distance and can be productive while driving. </a:t>
            </a:r>
            <a:endParaRPr lang="en-US" sz="2000" dirty="0"/>
          </a:p>
        </p:txBody>
      </p:sp>
    </p:spTree>
    <p:extLst>
      <p:ext uri="{BB962C8B-B14F-4D97-AF65-F5344CB8AC3E}">
        <p14:creationId xmlns:p14="http://schemas.microsoft.com/office/powerpoint/2010/main" val="225585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Discussion Questions?</a:t>
            </a:r>
          </a:p>
        </p:txBody>
      </p:sp>
      <p:sp>
        <p:nvSpPr>
          <p:cNvPr id="2" name="Content Placeholder 1"/>
          <p:cNvSpPr>
            <a:spLocks noGrp="1"/>
          </p:cNvSpPr>
          <p:nvPr>
            <p:ph idx="1"/>
          </p:nvPr>
        </p:nvSpPr>
        <p:spPr>
          <a:xfrm>
            <a:off x="913794" y="2158579"/>
            <a:ext cx="10353763" cy="4058752"/>
          </a:xfrm>
        </p:spPr>
        <p:txBody>
          <a:bodyPr/>
          <a:lstStyle/>
          <a:p>
            <a:r>
              <a:rPr lang="en-US" dirty="0"/>
              <a:t>What do you think about AI?</a:t>
            </a:r>
          </a:p>
          <a:p>
            <a:r>
              <a:rPr lang="en-US" dirty="0"/>
              <a:t>Excited or Scared?</a:t>
            </a:r>
          </a:p>
          <a:p>
            <a:r>
              <a:rPr lang="en-US" dirty="0"/>
              <a:t>What do you think the future holds?</a:t>
            </a:r>
          </a:p>
        </p:txBody>
      </p:sp>
    </p:spTree>
    <p:extLst>
      <p:ext uri="{BB962C8B-B14F-4D97-AF65-F5344CB8AC3E}">
        <p14:creationId xmlns:p14="http://schemas.microsoft.com/office/powerpoint/2010/main" val="407681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Viewing</a:t>
            </a:r>
            <a:endParaRPr lang="en-US" dirty="0"/>
          </a:p>
        </p:txBody>
      </p:sp>
      <p:pic>
        <p:nvPicPr>
          <p:cNvPr id="4" name="Content Placeholder 3"/>
          <p:cNvPicPr>
            <a:picLocks noGrp="1" noChangeAspect="1"/>
          </p:cNvPicPr>
          <p:nvPr>
            <p:ph idx="1"/>
          </p:nvPr>
        </p:nvPicPr>
        <p:blipFill>
          <a:blip r:embed="rId3"/>
          <a:stretch>
            <a:fillRect/>
          </a:stretch>
        </p:blipFill>
        <p:spPr>
          <a:xfrm>
            <a:off x="3209925" y="2147094"/>
            <a:ext cx="5762625" cy="3228975"/>
          </a:xfrm>
          <a:prstGeom prst="rect">
            <a:avLst/>
          </a:prstGeom>
        </p:spPr>
      </p:pic>
    </p:spTree>
    <p:extLst>
      <p:ext uri="{BB962C8B-B14F-4D97-AF65-F5344CB8AC3E}">
        <p14:creationId xmlns:p14="http://schemas.microsoft.com/office/powerpoint/2010/main" val="382118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2560" y="-72309"/>
            <a:ext cx="9326880" cy="1500187"/>
          </a:xfrm>
        </p:spPr>
        <p:txBody>
          <a:bodyPr>
            <a:normAutofit/>
          </a:bodyPr>
          <a:lstStyle/>
          <a:p>
            <a:r>
              <a:rPr lang="en-US" sz="7200" dirty="0">
                <a:solidFill>
                  <a:srgbClr val="FF0000"/>
                </a:solidFill>
              </a:rPr>
              <a:t>AI what is it?</a:t>
            </a:r>
            <a:endParaRPr lang="en-US" sz="384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279" y="1502493"/>
            <a:ext cx="4384691" cy="3284286"/>
          </a:xfrm>
          <a:prstGeom prst="rect">
            <a:avLst/>
          </a:prstGeom>
        </p:spPr>
      </p:pic>
      <p:sp>
        <p:nvSpPr>
          <p:cNvPr id="8" name="TextBox 7"/>
          <p:cNvSpPr txBox="1"/>
          <p:nvPr/>
        </p:nvSpPr>
        <p:spPr>
          <a:xfrm>
            <a:off x="4801856" y="5129656"/>
            <a:ext cx="3024554" cy="369332"/>
          </a:xfrm>
          <a:prstGeom prst="rect">
            <a:avLst/>
          </a:prstGeom>
          <a:noFill/>
        </p:spPr>
        <p:txBody>
          <a:bodyPr wrap="square" rtlCol="0">
            <a:spAutoFit/>
          </a:bodyPr>
          <a:lstStyle/>
          <a:p>
            <a:r>
              <a:rPr lang="en-US" dirty="0">
                <a:hlinkClick r:id="rId4"/>
              </a:rPr>
              <a:t>AI – The School of Life</a:t>
            </a:r>
            <a:endParaRPr lang="en-US" dirty="0"/>
          </a:p>
        </p:txBody>
      </p:sp>
    </p:spTree>
    <p:extLst>
      <p:ext uri="{BB962C8B-B14F-4D97-AF65-F5344CB8AC3E}">
        <p14:creationId xmlns:p14="http://schemas.microsoft.com/office/powerpoint/2010/main" val="255704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110" y="-128355"/>
            <a:ext cx="10547797" cy="6079148"/>
          </a:xfrm>
        </p:spPr>
        <p:txBody>
          <a:bodyPr>
            <a:normAutofit/>
          </a:bodyPr>
          <a:lstStyle/>
          <a:p>
            <a:r>
              <a:rPr lang="en-US" sz="4320" dirty="0">
                <a:solidFill>
                  <a:srgbClr val="FF0000"/>
                </a:solidFill>
                <a:hlinkClick r:id="rId3"/>
              </a:rPr>
              <a:t>The AI Revolution: The Road to Superintelligence</a:t>
            </a:r>
            <a:endParaRPr lang="en-US" sz="4320" dirty="0">
              <a:solidFill>
                <a:srgbClr val="FF0000"/>
              </a:solidFill>
            </a:endParaRP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endParaRPr lang="en-US" sz="288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151792" y="2331720"/>
            <a:ext cx="11040208" cy="2169825"/>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This article is a little longer than most but it is a </a:t>
            </a:r>
            <a:r>
              <a:rPr lang="en-US" sz="2700" b="1" dirty="0">
                <a:solidFill>
                  <a:schemeClr val="bg1"/>
                </a:solidFill>
                <a:effectLst>
                  <a:outerShdw blurRad="38100" dist="38100" dir="2700000" algn="tl">
                    <a:srgbClr val="000000">
                      <a:alpha val="43137"/>
                    </a:srgbClr>
                  </a:outerShdw>
                </a:effectLst>
              </a:rPr>
              <a:t>GREAT introduction to AI</a:t>
            </a:r>
            <a:r>
              <a:rPr lang="en-US" sz="2700" dirty="0">
                <a:solidFill>
                  <a:schemeClr val="bg1"/>
                </a:solidFill>
                <a:effectLst>
                  <a:outerShdw blurRad="38100" dist="38100" dir="2700000" algn="tl">
                    <a:srgbClr val="000000">
                      <a:alpha val="43137"/>
                    </a:srgbClr>
                  </a:outerShdw>
                </a:effectLst>
              </a:rPr>
              <a:t>.  It describes why it is so difficult to see the future when we look at the past.  It describes where we are now, where we believe we will be in the not too distant future and the inevitable end of the world as we know it!</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151793" y="4598813"/>
            <a:ext cx="10097046" cy="1754326"/>
          </a:xfrm>
          <a:prstGeom prst="rect">
            <a:avLst/>
          </a:prstGeom>
          <a:noFill/>
        </p:spPr>
        <p:txBody>
          <a:bodyPr wrap="square" rtlCol="0">
            <a:spAutoFit/>
          </a:bodyPr>
          <a:lstStyle/>
          <a:p>
            <a:r>
              <a:rPr lang="en-US" sz="2700" b="1" dirty="0">
                <a:solidFill>
                  <a:schemeClr val="bg1"/>
                </a:solidFill>
                <a:effectLst>
                  <a:outerShdw blurRad="38100" dist="38100" dir="2700000" algn="tl">
                    <a:srgbClr val="000000">
                      <a:alpha val="43137"/>
                    </a:srgbClr>
                  </a:outerShdw>
                </a:effectLst>
              </a:rPr>
              <a:t>AI, in your lifetime, may be the biggest game changer our world has ever seen</a:t>
            </a:r>
            <a:r>
              <a:rPr lang="en-US" sz="2700" dirty="0">
                <a:solidFill>
                  <a:schemeClr val="bg1"/>
                </a:solidFill>
                <a:effectLst>
                  <a:outerShdw blurRad="38100" dist="38100" dir="2700000" algn="tl">
                    <a:srgbClr val="000000">
                      <a:alpha val="43137"/>
                    </a:srgbClr>
                  </a:outerShdw>
                </a:effectLst>
              </a:rPr>
              <a:t>.  Stay on top of technology for your entire life so you know what is going on.</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40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Required Viewing 1/3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727" y="2057400"/>
            <a:ext cx="6495898" cy="3653942"/>
          </a:xfrm>
          <a:prstGeom prst="rect">
            <a:avLst/>
          </a:prstGeom>
        </p:spPr>
      </p:pic>
    </p:spTree>
    <p:extLst>
      <p:ext uri="{BB962C8B-B14F-4D97-AF65-F5344CB8AC3E}">
        <p14:creationId xmlns:p14="http://schemas.microsoft.com/office/powerpoint/2010/main" val="12072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90761" y="-346770"/>
            <a:ext cx="9144000" cy="2387600"/>
          </a:xfrm>
        </p:spPr>
        <p:txBody>
          <a:bodyPr/>
          <a:lstStyle/>
          <a:p>
            <a:pPr algn="l"/>
            <a:r>
              <a:rPr lang="en-US" dirty="0">
                <a:solidFill>
                  <a:schemeClr val="bg1"/>
                </a:solidFill>
              </a:rPr>
              <a:t>Superintelligence</a:t>
            </a:r>
          </a:p>
        </p:txBody>
      </p:sp>
      <p:sp>
        <p:nvSpPr>
          <p:cNvPr id="3" name="Subtitle 2"/>
          <p:cNvSpPr>
            <a:spLocks noGrp="1"/>
          </p:cNvSpPr>
          <p:nvPr>
            <p:ph type="subTitle" idx="1"/>
          </p:nvPr>
        </p:nvSpPr>
        <p:spPr>
          <a:xfrm>
            <a:off x="7618065" y="5202238"/>
            <a:ext cx="4168493" cy="1655762"/>
          </a:xfrm>
        </p:spPr>
        <p:txBody>
          <a:bodyPr/>
          <a:lstStyle/>
          <a:p>
            <a:pPr algn="l"/>
            <a:r>
              <a:rPr lang="en-US" dirty="0">
                <a:solidFill>
                  <a:schemeClr val="bg1"/>
                </a:solidFill>
              </a:rPr>
              <a:t>The future of humanity in the age of superintelligent machines</a:t>
            </a:r>
          </a:p>
        </p:txBody>
      </p:sp>
    </p:spTree>
    <p:extLst>
      <p:ext uri="{BB962C8B-B14F-4D97-AF65-F5344CB8AC3E}">
        <p14:creationId xmlns:p14="http://schemas.microsoft.com/office/powerpoint/2010/main" val="427162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5849" y="231050"/>
            <a:ext cx="10547797" cy="6079148"/>
          </a:xfrm>
        </p:spPr>
        <p:txBody>
          <a:bodyPr>
            <a:normAutofit/>
          </a:bodyPr>
          <a:lstStyle/>
          <a:p>
            <a:r>
              <a:rPr lang="en-US" sz="4320" dirty="0">
                <a:solidFill>
                  <a:srgbClr val="FF0000"/>
                </a:solidFill>
              </a:rPr>
              <a:t>Benefits and risks of artificial intelligence</a:t>
            </a:r>
          </a:p>
          <a:p>
            <a:pPr algn="l"/>
            <a:r>
              <a:rPr lang="en-US" dirty="0">
                <a:solidFill>
                  <a:schemeClr val="bg1"/>
                </a:solidFill>
              </a:rPr>
              <a:t>Discuss:</a:t>
            </a:r>
          </a:p>
          <a:p>
            <a:pPr lvl="1" algn="l"/>
            <a:r>
              <a:rPr lang="en-US" sz="2880" dirty="0">
                <a:solidFill>
                  <a:schemeClr val="bg1"/>
                </a:solidFill>
              </a:rPr>
              <a:t>1. What was this article about?</a:t>
            </a:r>
          </a:p>
          <a:p>
            <a:pPr lvl="1" algn="l"/>
            <a:r>
              <a:rPr lang="en-US" sz="2700" dirty="0">
                <a:solidFill>
                  <a:schemeClr val="bg1"/>
                </a:solidFill>
              </a:rPr>
              <a:t>		</a:t>
            </a:r>
          </a:p>
          <a:p>
            <a:pPr lvl="1" algn="l"/>
            <a:endParaRPr lang="en-US" sz="2700" dirty="0">
              <a:solidFill>
                <a:schemeClr val="bg1"/>
              </a:solidFill>
            </a:endParaRPr>
          </a:p>
          <a:p>
            <a:pPr lvl="1" algn="l"/>
            <a:r>
              <a:rPr lang="en-US" sz="2880" dirty="0">
                <a:solidFill>
                  <a:schemeClr val="bg1"/>
                </a:solidFill>
              </a:rPr>
              <a:t>2. Why should you care?</a:t>
            </a:r>
          </a:p>
          <a:p>
            <a:pPr lvl="1" algn="l"/>
            <a:r>
              <a:rPr lang="en-US" sz="2700" dirty="0">
                <a:solidFill>
                  <a:schemeClr val="bg1"/>
                </a:solidFill>
              </a:rPr>
              <a:t>		</a:t>
            </a:r>
          </a:p>
          <a:p>
            <a:pPr algn="l"/>
            <a:endParaRPr lang="en-US" dirty="0">
              <a:solidFill>
                <a:schemeClr val="bg1"/>
              </a:solidFill>
            </a:endParaRPr>
          </a:p>
        </p:txBody>
      </p:sp>
      <p:sp>
        <p:nvSpPr>
          <p:cNvPr id="2" name="Rectangle 1"/>
          <p:cNvSpPr/>
          <p:nvPr/>
        </p:nvSpPr>
        <p:spPr>
          <a:xfrm>
            <a:off x="1550633" y="2192761"/>
            <a:ext cx="9633397" cy="1338828"/>
          </a:xfrm>
          <a:prstGeom prst="rect">
            <a:avLst/>
          </a:prstGeom>
        </p:spPr>
        <p:txBody>
          <a:bodyPr wrap="square">
            <a:spAutoFit/>
          </a:bodyPr>
          <a:lstStyle/>
          <a:p>
            <a:r>
              <a:rPr lang="en-US" sz="2700" dirty="0">
                <a:solidFill>
                  <a:schemeClr val="bg1"/>
                </a:solidFill>
                <a:effectLst>
                  <a:outerShdw blurRad="38100" dist="38100" dir="2700000" algn="tl">
                    <a:srgbClr val="000000">
                      <a:alpha val="43137"/>
                    </a:srgbClr>
                  </a:outerShdw>
                </a:effectLst>
              </a:rPr>
              <a:t>It describes the reasons why we should be concern with AI safety and the myths and facts about AI.</a:t>
            </a:r>
          </a:p>
          <a:p>
            <a:endParaRPr lang="en-US" sz="27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455643" y="3966595"/>
            <a:ext cx="9633397" cy="1754326"/>
          </a:xfrm>
          <a:prstGeom prst="rect">
            <a:avLst/>
          </a:prstGeom>
          <a:noFill/>
        </p:spPr>
        <p:txBody>
          <a:bodyPr wrap="square" rtlCol="0">
            <a:spAutoFit/>
          </a:bodyPr>
          <a:lstStyle/>
          <a:p>
            <a:r>
              <a:rPr lang="en-US" sz="2700" dirty="0">
                <a:solidFill>
                  <a:schemeClr val="bg1"/>
                </a:solidFill>
                <a:effectLst>
                  <a:outerShdw blurRad="38100" dist="38100" dir="2700000" algn="tl">
                    <a:srgbClr val="000000">
                      <a:alpha val="43137"/>
                    </a:srgbClr>
                  </a:outerShdw>
                </a:effectLst>
              </a:rPr>
              <a:t>Understanding how AI can benefit and/or threaten your future is important. It will impact the social and business aspect of your life!</a:t>
            </a:r>
          </a:p>
          <a:p>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6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8035</TotalTime>
  <Words>1123</Words>
  <Application>Microsoft Office PowerPoint</Application>
  <PresentationFormat>Widescreen</PresentationFormat>
  <Paragraphs>173</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Calisto MT</vt:lpstr>
      <vt:lpstr>Trebuchet MS</vt:lpstr>
      <vt:lpstr>Wingdings 2</vt:lpstr>
      <vt:lpstr>MIS2101</vt:lpstr>
      <vt:lpstr>Information Systems in Organizations  6.0 Artificial Intelligence</vt:lpstr>
      <vt:lpstr>Roadmap</vt:lpstr>
      <vt:lpstr>Required Reading</vt:lpstr>
      <vt:lpstr>Required Viewing</vt:lpstr>
      <vt:lpstr>PowerPoint Presentation</vt:lpstr>
      <vt:lpstr>PowerPoint Presentation</vt:lpstr>
      <vt:lpstr>Required Viewing 1/3</vt:lpstr>
      <vt:lpstr>Superintelligence</vt:lpstr>
      <vt:lpstr>PowerPoint Presentation</vt:lpstr>
      <vt:lpstr>PowerPoint Presentation</vt:lpstr>
      <vt:lpstr>Wait But Why: The AI Revolution</vt:lpstr>
      <vt:lpstr>Wait But Why: The AI Revolution</vt:lpstr>
      <vt:lpstr>Wait But Why: The AI Revolution</vt:lpstr>
      <vt:lpstr>Wait But Why: The AI Revolution</vt:lpstr>
      <vt:lpstr>Wait But Why: The AI Revolution</vt:lpstr>
      <vt:lpstr>Wait But Why: The AI Revolution</vt:lpstr>
      <vt:lpstr>Wait But Why: The AI Revolution</vt:lpstr>
      <vt:lpstr>Wait But Why: The AI Revolution</vt:lpstr>
      <vt:lpstr>Wait But Why: The AI Revolution</vt:lpstr>
      <vt:lpstr>PowerPoint Presentation</vt:lpstr>
      <vt:lpstr>Required Viewing 2/3</vt:lpstr>
      <vt:lpstr>AGI Tests</vt:lpstr>
      <vt:lpstr>Alan Turing (1912-1954)</vt:lpstr>
      <vt:lpstr>From AGI to ASI</vt:lpstr>
      <vt:lpstr>PowerPoint Presentation</vt:lpstr>
      <vt:lpstr>Required Viewing 3/3</vt:lpstr>
      <vt:lpstr>IBM Watson</vt:lpstr>
      <vt:lpstr>IBM Watson</vt:lpstr>
      <vt:lpstr>WBW: From AGI to ASI</vt:lpstr>
      <vt:lpstr>The future… by the numbers</vt:lpstr>
      <vt:lpstr>Discussion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Superintelligence</dc:title>
  <dc:creator>Adam Alalouf</dc:creator>
  <cp:lastModifiedBy>Minich, Courtney (NYC-MBW)</cp:lastModifiedBy>
  <cp:revision>86</cp:revision>
  <cp:lastPrinted>2017-06-15T13:09:22Z</cp:lastPrinted>
  <dcterms:created xsi:type="dcterms:W3CDTF">2015-11-12T01:54:35Z</dcterms:created>
  <dcterms:modified xsi:type="dcterms:W3CDTF">2018-01-12T03:31:10Z</dcterms:modified>
</cp:coreProperties>
</file>