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478" r:id="rId4"/>
  </p:sldMasterIdLst>
  <p:notesMasterIdLst>
    <p:notesMasterId r:id="rId25"/>
  </p:notesMasterIdLst>
  <p:sldIdLst>
    <p:sldId id="256" r:id="rId5"/>
    <p:sldId id="269" r:id="rId6"/>
    <p:sldId id="273" r:id="rId7"/>
    <p:sldId id="277" r:id="rId8"/>
    <p:sldId id="282" r:id="rId9"/>
    <p:sldId id="279" r:id="rId10"/>
    <p:sldId id="280" r:id="rId11"/>
    <p:sldId id="305" r:id="rId12"/>
    <p:sldId id="274" r:id="rId13"/>
    <p:sldId id="283" r:id="rId14"/>
    <p:sldId id="284" r:id="rId15"/>
    <p:sldId id="285" r:id="rId16"/>
    <p:sldId id="275" r:id="rId17"/>
    <p:sldId id="287" r:id="rId18"/>
    <p:sldId id="288" r:id="rId19"/>
    <p:sldId id="289" r:id="rId20"/>
    <p:sldId id="290" r:id="rId21"/>
    <p:sldId id="302" r:id="rId22"/>
    <p:sldId id="303" r:id="rId23"/>
    <p:sldId id="30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8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895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51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73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58" indent="0">
              <a:buFont typeface="Arial" panose="020B0604020202020204" pitchFamily="34" charset="0"/>
              <a:buNone/>
            </a:pPr>
            <a:endParaRPr lang="en-US" sz="1200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8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58" indent="0">
              <a:buFont typeface="Arial" panose="020B0604020202020204" pitchFamily="34" charset="0"/>
              <a:buNone/>
            </a:pPr>
            <a:endParaRPr lang="en-US" sz="1200" baseline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434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87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2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2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72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30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819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1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4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B68C18-1BF1-F447-95ED-60EAAE3542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6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60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 dirty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 dirty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1/22/2020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  <p:sldLayoutId id="2147484501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vault.temple.edu/video/concepts-of-maxs-lab-1a-1b/" TargetMode="External"/><Relationship Id="rId3" Type="http://schemas.openxmlformats.org/officeDocument/2006/relationships/hyperlink" Target="https://www.dropbox.com/s/6d12ls5nx98h7mb/Lab%200%20(Pre-Lab)%20Packet.pdf?dl=0" TargetMode="External"/><Relationship Id="rId7" Type="http://schemas.openxmlformats.org/officeDocument/2006/relationships/hyperlink" Target="https://vault.temple.edu/video/maxs-stor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ault.temple.edu/video/digital-product-management/" TargetMode="External"/><Relationship Id="rId5" Type="http://schemas.openxmlformats.org/officeDocument/2006/relationships/hyperlink" Target="https://www.visual-paradigm.com/guide/data-modeling/what-is-entity-relationship-diagram/" TargetMode="External"/><Relationship Id="rId10" Type="http://schemas.openxmlformats.org/officeDocument/2006/relationships/hyperlink" Target="https://www.cnbc.com/video/2019/06/13/how-to-clean-up-my-social-media-and-get-a-job.html?jwsource=cl" TargetMode="External"/><Relationship Id="rId4" Type="http://schemas.openxmlformats.org/officeDocument/2006/relationships/hyperlink" Target="https://www.smartdraw.com/entity-relationship-diagram/" TargetMode="External"/><Relationship Id="rId9" Type="http://schemas.openxmlformats.org/officeDocument/2006/relationships/hyperlink" Target="https://www.fox.temple.edu/vault/video/data-modeling-with-erd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ubykaigi.org/2015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stems_architecture" TargetMode="External"/><Relationship Id="rId2" Type="http://schemas.openxmlformats.org/officeDocument/2006/relationships/hyperlink" Target="https://www.britannica.com/topic/information-system/Acquiring-information-systems-and-servic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vault.temple.edu/video/system-analysis-systems-architecture/" TargetMode="External"/><Relationship Id="rId5" Type="http://schemas.openxmlformats.org/officeDocument/2006/relationships/hyperlink" Target="https://www.fox.temple.edu/vault/video/what-is-mis-the-modern-organization-system/" TargetMode="External"/><Relationship Id="rId4" Type="http://schemas.openxmlformats.org/officeDocument/2006/relationships/hyperlink" Target="https://en.wikipedia.org/wiki/Systems_analysi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dernanalyst.com/Resources/Articles/tabid/115/ID/1868/An-Introduction-to-Swimlane-Diagrams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ox.temple.edu/vault/video/process-mapping-with-swim-lane-diagra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 2101 Exam 1 Review</a:t>
            </a:r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3A9FE351-A4C6-4292-8E5E-15D6D36A5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82069" y="2114846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Process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</a:t>
            </a:r>
          </a:p>
          <a:p>
            <a:r>
              <a:rPr lang="en-US" dirty="0"/>
              <a:t>Visual Representation</a:t>
            </a:r>
          </a:p>
          <a:p>
            <a:pPr marL="0" indent="0">
              <a:buNone/>
            </a:pPr>
            <a:r>
              <a:rPr lang="en-US" dirty="0"/>
              <a:t>Why</a:t>
            </a:r>
          </a:p>
          <a:p>
            <a:r>
              <a:rPr lang="en-US" dirty="0"/>
              <a:t>Identify Problems</a:t>
            </a:r>
          </a:p>
          <a:p>
            <a:pPr marL="0" indent="0">
              <a:buNone/>
            </a:pPr>
            <a:r>
              <a:rPr lang="en-US" dirty="0"/>
              <a:t>How</a:t>
            </a:r>
          </a:p>
          <a:p>
            <a:r>
              <a:rPr lang="en-US" dirty="0"/>
              <a:t>Draw the “as-is”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77F21B-B6E0-473B-9E50-CD8F5E49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65" y="1887266"/>
            <a:ext cx="7806040" cy="30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8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Swim Lane Diagrams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Identifies who does what &amp; in what order</a:t>
            </a:r>
          </a:p>
          <a:p>
            <a:pPr lvl="1"/>
            <a:r>
              <a:rPr lang="en-US" dirty="0"/>
              <a:t>Logical &amp; Chronological</a:t>
            </a:r>
          </a:p>
          <a:p>
            <a:pPr lvl="1"/>
            <a:r>
              <a:rPr lang="en-US" dirty="0"/>
              <a:t>Indicates hand-offs</a:t>
            </a:r>
          </a:p>
          <a:p>
            <a:pPr marL="0" indent="0">
              <a:buNone/>
            </a:pPr>
            <a:r>
              <a:rPr lang="en-US" dirty="0"/>
              <a:t>Versatile</a:t>
            </a:r>
          </a:p>
          <a:p>
            <a:r>
              <a:rPr lang="en-US" dirty="0"/>
              <a:t>Applied to other diagrams</a:t>
            </a:r>
          </a:p>
          <a:p>
            <a:r>
              <a:rPr lang="en-US" dirty="0"/>
              <a:t>Training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6B41A6-CC25-43CA-A288-2C820ECE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52399"/>
            <a:ext cx="5015287" cy="38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5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9011109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Swim Lane Diagrams - Symbols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6715" y="1437640"/>
            <a:ext cx="8843155" cy="45350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Circle : signifies the starting and ending of an event in the process</a:t>
            </a:r>
          </a:p>
          <a:p>
            <a:endParaRPr lang="en-US" dirty="0"/>
          </a:p>
          <a:p>
            <a:r>
              <a:rPr lang="en-US" dirty="0"/>
              <a:t>Rectangle : represents an activity in the process</a:t>
            </a:r>
          </a:p>
          <a:p>
            <a:endParaRPr lang="en-US" dirty="0"/>
          </a:p>
          <a:p>
            <a:r>
              <a:rPr lang="en-US" dirty="0"/>
              <a:t>Diamond : represents a decision that must be made</a:t>
            </a:r>
          </a:p>
          <a:p>
            <a:endParaRPr lang="en-US" dirty="0"/>
          </a:p>
          <a:p>
            <a:r>
              <a:rPr lang="en-US" dirty="0"/>
              <a:t>Arrow : indicates the flow of the process</a:t>
            </a:r>
          </a:p>
          <a:p>
            <a:endParaRPr lang="en-US" dirty="0"/>
          </a:p>
          <a:p>
            <a:r>
              <a:rPr lang="en-US" dirty="0"/>
              <a:t>Cylinder : represents stored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546531-F05B-4DA3-8B39-CA9406E8D0EC}"/>
              </a:ext>
            </a:extLst>
          </p:cNvPr>
          <p:cNvSpPr/>
          <p:nvPr/>
        </p:nvSpPr>
        <p:spPr>
          <a:xfrm>
            <a:off x="658812" y="1284789"/>
            <a:ext cx="946485" cy="835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7DA1C-452B-413B-9853-1CCACF322799}"/>
              </a:ext>
            </a:extLst>
          </p:cNvPr>
          <p:cNvSpPr/>
          <p:nvPr/>
        </p:nvSpPr>
        <p:spPr>
          <a:xfrm>
            <a:off x="345992" y="2347034"/>
            <a:ext cx="1684421" cy="50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06504126-A5B9-42D8-9BB6-33F09402EBC2}"/>
              </a:ext>
            </a:extLst>
          </p:cNvPr>
          <p:cNvSpPr/>
          <p:nvPr/>
        </p:nvSpPr>
        <p:spPr>
          <a:xfrm>
            <a:off x="542805" y="3082631"/>
            <a:ext cx="1147011" cy="83598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1978F9-E0D5-4D4E-8D19-4414CF2A60B5}"/>
              </a:ext>
            </a:extLst>
          </p:cNvPr>
          <p:cNvCxnSpPr>
            <a:cxnSpLocks/>
          </p:cNvCxnSpPr>
          <p:nvPr/>
        </p:nvCxnSpPr>
        <p:spPr>
          <a:xfrm>
            <a:off x="646237" y="4434185"/>
            <a:ext cx="786061" cy="0"/>
          </a:xfrm>
          <a:prstGeom prst="straightConnector1">
            <a:avLst/>
          </a:prstGeom>
          <a:ln w="82550" cap="sq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ylinder 14">
            <a:extLst>
              <a:ext uri="{FF2B5EF4-FFF2-40B4-BE49-F238E27FC236}">
                <a16:creationId xmlns:a16="http://schemas.microsoft.com/office/drawing/2014/main" id="{E0511625-F619-4C47-87E3-A2E2DE0AD834}"/>
              </a:ext>
            </a:extLst>
          </p:cNvPr>
          <p:cNvSpPr/>
          <p:nvPr/>
        </p:nvSpPr>
        <p:spPr>
          <a:xfrm>
            <a:off x="456294" y="5019219"/>
            <a:ext cx="1471971" cy="58837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6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Digital Product Management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534653"/>
            <a:ext cx="6172200" cy="36423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Topics and Required Reading</a:t>
            </a:r>
            <a:br>
              <a:rPr lang="en-US" b="1" dirty="0"/>
            </a:br>
            <a:r>
              <a:rPr lang="en-US" dirty="0">
                <a:hlinkClick r:id="rId3"/>
              </a:rPr>
              <a:t>Max Labs Pre-Flight</a:t>
            </a:r>
            <a:br>
              <a:rPr lang="en-US" dirty="0"/>
            </a:br>
            <a:r>
              <a:rPr lang="en-US" dirty="0">
                <a:hlinkClick r:id="rId4"/>
              </a:rPr>
              <a:t>Entity Relationship Diagram</a:t>
            </a:r>
            <a:br>
              <a:rPr lang="en-US" dirty="0"/>
            </a:br>
            <a:r>
              <a:rPr lang="en-US" dirty="0">
                <a:hlinkClick r:id="rId5"/>
              </a:rPr>
              <a:t>What is Entity Relationship Diagram (ERD)?</a:t>
            </a:r>
            <a:br>
              <a:rPr lang="en-US" b="1" dirty="0"/>
            </a:b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6"/>
              </a:rPr>
              <a:t>Digital Product Management</a:t>
            </a:r>
            <a:br>
              <a:rPr lang="en-US" dirty="0"/>
            </a:br>
            <a:r>
              <a:rPr lang="en-US" dirty="0">
                <a:hlinkClick r:id="rId7"/>
              </a:rPr>
              <a:t>Max’s Story</a:t>
            </a:r>
            <a:br>
              <a:rPr lang="en-US" dirty="0"/>
            </a:br>
            <a:r>
              <a:rPr lang="en-US" dirty="0">
                <a:hlinkClick r:id="rId8"/>
              </a:rPr>
              <a:t>Concepts of Max Labs</a:t>
            </a:r>
            <a:br>
              <a:rPr lang="en-US" dirty="0"/>
            </a:br>
            <a:r>
              <a:rPr lang="en-US" dirty="0">
                <a:hlinkClick r:id="rId9"/>
              </a:rPr>
              <a:t>Data Modeling with ERDs</a:t>
            </a:r>
            <a:br>
              <a:rPr lang="en-US" b="1" dirty="0"/>
            </a:br>
            <a:r>
              <a:rPr lang="en-US" dirty="0">
                <a:hlinkClick r:id="rId10"/>
              </a:rPr>
              <a:t>What hiring managers look for in your social media profile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8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Why Salesforce?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great platform to deliver </a:t>
            </a:r>
            <a:r>
              <a:rPr lang="en-US" b="1" u="sng" dirty="0"/>
              <a:t>cloud-based</a:t>
            </a:r>
            <a:r>
              <a:rPr lang="en-US" b="1" dirty="0"/>
              <a:t> systems products</a:t>
            </a:r>
          </a:p>
          <a:p>
            <a:r>
              <a:rPr lang="en-US" dirty="0"/>
              <a:t>Enables &amp; Enhances Business</a:t>
            </a:r>
          </a:p>
          <a:p>
            <a:r>
              <a:rPr lang="en-US" dirty="0"/>
              <a:t>Used by Industry Fortune 100’s</a:t>
            </a:r>
          </a:p>
          <a:p>
            <a:pPr lvl="1"/>
            <a:r>
              <a:rPr lang="en-US" dirty="0"/>
              <a:t>Across all business function areas</a:t>
            </a:r>
          </a:p>
          <a:p>
            <a:pPr marL="402336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Enabling Organizations</a:t>
            </a:r>
            <a:endParaRPr lang="en-US" sz="1800" b="1" dirty="0"/>
          </a:p>
          <a:p>
            <a:r>
              <a:rPr lang="en-US" sz="2000" dirty="0"/>
              <a:t>Technology enables organizations to work faster/smarter/more efficient</a:t>
            </a:r>
          </a:p>
          <a:p>
            <a:pPr lvl="1"/>
            <a:r>
              <a:rPr lang="en-US" dirty="0"/>
              <a:t>See how it works</a:t>
            </a:r>
          </a:p>
          <a:p>
            <a:pPr lvl="1"/>
            <a:r>
              <a:rPr lang="en-US" dirty="0"/>
              <a:t>Understand how it used by industry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C6D3A74-40CE-422B-87A7-A8872474F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97005" y="885283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2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en-US" sz="4000" i="0" dirty="0"/>
              <a:t>Max Labs – Pre-Flight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6" y="1532091"/>
            <a:ext cx="6661566" cy="444062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 great platform to deliver cloud-based systems products</a:t>
            </a:r>
          </a:p>
          <a:p>
            <a:r>
              <a:rPr lang="en-US" dirty="0"/>
              <a:t>Professional Development</a:t>
            </a:r>
          </a:p>
          <a:p>
            <a:pPr lvl="1"/>
            <a:r>
              <a:rPr lang="en-US" dirty="0"/>
              <a:t>Developing a professional brand</a:t>
            </a:r>
          </a:p>
          <a:p>
            <a:r>
              <a:rPr lang="en-US" dirty="0"/>
              <a:t>Innovation</a:t>
            </a:r>
          </a:p>
          <a:p>
            <a:pPr lvl="1"/>
            <a:r>
              <a:rPr lang="en-US" dirty="0"/>
              <a:t>Scalability &amp; new markets</a:t>
            </a:r>
          </a:p>
          <a:p>
            <a:r>
              <a:rPr lang="en-US" dirty="0"/>
              <a:t>Business &amp; Digital Models</a:t>
            </a:r>
          </a:p>
          <a:p>
            <a:pPr lvl="1"/>
            <a:r>
              <a:rPr lang="en-US" dirty="0"/>
              <a:t>B2B (Business to Business)</a:t>
            </a:r>
          </a:p>
          <a:p>
            <a:pPr lvl="1"/>
            <a:r>
              <a:rPr lang="en-US" dirty="0"/>
              <a:t>Used to managed their relationships to customers </a:t>
            </a:r>
          </a:p>
          <a:p>
            <a:r>
              <a:rPr lang="en-US" dirty="0"/>
              <a:t>Data/Databases/Apps/Platforms</a:t>
            </a:r>
          </a:p>
          <a:p>
            <a:pPr lvl="1"/>
            <a:r>
              <a:rPr lang="en-US" dirty="0"/>
              <a:t>Platform: a collection of tools &amp; services you can piece together to build a database and apps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201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Max Labs – 1a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095" y="1532091"/>
            <a:ext cx="7138737" cy="44406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Creating Databases (objects)</a:t>
            </a:r>
          </a:p>
          <a:p>
            <a:pPr lvl="1"/>
            <a:r>
              <a:rPr lang="en-US" dirty="0"/>
              <a:t>Why do we need these lists?</a:t>
            </a:r>
          </a:p>
          <a:p>
            <a:r>
              <a:rPr lang="en-US" dirty="0"/>
              <a:t>Determining Data Needs</a:t>
            </a:r>
          </a:p>
          <a:p>
            <a:pPr lvl="1"/>
            <a:r>
              <a:rPr lang="en-US" dirty="0"/>
              <a:t>Max’s needs for creating the “Pitch” (custom Object)</a:t>
            </a:r>
          </a:p>
          <a:p>
            <a:r>
              <a:rPr lang="en-US" dirty="0"/>
              <a:t>Page Layouts</a:t>
            </a:r>
          </a:p>
          <a:p>
            <a:pPr lvl="1"/>
            <a:r>
              <a:rPr lang="en-US" dirty="0"/>
              <a:t>What information do we want to show?</a:t>
            </a:r>
          </a:p>
          <a:p>
            <a:r>
              <a:rPr lang="en-US" dirty="0"/>
              <a:t>Mobile App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A60B7-0898-481C-8044-38C936AC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738" y="2958766"/>
            <a:ext cx="4705350" cy="3562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25941-F820-4350-AEA4-EBE7AE3B8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146" y="249997"/>
            <a:ext cx="1989273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7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52" y="157641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Max Labs – 1b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073" y="1175729"/>
            <a:ext cx="7138737" cy="494401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Digital Business Models</a:t>
            </a:r>
          </a:p>
          <a:p>
            <a:pPr lvl="1"/>
            <a:r>
              <a:rPr lang="en-US" dirty="0"/>
              <a:t>Share &amp; Communicate </a:t>
            </a:r>
          </a:p>
          <a:p>
            <a:r>
              <a:rPr lang="en-US" dirty="0"/>
              <a:t>Monetize Max’s Blog</a:t>
            </a:r>
          </a:p>
          <a:p>
            <a:r>
              <a:rPr lang="en-US" dirty="0"/>
              <a:t>Pitch Data File</a:t>
            </a:r>
          </a:p>
          <a:p>
            <a:pPr lvl="1"/>
            <a:r>
              <a:rPr lang="en-US" dirty="0"/>
              <a:t>CSV Files, organization</a:t>
            </a:r>
          </a:p>
          <a:p>
            <a:r>
              <a:rPr lang="en-US" dirty="0"/>
              <a:t>Generating Reports</a:t>
            </a:r>
          </a:p>
          <a:p>
            <a:pPr lvl="1"/>
            <a:r>
              <a:rPr lang="en-US" dirty="0"/>
              <a:t>Visualizing the data </a:t>
            </a:r>
          </a:p>
          <a:p>
            <a:r>
              <a:rPr lang="en-US" dirty="0"/>
              <a:t>Dynamic Dashboards</a:t>
            </a:r>
          </a:p>
          <a:p>
            <a:pPr lvl="1"/>
            <a:r>
              <a:rPr lang="en-US" dirty="0"/>
              <a:t>Real-time Monitoring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Customization</a:t>
            </a:r>
          </a:p>
          <a:p>
            <a:pPr lvl="1"/>
            <a:r>
              <a:rPr lang="en-US" dirty="0"/>
              <a:t>Report Generation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17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D1A54-E646-4806-ADCD-05CBE5201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621" y="2987824"/>
            <a:ext cx="4676775" cy="3448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892E3-3CA9-42A3-B20E-64C7B27B6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559" y="258460"/>
            <a:ext cx="2659228" cy="25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0" y="1825625"/>
            <a:ext cx="7589838" cy="3763963"/>
          </a:xfrm>
        </p:spPr>
        <p:txBody>
          <a:bodyPr/>
          <a:lstStyle/>
          <a:p>
            <a:pPr marL="5080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An Entity Relationship Diagram (ERD) is a visual representation of different data using conventions that describe how these data are related to each other.</a:t>
            </a:r>
          </a:p>
          <a:p>
            <a:pPr marL="50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11488738" cy="114458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an Entity Relationship Diagram?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30942" y="5589270"/>
            <a:ext cx="3861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Source:https://d2slcw3kip6qmk.cloudfront.net/marketing/pages/chart/examples/libraryerdiagram.svg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42" y="1312607"/>
            <a:ext cx="3861058" cy="42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57213"/>
            <a:ext cx="11488738" cy="1144587"/>
          </a:xfrm>
        </p:spPr>
        <p:txBody>
          <a:bodyPr>
            <a:normAutofit fontScale="90000"/>
          </a:bodyPr>
          <a:lstStyle/>
          <a:p>
            <a:r>
              <a:rPr lang="en-US" dirty="0"/>
              <a:t>Primary ERD Symbols: </a:t>
            </a:r>
            <a:r>
              <a:rPr lang="en-US" sz="3600" dirty="0">
                <a:solidFill>
                  <a:srgbClr val="A41E35"/>
                </a:solidFill>
              </a:rPr>
              <a:t>Chen’s Database Notation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1821432" y="1528656"/>
            <a:ext cx="9092373" cy="4093998"/>
          </a:xfrm>
          <a:prstGeom prst="flowChartProcess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2349195" y="1892671"/>
            <a:ext cx="1731685" cy="682136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440038" y="3084798"/>
            <a:ext cx="1558516" cy="767403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Decision 10"/>
          <p:cNvSpPr/>
          <p:nvPr/>
        </p:nvSpPr>
        <p:spPr>
          <a:xfrm>
            <a:off x="2046149" y="4397626"/>
            <a:ext cx="2337775" cy="852670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26610" y="1892671"/>
            <a:ext cx="60871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Entity = noun</a:t>
            </a:r>
          </a:p>
          <a:p>
            <a:r>
              <a:rPr lang="en-US" sz="2800" dirty="0"/>
              <a:t>    ex: shopper,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Attribute = adjective/characteristic</a:t>
            </a:r>
          </a:p>
          <a:p>
            <a:r>
              <a:rPr lang="en-US" sz="2800" dirty="0"/>
              <a:t>    ex: item price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Relationship = verb</a:t>
            </a:r>
          </a:p>
          <a:p>
            <a:r>
              <a:rPr lang="en-US" sz="2800" dirty="0"/>
              <a:t>    ex: buys</a:t>
            </a:r>
          </a:p>
        </p:txBody>
      </p:sp>
    </p:spTree>
    <p:extLst>
      <p:ext uri="{BB962C8B-B14F-4D97-AF65-F5344CB8AC3E}">
        <p14:creationId xmlns:p14="http://schemas.microsoft.com/office/powerpoint/2010/main" val="203197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9428" y="2895600"/>
            <a:ext cx="2645121" cy="2855913"/>
          </a:xfrm>
        </p:spPr>
        <p:txBody>
          <a:bodyPr/>
          <a:lstStyle/>
          <a:p>
            <a:r>
              <a:rPr lang="en-US" dirty="0"/>
              <a:t>How to prepare…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DB0A1-C484-4D49-BAC3-ABEE82074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slide decks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8F5FE2-B28A-4CCD-9910-126A9581F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581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the assigned readings/videos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4A7A4E-C192-4A89-A661-72D76FF2F2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613" y="2079000"/>
            <a:ext cx="1944000" cy="2700000"/>
          </a:xfrm>
        </p:spPr>
        <p:txBody>
          <a:bodyPr lIns="72000" rIns="72000"/>
          <a:lstStyle/>
          <a:p>
            <a:r>
              <a:rPr lang="en-US" dirty="0"/>
              <a:t>Review MaxLabs</a:t>
            </a:r>
          </a:p>
          <a:p>
            <a:endParaRPr lang="en-US" dirty="0"/>
          </a:p>
        </p:txBody>
      </p:sp>
      <p:pic>
        <p:nvPicPr>
          <p:cNvPr id="17" name="Picture Placeholder 16" descr="Presentation with checklist RTL">
            <a:extLst>
              <a:ext uri="{FF2B5EF4-FFF2-40B4-BE49-F238E27FC236}">
                <a16:creationId xmlns:a16="http://schemas.microsoft.com/office/drawing/2014/main" id="{AE7453D0-D40E-4463-83A5-ADE525B32AD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8325" y="2248694"/>
            <a:ext cx="971550" cy="971550"/>
          </a:xfrm>
        </p:spPr>
      </p:pic>
      <p:pic>
        <p:nvPicPr>
          <p:cNvPr id="19" name="Picture Placeholder 18" descr="Books">
            <a:extLst>
              <a:ext uri="{FF2B5EF4-FFF2-40B4-BE49-F238E27FC236}">
                <a16:creationId xmlns:a16="http://schemas.microsoft.com/office/drawing/2014/main" id="{4B9CA223-D3A1-4970-848A-26CEBD62287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1925" y="2248694"/>
            <a:ext cx="971550" cy="97155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309EE82-F242-4D96-98E6-A564E5488BCF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/>
          <a:stretch>
            <a:fillRect/>
          </a:stretch>
        </p:blipFill>
        <p:spPr>
          <a:xfrm>
            <a:off x="9913938" y="2393145"/>
            <a:ext cx="973137" cy="682648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0200" y="557213"/>
            <a:ext cx="11861800" cy="1144587"/>
          </a:xfrm>
        </p:spPr>
        <p:txBody>
          <a:bodyPr>
            <a:normAutofit fontScale="90000"/>
          </a:bodyPr>
          <a:lstStyle/>
          <a:p>
            <a:r>
              <a:rPr lang="en-US" dirty="0"/>
              <a:t>Entity Relationship Diagram: </a:t>
            </a:r>
            <a:r>
              <a:rPr lang="en-US" dirty="0">
                <a:solidFill>
                  <a:srgbClr val="A41E35"/>
                </a:solidFill>
              </a:rPr>
              <a:t>ERD tables</a:t>
            </a:r>
            <a:endParaRPr lang="en-US" sz="2800" dirty="0">
              <a:solidFill>
                <a:srgbClr val="A41E35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565900" y="4887913"/>
            <a:ext cx="5626100" cy="855662"/>
          </a:xfrm>
        </p:spPr>
        <p:txBody>
          <a:bodyPr/>
          <a:lstStyle/>
          <a:p>
            <a:pPr marL="50800" indent="0" algn="ctr">
              <a:buNone/>
            </a:pPr>
            <a:r>
              <a:rPr lang="en-US" dirty="0">
                <a:solidFill>
                  <a:srgbClr val="A41E35"/>
                </a:solidFill>
              </a:rPr>
              <a:t>Crow’s Foot Database Notation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19191" b="18727"/>
          <a:stretch/>
        </p:blipFill>
        <p:spPr>
          <a:xfrm>
            <a:off x="723792" y="1548426"/>
            <a:ext cx="11074387" cy="33394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3BFC67-D264-4FEA-A8CE-778D5351CAD4}"/>
              </a:ext>
            </a:extLst>
          </p:cNvPr>
          <p:cNvCxnSpPr>
            <a:cxnSpLocks/>
          </p:cNvCxnSpPr>
          <p:nvPr/>
        </p:nvCxnSpPr>
        <p:spPr>
          <a:xfrm>
            <a:off x="6830142" y="1955390"/>
            <a:ext cx="53340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6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Introduction &amp; Systems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2711116"/>
            <a:ext cx="6172200" cy="34658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Topics and Required Reading</a:t>
            </a:r>
            <a:br>
              <a:rPr lang="en-US" dirty="0"/>
            </a:br>
            <a:r>
              <a:rPr lang="en-US" dirty="0">
                <a:hlinkClick r:id="rId2"/>
              </a:rPr>
              <a:t>Acquiring Information Systems And Services</a:t>
            </a:r>
            <a:br>
              <a:rPr lang="en-US" dirty="0"/>
            </a:br>
            <a:r>
              <a:rPr lang="en-US" dirty="0">
                <a:hlinkClick r:id="rId3"/>
              </a:rPr>
              <a:t>Systems Architecture</a:t>
            </a:r>
            <a:br>
              <a:rPr lang="en-US" dirty="0"/>
            </a:br>
            <a:r>
              <a:rPr lang="en-US" dirty="0">
                <a:hlinkClick r:id="rId4"/>
              </a:rPr>
              <a:t>Systems Analysis</a:t>
            </a: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5"/>
              </a:rPr>
              <a:t>What is MIS? The Modern Organization System</a:t>
            </a:r>
            <a:br>
              <a:rPr lang="en-US" dirty="0"/>
            </a:br>
            <a:r>
              <a:rPr lang="en-US" dirty="0">
                <a:hlinkClick r:id="rId6"/>
              </a:rPr>
              <a:t>Systems Analysis &amp; Systems Architecture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9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10278437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i="0" dirty="0"/>
              <a:t>Collection of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2"/>
            <a:ext cx="6248400" cy="2488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Systems = People + Process + Technology </a:t>
            </a:r>
          </a:p>
          <a:p>
            <a:r>
              <a:rPr lang="en-US" dirty="0"/>
              <a:t>Manipulation of information  = value</a:t>
            </a:r>
          </a:p>
          <a:p>
            <a:r>
              <a:rPr lang="en-US" dirty="0"/>
              <a:t>Managed by MIS professionals</a:t>
            </a:r>
          </a:p>
          <a:p>
            <a:r>
              <a:rPr lang="en-US" dirty="0"/>
              <a:t>Systems surround us 24/7</a:t>
            </a:r>
          </a:p>
          <a:p>
            <a:r>
              <a:rPr lang="en-US" dirty="0"/>
              <a:t>Application Program Interface (API’s)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A56C2DD-2488-4BE4-B5F9-FB0AC87F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4021037"/>
            <a:ext cx="6248400" cy="2173657"/>
          </a:xfrm>
        </p:spPr>
        <p:txBody>
          <a:bodyPr/>
          <a:lstStyle/>
          <a:p>
            <a:r>
              <a:rPr lang="en-US" dirty="0"/>
              <a:t>“Information System – an integrated set of components for collecting, storing, and processing data and for providing information, knowledge and digital products.”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C4910-2249-4DA7-9C4C-453F9D15E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32" b="30540"/>
          <a:stretch/>
        </p:blipFill>
        <p:spPr>
          <a:xfrm>
            <a:off x="7186642" y="1857881"/>
            <a:ext cx="2965630" cy="11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5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7" y="479468"/>
            <a:ext cx="10278437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i="0" dirty="0"/>
              <a:t>Collection of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2"/>
            <a:ext cx="6460416" cy="33767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Including:</a:t>
            </a:r>
          </a:p>
          <a:p>
            <a:r>
              <a:rPr lang="en-US" dirty="0"/>
              <a:t>Hardware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Education Tools</a:t>
            </a:r>
          </a:p>
          <a:p>
            <a:r>
              <a:rPr lang="en-US" dirty="0"/>
              <a:t>API’s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 dirty="0"/>
          </a:p>
        </p:txBody>
      </p:sp>
      <p:pic>
        <p:nvPicPr>
          <p:cNvPr id="10" name="Graphic 9" descr="Computer">
            <a:extLst>
              <a:ext uri="{FF2B5EF4-FFF2-40B4-BE49-F238E27FC236}">
                <a16:creationId xmlns:a16="http://schemas.microsoft.com/office/drawing/2014/main" id="{87A13D55-F8CA-471C-99FC-D9174AD44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67223" y="2372607"/>
            <a:ext cx="1457554" cy="1457554"/>
          </a:xfrm>
          <a:prstGeom prst="rect">
            <a:avLst/>
          </a:prstGeom>
        </p:spPr>
      </p:pic>
      <p:pic>
        <p:nvPicPr>
          <p:cNvPr id="12" name="Graphic 11" descr="Smart Phone">
            <a:extLst>
              <a:ext uri="{FF2B5EF4-FFF2-40B4-BE49-F238E27FC236}">
                <a16:creationId xmlns:a16="http://schemas.microsoft.com/office/drawing/2014/main" id="{915E3987-30F8-4BD6-B31E-FA551C97C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83117" y="2473527"/>
            <a:ext cx="1283368" cy="1283368"/>
          </a:xfrm>
          <a:prstGeom prst="rect">
            <a:avLst/>
          </a:prstGeom>
        </p:spPr>
      </p:pic>
      <p:pic>
        <p:nvPicPr>
          <p:cNvPr id="14" name="Graphic 13" descr="Server">
            <a:extLst>
              <a:ext uri="{FF2B5EF4-FFF2-40B4-BE49-F238E27FC236}">
                <a16:creationId xmlns:a16="http://schemas.microsoft.com/office/drawing/2014/main" id="{599D1F65-2E52-46D6-8DB8-2C0EAB246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9093" y="2369600"/>
            <a:ext cx="1457555" cy="1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9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9781130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800" i="0" dirty="0"/>
              <a:t>Designing UX (User Experience)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1409" y="1564748"/>
            <a:ext cx="7126162" cy="42645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Four Steps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Problem Definition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Documenting Business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Process Decomposition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Data Modeling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47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Systems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2ACC8-8148-424B-B5A9-8A67FCF222A1}"/>
              </a:ext>
            </a:extLst>
          </p:cNvPr>
          <p:cNvSpPr txBox="1"/>
          <p:nvPr/>
        </p:nvSpPr>
        <p:spPr>
          <a:xfrm>
            <a:off x="829326" y="1886953"/>
            <a:ext cx="105333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“Systems analysis?”: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 solving technique that </a:t>
            </a:r>
            <a:r>
              <a:rPr 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“decomposes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” a system into its component pieces for the purpose of studying how well these parts work &amp; interact to accomplish their purpose</a:t>
            </a:r>
          </a:p>
          <a:p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87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185A-C7F1-453F-9811-4825BFDC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38" y="479468"/>
            <a:ext cx="5371934" cy="83598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 i="0" dirty="0"/>
              <a:t>Systems Architecture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89FE1D-4E21-427A-A7B2-713B7DE98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237" y="1532091"/>
            <a:ext cx="4567447" cy="36174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Conceptual Diagram</a:t>
            </a:r>
          </a:p>
          <a:p>
            <a:r>
              <a:rPr lang="en-US" dirty="0"/>
              <a:t>Structural Components</a:t>
            </a:r>
          </a:p>
          <a:p>
            <a:r>
              <a:rPr lang="en-US" dirty="0"/>
              <a:t>Identify/Solve Problems</a:t>
            </a:r>
          </a:p>
          <a:p>
            <a:r>
              <a:rPr lang="en-US" dirty="0"/>
              <a:t>Existing or New</a:t>
            </a:r>
          </a:p>
          <a:p>
            <a:r>
              <a:rPr lang="en-US" dirty="0"/>
              <a:t>Communication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4ED24B-1B20-4AE3-B903-887CA0CB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D2E340-0663-474B-992C-9192B5C45E57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E1ECC-8033-4E2D-85F2-F7395FF9F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84" y="1343985"/>
            <a:ext cx="5981458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8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13-6D2F-49BF-B05E-5BD7A0BE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559677"/>
            <a:ext cx="4238097" cy="5274923"/>
          </a:xfrm>
        </p:spPr>
        <p:txBody>
          <a:bodyPr/>
          <a:lstStyle/>
          <a:p>
            <a:r>
              <a:rPr lang="en-US" dirty="0"/>
              <a:t>Introduction to Process Mapping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52ED2B-376A-425A-9799-1183AEED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D3ADF-852C-414C-B603-4B67FB4C9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3801979"/>
            <a:ext cx="6172200" cy="2374984"/>
          </a:xfrm>
        </p:spPr>
        <p:txBody>
          <a:bodyPr/>
          <a:lstStyle/>
          <a:p>
            <a:r>
              <a:rPr lang="en-US" b="1" dirty="0"/>
              <a:t>Topics and Required Reading</a:t>
            </a:r>
            <a:br>
              <a:rPr lang="en-US" b="1" dirty="0"/>
            </a:br>
            <a:r>
              <a:rPr lang="en-US" dirty="0">
                <a:hlinkClick r:id="rId3"/>
              </a:rPr>
              <a:t>An Introduction to Swim Lane Diagrams</a:t>
            </a:r>
            <a:br>
              <a:rPr lang="en-US" b="1" dirty="0"/>
            </a:br>
            <a:endParaRPr lang="en-US" dirty="0"/>
          </a:p>
          <a:p>
            <a:r>
              <a:rPr lang="en-US" b="1" dirty="0"/>
              <a:t>Required Viewing</a:t>
            </a:r>
            <a:br>
              <a:rPr lang="en-US" b="1" dirty="0"/>
            </a:br>
            <a:r>
              <a:rPr lang="en-US" dirty="0">
                <a:hlinkClick r:id="rId4"/>
              </a:rPr>
              <a:t>Process Mapping with Swim Lane Diagrams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29843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B4AFBF-E012-4607-B95C-D9E661912A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Widescreen</PresentationFormat>
  <Paragraphs>159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Century Schoolbook</vt:lpstr>
      <vt:lpstr>Corbel</vt:lpstr>
      <vt:lpstr>Georgia</vt:lpstr>
      <vt:lpstr>Headlines</vt:lpstr>
      <vt:lpstr>MIS 2101 Exam 1 Review</vt:lpstr>
      <vt:lpstr>Advice</vt:lpstr>
      <vt:lpstr>Introduction &amp; Systems Analysis</vt:lpstr>
      <vt:lpstr>Collection of Systems</vt:lpstr>
      <vt:lpstr>Collection of Technologies</vt:lpstr>
      <vt:lpstr>Designing UX (User Experience)</vt:lpstr>
      <vt:lpstr>Systems Analysis</vt:lpstr>
      <vt:lpstr>Systems Architecture</vt:lpstr>
      <vt:lpstr>Introduction to Process Mapping</vt:lpstr>
      <vt:lpstr>Process Mapping</vt:lpstr>
      <vt:lpstr>Swim Lane Diagrams</vt:lpstr>
      <vt:lpstr>Swim Lane Diagrams - Symbols</vt:lpstr>
      <vt:lpstr>Digital Product Management</vt:lpstr>
      <vt:lpstr>Why Salesforce?</vt:lpstr>
      <vt:lpstr>Max Labs – Pre-Flight </vt:lpstr>
      <vt:lpstr>Max Labs – 1a </vt:lpstr>
      <vt:lpstr>Max Labs – 1b </vt:lpstr>
      <vt:lpstr>What is an Entity Relationship Diagram?</vt:lpstr>
      <vt:lpstr>Primary ERD Symbols: Chen’s Database Notation</vt:lpstr>
      <vt:lpstr>Entity Relationship Diagram: ERD tables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2019-09-22T14:45:49Z</dcterms:created>
  <dcterms:modified xsi:type="dcterms:W3CDTF">2020-01-22T19:44:17Z</dcterms:modified>
</cp:coreProperties>
</file>