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tiff" ContentType="image/tiff"/>
  <Default Extension="vml" ContentType="application/vnd.openxmlformats-officedocument.vmlDrawing"/>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92"/>
  </p:notesMasterIdLst>
  <p:sldIdLst>
    <p:sldId id="256" r:id="rId2"/>
    <p:sldId id="333" r:id="rId3"/>
    <p:sldId id="275" r:id="rId4"/>
    <p:sldId id="278" r:id="rId5"/>
    <p:sldId id="316" r:id="rId6"/>
    <p:sldId id="317" r:id="rId7"/>
    <p:sldId id="319" r:id="rId8"/>
    <p:sldId id="321" r:id="rId9"/>
    <p:sldId id="324" r:id="rId10"/>
    <p:sldId id="322" r:id="rId11"/>
    <p:sldId id="323" r:id="rId12"/>
    <p:sldId id="327" r:id="rId13"/>
    <p:sldId id="325" r:id="rId14"/>
    <p:sldId id="310" r:id="rId15"/>
    <p:sldId id="328" r:id="rId16"/>
    <p:sldId id="329" r:id="rId17"/>
    <p:sldId id="332"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 id="389" r:id="rId74"/>
    <p:sldId id="390" r:id="rId75"/>
    <p:sldId id="391" r:id="rId76"/>
    <p:sldId id="392" r:id="rId77"/>
    <p:sldId id="393" r:id="rId78"/>
    <p:sldId id="394" r:id="rId79"/>
    <p:sldId id="395" r:id="rId80"/>
    <p:sldId id="396" r:id="rId81"/>
    <p:sldId id="397" r:id="rId82"/>
    <p:sldId id="398" r:id="rId83"/>
    <p:sldId id="399" r:id="rId84"/>
    <p:sldId id="400" r:id="rId85"/>
    <p:sldId id="401" r:id="rId86"/>
    <p:sldId id="402" r:id="rId87"/>
    <p:sldId id="403" r:id="rId88"/>
    <p:sldId id="404" r:id="rId89"/>
    <p:sldId id="405" r:id="rId90"/>
    <p:sldId id="406" r:id="rId91"/>
  </p:sldIdLst>
  <p:sldSz cx="12192000" cy="6858000"/>
  <p:notesSz cx="7023100" cy="9309100"/>
  <p:embeddedFontLst>
    <p:embeddedFont>
      <p:font typeface="Arial Narrow" panose="020B0606020202030204" pitchFamily="34" charset="0"/>
      <p:regular r:id="rId93"/>
      <p:bold r:id="rId94"/>
      <p:italic r:id="rId95"/>
      <p:boldItalic r:id="rId96"/>
    </p:embeddedFont>
    <p:embeddedFont>
      <p:font typeface="Calibri" panose="020F0502020204030204" pitchFamily="34" charset="0"/>
      <p:regular r:id="rId97"/>
      <p:bold r:id="rId98"/>
      <p:italic r:id="rId99"/>
      <p:boldItalic r:id="rId100"/>
    </p:embeddedFont>
    <p:embeddedFont>
      <p:font typeface="Georgia" panose="02040502050405020303" pitchFamily="18" charset="0"/>
      <p:regular r:id="rId101"/>
      <p:bold r:id="rId102"/>
      <p:italic r:id="rId103"/>
      <p:boldItalic r:id="rId104"/>
    </p:embeddedFont>
    <p:embeddedFont>
      <p:font typeface="Arial Black" panose="020B0A04020102020204" pitchFamily="34" charset="0"/>
      <p:bold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
          <p15:clr>
            <a:srgbClr val="A4A3A4"/>
          </p15:clr>
        </p15:guide>
        <p15:guide id="2" pos="7344" userDrawn="1">
          <p15:clr>
            <a:srgbClr val="A4A3A4"/>
          </p15:clr>
        </p15:guide>
        <p15:guide id="3" orient="horz" pos="22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078C34-9DD4-4FF6-A8B3-301DA20EA9BA}">
  <a:tblStyle styleId="{CA078C34-9DD4-4FF6-A8B3-301DA20EA9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43" autoAdjust="0"/>
    <p:restoredTop sz="95833" autoAdjust="0"/>
  </p:normalViewPr>
  <p:slideViewPr>
    <p:cSldViewPr snapToGrid="0">
      <p:cViewPr varScale="1">
        <p:scale>
          <a:sx n="113" d="100"/>
          <a:sy n="113" d="100"/>
        </p:scale>
        <p:origin x="108" y="378"/>
      </p:cViewPr>
      <p:guideLst>
        <p:guide pos="288"/>
        <p:guide pos="7344"/>
        <p:guide orient="horz" pos="2208"/>
      </p:guideLst>
    </p:cSldViewPr>
  </p:slideViewPr>
  <p:outlineViewPr>
    <p:cViewPr>
      <p:scale>
        <a:sx n="33" d="100"/>
        <a:sy n="33" d="100"/>
      </p:scale>
      <p:origin x="0" y="-7350"/>
    </p:cViewPr>
  </p:outlineViewPr>
  <p:notesTextViewPr>
    <p:cViewPr>
      <p:scale>
        <a:sx n="95" d="100"/>
        <a:sy n="95" d="100"/>
      </p:scale>
      <p:origin x="0" y="0"/>
    </p:cViewPr>
  </p:notesTextViewPr>
  <p:sorterViewPr>
    <p:cViewPr>
      <p:scale>
        <a:sx n="100" d="100"/>
        <a:sy n="100" d="100"/>
      </p:scale>
      <p:origin x="0" y="-2112"/>
    </p:cViewPr>
  </p:sorterViewPr>
  <p:notesViewPr>
    <p:cSldViewPr snapToGrid="0">
      <p:cViewPr varScale="1">
        <p:scale>
          <a:sx n="115" d="100"/>
          <a:sy n="115" d="100"/>
        </p:scale>
        <p:origin x="501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8.fntdata"/><Relationship Id="rId105"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1.fntdata"/><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104"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6E5BB-7C43-4DC1-B37A-D60447EFB2A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F841B9DD-E77B-4DE9-82CA-0F827D26EDC8}">
      <dgm:prSet phldrT="[Text]"/>
      <dgm:spPr/>
      <dgm:t>
        <a:bodyPr/>
        <a:lstStyle/>
        <a:p>
          <a:r>
            <a:rPr lang="en-US" dirty="0"/>
            <a:t>Understand the Problem</a:t>
          </a:r>
        </a:p>
      </dgm:t>
    </dgm:pt>
    <dgm:pt modelId="{DE776C5A-D292-4866-8CC3-311992364EA3}" type="parTrans" cxnId="{9A3EF1D8-2B37-4087-8DEC-AE44F04279AE}">
      <dgm:prSet/>
      <dgm:spPr/>
      <dgm:t>
        <a:bodyPr/>
        <a:lstStyle/>
        <a:p>
          <a:endParaRPr lang="en-US"/>
        </a:p>
      </dgm:t>
    </dgm:pt>
    <dgm:pt modelId="{E1869FF3-CBC8-4E7B-B34C-95D4E7E099E8}" type="sibTrans" cxnId="{9A3EF1D8-2B37-4087-8DEC-AE44F04279AE}">
      <dgm:prSet/>
      <dgm:spPr/>
      <dgm:t>
        <a:bodyPr/>
        <a:lstStyle/>
        <a:p>
          <a:endParaRPr lang="en-US"/>
        </a:p>
      </dgm:t>
    </dgm:pt>
    <dgm:pt modelId="{0E72ED78-5DAF-4D01-9324-1F0351E42C1F}">
      <dgm:prSet phldrT="[Text]"/>
      <dgm:spPr/>
      <dgm:t>
        <a:bodyPr/>
        <a:lstStyle/>
        <a:p>
          <a:r>
            <a:rPr lang="en-US" dirty="0"/>
            <a:t>Develop the Algorithm</a:t>
          </a:r>
        </a:p>
      </dgm:t>
    </dgm:pt>
    <dgm:pt modelId="{C9ED6D74-9C02-409E-A92D-4A2F6E1F1C04}" type="parTrans" cxnId="{B69D14E1-121C-4D7C-BF2E-75E193FAA93D}">
      <dgm:prSet/>
      <dgm:spPr/>
      <dgm:t>
        <a:bodyPr/>
        <a:lstStyle/>
        <a:p>
          <a:endParaRPr lang="en-US"/>
        </a:p>
      </dgm:t>
    </dgm:pt>
    <dgm:pt modelId="{ECE49093-3150-40F3-B3B1-D59F3E69295D}" type="sibTrans" cxnId="{B69D14E1-121C-4D7C-BF2E-75E193FAA93D}">
      <dgm:prSet/>
      <dgm:spPr/>
      <dgm:t>
        <a:bodyPr/>
        <a:lstStyle/>
        <a:p>
          <a:endParaRPr lang="en-US"/>
        </a:p>
      </dgm:t>
    </dgm:pt>
    <dgm:pt modelId="{7C60686E-0695-415A-A0D8-A1A96CB00E68}">
      <dgm:prSet phldrT="[Text]"/>
      <dgm:spPr/>
      <dgm:t>
        <a:bodyPr/>
        <a:lstStyle/>
        <a:p>
          <a:r>
            <a:rPr lang="en-US" dirty="0"/>
            <a:t>Write the Code</a:t>
          </a:r>
        </a:p>
      </dgm:t>
    </dgm:pt>
    <dgm:pt modelId="{17E031F6-2BB6-4294-B041-8C6B114E3DDB}" type="parTrans" cxnId="{ACECBFD7-C6D7-4602-9790-B9AA5CA57A62}">
      <dgm:prSet/>
      <dgm:spPr/>
      <dgm:t>
        <a:bodyPr/>
        <a:lstStyle/>
        <a:p>
          <a:endParaRPr lang="en-US"/>
        </a:p>
      </dgm:t>
    </dgm:pt>
    <dgm:pt modelId="{76C1D03D-DC03-4E91-98F5-455C07307D59}" type="sibTrans" cxnId="{ACECBFD7-C6D7-4602-9790-B9AA5CA57A62}">
      <dgm:prSet/>
      <dgm:spPr/>
      <dgm:t>
        <a:bodyPr/>
        <a:lstStyle/>
        <a:p>
          <a:endParaRPr lang="en-US"/>
        </a:p>
      </dgm:t>
    </dgm:pt>
    <dgm:pt modelId="{484AFA80-AA78-4319-ABE7-9DE3E72B0B8E}" type="pres">
      <dgm:prSet presAssocID="{8236E5BB-7C43-4DC1-B37A-D60447EFB2AD}" presName="rootnode" presStyleCnt="0">
        <dgm:presLayoutVars>
          <dgm:chMax/>
          <dgm:chPref/>
          <dgm:dir/>
          <dgm:animLvl val="lvl"/>
        </dgm:presLayoutVars>
      </dgm:prSet>
      <dgm:spPr/>
      <dgm:t>
        <a:bodyPr/>
        <a:lstStyle/>
        <a:p>
          <a:endParaRPr lang="en-US"/>
        </a:p>
      </dgm:t>
    </dgm:pt>
    <dgm:pt modelId="{E7D14935-BEBF-4E45-8BAC-F787A69E46F8}" type="pres">
      <dgm:prSet presAssocID="{F841B9DD-E77B-4DE9-82CA-0F827D26EDC8}" presName="composite" presStyleCnt="0"/>
      <dgm:spPr/>
    </dgm:pt>
    <dgm:pt modelId="{D2EFCAC7-D1A0-4CD0-9065-98308CE21B80}" type="pres">
      <dgm:prSet presAssocID="{F841B9DD-E77B-4DE9-82CA-0F827D26EDC8}" presName="bentUpArrow1" presStyleLbl="alignImgPlace1" presStyleIdx="0" presStyleCnt="2"/>
      <dgm:spPr/>
    </dgm:pt>
    <dgm:pt modelId="{BD514C42-B951-449B-A810-C539374C81A0}" type="pres">
      <dgm:prSet presAssocID="{F841B9DD-E77B-4DE9-82CA-0F827D26EDC8}" presName="ParentText" presStyleLbl="node1" presStyleIdx="0" presStyleCnt="3">
        <dgm:presLayoutVars>
          <dgm:chMax val="1"/>
          <dgm:chPref val="1"/>
          <dgm:bulletEnabled val="1"/>
        </dgm:presLayoutVars>
      </dgm:prSet>
      <dgm:spPr/>
      <dgm:t>
        <a:bodyPr/>
        <a:lstStyle/>
        <a:p>
          <a:endParaRPr lang="en-US"/>
        </a:p>
      </dgm:t>
    </dgm:pt>
    <dgm:pt modelId="{6A2B84A4-4DD3-4503-9273-218CFFC0DAD8}" type="pres">
      <dgm:prSet presAssocID="{F841B9DD-E77B-4DE9-82CA-0F827D26EDC8}" presName="ChildText" presStyleLbl="revTx" presStyleIdx="0" presStyleCnt="2">
        <dgm:presLayoutVars>
          <dgm:chMax val="0"/>
          <dgm:chPref val="0"/>
          <dgm:bulletEnabled val="1"/>
        </dgm:presLayoutVars>
      </dgm:prSet>
      <dgm:spPr/>
    </dgm:pt>
    <dgm:pt modelId="{7329789F-95D6-4C9D-B2A1-385DC3CA61B0}" type="pres">
      <dgm:prSet presAssocID="{E1869FF3-CBC8-4E7B-B34C-95D4E7E099E8}" presName="sibTrans" presStyleCnt="0"/>
      <dgm:spPr/>
    </dgm:pt>
    <dgm:pt modelId="{F5B89D62-0583-454D-9EC4-0DF0C89D17C5}" type="pres">
      <dgm:prSet presAssocID="{0E72ED78-5DAF-4D01-9324-1F0351E42C1F}" presName="composite" presStyleCnt="0"/>
      <dgm:spPr/>
    </dgm:pt>
    <dgm:pt modelId="{F007416C-AE04-47A2-9177-199C1CDF1580}" type="pres">
      <dgm:prSet presAssocID="{0E72ED78-5DAF-4D01-9324-1F0351E42C1F}" presName="bentUpArrow1" presStyleLbl="alignImgPlace1" presStyleIdx="1" presStyleCnt="2"/>
      <dgm:spPr/>
    </dgm:pt>
    <dgm:pt modelId="{7C91D334-8016-495C-9933-74ED7F9600BE}" type="pres">
      <dgm:prSet presAssocID="{0E72ED78-5DAF-4D01-9324-1F0351E42C1F}" presName="ParentText" presStyleLbl="node1" presStyleIdx="1" presStyleCnt="3">
        <dgm:presLayoutVars>
          <dgm:chMax val="1"/>
          <dgm:chPref val="1"/>
          <dgm:bulletEnabled val="1"/>
        </dgm:presLayoutVars>
      </dgm:prSet>
      <dgm:spPr/>
      <dgm:t>
        <a:bodyPr/>
        <a:lstStyle/>
        <a:p>
          <a:endParaRPr lang="en-US"/>
        </a:p>
      </dgm:t>
    </dgm:pt>
    <dgm:pt modelId="{6247A427-214F-4ACD-89C8-518710A7FDF5}" type="pres">
      <dgm:prSet presAssocID="{0E72ED78-5DAF-4D01-9324-1F0351E42C1F}" presName="ChildText" presStyleLbl="revTx" presStyleIdx="1" presStyleCnt="2">
        <dgm:presLayoutVars>
          <dgm:chMax val="0"/>
          <dgm:chPref val="0"/>
          <dgm:bulletEnabled val="1"/>
        </dgm:presLayoutVars>
      </dgm:prSet>
      <dgm:spPr/>
    </dgm:pt>
    <dgm:pt modelId="{66A1CAD5-EA14-43CF-AA5C-E67E06341054}" type="pres">
      <dgm:prSet presAssocID="{ECE49093-3150-40F3-B3B1-D59F3E69295D}" presName="sibTrans" presStyleCnt="0"/>
      <dgm:spPr/>
    </dgm:pt>
    <dgm:pt modelId="{30547EC8-CC62-47B7-8DB9-7DD287469094}" type="pres">
      <dgm:prSet presAssocID="{7C60686E-0695-415A-A0D8-A1A96CB00E68}" presName="composite" presStyleCnt="0"/>
      <dgm:spPr/>
    </dgm:pt>
    <dgm:pt modelId="{5C4F83F9-5A06-4F1D-91B3-867F37638D9C}" type="pres">
      <dgm:prSet presAssocID="{7C60686E-0695-415A-A0D8-A1A96CB00E68}" presName="ParentText" presStyleLbl="node1" presStyleIdx="2" presStyleCnt="3">
        <dgm:presLayoutVars>
          <dgm:chMax val="1"/>
          <dgm:chPref val="1"/>
          <dgm:bulletEnabled val="1"/>
        </dgm:presLayoutVars>
      </dgm:prSet>
      <dgm:spPr/>
      <dgm:t>
        <a:bodyPr/>
        <a:lstStyle/>
        <a:p>
          <a:endParaRPr lang="en-US"/>
        </a:p>
      </dgm:t>
    </dgm:pt>
  </dgm:ptLst>
  <dgm:cxnLst>
    <dgm:cxn modelId="{B69D14E1-121C-4D7C-BF2E-75E193FAA93D}" srcId="{8236E5BB-7C43-4DC1-B37A-D60447EFB2AD}" destId="{0E72ED78-5DAF-4D01-9324-1F0351E42C1F}" srcOrd="1" destOrd="0" parTransId="{C9ED6D74-9C02-409E-A92D-4A2F6E1F1C04}" sibTransId="{ECE49093-3150-40F3-B3B1-D59F3E69295D}"/>
    <dgm:cxn modelId="{ACECBFD7-C6D7-4602-9790-B9AA5CA57A62}" srcId="{8236E5BB-7C43-4DC1-B37A-D60447EFB2AD}" destId="{7C60686E-0695-415A-A0D8-A1A96CB00E68}" srcOrd="2" destOrd="0" parTransId="{17E031F6-2BB6-4294-B041-8C6B114E3DDB}" sibTransId="{76C1D03D-DC03-4E91-98F5-455C07307D59}"/>
    <dgm:cxn modelId="{7A58A1DC-FCB8-4DBF-A945-FEEFD539D277}" type="presOf" srcId="{7C60686E-0695-415A-A0D8-A1A96CB00E68}" destId="{5C4F83F9-5A06-4F1D-91B3-867F37638D9C}" srcOrd="0" destOrd="0" presId="urn:microsoft.com/office/officeart/2005/8/layout/StepDownProcess"/>
    <dgm:cxn modelId="{121E5F67-9CC5-449A-B1A1-1A241606B2B9}" type="presOf" srcId="{0E72ED78-5DAF-4D01-9324-1F0351E42C1F}" destId="{7C91D334-8016-495C-9933-74ED7F9600BE}" srcOrd="0" destOrd="0" presId="urn:microsoft.com/office/officeart/2005/8/layout/StepDownProcess"/>
    <dgm:cxn modelId="{88809119-2369-4CAA-B768-69BAB57AD89D}" type="presOf" srcId="{F841B9DD-E77B-4DE9-82CA-0F827D26EDC8}" destId="{BD514C42-B951-449B-A810-C539374C81A0}" srcOrd="0" destOrd="0" presId="urn:microsoft.com/office/officeart/2005/8/layout/StepDownProcess"/>
    <dgm:cxn modelId="{506106A2-14D9-4C7C-AE14-10B5D84DB1D0}" type="presOf" srcId="{8236E5BB-7C43-4DC1-B37A-D60447EFB2AD}" destId="{484AFA80-AA78-4319-ABE7-9DE3E72B0B8E}" srcOrd="0" destOrd="0" presId="urn:microsoft.com/office/officeart/2005/8/layout/StepDownProcess"/>
    <dgm:cxn modelId="{9A3EF1D8-2B37-4087-8DEC-AE44F04279AE}" srcId="{8236E5BB-7C43-4DC1-B37A-D60447EFB2AD}" destId="{F841B9DD-E77B-4DE9-82CA-0F827D26EDC8}" srcOrd="0" destOrd="0" parTransId="{DE776C5A-D292-4866-8CC3-311992364EA3}" sibTransId="{E1869FF3-CBC8-4E7B-B34C-95D4E7E099E8}"/>
    <dgm:cxn modelId="{20A81708-F547-4A09-B21A-63D03FA3178A}" type="presParOf" srcId="{484AFA80-AA78-4319-ABE7-9DE3E72B0B8E}" destId="{E7D14935-BEBF-4E45-8BAC-F787A69E46F8}" srcOrd="0" destOrd="0" presId="urn:microsoft.com/office/officeart/2005/8/layout/StepDownProcess"/>
    <dgm:cxn modelId="{06B0F584-EF4D-4FE4-A96D-96A2F739C094}" type="presParOf" srcId="{E7D14935-BEBF-4E45-8BAC-F787A69E46F8}" destId="{D2EFCAC7-D1A0-4CD0-9065-98308CE21B80}" srcOrd="0" destOrd="0" presId="urn:microsoft.com/office/officeart/2005/8/layout/StepDownProcess"/>
    <dgm:cxn modelId="{1FA086E3-505A-48D3-8419-39B6D559E97A}" type="presParOf" srcId="{E7D14935-BEBF-4E45-8BAC-F787A69E46F8}" destId="{BD514C42-B951-449B-A810-C539374C81A0}" srcOrd="1" destOrd="0" presId="urn:microsoft.com/office/officeart/2005/8/layout/StepDownProcess"/>
    <dgm:cxn modelId="{FB71251B-449C-4A45-8D00-2AFED8B4B4F9}" type="presParOf" srcId="{E7D14935-BEBF-4E45-8BAC-F787A69E46F8}" destId="{6A2B84A4-4DD3-4503-9273-218CFFC0DAD8}" srcOrd="2" destOrd="0" presId="urn:microsoft.com/office/officeart/2005/8/layout/StepDownProcess"/>
    <dgm:cxn modelId="{77109254-F86F-45E4-8A7F-77A0DE0FD8C0}" type="presParOf" srcId="{484AFA80-AA78-4319-ABE7-9DE3E72B0B8E}" destId="{7329789F-95D6-4C9D-B2A1-385DC3CA61B0}" srcOrd="1" destOrd="0" presId="urn:microsoft.com/office/officeart/2005/8/layout/StepDownProcess"/>
    <dgm:cxn modelId="{18A09840-C270-4043-96A1-D4FD9B8FCC80}" type="presParOf" srcId="{484AFA80-AA78-4319-ABE7-9DE3E72B0B8E}" destId="{F5B89D62-0583-454D-9EC4-0DF0C89D17C5}" srcOrd="2" destOrd="0" presId="urn:microsoft.com/office/officeart/2005/8/layout/StepDownProcess"/>
    <dgm:cxn modelId="{B2607A77-DFCE-4380-A3C7-BF9D96D6E714}" type="presParOf" srcId="{F5B89D62-0583-454D-9EC4-0DF0C89D17C5}" destId="{F007416C-AE04-47A2-9177-199C1CDF1580}" srcOrd="0" destOrd="0" presId="urn:microsoft.com/office/officeart/2005/8/layout/StepDownProcess"/>
    <dgm:cxn modelId="{9676FC96-CD5C-4F1E-B57E-5ED2B468259B}" type="presParOf" srcId="{F5B89D62-0583-454D-9EC4-0DF0C89D17C5}" destId="{7C91D334-8016-495C-9933-74ED7F9600BE}" srcOrd="1" destOrd="0" presId="urn:microsoft.com/office/officeart/2005/8/layout/StepDownProcess"/>
    <dgm:cxn modelId="{B2386A46-2323-411D-A120-49775637BF33}" type="presParOf" srcId="{F5B89D62-0583-454D-9EC4-0DF0C89D17C5}" destId="{6247A427-214F-4ACD-89C8-518710A7FDF5}" srcOrd="2" destOrd="0" presId="urn:microsoft.com/office/officeart/2005/8/layout/StepDownProcess"/>
    <dgm:cxn modelId="{64ADD452-9392-4761-B4BC-6F0A4E00B21B}" type="presParOf" srcId="{484AFA80-AA78-4319-ABE7-9DE3E72B0B8E}" destId="{66A1CAD5-EA14-43CF-AA5C-E67E06341054}" srcOrd="3" destOrd="0" presId="urn:microsoft.com/office/officeart/2005/8/layout/StepDownProcess"/>
    <dgm:cxn modelId="{949DD094-3F4C-4EA0-B629-ADBC22087B3D}" type="presParOf" srcId="{484AFA80-AA78-4319-ABE7-9DE3E72B0B8E}" destId="{30547EC8-CC62-47B7-8DB9-7DD287469094}" srcOrd="4" destOrd="0" presId="urn:microsoft.com/office/officeart/2005/8/layout/StepDownProcess"/>
    <dgm:cxn modelId="{C6EDB376-ADE5-4BE9-AB83-71DE3B0BF907}" type="presParOf" srcId="{30547EC8-CC62-47B7-8DB9-7DD287469094}" destId="{5C4F83F9-5A06-4F1D-91B3-867F37638D9C}"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1276E-A200-4905-A408-DB68A7BD66EF}" type="doc">
      <dgm:prSet loTypeId="urn:microsoft.com/office/officeart/2005/8/layout/hProcess9" loCatId="process" qsTypeId="urn:microsoft.com/office/officeart/2005/8/quickstyle/simple1" qsCatId="simple" csTypeId="urn:microsoft.com/office/officeart/2005/8/colors/accent1_2" csCatId="accent1" phldr="1"/>
      <dgm:spPr/>
    </dgm:pt>
    <dgm:pt modelId="{EDC4962F-4A64-4507-BF04-05EB48653225}">
      <dgm:prSet phldrT="[Text]"/>
      <dgm:spPr/>
      <dgm:t>
        <a:bodyPr/>
        <a:lstStyle/>
        <a:p>
          <a:r>
            <a:rPr lang="en-US" dirty="0"/>
            <a:t>If Swim Lane diagrams model processes and</a:t>
          </a:r>
        </a:p>
      </dgm:t>
    </dgm:pt>
    <dgm:pt modelId="{FB403920-F760-47E6-A7A2-7B559046167C}" type="parTrans" cxnId="{118FA8C6-F545-45AD-872F-259773B5B4D9}">
      <dgm:prSet/>
      <dgm:spPr/>
      <dgm:t>
        <a:bodyPr/>
        <a:lstStyle/>
        <a:p>
          <a:endParaRPr lang="en-US"/>
        </a:p>
      </dgm:t>
    </dgm:pt>
    <dgm:pt modelId="{B557F5EF-4686-4E88-8EAA-538DE6B2948F}" type="sibTrans" cxnId="{118FA8C6-F545-45AD-872F-259773B5B4D9}">
      <dgm:prSet/>
      <dgm:spPr/>
      <dgm:t>
        <a:bodyPr/>
        <a:lstStyle/>
        <a:p>
          <a:endParaRPr lang="en-US"/>
        </a:p>
      </dgm:t>
    </dgm:pt>
    <dgm:pt modelId="{A7140BDB-7E91-44D8-A8AF-AD29D41CEF2D}">
      <dgm:prSet phldrT="[Text]"/>
      <dgm:spPr/>
      <dgm:t>
        <a:bodyPr/>
        <a:lstStyle/>
        <a:p>
          <a:r>
            <a:rPr lang="en-US" dirty="0"/>
            <a:t>If a program is just an automated process</a:t>
          </a:r>
        </a:p>
      </dgm:t>
    </dgm:pt>
    <dgm:pt modelId="{663D403A-83C5-4B6A-BD32-E7F87EE95D0D}" type="parTrans" cxnId="{4189136D-8E0A-4E4B-8F1A-8232216A582C}">
      <dgm:prSet/>
      <dgm:spPr/>
      <dgm:t>
        <a:bodyPr/>
        <a:lstStyle/>
        <a:p>
          <a:endParaRPr lang="en-US"/>
        </a:p>
      </dgm:t>
    </dgm:pt>
    <dgm:pt modelId="{251BEA2B-06AD-4BC8-BFF5-9BC70B81DAB0}" type="sibTrans" cxnId="{4189136D-8E0A-4E4B-8F1A-8232216A582C}">
      <dgm:prSet/>
      <dgm:spPr/>
      <dgm:t>
        <a:bodyPr/>
        <a:lstStyle/>
        <a:p>
          <a:endParaRPr lang="en-US"/>
        </a:p>
      </dgm:t>
    </dgm:pt>
    <dgm:pt modelId="{B7EAA9B2-7B4E-4159-B27F-700132B6D3D2}">
      <dgm:prSet phldrT="[Text]"/>
      <dgm:spPr/>
      <dgm:t>
        <a:bodyPr/>
        <a:lstStyle/>
        <a:p>
          <a:r>
            <a:rPr lang="en-US" dirty="0"/>
            <a:t>Can we use a similar technique to model automated processes?</a:t>
          </a:r>
        </a:p>
      </dgm:t>
    </dgm:pt>
    <dgm:pt modelId="{C44DFF57-2F89-479F-BCC0-742A546B952C}" type="parTrans" cxnId="{03BA1815-A27E-4605-B32D-318B4D00DACB}">
      <dgm:prSet/>
      <dgm:spPr/>
      <dgm:t>
        <a:bodyPr/>
        <a:lstStyle/>
        <a:p>
          <a:endParaRPr lang="en-US"/>
        </a:p>
      </dgm:t>
    </dgm:pt>
    <dgm:pt modelId="{34A4AA9A-C181-4E37-A617-53F59CC77C65}" type="sibTrans" cxnId="{03BA1815-A27E-4605-B32D-318B4D00DACB}">
      <dgm:prSet/>
      <dgm:spPr/>
      <dgm:t>
        <a:bodyPr/>
        <a:lstStyle/>
        <a:p>
          <a:endParaRPr lang="en-US"/>
        </a:p>
      </dgm:t>
    </dgm:pt>
    <dgm:pt modelId="{CCDB66C4-654C-49D5-8385-BC1DA0DFC7B6}" type="pres">
      <dgm:prSet presAssocID="{B6C1276E-A200-4905-A408-DB68A7BD66EF}" presName="CompostProcess" presStyleCnt="0">
        <dgm:presLayoutVars>
          <dgm:dir/>
          <dgm:resizeHandles val="exact"/>
        </dgm:presLayoutVars>
      </dgm:prSet>
      <dgm:spPr/>
    </dgm:pt>
    <dgm:pt modelId="{CDA4DF19-06E7-446C-ACE1-EE8D9FA2A18A}" type="pres">
      <dgm:prSet presAssocID="{B6C1276E-A200-4905-A408-DB68A7BD66EF}" presName="arrow" presStyleLbl="bgShp" presStyleIdx="0" presStyleCnt="1"/>
      <dgm:spPr/>
    </dgm:pt>
    <dgm:pt modelId="{857E4987-69CE-49B2-BB76-2720608FC483}" type="pres">
      <dgm:prSet presAssocID="{B6C1276E-A200-4905-A408-DB68A7BD66EF}" presName="linearProcess" presStyleCnt="0"/>
      <dgm:spPr/>
    </dgm:pt>
    <dgm:pt modelId="{53FC1B6F-6D61-4972-BF6F-45BE10266D1A}" type="pres">
      <dgm:prSet presAssocID="{EDC4962F-4A64-4507-BF04-05EB48653225}" presName="textNode" presStyleLbl="node1" presStyleIdx="0" presStyleCnt="3">
        <dgm:presLayoutVars>
          <dgm:bulletEnabled val="1"/>
        </dgm:presLayoutVars>
      </dgm:prSet>
      <dgm:spPr/>
      <dgm:t>
        <a:bodyPr/>
        <a:lstStyle/>
        <a:p>
          <a:endParaRPr lang="en-US"/>
        </a:p>
      </dgm:t>
    </dgm:pt>
    <dgm:pt modelId="{E2DC3350-34A0-407A-AD09-8E70437FF404}" type="pres">
      <dgm:prSet presAssocID="{B557F5EF-4686-4E88-8EAA-538DE6B2948F}" presName="sibTrans" presStyleCnt="0"/>
      <dgm:spPr/>
    </dgm:pt>
    <dgm:pt modelId="{99EE86CF-A442-4FE3-8C1E-F2B5AE30CBB9}" type="pres">
      <dgm:prSet presAssocID="{A7140BDB-7E91-44D8-A8AF-AD29D41CEF2D}" presName="textNode" presStyleLbl="node1" presStyleIdx="1" presStyleCnt="3">
        <dgm:presLayoutVars>
          <dgm:bulletEnabled val="1"/>
        </dgm:presLayoutVars>
      </dgm:prSet>
      <dgm:spPr/>
      <dgm:t>
        <a:bodyPr/>
        <a:lstStyle/>
        <a:p>
          <a:endParaRPr lang="en-US"/>
        </a:p>
      </dgm:t>
    </dgm:pt>
    <dgm:pt modelId="{6118948B-CF36-48B2-A10F-A20CFC16DECC}" type="pres">
      <dgm:prSet presAssocID="{251BEA2B-06AD-4BC8-BFF5-9BC70B81DAB0}" presName="sibTrans" presStyleCnt="0"/>
      <dgm:spPr/>
    </dgm:pt>
    <dgm:pt modelId="{820784BB-1935-415D-97E4-77ED46ED22C3}" type="pres">
      <dgm:prSet presAssocID="{B7EAA9B2-7B4E-4159-B27F-700132B6D3D2}" presName="textNode" presStyleLbl="node1" presStyleIdx="2" presStyleCnt="3">
        <dgm:presLayoutVars>
          <dgm:bulletEnabled val="1"/>
        </dgm:presLayoutVars>
      </dgm:prSet>
      <dgm:spPr/>
      <dgm:t>
        <a:bodyPr/>
        <a:lstStyle/>
        <a:p>
          <a:endParaRPr lang="en-US"/>
        </a:p>
      </dgm:t>
    </dgm:pt>
  </dgm:ptLst>
  <dgm:cxnLst>
    <dgm:cxn modelId="{03BA1815-A27E-4605-B32D-318B4D00DACB}" srcId="{B6C1276E-A200-4905-A408-DB68A7BD66EF}" destId="{B7EAA9B2-7B4E-4159-B27F-700132B6D3D2}" srcOrd="2" destOrd="0" parTransId="{C44DFF57-2F89-479F-BCC0-742A546B952C}" sibTransId="{34A4AA9A-C181-4E37-A617-53F59CC77C65}"/>
    <dgm:cxn modelId="{4DB3CE5A-6A2F-4EDB-B528-81D242B3ECFF}" type="presOf" srcId="{B7EAA9B2-7B4E-4159-B27F-700132B6D3D2}" destId="{820784BB-1935-415D-97E4-77ED46ED22C3}" srcOrd="0" destOrd="0" presId="urn:microsoft.com/office/officeart/2005/8/layout/hProcess9"/>
    <dgm:cxn modelId="{78FC93A1-C8ED-4317-8033-4014AFB11D33}" type="presOf" srcId="{EDC4962F-4A64-4507-BF04-05EB48653225}" destId="{53FC1B6F-6D61-4972-BF6F-45BE10266D1A}" srcOrd="0" destOrd="0" presId="urn:microsoft.com/office/officeart/2005/8/layout/hProcess9"/>
    <dgm:cxn modelId="{4189136D-8E0A-4E4B-8F1A-8232216A582C}" srcId="{B6C1276E-A200-4905-A408-DB68A7BD66EF}" destId="{A7140BDB-7E91-44D8-A8AF-AD29D41CEF2D}" srcOrd="1" destOrd="0" parTransId="{663D403A-83C5-4B6A-BD32-E7F87EE95D0D}" sibTransId="{251BEA2B-06AD-4BC8-BFF5-9BC70B81DAB0}"/>
    <dgm:cxn modelId="{5DE921B4-DEB7-4AA4-A329-CBA6FBFA07AD}" type="presOf" srcId="{B6C1276E-A200-4905-A408-DB68A7BD66EF}" destId="{CCDB66C4-654C-49D5-8385-BC1DA0DFC7B6}" srcOrd="0" destOrd="0" presId="urn:microsoft.com/office/officeart/2005/8/layout/hProcess9"/>
    <dgm:cxn modelId="{8E091C36-EBE0-40CF-8060-97DF886A0D2B}" type="presOf" srcId="{A7140BDB-7E91-44D8-A8AF-AD29D41CEF2D}" destId="{99EE86CF-A442-4FE3-8C1E-F2B5AE30CBB9}" srcOrd="0" destOrd="0" presId="urn:microsoft.com/office/officeart/2005/8/layout/hProcess9"/>
    <dgm:cxn modelId="{118FA8C6-F545-45AD-872F-259773B5B4D9}" srcId="{B6C1276E-A200-4905-A408-DB68A7BD66EF}" destId="{EDC4962F-4A64-4507-BF04-05EB48653225}" srcOrd="0" destOrd="0" parTransId="{FB403920-F760-47E6-A7A2-7B559046167C}" sibTransId="{B557F5EF-4686-4E88-8EAA-538DE6B2948F}"/>
    <dgm:cxn modelId="{409F27E6-B032-4F80-BD78-AF6BFC5D5C12}" type="presParOf" srcId="{CCDB66C4-654C-49D5-8385-BC1DA0DFC7B6}" destId="{CDA4DF19-06E7-446C-ACE1-EE8D9FA2A18A}" srcOrd="0" destOrd="0" presId="urn:microsoft.com/office/officeart/2005/8/layout/hProcess9"/>
    <dgm:cxn modelId="{1A80152D-AE2B-4725-AED1-7B55D560C9A6}" type="presParOf" srcId="{CCDB66C4-654C-49D5-8385-BC1DA0DFC7B6}" destId="{857E4987-69CE-49B2-BB76-2720608FC483}" srcOrd="1" destOrd="0" presId="urn:microsoft.com/office/officeart/2005/8/layout/hProcess9"/>
    <dgm:cxn modelId="{912C39DD-A9BE-4887-AD94-A479BBE26521}" type="presParOf" srcId="{857E4987-69CE-49B2-BB76-2720608FC483}" destId="{53FC1B6F-6D61-4972-BF6F-45BE10266D1A}" srcOrd="0" destOrd="0" presId="urn:microsoft.com/office/officeart/2005/8/layout/hProcess9"/>
    <dgm:cxn modelId="{AF0F571F-BE6F-4C52-8F4F-CC5BEB740C84}" type="presParOf" srcId="{857E4987-69CE-49B2-BB76-2720608FC483}" destId="{E2DC3350-34A0-407A-AD09-8E70437FF404}" srcOrd="1" destOrd="0" presId="urn:microsoft.com/office/officeart/2005/8/layout/hProcess9"/>
    <dgm:cxn modelId="{7EDB72CC-E19C-4FE4-BD72-F4E157258429}" type="presParOf" srcId="{857E4987-69CE-49B2-BB76-2720608FC483}" destId="{99EE86CF-A442-4FE3-8C1E-F2B5AE30CBB9}" srcOrd="2" destOrd="0" presId="urn:microsoft.com/office/officeart/2005/8/layout/hProcess9"/>
    <dgm:cxn modelId="{2D92C550-F082-4723-9029-039262EF5A47}" type="presParOf" srcId="{857E4987-69CE-49B2-BB76-2720608FC483}" destId="{6118948B-CF36-48B2-A10F-A20CFC16DECC}" srcOrd="3" destOrd="0" presId="urn:microsoft.com/office/officeart/2005/8/layout/hProcess9"/>
    <dgm:cxn modelId="{C7A0A9BE-EE94-4563-9460-D51919711192}" type="presParOf" srcId="{857E4987-69CE-49B2-BB76-2720608FC483}" destId="{820784BB-1935-415D-97E4-77ED46ED22C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FCAC7-D1A0-4CD0-9065-98308CE21B80}">
      <dsp:nvSpPr>
        <dsp:cNvPr id="0" name=""/>
        <dsp:cNvSpPr/>
      </dsp:nvSpPr>
      <dsp:spPr>
        <a:xfrm rot="5400000">
          <a:off x="1302164" y="1583167"/>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514C42-B951-449B-A810-C539374C81A0}">
      <dsp:nvSpPr>
        <dsp:cNvPr id="0" name=""/>
        <dsp:cNvSpPr/>
      </dsp:nvSpPr>
      <dsp:spPr>
        <a:xfrm>
          <a:off x="931202" y="31045"/>
          <a:ext cx="2357070" cy="164987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Understand the Problem</a:t>
          </a:r>
        </a:p>
      </dsp:txBody>
      <dsp:txXfrm>
        <a:off x="1011757" y="111600"/>
        <a:ext cx="2195960" cy="1488762"/>
      </dsp:txXfrm>
    </dsp:sp>
    <dsp:sp modelId="{6A2B84A4-4DD3-4503-9273-218CFFC0DAD8}">
      <dsp:nvSpPr>
        <dsp:cNvPr id="0" name=""/>
        <dsp:cNvSpPr/>
      </dsp:nvSpPr>
      <dsp:spPr>
        <a:xfrm>
          <a:off x="3288273" y="188398"/>
          <a:ext cx="1714308" cy="1333500"/>
        </a:xfrm>
        <a:prstGeom prst="rect">
          <a:avLst/>
        </a:prstGeom>
        <a:noFill/>
        <a:ln>
          <a:noFill/>
        </a:ln>
        <a:effectLst/>
      </dsp:spPr>
      <dsp:style>
        <a:lnRef idx="0">
          <a:scrgbClr r="0" g="0" b="0"/>
        </a:lnRef>
        <a:fillRef idx="0">
          <a:scrgbClr r="0" g="0" b="0"/>
        </a:fillRef>
        <a:effectRef idx="0">
          <a:scrgbClr r="0" g="0" b="0"/>
        </a:effectRef>
        <a:fontRef idx="minor"/>
      </dsp:style>
    </dsp:sp>
    <dsp:sp modelId="{F007416C-AE04-47A2-9177-199C1CDF1580}">
      <dsp:nvSpPr>
        <dsp:cNvPr id="0" name=""/>
        <dsp:cNvSpPr/>
      </dsp:nvSpPr>
      <dsp:spPr>
        <a:xfrm rot="5400000">
          <a:off x="3256426" y="3436519"/>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91D334-8016-495C-9933-74ED7F9600BE}">
      <dsp:nvSpPr>
        <dsp:cNvPr id="0" name=""/>
        <dsp:cNvSpPr/>
      </dsp:nvSpPr>
      <dsp:spPr>
        <a:xfrm>
          <a:off x="2885464" y="1884397"/>
          <a:ext cx="2357070" cy="164987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Develop the Algorithm</a:t>
          </a:r>
        </a:p>
      </dsp:txBody>
      <dsp:txXfrm>
        <a:off x="2966019" y="1964952"/>
        <a:ext cx="2195960" cy="1488762"/>
      </dsp:txXfrm>
    </dsp:sp>
    <dsp:sp modelId="{6247A427-214F-4ACD-89C8-518710A7FDF5}">
      <dsp:nvSpPr>
        <dsp:cNvPr id="0" name=""/>
        <dsp:cNvSpPr/>
      </dsp:nvSpPr>
      <dsp:spPr>
        <a:xfrm>
          <a:off x="5242535"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sp>
    <dsp:sp modelId="{5C4F83F9-5A06-4F1D-91B3-867F37638D9C}">
      <dsp:nvSpPr>
        <dsp:cNvPr id="0" name=""/>
        <dsp:cNvSpPr/>
      </dsp:nvSpPr>
      <dsp:spPr>
        <a:xfrm>
          <a:off x="4839726" y="3737748"/>
          <a:ext cx="2357070" cy="164987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Write the Code</a:t>
          </a:r>
        </a:p>
      </dsp:txBody>
      <dsp:txXfrm>
        <a:off x="4920281" y="3818303"/>
        <a:ext cx="2195960" cy="1488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4DF19-06E7-446C-ACE1-EE8D9FA2A18A}">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C1B6F-6D61-4972-BF6F-45BE10266D1A}">
      <dsp:nvSpPr>
        <dsp:cNvPr id="0" name=""/>
        <dsp:cNvSpPr/>
      </dsp:nvSpPr>
      <dsp:spPr>
        <a:xfrm>
          <a:off x="8731" y="1625600"/>
          <a:ext cx="2616200"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If Swim Lane diagrams model processes and</a:t>
          </a:r>
        </a:p>
      </dsp:txBody>
      <dsp:txXfrm>
        <a:off x="114538" y="1731407"/>
        <a:ext cx="2404586" cy="1955852"/>
      </dsp:txXfrm>
    </dsp:sp>
    <dsp:sp modelId="{99EE86CF-A442-4FE3-8C1E-F2B5AE30CBB9}">
      <dsp:nvSpPr>
        <dsp:cNvPr id="0" name=""/>
        <dsp:cNvSpPr/>
      </dsp:nvSpPr>
      <dsp:spPr>
        <a:xfrm>
          <a:off x="2755899" y="1625600"/>
          <a:ext cx="2616200"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If a program is just an automated process</a:t>
          </a:r>
        </a:p>
      </dsp:txBody>
      <dsp:txXfrm>
        <a:off x="2861706" y="1731407"/>
        <a:ext cx="2404586" cy="1955852"/>
      </dsp:txXfrm>
    </dsp:sp>
    <dsp:sp modelId="{820784BB-1935-415D-97E4-77ED46ED22C3}">
      <dsp:nvSpPr>
        <dsp:cNvPr id="0" name=""/>
        <dsp:cNvSpPr/>
      </dsp:nvSpPr>
      <dsp:spPr>
        <a:xfrm>
          <a:off x="5503068" y="1625600"/>
          <a:ext cx="2616200"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Can we use a similar technique to model automated processes?</a:t>
          </a:r>
        </a:p>
      </dsp:txBody>
      <dsp:txXfrm>
        <a:off x="5608875" y="1731407"/>
        <a:ext cx="2404586"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01" name="Google Shape;101;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5829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745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baseline="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3518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2691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5586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5855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903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7545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6544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800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3181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1918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2198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5555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5095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383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5641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4163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964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4835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5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9472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5386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2837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2845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611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8218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6092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2122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9944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7737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853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9942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583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5193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472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79229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0300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60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4931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7764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4098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91168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261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baseline="0"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8799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1038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0438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81947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70528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84374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70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75754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endParaRPr lang="en-US" sz="1200" dirty="0">
              <a:effectLst/>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71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45548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72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51933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09310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034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6731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27609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5971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80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30114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81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32020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86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16519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89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918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189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037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1799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2222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Arial Narrow"/>
              <a:buNone/>
              <a:defRPr sz="6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dt" idx="10"/>
          </p:nvPr>
        </p:nvSpPr>
        <p:spPr>
          <a:xfrm>
            <a:off x="838200" y="6146674"/>
            <a:ext cx="2743200" cy="5748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4038600" y="6146674"/>
            <a:ext cx="4114800" cy="57480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pic>
        <p:nvPicPr>
          <p:cNvPr id="20" name="Google Shape;20;p2"/>
          <p:cNvPicPr preferRelativeResize="0"/>
          <p:nvPr/>
        </p:nvPicPr>
        <p:blipFill rotWithShape="1">
          <a:blip r:embed="rId2">
            <a:alphaModFix/>
          </a:blip>
          <a:srcRect/>
          <a:stretch/>
        </p:blipFill>
        <p:spPr>
          <a:xfrm>
            <a:off x="4735808" y="972829"/>
            <a:ext cx="2720385" cy="609366"/>
          </a:xfrm>
          <a:prstGeom prst="rect">
            <a:avLst/>
          </a:prstGeom>
          <a:noFill/>
          <a:ln>
            <a:noFill/>
          </a:ln>
        </p:spPr>
      </p:pic>
      <p:sp>
        <p:nvSpPr>
          <p:cNvPr id="21" name="Google Shape;21;p2"/>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cxnSp>
        <p:nvCxnSpPr>
          <p:cNvPr id="22" name="Google Shape;22;p2"/>
          <p:cNvCxnSpPr/>
          <p:nvPr/>
        </p:nvCxnSpPr>
        <p:spPr>
          <a:xfrm>
            <a:off x="5433000" y="408146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A41E35"/>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25" name="Google Shape;25;p3"/>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7200"/>
              <a:buFont typeface="Arial Narrow"/>
              <a:buNone/>
              <a:defRPr sz="72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7" name="Google Shape;27;p3"/>
          <p:cNvCxnSpPr/>
          <p:nvPr/>
        </p:nvCxnSpPr>
        <p:spPr>
          <a:xfrm>
            <a:off x="5433000" y="405860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numbered list">
  <p:cSld name="Title Only_1">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29972" y="556896"/>
            <a:ext cx="11488500" cy="11451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 name="Google Shape;43;p6"/>
          <p:cNvSpPr txBox="1">
            <a:spLocks noGrp="1"/>
          </p:cNvSpPr>
          <p:nvPr>
            <p:ph type="sldNum" idx="12"/>
          </p:nvPr>
        </p:nvSpPr>
        <p:spPr>
          <a:xfrm>
            <a:off x="9075419" y="6146674"/>
            <a:ext cx="2743200" cy="57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44" name="Google Shape;44;p6"/>
          <p:cNvSpPr txBox="1"/>
          <p:nvPr/>
        </p:nvSpPr>
        <p:spPr>
          <a:xfrm>
            <a:off x="432843" y="6146674"/>
            <a:ext cx="4114800" cy="57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u="none" strike="noStrike" cap="none" dirty="0">
              <a:solidFill>
                <a:srgbClr val="BFBFBF"/>
              </a:solidFill>
              <a:latin typeface="Arial Narrow"/>
              <a:ea typeface="Arial Narrow"/>
              <a:cs typeface="Arial Narrow"/>
              <a:sym typeface="Arial Narrow"/>
            </a:endParaRPr>
          </a:p>
        </p:txBody>
      </p:sp>
      <p:sp>
        <p:nvSpPr>
          <p:cNvPr id="45" name="Google Shape;45;p6"/>
          <p:cNvSpPr txBox="1"/>
          <p:nvPr/>
        </p:nvSpPr>
        <p:spPr>
          <a:xfrm>
            <a:off x="329971" y="1825625"/>
            <a:ext cx="11488500" cy="3660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Clr>
                <a:schemeClr val="dk1"/>
              </a:buClr>
              <a:buSzPts val="2800"/>
              <a:buFont typeface="Arial Narrow"/>
              <a:buAutoNum type="arabicPeriod"/>
            </a:pPr>
            <a:r>
              <a:rPr lang="en-US" sz="2800" dirty="0">
                <a:latin typeface="Arial Narrow"/>
                <a:ea typeface="Arial Narrow"/>
                <a:cs typeface="Arial Narrow"/>
                <a:sym typeface="Arial Narrow"/>
              </a:rPr>
              <a:t>sgrgrg</a:t>
            </a:r>
            <a:endParaRPr sz="2800" dirty="0">
              <a:latin typeface="Arial Narrow"/>
              <a:ea typeface="Arial Narrow"/>
              <a:cs typeface="Arial Narrow"/>
              <a:sym typeface="Arial Narrow"/>
            </a:endParaRPr>
          </a:p>
          <a:p>
            <a:pPr marL="457200" lvl="0" indent="-406400" rtl="0">
              <a:lnSpc>
                <a:spcPct val="90000"/>
              </a:lnSpc>
              <a:spcBef>
                <a:spcPts val="0"/>
              </a:spcBef>
              <a:spcAft>
                <a:spcPts val="0"/>
              </a:spcAft>
              <a:buSzPts val="2800"/>
              <a:buFont typeface="Arial Narrow"/>
              <a:buAutoNum type="arabicPeriod"/>
            </a:pPr>
            <a:r>
              <a:rPr lang="en-US" sz="2800" dirty="0">
                <a:solidFill>
                  <a:schemeClr val="dk1"/>
                </a:solidFill>
                <a:latin typeface="Arial Narrow"/>
                <a:ea typeface="Arial Narrow"/>
                <a:cs typeface="Arial Narrow"/>
                <a:sym typeface="Arial Narrow"/>
              </a:rPr>
              <a:t>sgrgrg</a:t>
            </a:r>
            <a:endParaRPr sz="2800" dirty="0">
              <a:solidFill>
                <a:schemeClr val="dk1"/>
              </a:solidFill>
              <a:latin typeface="Arial Narrow"/>
              <a:ea typeface="Arial Narrow"/>
              <a:cs typeface="Arial Narrow"/>
              <a:sym typeface="Arial Narrow"/>
            </a:endParaRPr>
          </a:p>
          <a:p>
            <a:pPr marL="457200" lvl="0" indent="-406400" rtl="0">
              <a:lnSpc>
                <a:spcPct val="90000"/>
              </a:lnSpc>
              <a:spcBef>
                <a:spcPts val="0"/>
              </a:spcBef>
              <a:spcAft>
                <a:spcPts val="0"/>
              </a:spcAft>
              <a:buClr>
                <a:schemeClr val="dk1"/>
              </a:buClr>
              <a:buSzPts val="2800"/>
              <a:buFont typeface="Arial Narrow"/>
              <a:buAutoNum type="arabicPeriod"/>
            </a:pPr>
            <a:endParaRPr sz="2800" dirty="0">
              <a:solidFill>
                <a:schemeClr val="dk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9"/>
        <p:cNvGrpSpPr/>
        <p:nvPr/>
      </p:nvGrpSpPr>
      <p:grpSpPr>
        <a:xfrm>
          <a:off x="0" y="0"/>
          <a:ext cx="0" cy="0"/>
          <a:chOff x="0" y="0"/>
          <a:chExt cx="0" cy="0"/>
        </a:xfrm>
      </p:grpSpPr>
      <p:sp>
        <p:nvSpPr>
          <p:cNvPr id="60" name="Google Shape;60;p9"/>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61" name="Google Shape;61;p9"/>
          <p:cNvSpPr txBox="1">
            <a:spLocks noGrp="1"/>
          </p:cNvSpPr>
          <p:nvPr>
            <p:ph type="body" idx="1"/>
          </p:nvPr>
        </p:nvSpPr>
        <p:spPr>
          <a:xfrm>
            <a:off x="32997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63" name="Google Shape;63;p9"/>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 name="Google Shape;65;p9"/>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66" name="Google Shape;66;p9"/>
          <p:cNvSpPr txBox="1">
            <a:spLocks noGrp="1"/>
          </p:cNvSpPr>
          <p:nvPr>
            <p:ph type="body" idx="2"/>
          </p:nvPr>
        </p:nvSpPr>
        <p:spPr>
          <a:xfrm>
            <a:off x="619356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13"/>
          <p:cNvSpPr txBox="1">
            <a:spLocks noGrp="1"/>
          </p:cNvSpPr>
          <p:nvPr>
            <p:ph type="body" idx="1"/>
          </p:nvPr>
        </p:nvSpPr>
        <p:spPr>
          <a:xfrm>
            <a:off x="432843" y="2068829"/>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0" name="Google Shape;80;p13"/>
          <p:cNvSpPr txBox="1">
            <a:spLocks noGrp="1"/>
          </p:cNvSpPr>
          <p:nvPr>
            <p:ph type="body" idx="2"/>
          </p:nvPr>
        </p:nvSpPr>
        <p:spPr>
          <a:xfrm>
            <a:off x="432843" y="2505075"/>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p13"/>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82" name="Google Shape;82;p13"/>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83" name="Google Shape;83;p13"/>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84" name="Google Shape;84;p13"/>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85" name="Google Shape;85;p13"/>
          <p:cNvSpPr txBox="1">
            <a:spLocks noGrp="1"/>
          </p:cNvSpPr>
          <p:nvPr>
            <p:ph type="body" idx="3"/>
          </p:nvPr>
        </p:nvSpPr>
        <p:spPr>
          <a:xfrm>
            <a:off x="6296432" y="2068828"/>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4"/>
          </p:nvPr>
        </p:nvSpPr>
        <p:spPr>
          <a:xfrm>
            <a:off x="6296432" y="2505074"/>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0"/>
        <p:cNvGrpSpPr/>
        <p:nvPr/>
      </p:nvGrpSpPr>
      <p:grpSpPr>
        <a:xfrm>
          <a:off x="0" y="0"/>
          <a:ext cx="0" cy="0"/>
          <a:chOff x="0" y="0"/>
          <a:chExt cx="0" cy="0"/>
        </a:xfrm>
      </p:grpSpPr>
      <p:sp>
        <p:nvSpPr>
          <p:cNvPr id="91" name="Google Shape;91;p15"/>
          <p:cNvSpPr>
            <a:spLocks noGrp="1"/>
          </p:cNvSpPr>
          <p:nvPr>
            <p:ph type="pic" idx="2"/>
          </p:nvPr>
        </p:nvSpPr>
        <p:spPr>
          <a:xfrm>
            <a:off x="4846320" y="457201"/>
            <a:ext cx="6509068" cy="5147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41E35"/>
              </a:buClr>
              <a:buSzPts val="3200"/>
              <a:buFont typeface="Arial"/>
              <a:buNone/>
              <a:defRPr sz="3200" b="1"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rgbClr val="A41E35"/>
              </a:buClr>
              <a:buSzPts val="2800"/>
              <a:buFont typeface="Arial"/>
              <a:buNone/>
              <a:defRPr sz="2800" b="1" i="0" u="none" strike="noStrike" cap="none">
                <a:solidFill>
                  <a:schemeClr val="dk1"/>
                </a:solidFill>
                <a:latin typeface="Arial Narrow"/>
                <a:ea typeface="Arial Narrow"/>
                <a:cs typeface="Arial Narrow"/>
                <a:sym typeface="Arial Narrow"/>
              </a:defRPr>
            </a:lvl2pPr>
            <a:lvl3pPr marR="0" lvl="2" algn="l" rtl="0">
              <a:lnSpc>
                <a:spcPct val="90000"/>
              </a:lnSpc>
              <a:spcBef>
                <a:spcPts val="500"/>
              </a:spcBef>
              <a:spcAft>
                <a:spcPts val="0"/>
              </a:spcAft>
              <a:buClr>
                <a:srgbClr val="A41E35"/>
              </a:buClr>
              <a:buSzPts val="2400"/>
              <a:buFont typeface="Arial"/>
              <a:buNone/>
              <a:defRPr sz="2400" b="1" i="0" u="none" strike="noStrike" cap="none">
                <a:solidFill>
                  <a:schemeClr val="dk1"/>
                </a:solidFill>
                <a:latin typeface="Arial Narrow"/>
                <a:ea typeface="Arial Narrow"/>
                <a:cs typeface="Arial Narrow"/>
                <a:sym typeface="Arial Narrow"/>
              </a:defRPr>
            </a:lvl3pPr>
            <a:lvl4pPr marR="0" lvl="3"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4pPr>
            <a:lvl5pPr marR="0" lvl="4"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92" name="Google Shape;92;p15"/>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93" name="Google Shape;93;p15"/>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94" name="Google Shape;94;p15"/>
          <p:cNvSpPr txBox="1">
            <a:spLocks noGrp="1"/>
          </p:cNvSpPr>
          <p:nvPr>
            <p:ph type="title"/>
          </p:nvPr>
        </p:nvSpPr>
        <p:spPr>
          <a:xfrm>
            <a:off x="341403" y="548640"/>
            <a:ext cx="4207737" cy="1038038"/>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5"/>
          <p:cNvSpPr txBox="1">
            <a:spLocks noGrp="1"/>
          </p:cNvSpPr>
          <p:nvPr>
            <p:ph type="body" idx="1"/>
          </p:nvPr>
        </p:nvSpPr>
        <p:spPr>
          <a:xfrm>
            <a:off x="341403" y="1931670"/>
            <a:ext cx="4207737" cy="367267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10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1400"/>
              <a:buFont typeface="Arial"/>
              <a:buNone/>
              <a:defRPr sz="14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200"/>
              <a:buFont typeface="Arial"/>
              <a:buNone/>
              <a:defRPr sz="12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cxnSp>
        <p:nvCxnSpPr>
          <p:cNvPr id="96" name="Google Shape;96;p15"/>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97" name="Google Shape;97;p15"/>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Blank" type="blank">
  <p:cSld name="2_Blank">
    <p:bg>
      <p:bgPr>
        <a:solidFill>
          <a:srgbClr val="222222"/>
        </a:solidFill>
        <a:effectLst/>
      </p:bgPr>
    </p:bg>
    <p:spTree>
      <p:nvGrpSpPr>
        <p:cNvPr id="1" name="Shape 75"/>
        <p:cNvGrpSpPr/>
        <p:nvPr/>
      </p:nvGrpSpPr>
      <p:grpSpPr>
        <a:xfrm>
          <a:off x="0" y="0"/>
          <a:ext cx="0" cy="0"/>
          <a:chOff x="0" y="0"/>
          <a:chExt cx="0" cy="0"/>
        </a:xfrm>
      </p:grpSpPr>
    </p:spTree>
    <p:extLst>
      <p:ext uri="{BB962C8B-B14F-4D97-AF65-F5344CB8AC3E}">
        <p14:creationId xmlns:p14="http://schemas.microsoft.com/office/powerpoint/2010/main" val="727810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888888"/>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9" r:id="rId5"/>
    <p:sldLayoutId id="2147483661" r:id="rId6"/>
    <p:sldLayoutId id="214748366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2bnrnM46kiI"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tuprd-my.sharepoint.com/:b:/g/personal/tue28808_temple_edu/EVEpHKZHD-FBgyvtfEKMoJABWUuHTYdg8_KHnx-94RBlGw?e=rd69Q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tuprd-my.sharepoint.com/:b:/g/personal/tue28808_temple_edu/EWsJQv9lvvVFhdox5ZRy4wUByTvNcgHU-lNLSk4o6UXPIw?e=Xls1a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package" Target="../embeddings/Microsoft_Word_Document.docx"/></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Agile_software_development"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s://en.wikipedia.org/wiki/Code_review" TargetMode="External"/><Relationship Id="rId5" Type="http://schemas.openxmlformats.org/officeDocument/2006/relationships/hyperlink" Target="https://en.wikipedia.org/wiki/Source_code" TargetMode="External"/><Relationship Id="rId4" Type="http://schemas.openxmlformats.org/officeDocument/2006/relationships/hyperlink" Target="https://en.wikipedia.org/wiki/Computer_programme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2643849" y="2359971"/>
            <a:ext cx="6904182" cy="1578300"/>
          </a:xfrm>
          <a:prstGeom prst="rect">
            <a:avLst/>
          </a:prstGeom>
          <a:noFill/>
          <a:ln>
            <a:noFill/>
          </a:ln>
        </p:spPr>
        <p:txBody>
          <a:bodyPr spcFirstLastPara="1" wrap="square" lIns="91425" tIns="45700" rIns="91425" bIns="45700" anchor="b" anchorCtr="0">
            <a:noAutofit/>
          </a:bodyPr>
          <a:lstStyle/>
          <a:p>
            <a:pPr lvl="0"/>
            <a:r>
              <a:rPr lang="en-US" dirty="0"/>
              <a:t>Information Systems in Organizations</a:t>
            </a:r>
            <a:endParaRPr dirty="0"/>
          </a:p>
        </p:txBody>
      </p:sp>
      <p:sp>
        <p:nvSpPr>
          <p:cNvPr id="104" name="Google Shape;104;p16"/>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A41E35"/>
              </a:buClr>
              <a:buSzPts val="2500"/>
              <a:buFont typeface="Arial"/>
              <a:buNone/>
            </a:pPr>
            <a:r>
              <a:rPr lang="en-US" dirty="0" smtClean="0"/>
              <a:t>An </a:t>
            </a:r>
            <a:r>
              <a:rPr lang="en-US" dirty="0"/>
              <a:t>Introduction to Programming</a:t>
            </a:r>
            <a:endParaRPr dirty="0"/>
          </a:p>
        </p:txBody>
      </p:sp>
      <p:cxnSp>
        <p:nvCxnSpPr>
          <p:cNvPr id="105" name="Google Shape;105;p16"/>
          <p:cNvCxnSpPr/>
          <p:nvPr/>
        </p:nvCxnSpPr>
        <p:spPr>
          <a:xfrm>
            <a:off x="5433060" y="4081463"/>
            <a:ext cx="1325880" cy="0"/>
          </a:xfrm>
          <a:prstGeom prst="straightConnector1">
            <a:avLst/>
          </a:prstGeom>
          <a:noFill/>
          <a:ln w="63500" cap="flat" cmpd="sng">
            <a:solidFill>
              <a:schemeClr val="lt1"/>
            </a:solidFill>
            <a:prstDash val="solid"/>
            <a:miter lim="800000"/>
            <a:headEnd type="none" w="sm" len="sm"/>
            <a:tailEnd type="none" w="sm" len="sm"/>
          </a:ln>
        </p:spPr>
      </p:cxnSp>
      <p:sp>
        <p:nvSpPr>
          <p:cNvPr id="7" name="Rectangle 6"/>
          <p:cNvSpPr/>
          <p:nvPr/>
        </p:nvSpPr>
        <p:spPr>
          <a:xfrm>
            <a:off x="5172304" y="5264722"/>
            <a:ext cx="1847272" cy="1071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 Paul R. Ehrlich</a:t>
            </a:r>
          </a:p>
        </p:txBody>
      </p:sp>
      <p:sp>
        <p:nvSpPr>
          <p:cNvPr id="5" name="Title 4"/>
          <p:cNvSpPr>
            <a:spLocks noGrp="1"/>
          </p:cNvSpPr>
          <p:nvPr>
            <p:ph type="ctrTitle"/>
          </p:nvPr>
        </p:nvSpPr>
        <p:spPr>
          <a:xfrm>
            <a:off x="997556" y="2236826"/>
            <a:ext cx="10196770" cy="1578300"/>
          </a:xfrm>
        </p:spPr>
        <p:txBody>
          <a:bodyPr/>
          <a:lstStyle/>
          <a:p>
            <a:r>
              <a:rPr lang="en-US" sz="4800" dirty="0"/>
              <a:t>“</a:t>
            </a:r>
            <a:r>
              <a:rPr lang="en-IN" dirty="0"/>
              <a:t>To err is human</a:t>
            </a:r>
            <a:r>
              <a:rPr lang="en-IN" b="0" dirty="0"/>
              <a:t>, </a:t>
            </a:r>
            <a:r>
              <a:rPr lang="en-IN" dirty="0"/>
              <a:t>but to really foul things up you need a computer</a:t>
            </a:r>
            <a:r>
              <a:rPr lang="en-US" sz="4800" i="1" dirty="0"/>
              <a:t>.</a:t>
            </a:r>
            <a:r>
              <a:rPr lang="en-US" sz="4800" dirty="0"/>
              <a:t>”</a:t>
            </a:r>
          </a:p>
        </p:txBody>
      </p:sp>
      <p:sp>
        <p:nvSpPr>
          <p:cNvPr id="4" name="Rectangle 3">
            <a:extLst>
              <a:ext uri="{FF2B5EF4-FFF2-40B4-BE49-F238E27FC236}">
                <a16:creationId xmlns:a16="http://schemas.microsoft.com/office/drawing/2014/main" id="{6989E910-92C6-874A-9E58-D88AC465DB02}"/>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5420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6" name="Title 1">
            <a:extLst>
              <a:ext uri="{FF2B5EF4-FFF2-40B4-BE49-F238E27FC236}">
                <a16:creationId xmlns:a16="http://schemas.microsoft.com/office/drawing/2014/main" id="{F68FB4B1-677A-A04D-8A7D-DD2A7C27E077}"/>
              </a:ext>
            </a:extLst>
          </p:cNvPr>
          <p:cNvSpPr>
            <a:spLocks noGrp="1"/>
          </p:cNvSpPr>
          <p:nvPr>
            <p:ph type="title"/>
          </p:nvPr>
        </p:nvSpPr>
        <p:spPr>
          <a:xfrm>
            <a:off x="677334" y="609600"/>
            <a:ext cx="8596668" cy="1320800"/>
          </a:xfrm>
        </p:spPr>
        <p:txBody>
          <a:bodyPr/>
          <a:lstStyle/>
          <a:p>
            <a:r>
              <a:rPr lang="en-US" dirty="0"/>
              <a:t>Managing Expectations</a:t>
            </a:r>
          </a:p>
        </p:txBody>
      </p:sp>
      <p:sp>
        <p:nvSpPr>
          <p:cNvPr id="47" name="TextBox 46">
            <a:extLst>
              <a:ext uri="{FF2B5EF4-FFF2-40B4-BE49-F238E27FC236}">
                <a16:creationId xmlns:a16="http://schemas.microsoft.com/office/drawing/2014/main" id="{31A7E8B5-7FFD-5348-BFC5-B13BD7C759BE}"/>
              </a:ext>
            </a:extLst>
          </p:cNvPr>
          <p:cNvSpPr txBox="1"/>
          <p:nvPr/>
        </p:nvSpPr>
        <p:spPr>
          <a:xfrm>
            <a:off x="677334" y="2152681"/>
            <a:ext cx="7710854" cy="646331"/>
          </a:xfrm>
          <a:prstGeom prst="rect">
            <a:avLst/>
          </a:prstGeom>
          <a:noFill/>
        </p:spPr>
        <p:txBody>
          <a:bodyPr wrap="square" rtlCol="0">
            <a:spAutoFit/>
          </a:bodyPr>
          <a:lstStyle/>
          <a:p>
            <a:r>
              <a:rPr lang="en-US" sz="3600" dirty="0">
                <a:solidFill>
                  <a:srgbClr val="A41E35"/>
                </a:solidFill>
                <a:hlinkClick r:id="rId3">
                  <a:extLst>
                    <a:ext uri="{A12FA001-AC4F-418D-AE19-62706E023703}">
                      <ahyp:hlinkClr xmlns:ahyp="http://schemas.microsoft.com/office/drawing/2018/hyperlinkcolor" xmlns="" val="tx"/>
                    </a:ext>
                  </a:extLst>
                </a:hlinkClick>
              </a:rPr>
              <a:t>Who here just LOVES music?</a:t>
            </a:r>
            <a:endParaRPr lang="en-US" sz="3600" dirty="0">
              <a:solidFill>
                <a:srgbClr val="A41E35"/>
              </a:solidFill>
            </a:endParaRPr>
          </a:p>
        </p:txBody>
      </p:sp>
      <p:pic>
        <p:nvPicPr>
          <p:cNvPr id="1026" name="Picture 2" descr="Image result for all types of mus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576" y="1026367"/>
            <a:ext cx="4661408" cy="25223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9B2EAE-B3C0-DD48-AB91-128D4893C654}"/>
              </a:ext>
            </a:extLst>
          </p:cNvPr>
          <p:cNvSpPr txBox="1"/>
          <p:nvPr/>
        </p:nvSpPr>
        <p:spPr>
          <a:xfrm>
            <a:off x="7356876" y="5369968"/>
            <a:ext cx="4661408" cy="461665"/>
          </a:xfrm>
          <a:prstGeom prst="rect">
            <a:avLst/>
          </a:prstGeom>
          <a:noFill/>
        </p:spPr>
        <p:txBody>
          <a:bodyPr wrap="square" rtlCol="0">
            <a:spAutoFit/>
          </a:bodyPr>
          <a:lstStyle/>
          <a:p>
            <a:r>
              <a:rPr lang="en-US" sz="800" dirty="0"/>
              <a:t>Source: https://lh3.googleusercontent.com/nLWIDzFEKGeMf5fbx1TqPCByiu0FAqARpXYexvoOsJeyccXS1U0fgllH946Zjdrr0L6MSw=s157</a:t>
            </a:r>
          </a:p>
        </p:txBody>
      </p:sp>
    </p:spTree>
    <p:extLst>
      <p:ext uri="{BB962C8B-B14F-4D97-AF65-F5344CB8AC3E}">
        <p14:creationId xmlns:p14="http://schemas.microsoft.com/office/powerpoint/2010/main" val="345964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2" name="Title 1">
            <a:extLst>
              <a:ext uri="{FF2B5EF4-FFF2-40B4-BE49-F238E27FC236}">
                <a16:creationId xmlns:a16="http://schemas.microsoft.com/office/drawing/2014/main" id="{F7B225A0-D8F9-FE40-9C7A-9FD0DBFF0C9B}"/>
              </a:ext>
            </a:extLst>
          </p:cNvPr>
          <p:cNvSpPr>
            <a:spLocks noGrp="1"/>
          </p:cNvSpPr>
          <p:nvPr>
            <p:ph type="title"/>
          </p:nvPr>
        </p:nvSpPr>
        <p:spPr>
          <a:xfrm>
            <a:off x="167055" y="194774"/>
            <a:ext cx="8596668" cy="1320800"/>
          </a:xfrm>
        </p:spPr>
        <p:txBody>
          <a:bodyPr/>
          <a:lstStyle/>
          <a:p>
            <a:r>
              <a:rPr lang="en-US" dirty="0"/>
              <a:t>Hello World</a:t>
            </a:r>
          </a:p>
        </p:txBody>
      </p:sp>
      <p:pic>
        <p:nvPicPr>
          <p:cNvPr id="13" name="Picture 12">
            <a:extLst>
              <a:ext uri="{FF2B5EF4-FFF2-40B4-BE49-F238E27FC236}">
                <a16:creationId xmlns:a16="http://schemas.microsoft.com/office/drawing/2014/main" id="{9C294A23-8AE5-AD4F-8BBB-C562BE96EBCD}"/>
              </a:ext>
            </a:extLst>
          </p:cNvPr>
          <p:cNvPicPr>
            <a:picLocks noChangeAspect="1"/>
          </p:cNvPicPr>
          <p:nvPr/>
        </p:nvPicPr>
        <p:blipFill>
          <a:blip r:embed="rId3"/>
          <a:stretch>
            <a:fillRect/>
          </a:stretch>
        </p:blipFill>
        <p:spPr>
          <a:xfrm>
            <a:off x="677009" y="1062587"/>
            <a:ext cx="12780172" cy="4732826"/>
          </a:xfrm>
          <a:prstGeom prst="rect">
            <a:avLst/>
          </a:prstGeom>
        </p:spPr>
      </p:pic>
      <p:sp>
        <p:nvSpPr>
          <p:cNvPr id="14" name="Oval 13">
            <a:extLst>
              <a:ext uri="{FF2B5EF4-FFF2-40B4-BE49-F238E27FC236}">
                <a16:creationId xmlns:a16="http://schemas.microsoft.com/office/drawing/2014/main" id="{E5975141-6716-B041-8AC0-62F5AB11747D}"/>
              </a:ext>
            </a:extLst>
          </p:cNvPr>
          <p:cNvSpPr/>
          <p:nvPr/>
        </p:nvSpPr>
        <p:spPr>
          <a:xfrm>
            <a:off x="1046284" y="931374"/>
            <a:ext cx="4018085" cy="5842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61A40A61-10EB-B742-954C-28A23118A52D}"/>
              </a:ext>
            </a:extLst>
          </p:cNvPr>
          <p:cNvCxnSpPr>
            <a:cxnSpLocks/>
          </p:cNvCxnSpPr>
          <p:nvPr/>
        </p:nvCxnSpPr>
        <p:spPr>
          <a:xfrm flipH="1">
            <a:off x="5064369" y="806783"/>
            <a:ext cx="1134208" cy="249182"/>
          </a:xfrm>
          <a:prstGeom prst="straightConnector1">
            <a:avLst/>
          </a:prstGeom>
          <a:ln>
            <a:solidFill>
              <a:schemeClr val="tx1">
                <a:lumMod val="95000"/>
                <a:lumOff val="5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16" name="TextBox 15">
            <a:extLst>
              <a:ext uri="{FF2B5EF4-FFF2-40B4-BE49-F238E27FC236}">
                <a16:creationId xmlns:a16="http://schemas.microsoft.com/office/drawing/2014/main" id="{177B11E9-7EAD-634B-96F9-5D393499F1A6}"/>
              </a:ext>
            </a:extLst>
          </p:cNvPr>
          <p:cNvSpPr txBox="1"/>
          <p:nvPr/>
        </p:nvSpPr>
        <p:spPr>
          <a:xfrm>
            <a:off x="6198577" y="647808"/>
            <a:ext cx="4507522" cy="369332"/>
          </a:xfrm>
          <a:prstGeom prst="rect">
            <a:avLst/>
          </a:prstGeom>
          <a:noFill/>
        </p:spPr>
        <p:txBody>
          <a:bodyPr wrap="square" rtlCol="0">
            <a:spAutoFit/>
          </a:bodyPr>
          <a:lstStyle/>
          <a:p>
            <a:r>
              <a:rPr lang="en-US" dirty="0"/>
              <a:t>Keep track of where you store your code!</a:t>
            </a:r>
          </a:p>
        </p:txBody>
      </p:sp>
      <p:sp>
        <p:nvSpPr>
          <p:cNvPr id="19" name="TextBox 18">
            <a:extLst>
              <a:ext uri="{FF2B5EF4-FFF2-40B4-BE49-F238E27FC236}">
                <a16:creationId xmlns:a16="http://schemas.microsoft.com/office/drawing/2014/main" id="{5F27936E-DE60-F043-B052-B291BFC266BC}"/>
              </a:ext>
            </a:extLst>
          </p:cNvPr>
          <p:cNvSpPr txBox="1"/>
          <p:nvPr/>
        </p:nvSpPr>
        <p:spPr>
          <a:xfrm>
            <a:off x="4308230" y="2383387"/>
            <a:ext cx="1512277" cy="1446550"/>
          </a:xfrm>
          <a:prstGeom prst="rect">
            <a:avLst/>
          </a:prstGeom>
          <a:noFill/>
        </p:spPr>
        <p:txBody>
          <a:bodyPr wrap="square" rtlCol="0">
            <a:spAutoFit/>
          </a:bodyPr>
          <a:lstStyle/>
          <a:p>
            <a:r>
              <a:rPr lang="en-US" sz="8800" dirty="0"/>
              <a:t>}</a:t>
            </a:r>
            <a:endParaRPr lang="en-US" sz="2000" dirty="0"/>
          </a:p>
        </p:txBody>
      </p:sp>
      <p:sp>
        <p:nvSpPr>
          <p:cNvPr id="20" name="TextBox 19">
            <a:extLst>
              <a:ext uri="{FF2B5EF4-FFF2-40B4-BE49-F238E27FC236}">
                <a16:creationId xmlns:a16="http://schemas.microsoft.com/office/drawing/2014/main" id="{AC32F3F8-CB64-4646-8BC5-8E7C764414D8}"/>
              </a:ext>
            </a:extLst>
          </p:cNvPr>
          <p:cNvSpPr txBox="1"/>
          <p:nvPr/>
        </p:nvSpPr>
        <p:spPr>
          <a:xfrm>
            <a:off x="4942745" y="3028198"/>
            <a:ext cx="2857500" cy="646331"/>
          </a:xfrm>
          <a:prstGeom prst="rect">
            <a:avLst/>
          </a:prstGeom>
          <a:noFill/>
        </p:spPr>
        <p:txBody>
          <a:bodyPr wrap="square" rtlCol="0">
            <a:spAutoFit/>
          </a:bodyPr>
          <a:lstStyle/>
          <a:p>
            <a:r>
              <a:rPr lang="en-US" dirty="0"/>
              <a:t>This is the HTML and never changes </a:t>
            </a:r>
          </a:p>
        </p:txBody>
      </p:sp>
      <p:cxnSp>
        <p:nvCxnSpPr>
          <p:cNvPr id="21" name="Straight Arrow Connector 20">
            <a:extLst>
              <a:ext uri="{FF2B5EF4-FFF2-40B4-BE49-F238E27FC236}">
                <a16:creationId xmlns:a16="http://schemas.microsoft.com/office/drawing/2014/main" id="{CC71E8F5-92FF-6244-BF74-BB8776675E34}"/>
              </a:ext>
            </a:extLst>
          </p:cNvPr>
          <p:cNvCxnSpPr/>
          <p:nvPr/>
        </p:nvCxnSpPr>
        <p:spPr>
          <a:xfrm flipH="1">
            <a:off x="5820507" y="4264269"/>
            <a:ext cx="1128344" cy="0"/>
          </a:xfrm>
          <a:prstGeom prst="straightConnector1">
            <a:avLst/>
          </a:prstGeom>
          <a:ln>
            <a:solidFill>
              <a:schemeClr val="tx2">
                <a:lumMod val="1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22" name="TextBox 21">
            <a:extLst>
              <a:ext uri="{FF2B5EF4-FFF2-40B4-BE49-F238E27FC236}">
                <a16:creationId xmlns:a16="http://schemas.microsoft.com/office/drawing/2014/main" id="{084DA2DF-26E0-C14E-BA84-9BEDF3793F33}"/>
              </a:ext>
            </a:extLst>
          </p:cNvPr>
          <p:cNvSpPr txBox="1"/>
          <p:nvPr/>
        </p:nvSpPr>
        <p:spPr>
          <a:xfrm>
            <a:off x="7020926" y="4085743"/>
            <a:ext cx="3244362" cy="369332"/>
          </a:xfrm>
          <a:prstGeom prst="rect">
            <a:avLst/>
          </a:prstGeom>
          <a:noFill/>
        </p:spPr>
        <p:txBody>
          <a:bodyPr wrap="square" rtlCol="0">
            <a:spAutoFit/>
          </a:bodyPr>
          <a:lstStyle/>
          <a:p>
            <a:r>
              <a:rPr lang="en-US" dirty="0"/>
              <a:t>This is the JavaScript code</a:t>
            </a:r>
          </a:p>
        </p:txBody>
      </p:sp>
      <p:sp>
        <p:nvSpPr>
          <p:cNvPr id="23" name="TextBox 22">
            <a:extLst>
              <a:ext uri="{FF2B5EF4-FFF2-40B4-BE49-F238E27FC236}">
                <a16:creationId xmlns:a16="http://schemas.microsoft.com/office/drawing/2014/main" id="{A3C7CD3D-F364-0440-B56B-82C9CA362E16}"/>
              </a:ext>
            </a:extLst>
          </p:cNvPr>
          <p:cNvSpPr txBox="1"/>
          <p:nvPr/>
        </p:nvSpPr>
        <p:spPr>
          <a:xfrm>
            <a:off x="4308229" y="4319340"/>
            <a:ext cx="1512277" cy="1446550"/>
          </a:xfrm>
          <a:prstGeom prst="rect">
            <a:avLst/>
          </a:prstGeom>
          <a:noFill/>
        </p:spPr>
        <p:txBody>
          <a:bodyPr wrap="square" rtlCol="0">
            <a:spAutoFit/>
          </a:bodyPr>
          <a:lstStyle/>
          <a:p>
            <a:r>
              <a:rPr lang="en-US" sz="8800" dirty="0"/>
              <a:t>}</a:t>
            </a:r>
            <a:endParaRPr lang="en-US" sz="2000" dirty="0"/>
          </a:p>
        </p:txBody>
      </p:sp>
      <p:sp>
        <p:nvSpPr>
          <p:cNvPr id="25" name="TextBox 24">
            <a:extLst>
              <a:ext uri="{FF2B5EF4-FFF2-40B4-BE49-F238E27FC236}">
                <a16:creationId xmlns:a16="http://schemas.microsoft.com/office/drawing/2014/main" id="{7B007BB0-3FC0-3B48-9232-D4663C02B2EA}"/>
              </a:ext>
            </a:extLst>
          </p:cNvPr>
          <p:cNvSpPr txBox="1"/>
          <p:nvPr/>
        </p:nvSpPr>
        <p:spPr>
          <a:xfrm>
            <a:off x="4942745" y="4913696"/>
            <a:ext cx="2857500" cy="646331"/>
          </a:xfrm>
          <a:prstGeom prst="rect">
            <a:avLst/>
          </a:prstGeom>
          <a:noFill/>
        </p:spPr>
        <p:txBody>
          <a:bodyPr wrap="square" rtlCol="0">
            <a:spAutoFit/>
          </a:bodyPr>
          <a:lstStyle/>
          <a:p>
            <a:r>
              <a:rPr lang="en-US" dirty="0"/>
              <a:t>This is the HTML and never changes </a:t>
            </a:r>
          </a:p>
        </p:txBody>
      </p:sp>
    </p:spTree>
    <p:extLst>
      <p:ext uri="{BB962C8B-B14F-4D97-AF65-F5344CB8AC3E}">
        <p14:creationId xmlns:p14="http://schemas.microsoft.com/office/powerpoint/2010/main" val="163988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2" name="Title 1">
            <a:extLst>
              <a:ext uri="{FF2B5EF4-FFF2-40B4-BE49-F238E27FC236}">
                <a16:creationId xmlns:a16="http://schemas.microsoft.com/office/drawing/2014/main" id="{67074488-C91F-A440-831E-24508580FA0E}"/>
              </a:ext>
            </a:extLst>
          </p:cNvPr>
          <p:cNvSpPr>
            <a:spLocks noGrp="1"/>
          </p:cNvSpPr>
          <p:nvPr>
            <p:ph type="title"/>
          </p:nvPr>
        </p:nvSpPr>
        <p:spPr>
          <a:xfrm>
            <a:off x="677334" y="609600"/>
            <a:ext cx="8596668" cy="1320800"/>
          </a:xfrm>
        </p:spPr>
        <p:txBody>
          <a:bodyPr/>
          <a:lstStyle/>
          <a:p>
            <a:r>
              <a:rPr lang="en-US" dirty="0"/>
              <a:t>Hello World</a:t>
            </a:r>
          </a:p>
        </p:txBody>
      </p:sp>
      <p:pic>
        <p:nvPicPr>
          <p:cNvPr id="13" name="Picture 12">
            <a:extLst>
              <a:ext uri="{FF2B5EF4-FFF2-40B4-BE49-F238E27FC236}">
                <a16:creationId xmlns:a16="http://schemas.microsoft.com/office/drawing/2014/main" id="{F8602447-E764-7146-BDB5-ED64D7421BC9}"/>
              </a:ext>
            </a:extLst>
          </p:cNvPr>
          <p:cNvPicPr>
            <a:picLocks noChangeAspect="1"/>
          </p:cNvPicPr>
          <p:nvPr/>
        </p:nvPicPr>
        <p:blipFill rotWithShape="1">
          <a:blip r:embed="rId3"/>
          <a:srcRect l="1" t="2088" r="2042"/>
          <a:stretch/>
        </p:blipFill>
        <p:spPr>
          <a:xfrm>
            <a:off x="379067" y="1528872"/>
            <a:ext cx="9274887" cy="4348590"/>
          </a:xfrm>
          <a:prstGeom prst="rect">
            <a:avLst/>
          </a:prstGeom>
        </p:spPr>
      </p:pic>
      <p:sp>
        <p:nvSpPr>
          <p:cNvPr id="14" name="TextBox 13">
            <a:extLst>
              <a:ext uri="{FF2B5EF4-FFF2-40B4-BE49-F238E27FC236}">
                <a16:creationId xmlns:a16="http://schemas.microsoft.com/office/drawing/2014/main" id="{4DCDCDC2-6C56-454F-8449-0AFC1D7C1C1A}"/>
              </a:ext>
            </a:extLst>
          </p:cNvPr>
          <p:cNvSpPr txBox="1"/>
          <p:nvPr/>
        </p:nvSpPr>
        <p:spPr>
          <a:xfrm>
            <a:off x="5448303" y="790208"/>
            <a:ext cx="4507522" cy="369332"/>
          </a:xfrm>
          <a:prstGeom prst="rect">
            <a:avLst/>
          </a:prstGeom>
          <a:noFill/>
        </p:spPr>
        <p:txBody>
          <a:bodyPr wrap="square" rtlCol="0">
            <a:spAutoFit/>
          </a:bodyPr>
          <a:lstStyle/>
          <a:p>
            <a:r>
              <a:rPr lang="en-US" dirty="0"/>
              <a:t>Keep track of where you store your code!</a:t>
            </a:r>
          </a:p>
        </p:txBody>
      </p:sp>
      <p:cxnSp>
        <p:nvCxnSpPr>
          <p:cNvPr id="15" name="Straight Arrow Connector 14">
            <a:extLst>
              <a:ext uri="{FF2B5EF4-FFF2-40B4-BE49-F238E27FC236}">
                <a16:creationId xmlns:a16="http://schemas.microsoft.com/office/drawing/2014/main" id="{9B039AE6-BE95-8C44-830B-CFCE1D6B3B4A}"/>
              </a:ext>
            </a:extLst>
          </p:cNvPr>
          <p:cNvCxnSpPr>
            <a:cxnSpLocks/>
          </p:cNvCxnSpPr>
          <p:nvPr/>
        </p:nvCxnSpPr>
        <p:spPr>
          <a:xfrm flipH="1">
            <a:off x="4717572" y="1159540"/>
            <a:ext cx="791307" cy="885031"/>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001802EB-CCC2-0441-A5AE-01EC83B428C4}"/>
              </a:ext>
            </a:extLst>
          </p:cNvPr>
          <p:cNvCxnSpPr>
            <a:cxnSpLocks/>
          </p:cNvCxnSpPr>
          <p:nvPr/>
        </p:nvCxnSpPr>
        <p:spPr>
          <a:xfrm flipH="1">
            <a:off x="3587263" y="2874366"/>
            <a:ext cx="1861040" cy="249090"/>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sp>
        <p:nvSpPr>
          <p:cNvPr id="18" name="TextBox 17">
            <a:extLst>
              <a:ext uri="{FF2B5EF4-FFF2-40B4-BE49-F238E27FC236}">
                <a16:creationId xmlns:a16="http://schemas.microsoft.com/office/drawing/2014/main" id="{E0256FF0-7D38-BF4F-A21F-582C94875DFA}"/>
              </a:ext>
            </a:extLst>
          </p:cNvPr>
          <p:cNvSpPr txBox="1"/>
          <p:nvPr/>
        </p:nvSpPr>
        <p:spPr>
          <a:xfrm>
            <a:off x="5448303" y="2690501"/>
            <a:ext cx="4507522" cy="369332"/>
          </a:xfrm>
          <a:prstGeom prst="rect">
            <a:avLst/>
          </a:prstGeom>
          <a:noFill/>
        </p:spPr>
        <p:txBody>
          <a:bodyPr wrap="square" rtlCol="0">
            <a:spAutoFit/>
          </a:bodyPr>
          <a:lstStyle/>
          <a:p>
            <a:r>
              <a:rPr lang="en-US" dirty="0"/>
              <a:t>Output from Alert</a:t>
            </a:r>
          </a:p>
        </p:txBody>
      </p:sp>
    </p:spTree>
    <p:extLst>
      <p:ext uri="{BB962C8B-B14F-4D97-AF65-F5344CB8AC3E}">
        <p14:creationId xmlns:p14="http://schemas.microsoft.com/office/powerpoint/2010/main" val="191005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3" name="Title 1">
            <a:extLst>
              <a:ext uri="{FF2B5EF4-FFF2-40B4-BE49-F238E27FC236}">
                <a16:creationId xmlns:a16="http://schemas.microsoft.com/office/drawing/2014/main" id="{B31D0D33-89C5-3C4E-BDDE-513DD241B6F1}"/>
              </a:ext>
            </a:extLst>
          </p:cNvPr>
          <p:cNvSpPr>
            <a:spLocks noGrp="1"/>
          </p:cNvSpPr>
          <p:nvPr>
            <p:ph type="title"/>
          </p:nvPr>
        </p:nvSpPr>
        <p:spPr>
          <a:xfrm>
            <a:off x="132211" y="194672"/>
            <a:ext cx="8596668" cy="1320800"/>
          </a:xfrm>
        </p:spPr>
        <p:txBody>
          <a:bodyPr/>
          <a:lstStyle/>
          <a:p>
            <a:r>
              <a:rPr lang="en-US" dirty="0"/>
              <a:t>Fancy Hello World!</a:t>
            </a:r>
          </a:p>
        </p:txBody>
      </p:sp>
      <p:pic>
        <p:nvPicPr>
          <p:cNvPr id="14" name="Picture 13">
            <a:extLst>
              <a:ext uri="{FF2B5EF4-FFF2-40B4-BE49-F238E27FC236}">
                <a16:creationId xmlns:a16="http://schemas.microsoft.com/office/drawing/2014/main" id="{DEDF1891-8F32-444E-8538-454C3AF1F64A}"/>
              </a:ext>
            </a:extLst>
          </p:cNvPr>
          <p:cNvPicPr>
            <a:picLocks noChangeAspect="1"/>
          </p:cNvPicPr>
          <p:nvPr/>
        </p:nvPicPr>
        <p:blipFill>
          <a:blip r:embed="rId3"/>
          <a:stretch>
            <a:fillRect/>
          </a:stretch>
        </p:blipFill>
        <p:spPr>
          <a:xfrm>
            <a:off x="368881" y="853995"/>
            <a:ext cx="9759858" cy="5053998"/>
          </a:xfrm>
          <a:prstGeom prst="rect">
            <a:avLst/>
          </a:prstGeom>
        </p:spPr>
      </p:pic>
      <p:sp>
        <p:nvSpPr>
          <p:cNvPr id="15" name="TextBox 14">
            <a:extLst>
              <a:ext uri="{FF2B5EF4-FFF2-40B4-BE49-F238E27FC236}">
                <a16:creationId xmlns:a16="http://schemas.microsoft.com/office/drawing/2014/main" id="{FC898CFA-F3EC-3A4E-8F7B-564F85417EE0}"/>
              </a:ext>
            </a:extLst>
          </p:cNvPr>
          <p:cNvSpPr txBox="1"/>
          <p:nvPr/>
        </p:nvSpPr>
        <p:spPr>
          <a:xfrm>
            <a:off x="3077308" y="1767616"/>
            <a:ext cx="1512277" cy="1446550"/>
          </a:xfrm>
          <a:prstGeom prst="rect">
            <a:avLst/>
          </a:prstGeom>
          <a:noFill/>
        </p:spPr>
        <p:txBody>
          <a:bodyPr wrap="square" rtlCol="0">
            <a:spAutoFit/>
          </a:bodyPr>
          <a:lstStyle/>
          <a:p>
            <a:r>
              <a:rPr lang="en-US" sz="8800" dirty="0"/>
              <a:t>}</a:t>
            </a:r>
            <a:endParaRPr lang="en-US" sz="2000" dirty="0"/>
          </a:p>
        </p:txBody>
      </p:sp>
      <p:sp>
        <p:nvSpPr>
          <p:cNvPr id="16" name="TextBox 15">
            <a:extLst>
              <a:ext uri="{FF2B5EF4-FFF2-40B4-BE49-F238E27FC236}">
                <a16:creationId xmlns:a16="http://schemas.microsoft.com/office/drawing/2014/main" id="{E6B0B5AA-8938-0649-AA6A-126753457424}"/>
              </a:ext>
            </a:extLst>
          </p:cNvPr>
          <p:cNvSpPr txBox="1"/>
          <p:nvPr/>
        </p:nvSpPr>
        <p:spPr>
          <a:xfrm>
            <a:off x="3833446" y="2490891"/>
            <a:ext cx="2857500" cy="646331"/>
          </a:xfrm>
          <a:prstGeom prst="rect">
            <a:avLst/>
          </a:prstGeom>
          <a:noFill/>
        </p:spPr>
        <p:txBody>
          <a:bodyPr wrap="square" rtlCol="0">
            <a:spAutoFit/>
          </a:bodyPr>
          <a:lstStyle/>
          <a:p>
            <a:r>
              <a:rPr lang="en-US" dirty="0"/>
              <a:t>This is the HTML and never changes </a:t>
            </a:r>
          </a:p>
        </p:txBody>
      </p:sp>
      <p:sp>
        <p:nvSpPr>
          <p:cNvPr id="18" name="TextBox 17">
            <a:extLst>
              <a:ext uri="{FF2B5EF4-FFF2-40B4-BE49-F238E27FC236}">
                <a16:creationId xmlns:a16="http://schemas.microsoft.com/office/drawing/2014/main" id="{92E8473D-D398-E94A-AD23-D9C2E60A1330}"/>
              </a:ext>
            </a:extLst>
          </p:cNvPr>
          <p:cNvSpPr txBox="1"/>
          <p:nvPr/>
        </p:nvSpPr>
        <p:spPr>
          <a:xfrm>
            <a:off x="6541873" y="2836388"/>
            <a:ext cx="1512277" cy="2215991"/>
          </a:xfrm>
          <a:prstGeom prst="rect">
            <a:avLst/>
          </a:prstGeom>
          <a:noFill/>
        </p:spPr>
        <p:txBody>
          <a:bodyPr wrap="square" rtlCol="0">
            <a:spAutoFit/>
          </a:bodyPr>
          <a:lstStyle/>
          <a:p>
            <a:r>
              <a:rPr lang="en-US" sz="13800" dirty="0"/>
              <a:t>}</a:t>
            </a:r>
            <a:endParaRPr lang="en-US" sz="3200" dirty="0"/>
          </a:p>
        </p:txBody>
      </p:sp>
      <p:sp>
        <p:nvSpPr>
          <p:cNvPr id="19" name="TextBox 18">
            <a:extLst>
              <a:ext uri="{FF2B5EF4-FFF2-40B4-BE49-F238E27FC236}">
                <a16:creationId xmlns:a16="http://schemas.microsoft.com/office/drawing/2014/main" id="{6BAC5397-2F5E-F241-8B1D-88170E2BCA91}"/>
              </a:ext>
            </a:extLst>
          </p:cNvPr>
          <p:cNvSpPr txBox="1"/>
          <p:nvPr/>
        </p:nvSpPr>
        <p:spPr>
          <a:xfrm>
            <a:off x="7148938" y="3812941"/>
            <a:ext cx="2857500" cy="923330"/>
          </a:xfrm>
          <a:prstGeom prst="rect">
            <a:avLst/>
          </a:prstGeom>
          <a:noFill/>
        </p:spPr>
        <p:txBody>
          <a:bodyPr wrap="square" rtlCol="0">
            <a:spAutoFit/>
          </a:bodyPr>
          <a:lstStyle/>
          <a:p>
            <a:r>
              <a:rPr lang="en-US" dirty="0"/>
              <a:t>This will make more sense in the coming weeks</a:t>
            </a:r>
          </a:p>
        </p:txBody>
      </p:sp>
      <p:sp>
        <p:nvSpPr>
          <p:cNvPr id="20" name="TextBox 19">
            <a:extLst>
              <a:ext uri="{FF2B5EF4-FFF2-40B4-BE49-F238E27FC236}">
                <a16:creationId xmlns:a16="http://schemas.microsoft.com/office/drawing/2014/main" id="{8714CAA7-DEAC-E44A-B30C-A63DFCC17980}"/>
              </a:ext>
            </a:extLst>
          </p:cNvPr>
          <p:cNvSpPr txBox="1"/>
          <p:nvPr/>
        </p:nvSpPr>
        <p:spPr>
          <a:xfrm>
            <a:off x="2955007" y="4557455"/>
            <a:ext cx="1512277" cy="1446550"/>
          </a:xfrm>
          <a:prstGeom prst="rect">
            <a:avLst/>
          </a:prstGeom>
          <a:noFill/>
        </p:spPr>
        <p:txBody>
          <a:bodyPr wrap="square" rtlCol="0">
            <a:spAutoFit/>
          </a:bodyPr>
          <a:lstStyle/>
          <a:p>
            <a:r>
              <a:rPr lang="en-US" sz="8800" dirty="0"/>
              <a:t>}</a:t>
            </a:r>
            <a:endParaRPr lang="en-US" sz="2000" dirty="0"/>
          </a:p>
        </p:txBody>
      </p:sp>
      <p:sp>
        <p:nvSpPr>
          <p:cNvPr id="21" name="TextBox 20">
            <a:extLst>
              <a:ext uri="{FF2B5EF4-FFF2-40B4-BE49-F238E27FC236}">
                <a16:creationId xmlns:a16="http://schemas.microsoft.com/office/drawing/2014/main" id="{50BCA87F-AE42-4B42-BAF8-6D62DED90514}"/>
              </a:ext>
            </a:extLst>
          </p:cNvPr>
          <p:cNvSpPr txBox="1"/>
          <p:nvPr/>
        </p:nvSpPr>
        <p:spPr>
          <a:xfrm>
            <a:off x="3684373" y="5280730"/>
            <a:ext cx="2857500" cy="646331"/>
          </a:xfrm>
          <a:prstGeom prst="rect">
            <a:avLst/>
          </a:prstGeom>
          <a:noFill/>
        </p:spPr>
        <p:txBody>
          <a:bodyPr wrap="square" rtlCol="0">
            <a:spAutoFit/>
          </a:bodyPr>
          <a:lstStyle/>
          <a:p>
            <a:r>
              <a:rPr lang="en-US" dirty="0"/>
              <a:t>This is the HTML and never changes </a:t>
            </a:r>
          </a:p>
        </p:txBody>
      </p:sp>
    </p:spTree>
    <p:extLst>
      <p:ext uri="{BB962C8B-B14F-4D97-AF65-F5344CB8AC3E}">
        <p14:creationId xmlns:p14="http://schemas.microsoft.com/office/powerpoint/2010/main" val="326564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3" name="Title 1">
            <a:extLst>
              <a:ext uri="{FF2B5EF4-FFF2-40B4-BE49-F238E27FC236}">
                <a16:creationId xmlns:a16="http://schemas.microsoft.com/office/drawing/2014/main" id="{B31D0D33-89C5-3C4E-BDDE-513DD241B6F1}"/>
              </a:ext>
            </a:extLst>
          </p:cNvPr>
          <p:cNvSpPr>
            <a:spLocks noGrp="1"/>
          </p:cNvSpPr>
          <p:nvPr>
            <p:ph type="title"/>
          </p:nvPr>
        </p:nvSpPr>
        <p:spPr>
          <a:xfrm>
            <a:off x="132211" y="194672"/>
            <a:ext cx="8596668" cy="1320800"/>
          </a:xfrm>
        </p:spPr>
        <p:txBody>
          <a:bodyPr/>
          <a:lstStyle/>
          <a:p>
            <a:r>
              <a:rPr lang="en-US" dirty="0"/>
              <a:t>Fancy Hello World!</a:t>
            </a:r>
          </a:p>
        </p:txBody>
      </p:sp>
      <p:pic>
        <p:nvPicPr>
          <p:cNvPr id="11" name="Picture 10">
            <a:extLst>
              <a:ext uri="{FF2B5EF4-FFF2-40B4-BE49-F238E27FC236}">
                <a16:creationId xmlns:a16="http://schemas.microsoft.com/office/drawing/2014/main" id="{5AA63076-A4F4-9344-9131-E53768120626}"/>
              </a:ext>
            </a:extLst>
          </p:cNvPr>
          <p:cNvPicPr>
            <a:picLocks noChangeAspect="1"/>
          </p:cNvPicPr>
          <p:nvPr/>
        </p:nvPicPr>
        <p:blipFill>
          <a:blip r:embed="rId3"/>
          <a:stretch>
            <a:fillRect/>
          </a:stretch>
        </p:blipFill>
        <p:spPr>
          <a:xfrm>
            <a:off x="189538" y="855072"/>
            <a:ext cx="7381875" cy="3905250"/>
          </a:xfrm>
          <a:prstGeom prst="rect">
            <a:avLst/>
          </a:prstGeom>
        </p:spPr>
      </p:pic>
      <p:pic>
        <p:nvPicPr>
          <p:cNvPr id="12" name="Picture 11">
            <a:extLst>
              <a:ext uri="{FF2B5EF4-FFF2-40B4-BE49-F238E27FC236}">
                <a16:creationId xmlns:a16="http://schemas.microsoft.com/office/drawing/2014/main" id="{1A28F001-2CE5-B945-9BC4-2C6D8EDFCE02}"/>
              </a:ext>
            </a:extLst>
          </p:cNvPr>
          <p:cNvPicPr>
            <a:picLocks noChangeAspect="1"/>
          </p:cNvPicPr>
          <p:nvPr/>
        </p:nvPicPr>
        <p:blipFill>
          <a:blip r:embed="rId4"/>
          <a:stretch>
            <a:fillRect/>
          </a:stretch>
        </p:blipFill>
        <p:spPr>
          <a:xfrm>
            <a:off x="625549" y="1250177"/>
            <a:ext cx="7296150" cy="3990975"/>
          </a:xfrm>
          <a:prstGeom prst="rect">
            <a:avLst/>
          </a:prstGeom>
        </p:spPr>
      </p:pic>
      <p:pic>
        <p:nvPicPr>
          <p:cNvPr id="17" name="Picture 16">
            <a:extLst>
              <a:ext uri="{FF2B5EF4-FFF2-40B4-BE49-F238E27FC236}">
                <a16:creationId xmlns:a16="http://schemas.microsoft.com/office/drawing/2014/main" id="{2184ABAE-8CB0-EE4D-9AED-72B4518141C6}"/>
              </a:ext>
            </a:extLst>
          </p:cNvPr>
          <p:cNvPicPr>
            <a:picLocks noChangeAspect="1"/>
          </p:cNvPicPr>
          <p:nvPr/>
        </p:nvPicPr>
        <p:blipFill>
          <a:blip r:embed="rId5"/>
          <a:stretch>
            <a:fillRect/>
          </a:stretch>
        </p:blipFill>
        <p:spPr>
          <a:xfrm>
            <a:off x="1032985" y="1616848"/>
            <a:ext cx="7324725" cy="3990975"/>
          </a:xfrm>
          <a:prstGeom prst="rect">
            <a:avLst/>
          </a:prstGeom>
        </p:spPr>
      </p:pic>
      <p:pic>
        <p:nvPicPr>
          <p:cNvPr id="22" name="Picture 21">
            <a:extLst>
              <a:ext uri="{FF2B5EF4-FFF2-40B4-BE49-F238E27FC236}">
                <a16:creationId xmlns:a16="http://schemas.microsoft.com/office/drawing/2014/main" id="{AFC2DD55-E8D8-2747-A794-647B75C764CD}"/>
              </a:ext>
            </a:extLst>
          </p:cNvPr>
          <p:cNvPicPr>
            <a:picLocks noChangeAspect="1"/>
          </p:cNvPicPr>
          <p:nvPr/>
        </p:nvPicPr>
        <p:blipFill>
          <a:blip r:embed="rId6"/>
          <a:stretch>
            <a:fillRect/>
          </a:stretch>
        </p:blipFill>
        <p:spPr>
          <a:xfrm>
            <a:off x="1594345" y="2013194"/>
            <a:ext cx="7315200" cy="3914775"/>
          </a:xfrm>
          <a:prstGeom prst="rect">
            <a:avLst/>
          </a:prstGeom>
        </p:spPr>
      </p:pic>
    </p:spTree>
    <p:extLst>
      <p:ext uri="{BB962C8B-B14F-4D97-AF65-F5344CB8AC3E}">
        <p14:creationId xmlns:p14="http://schemas.microsoft.com/office/powerpoint/2010/main" val="10925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73DF10-174D-9E4E-A7F1-AB1AA5A05627}"/>
              </a:ext>
            </a:extLst>
          </p:cNvPr>
          <p:cNvSpPr>
            <a:spLocks noGrp="1"/>
          </p:cNvSpPr>
          <p:nvPr>
            <p:ph type="title"/>
          </p:nvPr>
        </p:nvSpPr>
        <p:spPr>
          <a:xfrm>
            <a:off x="529637" y="1374019"/>
            <a:ext cx="11488647" cy="1145222"/>
          </a:xfrm>
        </p:spPr>
        <p:txBody>
          <a:bodyPr/>
          <a:lstStyle/>
          <a:p>
            <a:r>
              <a:rPr lang="en-US" dirty="0"/>
              <a:t>To code, we will need </a:t>
            </a:r>
            <a:r>
              <a:rPr lang="en-US" dirty="0" smtClean="0"/>
              <a:t>a </a:t>
            </a:r>
            <a:r>
              <a:rPr lang="en-US" dirty="0"/>
              <a:t>text </a:t>
            </a:r>
            <a:r>
              <a:rPr lang="en-US" dirty="0" smtClean="0"/>
              <a:t>editor:</a:t>
            </a:r>
            <a:r>
              <a:rPr lang="en-US" dirty="0"/>
              <a:t/>
            </a:r>
            <a:br>
              <a:rPr lang="en-US" dirty="0"/>
            </a:br>
            <a:r>
              <a:rPr lang="en-US" dirty="0"/>
              <a:t/>
            </a:r>
            <a:br>
              <a:rPr lang="en-US" dirty="0"/>
            </a:br>
            <a:r>
              <a:rPr lang="en-US" dirty="0" smtClean="0">
                <a:hlinkClick r:id="rId3"/>
              </a:rPr>
              <a:t>Installing-VS-Code-Windows</a:t>
            </a:r>
            <a:r>
              <a:rPr lang="en-US" dirty="0" smtClean="0"/>
              <a:t/>
            </a:r>
            <a:br>
              <a:rPr lang="en-US" dirty="0" smtClean="0"/>
            </a:br>
            <a:r>
              <a:rPr lang="en-US" dirty="0"/>
              <a:t/>
            </a:r>
            <a:br>
              <a:rPr lang="en-US" dirty="0"/>
            </a:br>
            <a:r>
              <a:rPr lang="en-US" dirty="0" smtClean="0">
                <a:hlinkClick r:id="rId4"/>
              </a:rPr>
              <a:t>Installing-VS-Code-Mac-OS</a:t>
            </a:r>
            <a:endParaRPr lang="en-US" dirty="0"/>
          </a:p>
        </p:txBody>
      </p:sp>
      <p:sp>
        <p:nvSpPr>
          <p:cNvPr id="5" name="Rectangle 4">
            <a:extLst>
              <a:ext uri="{FF2B5EF4-FFF2-40B4-BE49-F238E27FC236}">
                <a16:creationId xmlns:a16="http://schemas.microsoft.com/office/drawing/2014/main" id="{D1BE9911-C768-724E-B70B-41FDAA8B065C}"/>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111957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1BA47-6C4E-1E4F-8402-376214406821}"/>
              </a:ext>
            </a:extLst>
          </p:cNvPr>
          <p:cNvSpPr>
            <a:spLocks noGrp="1"/>
          </p:cNvSpPr>
          <p:nvPr>
            <p:ph type="title"/>
          </p:nvPr>
        </p:nvSpPr>
        <p:spPr/>
        <p:txBody>
          <a:bodyPr/>
          <a:lstStyle/>
          <a:p>
            <a:r>
              <a:rPr lang="en-US" dirty="0"/>
              <a:t>File Naming Convention:</a:t>
            </a:r>
            <a:br>
              <a:rPr lang="en-US" dirty="0"/>
            </a:br>
            <a:r>
              <a:rPr lang="en-US" dirty="0"/>
              <a:t/>
            </a:r>
            <a:br>
              <a:rPr lang="en-US" dirty="0"/>
            </a:br>
            <a:r>
              <a:rPr lang="en-US" sz="4000" dirty="0"/>
              <a:t>lastname_firstname_Unit1_01_HelloWorld.html</a:t>
            </a:r>
            <a:br>
              <a:rPr lang="en-US" sz="4000" dirty="0"/>
            </a:br>
            <a:r>
              <a:rPr lang="en-US" sz="4000" dirty="0"/>
              <a:t/>
            </a:r>
            <a:br>
              <a:rPr lang="en-US" sz="4000" dirty="0"/>
            </a:br>
            <a:r>
              <a:rPr lang="en-US" sz="4000" dirty="0"/>
              <a:t>Properly naming you file is very important, if it is improperly named then you will not receive the points for your assignments and challenges.</a:t>
            </a:r>
          </a:p>
        </p:txBody>
      </p:sp>
      <p:sp>
        <p:nvSpPr>
          <p:cNvPr id="5" name="Rectangle 4">
            <a:extLst>
              <a:ext uri="{FF2B5EF4-FFF2-40B4-BE49-F238E27FC236}">
                <a16:creationId xmlns:a16="http://schemas.microsoft.com/office/drawing/2014/main" id="{077C754A-BDE2-DD43-8367-2EA1CD2EE35D}"/>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352981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Week </a:t>
            </a:r>
            <a:r>
              <a:rPr lang="en-US" dirty="0" smtClean="0"/>
              <a:t>5</a:t>
            </a:r>
            <a:endParaRPr lang="en-US" dirty="0"/>
          </a:p>
        </p:txBody>
      </p:sp>
      <p:sp>
        <p:nvSpPr>
          <p:cNvPr id="5" name="Title 4"/>
          <p:cNvSpPr>
            <a:spLocks noGrp="1"/>
          </p:cNvSpPr>
          <p:nvPr>
            <p:ph type="ctrTitle"/>
          </p:nvPr>
        </p:nvSpPr>
        <p:spPr/>
        <p:txBody>
          <a:bodyPr/>
          <a:lstStyle/>
          <a:p>
            <a:r>
              <a:rPr lang="en-US" dirty="0"/>
              <a:t>Values and Variables</a:t>
            </a:r>
          </a:p>
        </p:txBody>
      </p:sp>
      <p:sp>
        <p:nvSpPr>
          <p:cNvPr id="7" name="Rectangle 6"/>
          <p:cNvSpPr/>
          <p:nvPr/>
        </p:nvSpPr>
        <p:spPr>
          <a:xfrm>
            <a:off x="5172305" y="5462604"/>
            <a:ext cx="1847272" cy="1163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extLst>
      <p:ext uri="{BB962C8B-B14F-4D97-AF65-F5344CB8AC3E}">
        <p14:creationId xmlns:p14="http://schemas.microsoft.com/office/powerpoint/2010/main" val="17402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9" name="Google Shape;68;p14">
            <a:extLst>
              <a:ext uri="{FF2B5EF4-FFF2-40B4-BE49-F238E27FC236}">
                <a16:creationId xmlns:a16="http://schemas.microsoft.com/office/drawing/2014/main" id="{95DE5D4A-6C64-ED41-911E-B726746AF610}"/>
              </a:ext>
            </a:extLst>
          </p:cNvPr>
          <p:cNvSpPr txBox="1">
            <a:spLocks noGrp="1"/>
          </p:cNvSpPr>
          <p:nvPr>
            <p:ph type="title"/>
          </p:nvPr>
        </p:nvSpPr>
        <p:spPr>
          <a:xfrm>
            <a:off x="790699" y="1993342"/>
            <a:ext cx="10515601" cy="2436155"/>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5119"/>
              <a:buFont typeface="Helvetica Neue Light"/>
              <a:buNone/>
            </a:pPr>
            <a:r>
              <a:rPr lang="en-US" sz="5119" dirty="0">
                <a:solidFill>
                  <a:schemeClr val="tx1"/>
                </a:solidFill>
                <a:latin typeface="Helvetica Neue Light"/>
                <a:ea typeface="Helvetica Neue Light"/>
                <a:cs typeface="Helvetica Neue Light"/>
                <a:sym typeface="Helvetica Neue Light"/>
              </a:rPr>
              <a:t>In JavaScript, every piece of data that you provide or use is considered to contain a value.</a:t>
            </a:r>
            <a:endParaRPr dirty="0">
              <a:solidFill>
                <a:schemeClr val="tx1"/>
              </a:solidFill>
            </a:endParaRPr>
          </a:p>
        </p:txBody>
      </p:sp>
    </p:spTree>
    <p:extLst>
      <p:ext uri="{BB962C8B-B14F-4D97-AF65-F5344CB8AC3E}">
        <p14:creationId xmlns:p14="http://schemas.microsoft.com/office/powerpoint/2010/main" val="38249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6"/>
          <p:cNvSpPr/>
          <p:nvPr/>
        </p:nvSpPr>
        <p:spPr>
          <a:xfrm>
            <a:off x="9310133" y="1501898"/>
            <a:ext cx="2338942" cy="2187514"/>
          </a:xfrm>
          <a:prstGeom prst="arc">
            <a:avLst>
              <a:gd name="adj1" fmla="val 16200000"/>
              <a:gd name="adj2" fmla="val 5396879"/>
            </a:avLst>
          </a:pr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Connector 8"/>
          <p:cNvCxnSpPr>
            <a:stCxn id="7" idx="2"/>
            <a:endCxn id="31" idx="2"/>
          </p:cNvCxnSpPr>
          <p:nvPr/>
        </p:nvCxnSpPr>
        <p:spPr>
          <a:xfrm flipH="1" flipV="1">
            <a:off x="1513739" y="3666576"/>
            <a:ext cx="8966858" cy="22836"/>
          </a:xfrm>
          <a:prstGeom prst="line">
            <a:avLst/>
          </a:prstGeom>
          <a:ln w="2286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0800000">
            <a:off x="395163" y="3665540"/>
            <a:ext cx="2338944" cy="2187514"/>
          </a:xfrm>
          <a:prstGeom prst="arc">
            <a:avLst>
              <a:gd name="adj1" fmla="val 16200000"/>
              <a:gd name="adj2" fmla="val 5239996"/>
            </a:avLst>
          </a:pr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Rounded Rectangle 38"/>
          <p:cNvSpPr/>
          <p:nvPr/>
        </p:nvSpPr>
        <p:spPr>
          <a:xfrm>
            <a:off x="1623305" y="2959841"/>
            <a:ext cx="2046651" cy="1574629"/>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rgbClr val="C00000"/>
              </a:solidFill>
            </a:endParaRPr>
          </a:p>
          <a:p>
            <a:r>
              <a:rPr lang="en-US" sz="1800" dirty="0">
                <a:solidFill>
                  <a:srgbClr val="C00000"/>
                </a:solidFill>
              </a:rPr>
              <a:t>Week 4 :</a:t>
            </a:r>
          </a:p>
          <a:p>
            <a:endParaRPr lang="en-US" sz="1800" dirty="0">
              <a:solidFill>
                <a:srgbClr val="C00000"/>
              </a:solidFill>
            </a:endParaRPr>
          </a:p>
          <a:p>
            <a:r>
              <a:rPr lang="en-US" sz="1300" b="1" dirty="0">
                <a:solidFill>
                  <a:srgbClr val="C00000"/>
                </a:solidFill>
              </a:rPr>
              <a:t>Exam #2</a:t>
            </a:r>
          </a:p>
          <a:p>
            <a:endParaRPr lang="en-US" sz="1300" b="1" dirty="0">
              <a:solidFill>
                <a:srgbClr val="C00000"/>
              </a:solidFill>
            </a:endParaRPr>
          </a:p>
          <a:p>
            <a:r>
              <a:rPr lang="en-US" sz="1100" dirty="0">
                <a:solidFill>
                  <a:srgbClr val="7030A0"/>
                </a:solidFill>
              </a:rPr>
              <a:t>2/7-2/9 Exam Availability</a:t>
            </a:r>
          </a:p>
          <a:p>
            <a:endParaRPr lang="en-US" dirty="0">
              <a:solidFill>
                <a:srgbClr val="7030A0"/>
              </a:solidFill>
            </a:endParaRPr>
          </a:p>
          <a:p>
            <a:endParaRPr lang="en-US" sz="1000" dirty="0">
              <a:solidFill>
                <a:schemeClr val="tx1"/>
              </a:solidFill>
            </a:endParaRPr>
          </a:p>
        </p:txBody>
      </p:sp>
      <p:sp>
        <p:nvSpPr>
          <p:cNvPr id="40" name="Rounded Rectangle 39"/>
          <p:cNvSpPr/>
          <p:nvPr/>
        </p:nvSpPr>
        <p:spPr>
          <a:xfrm>
            <a:off x="3757055" y="2945431"/>
            <a:ext cx="2338945" cy="1579755"/>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4:</a:t>
            </a:r>
          </a:p>
          <a:p>
            <a:r>
              <a:rPr lang="en-US" dirty="0">
                <a:solidFill>
                  <a:schemeClr val="tx1"/>
                </a:solidFill>
              </a:rPr>
              <a:t>Cybersecurity &amp; AI</a:t>
            </a:r>
          </a:p>
          <a:p>
            <a:pPr marL="112713" indent="-112713">
              <a:buFont typeface="Arial" panose="020B0604020202020204" pitchFamily="34" charset="0"/>
              <a:buChar char="•"/>
            </a:pPr>
            <a:r>
              <a:rPr lang="en-US" sz="1000" dirty="0">
                <a:solidFill>
                  <a:schemeClr val="tx1"/>
                </a:solidFill>
              </a:rPr>
              <a:t>Protection Protocols</a:t>
            </a:r>
          </a:p>
          <a:p>
            <a:pPr marL="112713" indent="-112713">
              <a:buFont typeface="Arial" panose="020B0604020202020204" pitchFamily="34" charset="0"/>
              <a:buChar char="•"/>
            </a:pPr>
            <a:r>
              <a:rPr lang="en-US" sz="1000" dirty="0">
                <a:solidFill>
                  <a:schemeClr val="tx1"/>
                </a:solidFill>
              </a:rPr>
              <a:t>Artificial Intelligence</a:t>
            </a:r>
          </a:p>
          <a:p>
            <a:pPr marL="112713" indent="-112713">
              <a:buFont typeface="Arial" panose="020B0604020202020204" pitchFamily="34" charset="0"/>
              <a:buChar char="•"/>
            </a:pPr>
            <a:endParaRPr lang="en-US" sz="1000" dirty="0">
              <a:solidFill>
                <a:schemeClr val="tx1"/>
              </a:solidFill>
            </a:endParaRPr>
          </a:p>
          <a:p>
            <a:pPr marL="112713" indent="-112713">
              <a:buFont typeface="Arial" panose="020B0604020202020204" pitchFamily="34" charset="0"/>
              <a:buChar char="•"/>
            </a:pPr>
            <a:r>
              <a:rPr lang="en-US" sz="1000" dirty="0">
                <a:solidFill>
                  <a:srgbClr val="658E49"/>
                </a:solidFill>
              </a:rPr>
              <a:t>Cybersecurity/AI assignment due</a:t>
            </a:r>
          </a:p>
          <a:p>
            <a:pPr marL="112713" indent="-112713">
              <a:buFont typeface="Arial" panose="020B0604020202020204" pitchFamily="34" charset="0"/>
              <a:buChar char="•"/>
            </a:pPr>
            <a:r>
              <a:rPr lang="en-US" sz="1000" dirty="0">
                <a:solidFill>
                  <a:srgbClr val="658E49"/>
                </a:solidFill>
              </a:rPr>
              <a:t>Max Labs 3a/3b due</a:t>
            </a:r>
          </a:p>
          <a:p>
            <a:endParaRPr lang="en-US" sz="1000" dirty="0">
              <a:solidFill>
                <a:schemeClr val="tx1"/>
              </a:solidFill>
            </a:endParaRPr>
          </a:p>
        </p:txBody>
      </p:sp>
      <p:sp>
        <p:nvSpPr>
          <p:cNvPr id="41" name="Rounded Rectangle 40"/>
          <p:cNvSpPr/>
          <p:nvPr/>
        </p:nvSpPr>
        <p:spPr>
          <a:xfrm>
            <a:off x="6160956" y="2945432"/>
            <a:ext cx="1806992" cy="1579754"/>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4:</a:t>
            </a:r>
          </a:p>
          <a:p>
            <a:r>
              <a:rPr lang="en-US" dirty="0">
                <a:solidFill>
                  <a:schemeClr val="tx1"/>
                </a:solidFill>
              </a:rPr>
              <a:t>Platforms &amp; Digital Business Models</a:t>
            </a:r>
            <a:endParaRPr lang="en-US" sz="1000" dirty="0">
              <a:solidFill>
                <a:schemeClr val="tx1"/>
              </a:solidFill>
            </a:endParaRPr>
          </a:p>
          <a:p>
            <a:pPr marL="112713" indent="-112713">
              <a:buFont typeface="Arial" panose="020B0604020202020204" pitchFamily="34" charset="0"/>
              <a:buChar char="•"/>
            </a:pPr>
            <a:r>
              <a:rPr lang="en-US" sz="1000" dirty="0">
                <a:solidFill>
                  <a:schemeClr val="tx1"/>
                </a:solidFill>
              </a:rPr>
              <a:t>API’s</a:t>
            </a:r>
          </a:p>
          <a:p>
            <a:pPr marL="112713" indent="-112713">
              <a:buFont typeface="Arial" panose="020B0604020202020204" pitchFamily="34" charset="0"/>
              <a:buChar char="•"/>
            </a:pPr>
            <a:r>
              <a:rPr lang="en-US" sz="1000" dirty="0">
                <a:solidFill>
                  <a:schemeClr val="tx1"/>
                </a:solidFill>
              </a:rPr>
              <a:t>Cloud</a:t>
            </a:r>
          </a:p>
          <a:p>
            <a:pPr marL="112713" indent="-112713">
              <a:buFont typeface="Arial" panose="020B0604020202020204" pitchFamily="34" charset="0"/>
              <a:buChar char="•"/>
            </a:pPr>
            <a:endParaRPr lang="en-US" sz="1000" dirty="0">
              <a:solidFill>
                <a:schemeClr val="tx1"/>
              </a:solidFill>
            </a:endParaRPr>
          </a:p>
        </p:txBody>
      </p:sp>
      <p:sp>
        <p:nvSpPr>
          <p:cNvPr id="42" name="Rounded Rectangle 41"/>
          <p:cNvSpPr/>
          <p:nvPr/>
        </p:nvSpPr>
        <p:spPr>
          <a:xfrm>
            <a:off x="8076165" y="2945432"/>
            <a:ext cx="1987213" cy="1579754"/>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rgbClr val="C00000"/>
              </a:solidFill>
            </a:endParaRPr>
          </a:p>
          <a:p>
            <a:r>
              <a:rPr lang="en-US" sz="1800" dirty="0">
                <a:solidFill>
                  <a:srgbClr val="C00000"/>
                </a:solidFill>
              </a:rPr>
              <a:t>Week 3:</a:t>
            </a:r>
          </a:p>
          <a:p>
            <a:r>
              <a:rPr lang="en-US" dirty="0">
                <a:solidFill>
                  <a:schemeClr val="tx1"/>
                </a:solidFill>
              </a:rPr>
              <a:t>Information Systems </a:t>
            </a:r>
            <a:endParaRPr lang="en-US" sz="1000" dirty="0">
              <a:solidFill>
                <a:schemeClr val="tx1"/>
              </a:solidFill>
            </a:endParaRPr>
          </a:p>
          <a:p>
            <a:pPr marL="112713" indent="-112713">
              <a:buFont typeface="Arial" panose="020B0604020202020204" pitchFamily="34" charset="0"/>
              <a:buChar char="•"/>
            </a:pPr>
            <a:r>
              <a:rPr lang="en-US" sz="1000" dirty="0">
                <a:solidFill>
                  <a:schemeClr val="tx1"/>
                </a:solidFill>
              </a:rPr>
              <a:t>ERP &amp; CRM</a:t>
            </a:r>
          </a:p>
          <a:p>
            <a:pPr marL="112713" indent="-112713">
              <a:buFont typeface="Arial" panose="020B0604020202020204" pitchFamily="34" charset="0"/>
              <a:buChar char="•"/>
            </a:pPr>
            <a:r>
              <a:rPr lang="en-US" sz="1000" dirty="0">
                <a:solidFill>
                  <a:schemeClr val="tx1"/>
                </a:solidFill>
              </a:rPr>
              <a:t>Data Analytics &amp; SCM</a:t>
            </a:r>
          </a:p>
          <a:p>
            <a:endParaRPr lang="en-US" sz="1000" dirty="0">
              <a:solidFill>
                <a:schemeClr val="tx1"/>
              </a:solidFill>
            </a:endParaRPr>
          </a:p>
          <a:p>
            <a:pPr marL="171450" indent="-171450">
              <a:buFont typeface="Arial" panose="020B0604020202020204" pitchFamily="34" charset="0"/>
              <a:buChar char="•"/>
            </a:pPr>
            <a:r>
              <a:rPr lang="en-US" sz="1000" dirty="0">
                <a:solidFill>
                  <a:schemeClr val="accent6">
                    <a:lumMod val="75000"/>
                  </a:schemeClr>
                </a:solidFill>
              </a:rPr>
              <a:t>Max Labs 2A/2B due</a:t>
            </a:r>
          </a:p>
          <a:p>
            <a:pPr marL="171450" indent="-171450">
              <a:buFont typeface="Arial" panose="020B0604020202020204" pitchFamily="34" charset="0"/>
              <a:buChar char="•"/>
            </a:pPr>
            <a:r>
              <a:rPr lang="en-US" sz="1000" dirty="0">
                <a:solidFill>
                  <a:schemeClr val="accent6">
                    <a:lumMod val="75000"/>
                  </a:schemeClr>
                </a:solidFill>
              </a:rPr>
              <a:t>Lean IT #1 due</a:t>
            </a:r>
          </a:p>
          <a:p>
            <a:pPr marL="112713" indent="-112713">
              <a:buFont typeface="Arial" panose="020B0604020202020204" pitchFamily="34" charset="0"/>
              <a:buChar char="•"/>
            </a:pPr>
            <a:endParaRPr lang="en-US" sz="1000" dirty="0">
              <a:solidFill>
                <a:schemeClr val="tx1"/>
              </a:solidFill>
            </a:endParaRPr>
          </a:p>
        </p:txBody>
      </p:sp>
      <p:sp>
        <p:nvSpPr>
          <p:cNvPr id="43" name="Rounded Rectangle 42"/>
          <p:cNvSpPr/>
          <p:nvPr/>
        </p:nvSpPr>
        <p:spPr>
          <a:xfrm>
            <a:off x="1632098" y="5240169"/>
            <a:ext cx="2162892"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accent1"/>
              </a:solidFill>
            </a:endParaRPr>
          </a:p>
          <a:p>
            <a:r>
              <a:rPr lang="en-US" sz="1800" dirty="0">
                <a:solidFill>
                  <a:schemeClr val="accent1"/>
                </a:solidFill>
              </a:rPr>
              <a:t>Week 5:</a:t>
            </a:r>
          </a:p>
          <a:p>
            <a:r>
              <a:rPr lang="en-US" dirty="0">
                <a:solidFill>
                  <a:schemeClr val="tx1"/>
                </a:solidFill>
              </a:rPr>
              <a:t>JavaScript Unit #1 &amp; 2</a:t>
            </a:r>
          </a:p>
          <a:p>
            <a:pPr marL="112713" indent="-112713">
              <a:buFont typeface="Arial" panose="020B0604020202020204" pitchFamily="34" charset="0"/>
              <a:buChar char="•"/>
            </a:pPr>
            <a:r>
              <a:rPr lang="en-US" sz="1000" dirty="0">
                <a:solidFill>
                  <a:schemeClr val="tx1"/>
                </a:solidFill>
              </a:rPr>
              <a:t>Hello World, Variables</a:t>
            </a:r>
          </a:p>
          <a:p>
            <a:pPr marL="112713" indent="-112713">
              <a:buFont typeface="Arial" panose="020B0604020202020204" pitchFamily="34" charset="0"/>
              <a:buChar char="•"/>
            </a:pPr>
            <a:r>
              <a:rPr lang="en-US" sz="1000" dirty="0">
                <a:solidFill>
                  <a:schemeClr val="tx1"/>
                </a:solidFill>
              </a:rPr>
              <a:t>Input and Output</a:t>
            </a:r>
          </a:p>
          <a:p>
            <a:pPr marL="112713" lvl="0" indent="-112713">
              <a:buFont typeface="Arial" panose="020B0604020202020204" pitchFamily="34" charset="0"/>
              <a:buChar char="•"/>
            </a:pPr>
            <a:r>
              <a:rPr lang="en-US" sz="1000" dirty="0">
                <a:solidFill>
                  <a:srgbClr val="000000"/>
                </a:solidFill>
              </a:rPr>
              <a:t>Operator types</a:t>
            </a:r>
          </a:p>
          <a:p>
            <a:pPr marL="112713" lvl="0" indent="-112713">
              <a:buFont typeface="Arial" panose="020B0604020202020204" pitchFamily="34" charset="0"/>
              <a:buChar char="•"/>
            </a:pPr>
            <a:r>
              <a:rPr lang="en-US" sz="1000" dirty="0">
                <a:solidFill>
                  <a:srgbClr val="000000"/>
                </a:solidFill>
              </a:rPr>
              <a:t>Strings</a:t>
            </a:r>
            <a:endParaRPr lang="en-US" sz="1000" dirty="0">
              <a:solidFill>
                <a:schemeClr val="tx1"/>
              </a:solidFill>
            </a:endParaRPr>
          </a:p>
          <a:p>
            <a:r>
              <a:rPr lang="en-US" sz="1000" dirty="0">
                <a:solidFill>
                  <a:schemeClr val="accent6">
                    <a:lumMod val="75000"/>
                  </a:schemeClr>
                </a:solidFill>
              </a:rPr>
              <a:t>Watch Lynda.com video – due</a:t>
            </a:r>
          </a:p>
          <a:p>
            <a:r>
              <a:rPr lang="en-US" sz="1000" dirty="0">
                <a:solidFill>
                  <a:schemeClr val="accent6"/>
                </a:solidFill>
              </a:rPr>
              <a:t>Code Academy due</a:t>
            </a:r>
            <a:endParaRPr lang="en-US" sz="1000" dirty="0">
              <a:solidFill>
                <a:schemeClr val="accent6">
                  <a:lumMod val="75000"/>
                </a:schemeClr>
              </a:solidFill>
            </a:endParaRPr>
          </a:p>
          <a:p>
            <a:r>
              <a:rPr lang="en-US" sz="1000" dirty="0">
                <a:solidFill>
                  <a:schemeClr val="accent6">
                    <a:lumMod val="75000"/>
                  </a:schemeClr>
                </a:solidFill>
              </a:rPr>
              <a:t>Coding assignment #1-due</a:t>
            </a:r>
          </a:p>
          <a:p>
            <a:endParaRPr lang="en-US" sz="1000" dirty="0">
              <a:solidFill>
                <a:schemeClr val="tx1"/>
              </a:solidFill>
            </a:endParaRPr>
          </a:p>
          <a:p>
            <a:pPr marL="112713" indent="-112713">
              <a:buFont typeface="Arial" panose="020B0604020202020204" pitchFamily="34" charset="0"/>
              <a:buChar char="•"/>
            </a:pPr>
            <a:endParaRPr lang="en-US" sz="1000" dirty="0">
              <a:solidFill>
                <a:schemeClr val="tx1"/>
              </a:solidFill>
            </a:endParaRPr>
          </a:p>
        </p:txBody>
      </p:sp>
      <p:cxnSp>
        <p:nvCxnSpPr>
          <p:cNvPr id="54" name="Straight Connector 53"/>
          <p:cNvCxnSpPr/>
          <p:nvPr/>
        </p:nvCxnSpPr>
        <p:spPr>
          <a:xfrm flipH="1" flipV="1">
            <a:off x="641232" y="1500452"/>
            <a:ext cx="9889269" cy="3482"/>
          </a:xfrm>
          <a:prstGeom prst="line">
            <a:avLst/>
          </a:prstGeom>
          <a:ln w="2286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89841" y="940888"/>
            <a:ext cx="1102782" cy="1119128"/>
          </a:xfrm>
          <a:prstGeom prst="flowChartConnector">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13" name="8-Point Star 12"/>
          <p:cNvSpPr/>
          <p:nvPr/>
        </p:nvSpPr>
        <p:spPr>
          <a:xfrm>
            <a:off x="10639655" y="5356102"/>
            <a:ext cx="1157182" cy="1157182"/>
          </a:xfrm>
          <a:prstGeom prst="star8">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FINISH</a:t>
            </a:r>
          </a:p>
        </p:txBody>
      </p:sp>
      <p:sp>
        <p:nvSpPr>
          <p:cNvPr id="57" name="Rounded Rectangle 56"/>
          <p:cNvSpPr/>
          <p:nvPr/>
        </p:nvSpPr>
        <p:spPr>
          <a:xfrm>
            <a:off x="1313124" y="845210"/>
            <a:ext cx="1806992" cy="1577913"/>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1:</a:t>
            </a:r>
          </a:p>
          <a:p>
            <a:r>
              <a:rPr lang="en-US" dirty="0">
                <a:solidFill>
                  <a:schemeClr val="tx1"/>
                </a:solidFill>
              </a:rPr>
              <a:t>Introduction &amp; Systems Analysis</a:t>
            </a:r>
          </a:p>
          <a:p>
            <a:pPr marL="112713" indent="-112713">
              <a:buFont typeface="Arial" panose="020B0604020202020204" pitchFamily="34" charset="0"/>
              <a:buChar char="•"/>
            </a:pPr>
            <a:r>
              <a:rPr lang="en-US" sz="1000" dirty="0">
                <a:solidFill>
                  <a:schemeClr val="tx1"/>
                </a:solidFill>
              </a:rPr>
              <a:t>Course Description</a:t>
            </a:r>
          </a:p>
          <a:p>
            <a:pPr marL="112713" indent="-112713">
              <a:buFont typeface="Arial" panose="020B0604020202020204" pitchFamily="34" charset="0"/>
              <a:buChar char="•"/>
            </a:pPr>
            <a:r>
              <a:rPr lang="en-US" sz="1000" dirty="0">
                <a:solidFill>
                  <a:schemeClr val="tx1"/>
                </a:solidFill>
              </a:rPr>
              <a:t>Systems Thinking</a:t>
            </a:r>
          </a:p>
          <a:p>
            <a:pPr marL="112713" indent="-112713">
              <a:buFont typeface="Arial" panose="020B0604020202020204" pitchFamily="34" charset="0"/>
              <a:buChar char="•"/>
            </a:pPr>
            <a:endParaRPr lang="en-US" sz="1000" dirty="0">
              <a:solidFill>
                <a:schemeClr val="tx1"/>
              </a:solidFill>
            </a:endParaRPr>
          </a:p>
          <a:p>
            <a:endParaRPr lang="en-US" sz="1000" dirty="0">
              <a:solidFill>
                <a:schemeClr val="tx1"/>
              </a:solidFill>
            </a:endParaRPr>
          </a:p>
        </p:txBody>
      </p:sp>
      <p:sp>
        <p:nvSpPr>
          <p:cNvPr id="58" name="Rounded Rectangle 57"/>
          <p:cNvSpPr/>
          <p:nvPr/>
        </p:nvSpPr>
        <p:spPr>
          <a:xfrm>
            <a:off x="3231183" y="845210"/>
            <a:ext cx="1806992" cy="1577913"/>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1:</a:t>
            </a:r>
          </a:p>
          <a:p>
            <a:r>
              <a:rPr lang="en-US" dirty="0">
                <a:solidFill>
                  <a:schemeClr val="tx1"/>
                </a:solidFill>
              </a:rPr>
              <a:t>Introduction to Process Mapping </a:t>
            </a:r>
            <a:endParaRPr lang="en-US" sz="1000" dirty="0">
              <a:solidFill>
                <a:schemeClr val="tx1"/>
              </a:solidFill>
            </a:endParaRPr>
          </a:p>
          <a:p>
            <a:pPr marL="112713" indent="-112713">
              <a:buFont typeface="Arial" panose="020B0604020202020204" pitchFamily="34" charset="0"/>
              <a:buChar char="•"/>
            </a:pPr>
            <a:r>
              <a:rPr lang="en-US" sz="1000" dirty="0">
                <a:solidFill>
                  <a:schemeClr val="tx1"/>
                </a:solidFill>
              </a:rPr>
              <a:t>Systems &amp; Processes</a:t>
            </a:r>
          </a:p>
          <a:p>
            <a:pPr marL="112713" indent="-112713">
              <a:buFont typeface="Arial" panose="020B0604020202020204" pitchFamily="34" charset="0"/>
              <a:buChar char="•"/>
            </a:pPr>
            <a:r>
              <a:rPr lang="en-US" sz="1000" dirty="0">
                <a:solidFill>
                  <a:schemeClr val="tx1"/>
                </a:solidFill>
              </a:rPr>
              <a:t>Swim Lane Diagrams</a:t>
            </a:r>
          </a:p>
          <a:p>
            <a:pPr marL="112713" indent="-112713">
              <a:buFont typeface="Arial"/>
              <a:buChar char="•"/>
            </a:pPr>
            <a:endParaRPr lang="en-US" sz="1000" dirty="0">
              <a:solidFill>
                <a:schemeClr val="accent6">
                  <a:lumMod val="75000"/>
                </a:schemeClr>
              </a:solidFill>
            </a:endParaRPr>
          </a:p>
          <a:p>
            <a:pPr marL="112713" indent="-112713">
              <a:buFont typeface="Arial"/>
              <a:buChar char="•"/>
            </a:pPr>
            <a:r>
              <a:rPr lang="en-US" sz="1000" dirty="0">
                <a:solidFill>
                  <a:schemeClr val="accent6">
                    <a:lumMod val="75000"/>
                  </a:schemeClr>
                </a:solidFill>
              </a:rPr>
              <a:t>Max Labs 0- due</a:t>
            </a:r>
            <a:endParaRPr lang="en-US" sz="1000" dirty="0">
              <a:solidFill>
                <a:schemeClr val="tx1"/>
              </a:solidFill>
            </a:endParaRPr>
          </a:p>
          <a:p>
            <a:pPr marL="112713" indent="-112713">
              <a:buFont typeface="Arial" panose="020B0604020202020204" pitchFamily="34" charset="0"/>
              <a:buChar char="•"/>
            </a:pPr>
            <a:endParaRPr lang="en-US" sz="1000" dirty="0">
              <a:solidFill>
                <a:schemeClr val="tx1"/>
              </a:solidFill>
            </a:endParaRPr>
          </a:p>
        </p:txBody>
      </p:sp>
      <p:sp>
        <p:nvSpPr>
          <p:cNvPr id="59" name="Rounded Rectangle 58"/>
          <p:cNvSpPr/>
          <p:nvPr/>
        </p:nvSpPr>
        <p:spPr>
          <a:xfrm>
            <a:off x="5214872" y="845209"/>
            <a:ext cx="1806992" cy="157791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2:</a:t>
            </a:r>
          </a:p>
          <a:p>
            <a:r>
              <a:rPr lang="en-US" dirty="0">
                <a:solidFill>
                  <a:schemeClr val="tx1"/>
                </a:solidFill>
              </a:rPr>
              <a:t>Digital Product Management &amp; ERD</a:t>
            </a:r>
          </a:p>
          <a:p>
            <a:pPr marL="112713" indent="-112713">
              <a:buFont typeface="Arial"/>
              <a:buChar char="•"/>
            </a:pPr>
            <a:endParaRPr lang="en-US" sz="1000" dirty="0">
              <a:solidFill>
                <a:schemeClr val="accent6">
                  <a:lumMod val="75000"/>
                </a:schemeClr>
              </a:solidFill>
            </a:endParaRPr>
          </a:p>
          <a:p>
            <a:pPr marL="112713" indent="-112713">
              <a:buFont typeface="Arial"/>
              <a:buChar char="•"/>
            </a:pPr>
            <a:r>
              <a:rPr lang="en-US" sz="1000" dirty="0">
                <a:solidFill>
                  <a:schemeClr val="accent6">
                    <a:lumMod val="75000"/>
                  </a:schemeClr>
                </a:solidFill>
              </a:rPr>
              <a:t>Max Labs 1A/1B- due</a:t>
            </a:r>
          </a:p>
          <a:p>
            <a:pPr marL="112713" indent="-112713">
              <a:buFont typeface="Arial"/>
              <a:buChar char="•"/>
            </a:pPr>
            <a:endParaRPr lang="en-US" sz="1000" dirty="0">
              <a:solidFill>
                <a:schemeClr val="accent6">
                  <a:lumMod val="75000"/>
                </a:schemeClr>
              </a:solidFill>
            </a:endParaRPr>
          </a:p>
          <a:p>
            <a:endParaRPr lang="en-US" sz="1000" dirty="0">
              <a:solidFill>
                <a:schemeClr val="accent6">
                  <a:lumMod val="75000"/>
                </a:schemeClr>
              </a:solidFill>
            </a:endParaRPr>
          </a:p>
        </p:txBody>
      </p:sp>
      <p:sp>
        <p:nvSpPr>
          <p:cNvPr id="60" name="Rounded Rectangle 59"/>
          <p:cNvSpPr/>
          <p:nvPr/>
        </p:nvSpPr>
        <p:spPr>
          <a:xfrm>
            <a:off x="7064452" y="845210"/>
            <a:ext cx="1806992" cy="1577911"/>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2:</a:t>
            </a:r>
          </a:p>
          <a:p>
            <a:r>
              <a:rPr lang="en-US" dirty="0">
                <a:solidFill>
                  <a:schemeClr val="tx1"/>
                </a:solidFill>
              </a:rPr>
              <a:t>Introduction to Data Modeling</a:t>
            </a:r>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pPr marL="112713" indent="-112713">
              <a:buFont typeface="Arial" panose="020B0604020202020204" pitchFamily="34" charset="0"/>
              <a:buChar char="•"/>
            </a:pPr>
            <a:endParaRPr lang="en-US" sz="1000" dirty="0">
              <a:solidFill>
                <a:schemeClr val="tx1"/>
              </a:solidFill>
            </a:endParaRPr>
          </a:p>
        </p:txBody>
      </p:sp>
      <p:sp>
        <p:nvSpPr>
          <p:cNvPr id="61" name="Rounded Rectangle 60"/>
          <p:cNvSpPr/>
          <p:nvPr/>
        </p:nvSpPr>
        <p:spPr>
          <a:xfrm>
            <a:off x="8978750" y="839280"/>
            <a:ext cx="1806992" cy="1583841"/>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2:</a:t>
            </a:r>
          </a:p>
          <a:p>
            <a:endParaRPr lang="en-US" sz="1800" dirty="0">
              <a:solidFill>
                <a:schemeClr val="accent2"/>
              </a:solidFill>
            </a:endParaRPr>
          </a:p>
          <a:p>
            <a:r>
              <a:rPr lang="en-US" b="1" dirty="0">
                <a:solidFill>
                  <a:srgbClr val="C00000"/>
                </a:solidFill>
              </a:rPr>
              <a:t>Exam #1</a:t>
            </a:r>
          </a:p>
          <a:p>
            <a:endParaRPr lang="en-US" sz="1000" dirty="0">
              <a:solidFill>
                <a:schemeClr val="tx1"/>
              </a:solidFill>
            </a:endParaRPr>
          </a:p>
          <a:p>
            <a:r>
              <a:rPr lang="en-US" sz="1000" dirty="0">
                <a:solidFill>
                  <a:srgbClr val="7030A0"/>
                </a:solidFill>
              </a:rPr>
              <a:t>1/24-1/26: Exam Availability</a:t>
            </a:r>
          </a:p>
        </p:txBody>
      </p:sp>
      <p:sp>
        <p:nvSpPr>
          <p:cNvPr id="65" name="Title 4"/>
          <p:cNvSpPr txBox="1">
            <a:spLocks/>
          </p:cNvSpPr>
          <p:nvPr/>
        </p:nvSpPr>
        <p:spPr>
          <a:xfrm>
            <a:off x="602773" y="130372"/>
            <a:ext cx="10980300" cy="37923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latin typeface="Arial Narrow" panose="020B0606020202030204" pitchFamily="34" charset="0"/>
              </a:rPr>
              <a:t>ROADMAP</a:t>
            </a:r>
          </a:p>
        </p:txBody>
      </p:sp>
      <p:sp>
        <p:nvSpPr>
          <p:cNvPr id="80" name="Arc 79"/>
          <p:cNvSpPr/>
          <p:nvPr/>
        </p:nvSpPr>
        <p:spPr>
          <a:xfrm>
            <a:off x="9005554" y="1249183"/>
            <a:ext cx="2948100" cy="2759841"/>
          </a:xfrm>
          <a:prstGeom prst="arc">
            <a:avLst>
              <a:gd name="adj1" fmla="val 17248440"/>
              <a:gd name="adj2" fmla="val 4527044"/>
            </a:avLst>
          </a:prstGeom>
          <a:noFill/>
          <a:ln w="762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2" name="Right Arrow 81"/>
          <p:cNvSpPr/>
          <p:nvPr/>
        </p:nvSpPr>
        <p:spPr>
          <a:xfrm rot="10800000">
            <a:off x="10680899" y="3915109"/>
            <a:ext cx="145028" cy="103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Arc 83"/>
          <p:cNvSpPr/>
          <p:nvPr/>
        </p:nvSpPr>
        <p:spPr>
          <a:xfrm rot="10800000">
            <a:off x="128600" y="3401929"/>
            <a:ext cx="2046650" cy="2759841"/>
          </a:xfrm>
          <a:prstGeom prst="arc">
            <a:avLst>
              <a:gd name="adj1" fmla="val 17248440"/>
              <a:gd name="adj2" fmla="val 4527044"/>
            </a:avLst>
          </a:prstGeom>
          <a:noFill/>
          <a:ln w="762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ight Arrow 27"/>
          <p:cNvSpPr/>
          <p:nvPr/>
        </p:nvSpPr>
        <p:spPr>
          <a:xfrm>
            <a:off x="814670" y="6050270"/>
            <a:ext cx="115611" cy="103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952807" y="5240169"/>
            <a:ext cx="2117765"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accent1"/>
              </a:solidFill>
            </a:endParaRPr>
          </a:p>
          <a:p>
            <a:r>
              <a:rPr lang="en-US" sz="1800" dirty="0">
                <a:solidFill>
                  <a:schemeClr val="accent1"/>
                </a:solidFill>
              </a:rPr>
              <a:t>Week 6:</a:t>
            </a:r>
          </a:p>
          <a:p>
            <a:pPr lvl="0"/>
            <a:r>
              <a:rPr lang="en-US" dirty="0">
                <a:solidFill>
                  <a:srgbClr val="000000"/>
                </a:solidFill>
              </a:rPr>
              <a:t>JavaScript Unit #3&amp;4</a:t>
            </a:r>
          </a:p>
          <a:p>
            <a:pPr marL="112713" lvl="0" indent="-112713">
              <a:buFont typeface="Arial" panose="020B0604020202020204" pitchFamily="34" charset="0"/>
              <a:buChar char="•"/>
            </a:pPr>
            <a:r>
              <a:rPr lang="en-US" sz="1000" dirty="0">
                <a:solidFill>
                  <a:srgbClr val="000000"/>
                </a:solidFill>
              </a:rPr>
              <a:t>Logical Operators</a:t>
            </a:r>
          </a:p>
          <a:p>
            <a:pPr marL="112713" lvl="0" indent="-112713">
              <a:buFont typeface="Arial" panose="020B0604020202020204" pitchFamily="34" charset="0"/>
              <a:buChar char="•"/>
            </a:pPr>
            <a:r>
              <a:rPr lang="en-US" sz="1000" dirty="0">
                <a:solidFill>
                  <a:srgbClr val="000000"/>
                </a:solidFill>
              </a:rPr>
              <a:t>Conditional Types</a:t>
            </a:r>
          </a:p>
          <a:p>
            <a:pPr marL="112713" lvl="0" indent="-112713">
              <a:buFont typeface="Arial" panose="020B0604020202020204" pitchFamily="34" charset="0"/>
              <a:buChar char="•"/>
            </a:pPr>
            <a:r>
              <a:rPr lang="en-US" sz="1000" dirty="0">
                <a:solidFill>
                  <a:srgbClr val="000000"/>
                </a:solidFill>
              </a:rPr>
              <a:t>Intro to Loops</a:t>
            </a:r>
          </a:p>
          <a:p>
            <a:pPr marL="112713" lvl="0" indent="-112713">
              <a:buFont typeface="Arial" panose="020B0604020202020204" pitchFamily="34" charset="0"/>
              <a:buChar char="•"/>
            </a:pPr>
            <a:r>
              <a:rPr lang="en-US" sz="1000" dirty="0">
                <a:solidFill>
                  <a:srgbClr val="000000"/>
                </a:solidFill>
              </a:rPr>
              <a:t>While and Do</a:t>
            </a:r>
          </a:p>
          <a:p>
            <a:pPr marL="112713" indent="-112713">
              <a:buFont typeface="Arial" panose="020B0604020202020204" pitchFamily="34" charset="0"/>
              <a:buChar char="•"/>
            </a:pPr>
            <a:r>
              <a:rPr lang="en-US" sz="1000" dirty="0">
                <a:solidFill>
                  <a:srgbClr val="000000"/>
                </a:solidFill>
              </a:rPr>
              <a:t>Writing the code</a:t>
            </a:r>
          </a:p>
          <a:p>
            <a:pPr marL="112713" indent="-112713">
              <a:buFont typeface="Arial" panose="020B0604020202020204" pitchFamily="34" charset="0"/>
              <a:buChar char="•"/>
            </a:pPr>
            <a:endParaRPr lang="en-US" sz="1000" dirty="0">
              <a:solidFill>
                <a:srgbClr val="000000"/>
              </a:solidFill>
            </a:endParaRPr>
          </a:p>
          <a:p>
            <a:pPr marL="112713" lvl="0" indent="-112713">
              <a:buFont typeface="Arial" panose="020B0604020202020204" pitchFamily="34" charset="0"/>
              <a:buChar char="•"/>
            </a:pPr>
            <a:r>
              <a:rPr lang="en-US" sz="1000" dirty="0">
                <a:solidFill>
                  <a:srgbClr val="658E49"/>
                </a:solidFill>
              </a:rPr>
              <a:t>Coding Assignment #2-due</a:t>
            </a:r>
          </a:p>
          <a:p>
            <a:pPr marL="112713" lvl="0" indent="-112713">
              <a:buFont typeface="Arial" panose="020B0604020202020204" pitchFamily="34" charset="0"/>
              <a:buChar char="•"/>
            </a:pPr>
            <a:endParaRPr lang="en-US" sz="1000" dirty="0">
              <a:solidFill>
                <a:srgbClr val="658E49"/>
              </a:solidFill>
            </a:endParaRPr>
          </a:p>
          <a:p>
            <a:pPr marL="112713" lvl="0" indent="-112713">
              <a:buFont typeface="Arial" panose="020B0604020202020204" pitchFamily="34" charset="0"/>
              <a:buChar char="•"/>
            </a:pPr>
            <a:endParaRPr lang="en-US" sz="1000" dirty="0">
              <a:solidFill>
                <a:srgbClr val="000000"/>
              </a:solidFill>
            </a:endParaRPr>
          </a:p>
          <a:p>
            <a:pPr lvl="0"/>
            <a:endParaRPr lang="en-US" sz="1000" dirty="0">
              <a:solidFill>
                <a:srgbClr val="000000"/>
              </a:solidFill>
            </a:endParaRPr>
          </a:p>
        </p:txBody>
      </p:sp>
      <p:sp>
        <p:nvSpPr>
          <p:cNvPr id="30" name="Rounded Rectangle 29"/>
          <p:cNvSpPr/>
          <p:nvPr/>
        </p:nvSpPr>
        <p:spPr>
          <a:xfrm>
            <a:off x="6228389" y="5211652"/>
            <a:ext cx="2117765"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7:</a:t>
            </a:r>
          </a:p>
          <a:p>
            <a:pPr lvl="0"/>
            <a:r>
              <a:rPr lang="en-US" dirty="0">
                <a:solidFill>
                  <a:srgbClr val="000000"/>
                </a:solidFill>
              </a:rPr>
              <a:t>HTML &amp; CSS</a:t>
            </a:r>
          </a:p>
          <a:p>
            <a:pPr lvl="0"/>
            <a:endParaRPr lang="en-US" dirty="0">
              <a:solidFill>
                <a:srgbClr val="000000"/>
              </a:solidFill>
            </a:endParaRPr>
          </a:p>
          <a:p>
            <a:pPr marL="171450" indent="-171450">
              <a:buFont typeface="Arial" panose="020B0604020202020204" pitchFamily="34" charset="0"/>
              <a:buChar char="•"/>
            </a:pPr>
            <a:r>
              <a:rPr lang="en-US" sz="1000" dirty="0">
                <a:solidFill>
                  <a:srgbClr val="658E49"/>
                </a:solidFill>
              </a:rPr>
              <a:t>Coding Assignment #3-due</a:t>
            </a:r>
            <a:endParaRPr lang="en-US" sz="1000" dirty="0">
              <a:solidFill>
                <a:schemeClr val="accent6">
                  <a:lumMod val="75000"/>
                </a:schemeClr>
              </a:solidFill>
            </a:endParaRPr>
          </a:p>
          <a:p>
            <a:pPr marL="171450" indent="-171450">
              <a:buFont typeface="Arial" panose="020B0604020202020204" pitchFamily="34" charset="0"/>
              <a:buChar char="•"/>
            </a:pPr>
            <a:r>
              <a:rPr lang="en-US" sz="1000" dirty="0">
                <a:solidFill>
                  <a:schemeClr val="accent6">
                    <a:lumMod val="75000"/>
                  </a:schemeClr>
                </a:solidFill>
              </a:rPr>
              <a:t>Lean IT #2 due</a:t>
            </a:r>
          </a:p>
          <a:p>
            <a:pPr marL="112713" lvl="0" indent="-112713">
              <a:buFont typeface="Arial" panose="020B0604020202020204" pitchFamily="34" charset="0"/>
              <a:buChar char="•"/>
            </a:pPr>
            <a:endParaRPr lang="en-US" sz="1000" dirty="0">
              <a:solidFill>
                <a:srgbClr val="000000"/>
              </a:solidFill>
            </a:endParaRPr>
          </a:p>
          <a:p>
            <a:pPr lvl="0"/>
            <a:endParaRPr lang="en-US" sz="1000" dirty="0">
              <a:solidFill>
                <a:srgbClr val="000000"/>
              </a:solidFill>
            </a:endParaRPr>
          </a:p>
        </p:txBody>
      </p:sp>
      <p:sp>
        <p:nvSpPr>
          <p:cNvPr id="32" name="Rounded Rectangle 31"/>
          <p:cNvSpPr/>
          <p:nvPr/>
        </p:nvSpPr>
        <p:spPr>
          <a:xfrm>
            <a:off x="8503971" y="5181658"/>
            <a:ext cx="1932140"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7:</a:t>
            </a:r>
          </a:p>
          <a:p>
            <a:pPr lvl="0"/>
            <a:endParaRPr lang="en-US" b="1" dirty="0">
              <a:solidFill>
                <a:srgbClr val="A41E35"/>
              </a:solidFill>
            </a:endParaRPr>
          </a:p>
          <a:p>
            <a:pPr lvl="0"/>
            <a:r>
              <a:rPr lang="en-US" b="1" dirty="0">
                <a:solidFill>
                  <a:srgbClr val="A41E35"/>
                </a:solidFill>
              </a:rPr>
              <a:t>Exam #3</a:t>
            </a:r>
          </a:p>
          <a:p>
            <a:pPr lvl="0"/>
            <a:endParaRPr lang="en-US" sz="1100" dirty="0">
              <a:solidFill>
                <a:srgbClr val="A41E35"/>
              </a:solidFill>
              <a:latin typeface="+mj-lt"/>
            </a:endParaRPr>
          </a:p>
          <a:p>
            <a:pPr lvl="0"/>
            <a:r>
              <a:rPr lang="en-US" sz="1100" dirty="0">
                <a:solidFill>
                  <a:srgbClr val="7030A0"/>
                </a:solidFill>
                <a:latin typeface="+mj-lt"/>
              </a:rPr>
              <a:t>2/28-2/29: Exam Availability</a:t>
            </a:r>
          </a:p>
          <a:p>
            <a:pPr lvl="0"/>
            <a:endParaRPr lang="en-US" sz="1000" dirty="0">
              <a:solidFill>
                <a:srgbClr val="000000"/>
              </a:solidFill>
            </a:endParaRPr>
          </a:p>
        </p:txBody>
      </p:sp>
    </p:spTree>
    <p:extLst>
      <p:ext uri="{BB962C8B-B14F-4D97-AF65-F5344CB8AC3E}">
        <p14:creationId xmlns:p14="http://schemas.microsoft.com/office/powerpoint/2010/main" val="180862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nodeType="withEffect">
                                  <p:stCondLst>
                                    <p:cond delay="0"/>
                                  </p:stCondLst>
                                  <p:childTnLst>
                                    <p:set>
                                      <p:cBhvr>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9" presetClass="emph" presetSubtype="0" grpId="0" nodeType="withEffect">
                                  <p:stCondLst>
                                    <p:cond delay="0"/>
                                  </p:stCondLst>
                                  <p:childTnLst>
                                    <p:set>
                                      <p:cBhvr>
                                        <p:cTn id="12" dur="indefinite"/>
                                        <p:tgtEl>
                                          <p:spTgt spid="39"/>
                                        </p:tgtEl>
                                        <p:attrNameLst>
                                          <p:attrName>style.opacity</p:attrName>
                                        </p:attrNameLst>
                                      </p:cBhvr>
                                      <p:to>
                                        <p:strVal val="0.5"/>
                                      </p:to>
                                    </p:set>
                                    <p:animEffect filter="image" prLst="opacity: 0.5">
                                      <p:cBhvr rctx="IE">
                                        <p:cTn id="13" dur="indefinite"/>
                                        <p:tgtEl>
                                          <p:spTgt spid="39"/>
                                        </p:tgtEl>
                                      </p:cBhvr>
                                    </p:animEffect>
                                  </p:childTnLst>
                                </p:cTn>
                              </p:par>
                              <p:par>
                                <p:cTn id="14" presetID="9" presetClass="emph" presetSubtype="0" grpId="0" nodeType="withEffect">
                                  <p:stCondLst>
                                    <p:cond delay="0"/>
                                  </p:stCondLst>
                                  <p:childTnLst>
                                    <p:set>
                                      <p:cBhvr>
                                        <p:cTn id="15" dur="indefinite"/>
                                        <p:tgtEl>
                                          <p:spTgt spid="40"/>
                                        </p:tgtEl>
                                        <p:attrNameLst>
                                          <p:attrName>style.opacity</p:attrName>
                                        </p:attrNameLst>
                                      </p:cBhvr>
                                      <p:to>
                                        <p:strVal val="0.5"/>
                                      </p:to>
                                    </p:set>
                                    <p:animEffect filter="image" prLst="opacity: 0.5">
                                      <p:cBhvr rctx="IE">
                                        <p:cTn id="16" dur="indefinite"/>
                                        <p:tgtEl>
                                          <p:spTgt spid="40"/>
                                        </p:tgtEl>
                                      </p:cBhvr>
                                    </p:animEffect>
                                  </p:childTnLst>
                                </p:cTn>
                              </p:par>
                              <p:par>
                                <p:cTn id="17" presetID="9" presetClass="emph" presetSubtype="0" grpId="0" nodeType="withEffect">
                                  <p:stCondLst>
                                    <p:cond delay="0"/>
                                  </p:stCondLst>
                                  <p:childTnLst>
                                    <p:set>
                                      <p:cBhvr>
                                        <p:cTn id="18" dur="indefinite"/>
                                        <p:tgtEl>
                                          <p:spTgt spid="41"/>
                                        </p:tgtEl>
                                        <p:attrNameLst>
                                          <p:attrName>style.opacity</p:attrName>
                                        </p:attrNameLst>
                                      </p:cBhvr>
                                      <p:to>
                                        <p:strVal val="0.5"/>
                                      </p:to>
                                    </p:set>
                                    <p:animEffect filter="image" prLst="opacity: 0.5">
                                      <p:cBhvr rctx="IE">
                                        <p:cTn id="19" dur="indefinite"/>
                                        <p:tgtEl>
                                          <p:spTgt spid="41"/>
                                        </p:tgtEl>
                                      </p:cBhvr>
                                    </p:animEffect>
                                  </p:childTnLst>
                                </p:cTn>
                              </p:par>
                              <p:par>
                                <p:cTn id="20" presetID="9" presetClass="emph" presetSubtype="0" grpId="0" nodeType="withEffect">
                                  <p:stCondLst>
                                    <p:cond delay="0"/>
                                  </p:stCondLst>
                                  <p:childTnLst>
                                    <p:set>
                                      <p:cBhvr>
                                        <p:cTn id="21" dur="indefinite"/>
                                        <p:tgtEl>
                                          <p:spTgt spid="42"/>
                                        </p:tgtEl>
                                        <p:attrNameLst>
                                          <p:attrName>style.opacity</p:attrName>
                                        </p:attrNameLst>
                                      </p:cBhvr>
                                      <p:to>
                                        <p:strVal val="0.5"/>
                                      </p:to>
                                    </p:set>
                                    <p:animEffect filter="image" prLst="opacity: 0.5">
                                      <p:cBhvr rctx="IE">
                                        <p:cTn id="22" dur="indefinite"/>
                                        <p:tgtEl>
                                          <p:spTgt spid="42"/>
                                        </p:tgtEl>
                                      </p:cBhvr>
                                    </p:animEffect>
                                  </p:childTnLst>
                                </p:cTn>
                              </p:par>
                              <p:par>
                                <p:cTn id="23" presetID="9" presetClass="emph" presetSubtype="0" nodeType="withEffect">
                                  <p:stCondLst>
                                    <p:cond delay="0"/>
                                  </p:stCondLst>
                                  <p:childTnLst>
                                    <p:set>
                                      <p:cBhvr>
                                        <p:cTn id="24" dur="indefinite"/>
                                        <p:tgtEl>
                                          <p:spTgt spid="54"/>
                                        </p:tgtEl>
                                        <p:attrNameLst>
                                          <p:attrName>style.opacity</p:attrName>
                                        </p:attrNameLst>
                                      </p:cBhvr>
                                      <p:to>
                                        <p:strVal val="0.5"/>
                                      </p:to>
                                    </p:set>
                                    <p:animEffect filter="image" prLst="opacity: 0.5">
                                      <p:cBhvr rctx="IE">
                                        <p:cTn id="25" dur="indefinite"/>
                                        <p:tgtEl>
                                          <p:spTgt spid="54"/>
                                        </p:tgtEl>
                                      </p:cBhvr>
                                    </p:animEffect>
                                  </p:childTnLst>
                                </p:cTn>
                              </p:par>
                              <p:par>
                                <p:cTn id="26" presetID="9" presetClass="emph" presetSubtype="0" grpId="0" nodeType="withEffect">
                                  <p:stCondLst>
                                    <p:cond delay="0"/>
                                  </p:stCondLst>
                                  <p:childTnLst>
                                    <p:set>
                                      <p:cBhvr>
                                        <p:cTn id="27" dur="indefinite"/>
                                        <p:tgtEl>
                                          <p:spTgt spid="11"/>
                                        </p:tgtEl>
                                        <p:attrNameLst>
                                          <p:attrName>style.opacity</p:attrName>
                                        </p:attrNameLst>
                                      </p:cBhvr>
                                      <p:to>
                                        <p:strVal val="0.5"/>
                                      </p:to>
                                    </p:set>
                                    <p:animEffect filter="image" prLst="opacity: 0.5">
                                      <p:cBhvr rctx="IE">
                                        <p:cTn id="28" dur="indefinite"/>
                                        <p:tgtEl>
                                          <p:spTgt spid="11"/>
                                        </p:tgtEl>
                                      </p:cBhvr>
                                    </p:animEffect>
                                  </p:childTnLst>
                                </p:cTn>
                              </p:par>
                              <p:par>
                                <p:cTn id="29" presetID="9" presetClass="emph" presetSubtype="0" grpId="0" nodeType="withEffect">
                                  <p:stCondLst>
                                    <p:cond delay="0"/>
                                  </p:stCondLst>
                                  <p:childTnLst>
                                    <p:set>
                                      <p:cBhvr>
                                        <p:cTn id="30" dur="indefinite"/>
                                        <p:tgtEl>
                                          <p:spTgt spid="57"/>
                                        </p:tgtEl>
                                        <p:attrNameLst>
                                          <p:attrName>style.opacity</p:attrName>
                                        </p:attrNameLst>
                                      </p:cBhvr>
                                      <p:to>
                                        <p:strVal val="0.5"/>
                                      </p:to>
                                    </p:set>
                                    <p:animEffect filter="image" prLst="opacity: 0.5">
                                      <p:cBhvr rctx="IE">
                                        <p:cTn id="31" dur="indefinite"/>
                                        <p:tgtEl>
                                          <p:spTgt spid="57"/>
                                        </p:tgtEl>
                                      </p:cBhvr>
                                    </p:animEffect>
                                  </p:childTnLst>
                                </p:cTn>
                              </p:par>
                              <p:par>
                                <p:cTn id="32" presetID="9" presetClass="emph" presetSubtype="0" grpId="0" nodeType="withEffect">
                                  <p:stCondLst>
                                    <p:cond delay="0"/>
                                  </p:stCondLst>
                                  <p:childTnLst>
                                    <p:set>
                                      <p:cBhvr>
                                        <p:cTn id="33" dur="indefinite"/>
                                        <p:tgtEl>
                                          <p:spTgt spid="58"/>
                                        </p:tgtEl>
                                        <p:attrNameLst>
                                          <p:attrName>style.opacity</p:attrName>
                                        </p:attrNameLst>
                                      </p:cBhvr>
                                      <p:to>
                                        <p:strVal val="0.5"/>
                                      </p:to>
                                    </p:set>
                                    <p:animEffect filter="image" prLst="opacity: 0.5">
                                      <p:cBhvr rctx="IE">
                                        <p:cTn id="34" dur="indefinite"/>
                                        <p:tgtEl>
                                          <p:spTgt spid="58"/>
                                        </p:tgtEl>
                                      </p:cBhvr>
                                    </p:animEffect>
                                  </p:childTnLst>
                                </p:cTn>
                              </p:par>
                              <p:par>
                                <p:cTn id="35" presetID="9" presetClass="emph" presetSubtype="0" grpId="0" nodeType="withEffect">
                                  <p:stCondLst>
                                    <p:cond delay="0"/>
                                  </p:stCondLst>
                                  <p:childTnLst>
                                    <p:set>
                                      <p:cBhvr>
                                        <p:cTn id="36" dur="indefinite"/>
                                        <p:tgtEl>
                                          <p:spTgt spid="59"/>
                                        </p:tgtEl>
                                        <p:attrNameLst>
                                          <p:attrName>style.opacity</p:attrName>
                                        </p:attrNameLst>
                                      </p:cBhvr>
                                      <p:to>
                                        <p:strVal val="0.5"/>
                                      </p:to>
                                    </p:set>
                                    <p:animEffect filter="image" prLst="opacity: 0.5">
                                      <p:cBhvr rctx="IE">
                                        <p:cTn id="37" dur="indefinite"/>
                                        <p:tgtEl>
                                          <p:spTgt spid="59"/>
                                        </p:tgtEl>
                                      </p:cBhvr>
                                    </p:animEffect>
                                  </p:childTnLst>
                                </p:cTn>
                              </p:par>
                              <p:par>
                                <p:cTn id="38" presetID="9" presetClass="emph" presetSubtype="0" grpId="0" nodeType="withEffect">
                                  <p:stCondLst>
                                    <p:cond delay="0"/>
                                  </p:stCondLst>
                                  <p:childTnLst>
                                    <p:set>
                                      <p:cBhvr>
                                        <p:cTn id="39" dur="indefinite"/>
                                        <p:tgtEl>
                                          <p:spTgt spid="60"/>
                                        </p:tgtEl>
                                        <p:attrNameLst>
                                          <p:attrName>style.opacity</p:attrName>
                                        </p:attrNameLst>
                                      </p:cBhvr>
                                      <p:to>
                                        <p:strVal val="0.5"/>
                                      </p:to>
                                    </p:set>
                                    <p:animEffect filter="image" prLst="opacity: 0.5">
                                      <p:cBhvr rctx="IE">
                                        <p:cTn id="40" dur="indefinite"/>
                                        <p:tgtEl>
                                          <p:spTgt spid="60"/>
                                        </p:tgtEl>
                                      </p:cBhvr>
                                    </p:animEffect>
                                  </p:childTnLst>
                                </p:cTn>
                              </p:par>
                              <p:par>
                                <p:cTn id="41" presetID="9" presetClass="emph" presetSubtype="0" grpId="0" nodeType="withEffect">
                                  <p:stCondLst>
                                    <p:cond delay="0"/>
                                  </p:stCondLst>
                                  <p:childTnLst>
                                    <p:set>
                                      <p:cBhvr>
                                        <p:cTn id="42" dur="indefinite"/>
                                        <p:tgtEl>
                                          <p:spTgt spid="61"/>
                                        </p:tgtEl>
                                        <p:attrNameLst>
                                          <p:attrName>style.opacity</p:attrName>
                                        </p:attrNameLst>
                                      </p:cBhvr>
                                      <p:to>
                                        <p:strVal val="0.5"/>
                                      </p:to>
                                    </p:set>
                                    <p:animEffect filter="image" prLst="opacity: 0.5">
                                      <p:cBhvr rctx="IE">
                                        <p:cTn id="43" dur="indefinite"/>
                                        <p:tgtEl>
                                          <p:spTgt spid="61"/>
                                        </p:tgtEl>
                                      </p:cBhvr>
                                    </p:animEffect>
                                  </p:childTnLst>
                                </p:cTn>
                              </p:par>
                              <p:par>
                                <p:cTn id="44" presetID="9" presetClass="emph" presetSubtype="0" grpId="0" nodeType="withEffect">
                                  <p:stCondLst>
                                    <p:cond delay="0"/>
                                  </p:stCondLst>
                                  <p:childTnLst>
                                    <p:set>
                                      <p:cBhvr>
                                        <p:cTn id="45" dur="indefinite"/>
                                        <p:tgtEl>
                                          <p:spTgt spid="82"/>
                                        </p:tgtEl>
                                        <p:attrNameLst>
                                          <p:attrName>style.opacity</p:attrName>
                                        </p:attrNameLst>
                                      </p:cBhvr>
                                      <p:to>
                                        <p:strVal val="0.5"/>
                                      </p:to>
                                    </p:set>
                                    <p:animEffect filter="image" prLst="opacity: 0.5">
                                      <p:cBhvr rctx="IE">
                                        <p:cTn id="46" dur="indefinite"/>
                                        <p:tgtEl>
                                          <p:spTgt spid="82"/>
                                        </p:tgtEl>
                                      </p:cBhvr>
                                    </p:animEffect>
                                  </p:childTnLst>
                                </p:cTn>
                              </p:par>
                              <p:par>
                                <p:cTn id="47" presetID="9" presetClass="emph" presetSubtype="0" grpId="0" nodeType="withEffect">
                                  <p:stCondLst>
                                    <p:cond delay="0"/>
                                  </p:stCondLst>
                                  <p:childTnLst>
                                    <p:set>
                                      <p:cBhvr>
                                        <p:cTn id="48" dur="indefinite"/>
                                        <p:tgtEl>
                                          <p:spTgt spid="29"/>
                                        </p:tgtEl>
                                        <p:attrNameLst>
                                          <p:attrName>style.opacity</p:attrName>
                                        </p:attrNameLst>
                                      </p:cBhvr>
                                      <p:to>
                                        <p:strVal val="0.5"/>
                                      </p:to>
                                    </p:set>
                                    <p:animEffect filter="image" prLst="opacity: 0.5">
                                      <p:cBhvr rctx="IE">
                                        <p:cTn id="49" dur="indefinite"/>
                                        <p:tgtEl>
                                          <p:spTgt spid="29"/>
                                        </p:tgtEl>
                                      </p:cBhvr>
                                    </p:animEffect>
                                  </p:childTnLst>
                                </p:cTn>
                              </p:par>
                              <p:par>
                                <p:cTn id="50" presetID="9" presetClass="emph" presetSubtype="0" grpId="0" nodeType="withEffect">
                                  <p:stCondLst>
                                    <p:cond delay="0"/>
                                  </p:stCondLst>
                                  <p:childTnLst>
                                    <p:set>
                                      <p:cBhvr>
                                        <p:cTn id="51" dur="indefinite"/>
                                        <p:tgtEl>
                                          <p:spTgt spid="30"/>
                                        </p:tgtEl>
                                        <p:attrNameLst>
                                          <p:attrName>style.opacity</p:attrName>
                                        </p:attrNameLst>
                                      </p:cBhvr>
                                      <p:to>
                                        <p:strVal val="0.5"/>
                                      </p:to>
                                    </p:set>
                                    <p:animEffect filter="image" prLst="opacity: 0.5">
                                      <p:cBhvr rctx="IE">
                                        <p:cTn id="52" dur="indefinite"/>
                                        <p:tgtEl>
                                          <p:spTgt spid="30"/>
                                        </p:tgtEl>
                                      </p:cBhvr>
                                    </p:animEffect>
                                  </p:childTnLst>
                                </p:cTn>
                              </p:par>
                              <p:par>
                                <p:cTn id="53" presetID="9" presetClass="emph" presetSubtype="0" grpId="0" nodeType="withEffect">
                                  <p:stCondLst>
                                    <p:cond delay="0"/>
                                  </p:stCondLst>
                                  <p:childTnLst>
                                    <p:set>
                                      <p:cBhvr>
                                        <p:cTn id="54" dur="indefinite"/>
                                        <p:tgtEl>
                                          <p:spTgt spid="32"/>
                                        </p:tgtEl>
                                        <p:attrNameLst>
                                          <p:attrName>style.opacity</p:attrName>
                                        </p:attrNameLst>
                                      </p:cBhvr>
                                      <p:to>
                                        <p:strVal val="0.5"/>
                                      </p:to>
                                    </p:set>
                                    <p:animEffect filter="image" prLst="opacity: 0.5">
                                      <p:cBhvr rctx="IE">
                                        <p:cTn id="55" dur="indefinite"/>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40" grpId="0" animBg="1"/>
      <p:bldP spid="41" grpId="0" animBg="1"/>
      <p:bldP spid="42" grpId="0" animBg="1"/>
      <p:bldP spid="11" grpId="0" animBg="1"/>
      <p:bldP spid="57" grpId="0" animBg="1"/>
      <p:bldP spid="58" grpId="0" animBg="1"/>
      <p:bldP spid="59" grpId="0" animBg="1"/>
      <p:bldP spid="60" grpId="0" animBg="1"/>
      <p:bldP spid="61" grpId="0" animBg="1"/>
      <p:bldP spid="82" grpId="0" animBg="1"/>
      <p:bldP spid="29" grpId="0" animBg="1"/>
      <p:bldP spid="30"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Google Shape;73;p15">
            <a:extLst>
              <a:ext uri="{FF2B5EF4-FFF2-40B4-BE49-F238E27FC236}">
                <a16:creationId xmlns:a16="http://schemas.microsoft.com/office/drawing/2014/main" id="{F48A7CF7-B3E4-164B-B4FC-D3A933A01C37}"/>
              </a:ext>
            </a:extLst>
          </p:cNvPr>
          <p:cNvSpPr txBox="1"/>
          <p:nvPr/>
        </p:nvSpPr>
        <p:spPr>
          <a:xfrm>
            <a:off x="797474" y="2166268"/>
            <a:ext cx="6929710" cy="797659"/>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4800"/>
              <a:buFont typeface="Helvetica Neue Light"/>
              <a:buNone/>
            </a:pPr>
            <a:r>
              <a:rPr lang="en-US" sz="4800" b="0" i="0" u="none" strike="noStrike" cap="none" dirty="0">
                <a:solidFill>
                  <a:srgbClr val="000000"/>
                </a:solidFill>
                <a:latin typeface="Helvetica Neue Light"/>
                <a:ea typeface="Helvetica Neue Light"/>
                <a:cs typeface="Helvetica Neue Light"/>
                <a:sym typeface="Helvetica Neue Light"/>
              </a:rPr>
              <a:t>We saw this example earlier…</a:t>
            </a:r>
            <a:endParaRPr dirty="0"/>
          </a:p>
        </p:txBody>
      </p:sp>
      <p:sp>
        <p:nvSpPr>
          <p:cNvPr id="5" name="Google Shape;74;p15">
            <a:extLst>
              <a:ext uri="{FF2B5EF4-FFF2-40B4-BE49-F238E27FC236}">
                <a16:creationId xmlns:a16="http://schemas.microsoft.com/office/drawing/2014/main" id="{5D40C35A-ED91-0A49-BEBD-C38542368B22}"/>
              </a:ext>
            </a:extLst>
          </p:cNvPr>
          <p:cNvSpPr txBox="1"/>
          <p:nvPr/>
        </p:nvSpPr>
        <p:spPr>
          <a:xfrm>
            <a:off x="7305152" y="2166268"/>
            <a:ext cx="3644450" cy="1458725"/>
          </a:xfrm>
          <a:prstGeom prst="rect">
            <a:avLst/>
          </a:prstGeom>
          <a:solidFill>
            <a:srgbClr val="F0F0F0"/>
          </a:solidFill>
          <a:ln w="38100" cap="flat" cmpd="sng">
            <a:solidFill>
              <a:srgbClr val="F2F2F2"/>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Clr>
                <a:srgbClr val="8F5902"/>
              </a:buClr>
              <a:buSzPts val="2000"/>
              <a:buFont typeface="Arial"/>
              <a:buNone/>
            </a:pPr>
            <a:endParaRPr sz="2000" b="0" i="0" u="none" strike="noStrike" cap="none" dirty="0">
              <a:solidFill>
                <a:srgbClr val="8F5902"/>
              </a:solidFill>
              <a:latin typeface="Arial"/>
              <a:ea typeface="Arial"/>
              <a:cs typeface="Arial"/>
              <a:sym typeface="Arial"/>
            </a:endParaRPr>
          </a:p>
          <a:p>
            <a:pPr marL="0" marR="0" lvl="0" indent="0" algn="l" rtl="0">
              <a:lnSpc>
                <a:spcPct val="150000"/>
              </a:lnSpc>
              <a:spcBef>
                <a:spcPts val="0"/>
              </a:spcBef>
              <a:spcAft>
                <a:spcPts val="0"/>
              </a:spcAft>
              <a:buClr>
                <a:srgbClr val="204A87"/>
              </a:buClr>
              <a:buSzPts val="2000"/>
              <a:buFont typeface="Arial"/>
              <a:buNone/>
            </a:pPr>
            <a:r>
              <a:rPr lang="en-US" sz="2000" b="0" i="0" u="none" strike="noStrike" cap="none" dirty="0">
                <a:solidFill>
                  <a:srgbClr val="204A87"/>
                </a:solidFill>
                <a:latin typeface="Arial"/>
                <a:ea typeface="Arial"/>
                <a:cs typeface="Arial"/>
                <a:sym typeface="Arial"/>
              </a:rPr>
              <a:t> alert("hello, world!");</a:t>
            </a:r>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2005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Google Shape;80;p16">
            <a:extLst>
              <a:ext uri="{FF2B5EF4-FFF2-40B4-BE49-F238E27FC236}">
                <a16:creationId xmlns:a16="http://schemas.microsoft.com/office/drawing/2014/main" id="{54D082AE-8BFA-1B4E-96D2-AE176BCF4BFC}"/>
              </a:ext>
            </a:extLst>
          </p:cNvPr>
          <p:cNvSpPr txBox="1">
            <a:spLocks/>
          </p:cNvSpPr>
          <p:nvPr/>
        </p:nvSpPr>
        <p:spPr>
          <a:xfrm>
            <a:off x="790699" y="1993342"/>
            <a:ext cx="10515601" cy="2436155"/>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buSzPts val="5119"/>
              <a:buFont typeface="Helvetica Neue Light"/>
              <a:buNone/>
            </a:pPr>
            <a:r>
              <a:rPr lang="en-US" sz="5119" dirty="0">
                <a:latin typeface="Helvetica Neue Light"/>
                <a:ea typeface="Helvetica Neue Light"/>
                <a:cs typeface="Helvetica Neue Light"/>
                <a:sym typeface="Helvetica Neue Light"/>
              </a:rPr>
              <a:t>These words have a specific representation under the covers. They are considered </a:t>
            </a:r>
            <a:r>
              <a:rPr lang="en-US" b="1" dirty="0">
                <a:latin typeface="Helvetica Neue"/>
                <a:ea typeface="Helvetica Neue"/>
                <a:cs typeface="Helvetica Neue"/>
                <a:sym typeface="Helvetica Neue"/>
              </a:rPr>
              <a:t>values</a:t>
            </a:r>
            <a:r>
              <a:rPr lang="en-US" sz="5119" dirty="0">
                <a:latin typeface="Helvetica Neue Light"/>
                <a:ea typeface="Helvetica Neue Light"/>
                <a:cs typeface="Helvetica Neue Light"/>
                <a:sym typeface="Helvetica Neue Light"/>
              </a:rPr>
              <a:t>.</a:t>
            </a:r>
            <a:endParaRPr lang="en-US" dirty="0"/>
          </a:p>
        </p:txBody>
      </p:sp>
    </p:spTree>
    <p:extLst>
      <p:ext uri="{BB962C8B-B14F-4D97-AF65-F5344CB8AC3E}">
        <p14:creationId xmlns:p14="http://schemas.microsoft.com/office/powerpoint/2010/main" val="167675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Google Shape;86;p17">
            <a:extLst>
              <a:ext uri="{FF2B5EF4-FFF2-40B4-BE49-F238E27FC236}">
                <a16:creationId xmlns:a16="http://schemas.microsoft.com/office/drawing/2014/main" id="{D3AA869D-8B0B-DE43-9987-75C2FDAB6394}"/>
              </a:ext>
            </a:extLst>
          </p:cNvPr>
          <p:cNvSpPr txBox="1">
            <a:spLocks noGrp="1"/>
          </p:cNvSpPr>
          <p:nvPr>
            <p:ph type="title"/>
          </p:nvPr>
        </p:nvSpPr>
        <p:spPr>
          <a:xfrm>
            <a:off x="747765" y="131952"/>
            <a:ext cx="10225035" cy="2480619"/>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0000"/>
              </a:buClr>
              <a:buSzPts val="3759"/>
              <a:buFont typeface="Helvetica Neue Light"/>
              <a:buNone/>
            </a:pPr>
            <a:r>
              <a:rPr lang="en-US" sz="3600" dirty="0">
                <a:latin typeface="Helvetica Neue Light"/>
                <a:ea typeface="Helvetica Neue Light"/>
                <a:cs typeface="Helvetica Neue Light"/>
                <a:sym typeface="Helvetica Neue Light"/>
              </a:rPr>
              <a:t>Because you’ll be working with values a whole lot, there are </a:t>
            </a:r>
            <a:r>
              <a:rPr lang="en-US" sz="3600" b="1" dirty="0">
                <a:latin typeface="Helvetica Neue"/>
                <a:ea typeface="Helvetica Neue"/>
                <a:cs typeface="Helvetica Neue"/>
                <a:sym typeface="Helvetica Neue"/>
              </a:rPr>
              <a:t>two things</a:t>
            </a:r>
            <a:r>
              <a:rPr lang="en-US" sz="3600" dirty="0">
                <a:latin typeface="Helvetica Neue Light"/>
                <a:ea typeface="Helvetica Neue Light"/>
                <a:cs typeface="Helvetica Neue Light"/>
                <a:sym typeface="Helvetica Neue Light"/>
              </a:rPr>
              <a:t> you need to simplify your life when working with them. You need to be able to:</a:t>
            </a:r>
            <a:br>
              <a:rPr lang="en-US" sz="3600" dirty="0">
                <a:latin typeface="Helvetica Neue Light"/>
                <a:ea typeface="Helvetica Neue Light"/>
                <a:cs typeface="Helvetica Neue Light"/>
                <a:sym typeface="Helvetica Neue Light"/>
              </a:rPr>
            </a:br>
            <a:endParaRPr sz="3600" dirty="0"/>
          </a:p>
        </p:txBody>
      </p:sp>
      <p:sp>
        <p:nvSpPr>
          <p:cNvPr id="5" name="TextBox 4"/>
          <p:cNvSpPr txBox="1"/>
          <p:nvPr/>
        </p:nvSpPr>
        <p:spPr>
          <a:xfrm>
            <a:off x="673240" y="2793442"/>
            <a:ext cx="11143622" cy="2308324"/>
          </a:xfrm>
          <a:prstGeom prst="rect">
            <a:avLst/>
          </a:prstGeom>
          <a:noFill/>
        </p:spPr>
        <p:txBody>
          <a:bodyPr wrap="square" rtlCol="0">
            <a:spAutoFit/>
          </a:bodyPr>
          <a:lstStyle/>
          <a:p>
            <a:pPr marL="457200" lvl="0" indent="-457200">
              <a:buSzPts val="3600"/>
              <a:buFont typeface="Helvetica Neue Light"/>
              <a:buAutoNum type="arabicPeriod"/>
            </a:pPr>
            <a:r>
              <a:rPr lang="en-US" sz="3600" dirty="0">
                <a:latin typeface="Helvetica Neue Light"/>
                <a:ea typeface="Helvetica Neue Light"/>
                <a:cs typeface="Helvetica Neue Light"/>
                <a:sym typeface="Helvetica Neue Light"/>
              </a:rPr>
              <a:t>Easily identify them</a:t>
            </a:r>
            <a:br>
              <a:rPr lang="en-US" sz="3600" dirty="0">
                <a:latin typeface="Helvetica Neue Light"/>
                <a:ea typeface="Helvetica Neue Light"/>
                <a:cs typeface="Helvetica Neue Light"/>
                <a:sym typeface="Helvetica Neue Light"/>
              </a:rPr>
            </a:br>
            <a:endParaRPr lang="en-US" sz="3600" dirty="0">
              <a:latin typeface="Georgia"/>
              <a:sym typeface="Georgia"/>
            </a:endParaRPr>
          </a:p>
          <a:p>
            <a:pPr marL="457200" lvl="0" indent="-457200">
              <a:buSzPts val="3600"/>
              <a:buFont typeface="Helvetica Neue Light"/>
              <a:buAutoNum type="arabicPeriod"/>
            </a:pPr>
            <a:r>
              <a:rPr lang="en-US" sz="3600" dirty="0">
                <a:latin typeface="Helvetica Neue Light"/>
                <a:ea typeface="Helvetica Neue Light"/>
                <a:cs typeface="Helvetica Neue Light"/>
                <a:sym typeface="Helvetica Neue Light"/>
              </a:rPr>
              <a:t>Reuse them throughout your application without unnecessarily duplicating the value itself</a:t>
            </a:r>
            <a:endParaRPr lang="en-US" dirty="0"/>
          </a:p>
        </p:txBody>
      </p:sp>
    </p:spTree>
    <p:extLst>
      <p:ext uri="{BB962C8B-B14F-4D97-AF65-F5344CB8AC3E}">
        <p14:creationId xmlns:p14="http://schemas.microsoft.com/office/powerpoint/2010/main" val="379891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Google Shape;92;p18">
            <a:extLst>
              <a:ext uri="{FF2B5EF4-FFF2-40B4-BE49-F238E27FC236}">
                <a16:creationId xmlns:a16="http://schemas.microsoft.com/office/drawing/2014/main" id="{BCB10DB2-DCC9-B24D-A809-91E03CBB53EF}"/>
              </a:ext>
            </a:extLst>
          </p:cNvPr>
          <p:cNvSpPr txBox="1"/>
          <p:nvPr/>
        </p:nvSpPr>
        <p:spPr>
          <a:xfrm>
            <a:off x="718801" y="928885"/>
            <a:ext cx="5330307" cy="175640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9434C"/>
              </a:buClr>
              <a:buSzPts val="3600"/>
              <a:buFont typeface="Helvetica Neue Light"/>
              <a:buNone/>
            </a:pPr>
            <a:r>
              <a:rPr lang="en-US" sz="3600" b="0" i="0" u="none" strike="noStrike" cap="none" dirty="0">
                <a:solidFill>
                  <a:schemeClr val="tx1"/>
                </a:solidFill>
                <a:latin typeface="Helvetica Neue Light"/>
                <a:ea typeface="Helvetica Neue Light"/>
                <a:cs typeface="Helvetica Neue Light"/>
                <a:sym typeface="Helvetica Neue Light"/>
              </a:rPr>
              <a:t>The way to use variables is by using the </a:t>
            </a:r>
            <a:r>
              <a:rPr lang="en-US" sz="3600" b="1" i="0" u="none" strike="noStrike" cap="none" dirty="0">
                <a:solidFill>
                  <a:schemeClr val="tx1"/>
                </a:solidFill>
                <a:latin typeface="Helvetica Neue"/>
                <a:ea typeface="Helvetica Neue"/>
                <a:cs typeface="Helvetica Neue"/>
                <a:sym typeface="Helvetica Neue"/>
              </a:rPr>
              <a:t>var</a:t>
            </a:r>
            <a:r>
              <a:rPr lang="en-US" sz="3600" b="0" i="0" u="none" strike="noStrike" cap="none" dirty="0">
                <a:solidFill>
                  <a:schemeClr val="tx1"/>
                </a:solidFill>
                <a:latin typeface="Helvetica Neue Light"/>
                <a:ea typeface="Helvetica Neue Light"/>
                <a:cs typeface="Helvetica Neue Light"/>
                <a:sym typeface="Helvetica Neue Light"/>
              </a:rPr>
              <a:t> keyword followed by the name you want to give your variable. Here is us declaring a variable:</a:t>
            </a:r>
            <a:endParaRPr dirty="0">
              <a:solidFill>
                <a:schemeClr val="tx1"/>
              </a:solidFill>
            </a:endParaRPr>
          </a:p>
        </p:txBody>
      </p:sp>
      <p:sp>
        <p:nvSpPr>
          <p:cNvPr id="6" name="Google Shape;93;p18">
            <a:extLst>
              <a:ext uri="{FF2B5EF4-FFF2-40B4-BE49-F238E27FC236}">
                <a16:creationId xmlns:a16="http://schemas.microsoft.com/office/drawing/2014/main" id="{81E2A235-1564-7B43-BDEF-E0C96FEC03B3}"/>
              </a:ext>
            </a:extLst>
          </p:cNvPr>
          <p:cNvSpPr txBox="1"/>
          <p:nvPr/>
        </p:nvSpPr>
        <p:spPr>
          <a:xfrm>
            <a:off x="6983604" y="1045029"/>
            <a:ext cx="4505206" cy="3694383"/>
          </a:xfrm>
          <a:prstGeom prst="rect">
            <a:avLst/>
          </a:prstGeom>
          <a:solidFill>
            <a:srgbClr val="F0F0F0"/>
          </a:solidFill>
          <a:ln w="38100" cap="flat" cmpd="sng">
            <a:solidFill>
              <a:srgbClr val="F2F2F2"/>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Clr>
                <a:srgbClr val="204A87"/>
              </a:buClr>
              <a:buSzPts val="2000"/>
              <a:buFont typeface="Arial"/>
              <a:buNone/>
            </a:pPr>
            <a:r>
              <a:rPr lang="en-US" sz="2000" b="0" i="0" u="none" strike="noStrike" cap="none" dirty="0">
                <a:solidFill>
                  <a:srgbClr val="204A87"/>
                </a:solidFill>
                <a:latin typeface="Arial"/>
                <a:ea typeface="Arial"/>
                <a:cs typeface="Arial"/>
                <a:sym typeface="Arial"/>
              </a:rPr>
              <a:t> </a:t>
            </a:r>
            <a:br>
              <a:rPr lang="en-US" sz="2000" b="0" i="0" u="none" strike="noStrike" cap="none" dirty="0">
                <a:solidFill>
                  <a:srgbClr val="204A87"/>
                </a:solidFill>
                <a:latin typeface="Arial"/>
                <a:ea typeface="Arial"/>
                <a:cs typeface="Arial"/>
                <a:sym typeface="Arial"/>
              </a:rPr>
            </a:br>
            <a:r>
              <a:rPr lang="en-US" sz="2600" b="0" i="0" u="none" strike="noStrike" cap="none" dirty="0">
                <a:solidFill>
                  <a:srgbClr val="204A87"/>
                </a:solidFill>
                <a:latin typeface="Arial"/>
                <a:ea typeface="Arial"/>
                <a:cs typeface="Arial"/>
                <a:sym typeface="Arial"/>
              </a:rPr>
              <a:t> </a:t>
            </a:r>
            <a:r>
              <a:rPr lang="en-US" sz="2600" b="0" i="0" u="none" strike="noStrike" cap="none" dirty="0">
                <a:solidFill>
                  <a:srgbClr val="000000"/>
                </a:solidFill>
                <a:latin typeface="Arial"/>
                <a:ea typeface="Arial"/>
                <a:cs typeface="Arial"/>
                <a:sym typeface="Arial"/>
              </a:rPr>
              <a:t>var myText</a:t>
            </a:r>
            <a:r>
              <a:rPr lang="en-US" sz="2000" b="0" i="0" u="none" strike="noStrike" cap="none" dirty="0">
                <a:solidFill>
                  <a:srgbClr val="204A87"/>
                </a:solidFill>
                <a:latin typeface="Arial"/>
                <a:ea typeface="Arial"/>
                <a:cs typeface="Arial"/>
                <a:sym typeface="Arial"/>
              </a:rPr>
              <a:t/>
            </a:r>
            <a:br>
              <a:rPr lang="en-US" sz="2000" b="0" i="0" u="none" strike="noStrike" cap="none" dirty="0">
                <a:solidFill>
                  <a:srgbClr val="204A87"/>
                </a:solidFill>
                <a:latin typeface="Arial"/>
                <a:ea typeface="Arial"/>
                <a:cs typeface="Arial"/>
                <a:sym typeface="Arial"/>
              </a:rPr>
            </a:br>
            <a:endParaRPr dirty="0"/>
          </a:p>
        </p:txBody>
      </p:sp>
    </p:spTree>
    <p:extLst>
      <p:ext uri="{BB962C8B-B14F-4D97-AF65-F5344CB8AC3E}">
        <p14:creationId xmlns:p14="http://schemas.microsoft.com/office/powerpoint/2010/main" val="273697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7" name="Google Shape;99;p19">
            <a:extLst>
              <a:ext uri="{FF2B5EF4-FFF2-40B4-BE49-F238E27FC236}">
                <a16:creationId xmlns:a16="http://schemas.microsoft.com/office/drawing/2014/main" id="{71643295-B101-6741-BBE0-6B832861B28E}"/>
              </a:ext>
            </a:extLst>
          </p:cNvPr>
          <p:cNvSpPr txBox="1">
            <a:spLocks noGrp="1"/>
          </p:cNvSpPr>
          <p:nvPr>
            <p:ph type="title"/>
          </p:nvPr>
        </p:nvSpPr>
        <p:spPr>
          <a:xfrm>
            <a:off x="848248" y="1143593"/>
            <a:ext cx="10515600" cy="3284624"/>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0000"/>
              </a:buClr>
              <a:buSzPts val="4800"/>
              <a:buFont typeface="Helvetica Neue Light"/>
              <a:buNone/>
            </a:pPr>
            <a:r>
              <a:rPr lang="en-US" sz="4800" dirty="0">
                <a:latin typeface="Helvetica Neue Light"/>
                <a:ea typeface="Helvetica Neue Light"/>
                <a:cs typeface="Helvetica Neue Light"/>
                <a:sym typeface="Helvetica Neue Light"/>
              </a:rPr>
              <a:t>Right now, your variable has simply been </a:t>
            </a:r>
            <a:r>
              <a:rPr lang="en-US" b="1" dirty="0">
                <a:latin typeface="Helvetica Neue"/>
                <a:ea typeface="Helvetica Neue"/>
                <a:cs typeface="Helvetica Neue"/>
                <a:sym typeface="Helvetica Neue"/>
              </a:rPr>
              <a:t>declared</a:t>
            </a:r>
            <a:r>
              <a:rPr lang="en-US" sz="4800" dirty="0">
                <a:latin typeface="Helvetica Neue Light"/>
                <a:ea typeface="Helvetica Neue Light"/>
                <a:cs typeface="Helvetica Neue Light"/>
                <a:sym typeface="Helvetica Neue Light"/>
              </a:rPr>
              <a:t>. It doesn't contain a value. We can  fix that by </a:t>
            </a:r>
            <a:r>
              <a:rPr lang="en-US" b="1" dirty="0">
                <a:latin typeface="Helvetica Neue"/>
                <a:ea typeface="Helvetica Neue"/>
                <a:cs typeface="Helvetica Neue"/>
                <a:sym typeface="Helvetica Neue"/>
              </a:rPr>
              <a:t>initializing</a:t>
            </a:r>
            <a:r>
              <a:rPr lang="en-US" sz="4800" dirty="0">
                <a:latin typeface="Helvetica Neue Light"/>
                <a:ea typeface="Helvetica Neue Light"/>
                <a:cs typeface="Helvetica Neue Light"/>
                <a:sym typeface="Helvetica Neue Light"/>
              </a:rPr>
              <a:t> our variable to a value like...</a:t>
            </a:r>
            <a:endParaRPr dirty="0"/>
          </a:p>
        </p:txBody>
      </p:sp>
    </p:spTree>
    <p:extLst>
      <p:ext uri="{BB962C8B-B14F-4D97-AF65-F5344CB8AC3E}">
        <p14:creationId xmlns:p14="http://schemas.microsoft.com/office/powerpoint/2010/main" val="3410566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Google Shape;105;p20">
            <a:extLst>
              <a:ext uri="{FF2B5EF4-FFF2-40B4-BE49-F238E27FC236}">
                <a16:creationId xmlns:a16="http://schemas.microsoft.com/office/drawing/2014/main" id="{A3896C22-EE9B-4D4E-A3C0-FA166146746F}"/>
              </a:ext>
            </a:extLst>
          </p:cNvPr>
          <p:cNvSpPr txBox="1"/>
          <p:nvPr/>
        </p:nvSpPr>
        <p:spPr>
          <a:xfrm>
            <a:off x="6692201" y="1868586"/>
            <a:ext cx="4947333" cy="1607944"/>
          </a:xfrm>
          <a:prstGeom prst="rect">
            <a:avLst/>
          </a:prstGeom>
          <a:solidFill>
            <a:srgbClr val="F0F0F0"/>
          </a:solidFill>
          <a:ln w="38100" cap="flat" cmpd="sng">
            <a:solidFill>
              <a:srgbClr val="F2F2F2"/>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Clr>
                <a:srgbClr val="204A87"/>
              </a:buClr>
              <a:buSzPts val="2000"/>
              <a:buFont typeface="Arial"/>
              <a:buNone/>
            </a:pPr>
            <a:r>
              <a:rPr lang="en-US" sz="2000" b="0" i="0" u="none" strike="noStrike" cap="none" dirty="0">
                <a:solidFill>
                  <a:srgbClr val="204A87"/>
                </a:solidFill>
                <a:latin typeface="Arial"/>
                <a:ea typeface="Arial"/>
                <a:cs typeface="Arial"/>
                <a:sym typeface="Arial"/>
              </a:rPr>
              <a:t> </a:t>
            </a:r>
            <a:br>
              <a:rPr lang="en-US" sz="2000" b="0" i="0" u="none" strike="noStrike" cap="none" dirty="0">
                <a:solidFill>
                  <a:srgbClr val="204A87"/>
                </a:solidFill>
                <a:latin typeface="Arial"/>
                <a:ea typeface="Arial"/>
                <a:cs typeface="Arial"/>
                <a:sym typeface="Arial"/>
              </a:rPr>
            </a:br>
            <a:r>
              <a:rPr lang="en-US" sz="2600" b="0" i="0" u="none" strike="noStrike" cap="none" dirty="0">
                <a:solidFill>
                  <a:srgbClr val="204A87"/>
                </a:solidFill>
                <a:latin typeface="Arial"/>
                <a:ea typeface="Arial"/>
                <a:cs typeface="Arial"/>
                <a:sym typeface="Arial"/>
              </a:rPr>
              <a:t> </a:t>
            </a:r>
            <a:r>
              <a:rPr lang="en-US" sz="2600" b="0" i="0" u="none" strike="noStrike" cap="none" dirty="0">
                <a:solidFill>
                  <a:srgbClr val="000000"/>
                </a:solidFill>
                <a:latin typeface="Arial"/>
                <a:ea typeface="Arial"/>
                <a:cs typeface="Arial"/>
                <a:sym typeface="Arial"/>
              </a:rPr>
              <a:t>var myText = “hello, world!”;</a:t>
            </a:r>
            <a:r>
              <a:rPr lang="en-US" sz="2000" b="0" i="0" u="none" strike="noStrike" cap="none" dirty="0">
                <a:solidFill>
                  <a:srgbClr val="204A87"/>
                </a:solidFill>
                <a:latin typeface="Arial"/>
                <a:ea typeface="Arial"/>
                <a:cs typeface="Arial"/>
                <a:sym typeface="Arial"/>
              </a:rPr>
              <a:t/>
            </a:r>
            <a:br>
              <a:rPr lang="en-US" sz="2000" b="0" i="0" u="none" strike="noStrike" cap="none" dirty="0">
                <a:solidFill>
                  <a:srgbClr val="204A87"/>
                </a:solidFill>
                <a:latin typeface="Arial"/>
                <a:ea typeface="Arial"/>
                <a:cs typeface="Arial"/>
                <a:sym typeface="Arial"/>
              </a:rPr>
            </a:br>
            <a:endParaRPr dirty="0"/>
          </a:p>
        </p:txBody>
      </p:sp>
      <p:sp>
        <p:nvSpPr>
          <p:cNvPr id="5" name="Google Shape;106;p20">
            <a:extLst>
              <a:ext uri="{FF2B5EF4-FFF2-40B4-BE49-F238E27FC236}">
                <a16:creationId xmlns:a16="http://schemas.microsoft.com/office/drawing/2014/main" id="{39E8E45E-BB0C-2748-B404-710D830930C5}"/>
              </a:ext>
            </a:extLst>
          </p:cNvPr>
          <p:cNvSpPr txBox="1"/>
          <p:nvPr/>
        </p:nvSpPr>
        <p:spPr>
          <a:xfrm>
            <a:off x="698704" y="1774677"/>
            <a:ext cx="5300162" cy="1199435"/>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9434C"/>
              </a:buClr>
              <a:buSzPts val="3600"/>
              <a:buFont typeface="Helvetica Neue Light"/>
              <a:buNone/>
            </a:pPr>
            <a:r>
              <a:rPr lang="en-US" sz="3600" b="0" i="0" u="none" strike="noStrike" cap="none" dirty="0">
                <a:solidFill>
                  <a:schemeClr val="tx1"/>
                </a:solidFill>
                <a:latin typeface="Helvetica Neue Light"/>
                <a:ea typeface="Helvetica Neue Light"/>
                <a:cs typeface="Helvetica Neue Light"/>
                <a:sym typeface="Helvetica Neue Light"/>
              </a:rPr>
              <a:t>Our variable </a:t>
            </a:r>
            <a:r>
              <a:rPr lang="en-US" sz="3600" b="1" i="0" u="none" strike="noStrike" cap="none" dirty="0">
                <a:solidFill>
                  <a:schemeClr val="tx1"/>
                </a:solidFill>
                <a:latin typeface="Helvetica Neue"/>
                <a:ea typeface="Helvetica Neue"/>
                <a:cs typeface="Helvetica Neue"/>
                <a:sym typeface="Helvetica Neue"/>
              </a:rPr>
              <a:t>myText</a:t>
            </a:r>
            <a:r>
              <a:rPr lang="en-US" sz="3600" b="0" i="0" u="none" strike="noStrike" cap="none" dirty="0">
                <a:solidFill>
                  <a:schemeClr val="tx1"/>
                </a:solidFill>
                <a:latin typeface="Helvetica Neue Light"/>
                <a:ea typeface="Helvetica Neue Light"/>
                <a:cs typeface="Helvetica Neue Light"/>
                <a:sym typeface="Helvetica Neue Light"/>
              </a:rPr>
              <a:t> has now been initialized to the value of </a:t>
            </a:r>
            <a:r>
              <a:rPr lang="en-US" sz="3600" b="1" i="0" u="none" strike="noStrike" cap="none" dirty="0">
                <a:solidFill>
                  <a:schemeClr val="tx1"/>
                </a:solidFill>
                <a:latin typeface="Helvetica Neue"/>
                <a:ea typeface="Helvetica Neue"/>
                <a:cs typeface="Helvetica Neue"/>
                <a:sym typeface="Helvetica Neue"/>
              </a:rPr>
              <a:t>hello, world!</a:t>
            </a:r>
            <a:endParaRPr dirty="0">
              <a:solidFill>
                <a:schemeClr val="tx1"/>
              </a:solidFill>
            </a:endParaRPr>
          </a:p>
        </p:txBody>
      </p:sp>
    </p:spTree>
    <p:extLst>
      <p:ext uri="{BB962C8B-B14F-4D97-AF65-F5344CB8AC3E}">
        <p14:creationId xmlns:p14="http://schemas.microsoft.com/office/powerpoint/2010/main" val="194211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7" name="Google Shape;112;p21">
            <a:extLst>
              <a:ext uri="{FF2B5EF4-FFF2-40B4-BE49-F238E27FC236}">
                <a16:creationId xmlns:a16="http://schemas.microsoft.com/office/drawing/2014/main" id="{9F0DD6B0-3864-C044-89D9-EEF90BB09DC9}"/>
              </a:ext>
            </a:extLst>
          </p:cNvPr>
          <p:cNvSpPr txBox="1"/>
          <p:nvPr/>
        </p:nvSpPr>
        <p:spPr>
          <a:xfrm>
            <a:off x="703190" y="654968"/>
            <a:ext cx="10785620" cy="3662076"/>
          </a:xfrm>
          <a:prstGeom prst="rect">
            <a:avLst/>
          </a:prstGeom>
          <a:solidFill>
            <a:srgbClr val="F0F0F0"/>
          </a:solidFill>
          <a:ln w="38100" cap="flat" cmpd="sng">
            <a:solidFill>
              <a:srgbClr val="F2F2F2"/>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Clr>
                <a:srgbClr val="204A87"/>
              </a:buClr>
              <a:buSzPts val="2000"/>
              <a:buFont typeface="Arial"/>
              <a:buNone/>
            </a:pPr>
            <a:r>
              <a:rPr lang="en-US" sz="2000" b="0" i="0" u="none" strike="noStrike" cap="none" dirty="0">
                <a:solidFill>
                  <a:srgbClr val="204A87"/>
                </a:solidFill>
                <a:latin typeface="Arial"/>
                <a:ea typeface="Arial"/>
                <a:cs typeface="Arial"/>
                <a:sym typeface="Arial"/>
              </a:rPr>
              <a:t> </a:t>
            </a:r>
            <a:br>
              <a:rPr lang="en-US" sz="2000" b="0" i="0" u="none" strike="noStrike" cap="none" dirty="0">
                <a:solidFill>
                  <a:srgbClr val="204A87"/>
                </a:solidFill>
                <a:latin typeface="Arial"/>
                <a:ea typeface="Arial"/>
                <a:cs typeface="Arial"/>
                <a:sym typeface="Arial"/>
              </a:rPr>
            </a:br>
            <a:r>
              <a:rPr lang="en-US" sz="2000" b="0" i="0" u="none" strike="noStrike" cap="none" dirty="0">
                <a:solidFill>
                  <a:srgbClr val="204A87"/>
                </a:solidFill>
                <a:latin typeface="Arial"/>
                <a:ea typeface="Arial"/>
                <a:cs typeface="Arial"/>
                <a:sym typeface="Arial"/>
              </a:rPr>
              <a:t> </a:t>
            </a:r>
            <a:r>
              <a:rPr lang="en-US" sz="2600" b="0" i="0" u="none" strike="noStrike" cap="none" dirty="0">
                <a:solidFill>
                  <a:srgbClr val="000000"/>
                </a:solidFill>
                <a:latin typeface="Arial"/>
                <a:ea typeface="Arial"/>
                <a:cs typeface="Arial"/>
                <a:sym typeface="Arial"/>
              </a:rPr>
              <a:t>&lt;script&gt;</a:t>
            </a:r>
            <a:endParaRPr sz="2600" b="0" i="0" u="none" strike="noStrike" cap="none" dirty="0">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600"/>
              <a:buFont typeface="Arial"/>
              <a:buNone/>
            </a:pPr>
            <a:r>
              <a:rPr lang="en-US" sz="2600" b="0" i="0" u="none" strike="noStrike" cap="none" dirty="0">
                <a:solidFill>
                  <a:srgbClr val="000000"/>
                </a:solidFill>
                <a:latin typeface="Arial"/>
                <a:ea typeface="Arial"/>
                <a:cs typeface="Arial"/>
                <a:sym typeface="Arial"/>
              </a:rPr>
              <a:t>   var myText = "hello, world!";</a:t>
            </a:r>
            <a:endParaRPr sz="2600" b="0" i="0" u="none" strike="noStrike" cap="none" dirty="0">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600"/>
              <a:buFont typeface="Arial"/>
              <a:buNone/>
            </a:pPr>
            <a:r>
              <a:rPr lang="en-US" sz="2600" b="0" i="0" u="none" strike="noStrike" cap="none" dirty="0">
                <a:solidFill>
                  <a:srgbClr val="000000"/>
                </a:solidFill>
                <a:latin typeface="Arial"/>
                <a:ea typeface="Arial"/>
                <a:cs typeface="Arial"/>
                <a:sym typeface="Arial"/>
              </a:rPr>
              <a:t>   alert(myText);</a:t>
            </a:r>
            <a:endParaRPr sz="2600" b="0" i="0" u="none" strike="noStrike" cap="none" dirty="0">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600"/>
              <a:buFont typeface="Arial"/>
              <a:buNone/>
            </a:pPr>
            <a:r>
              <a:rPr lang="en-US" sz="2600" b="0" i="0" u="none" strike="noStrike" cap="none" dirty="0">
                <a:solidFill>
                  <a:srgbClr val="000000"/>
                </a:solidFill>
                <a:latin typeface="Arial"/>
                <a:ea typeface="Arial"/>
                <a:cs typeface="Arial"/>
                <a:sym typeface="Arial"/>
              </a:rPr>
              <a:t> &lt;/script&gt;</a:t>
            </a:r>
            <a:endParaRPr sz="2600" b="0" i="0" u="none" strike="noStrike" cap="none" dirty="0">
              <a:solidFill>
                <a:srgbClr val="000000"/>
              </a:solidFill>
              <a:latin typeface="Calibri"/>
              <a:ea typeface="Calibri"/>
              <a:cs typeface="Calibri"/>
              <a:sym typeface="Calibri"/>
            </a:endParaRPr>
          </a:p>
        </p:txBody>
      </p:sp>
      <p:sp>
        <p:nvSpPr>
          <p:cNvPr id="8" name="Oval 7">
            <a:extLst>
              <a:ext uri="{FF2B5EF4-FFF2-40B4-BE49-F238E27FC236}">
                <a16:creationId xmlns:a16="http://schemas.microsoft.com/office/drawing/2014/main" id="{60C09540-2944-7B43-A551-6516FDEFCF38}"/>
              </a:ext>
            </a:extLst>
          </p:cNvPr>
          <p:cNvSpPr/>
          <p:nvPr/>
        </p:nvSpPr>
        <p:spPr>
          <a:xfrm>
            <a:off x="2484783" y="1868556"/>
            <a:ext cx="695739" cy="46713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7090027F-9660-9E4E-9589-303A9D02549B}"/>
              </a:ext>
            </a:extLst>
          </p:cNvPr>
          <p:cNvCxnSpPr/>
          <p:nvPr/>
        </p:nvCxnSpPr>
        <p:spPr>
          <a:xfrm flipH="1">
            <a:off x="2981739" y="1007045"/>
            <a:ext cx="1948070" cy="86151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0A7CF6D-2E9F-D24A-A716-569FCFCD9CA3}"/>
              </a:ext>
            </a:extLst>
          </p:cNvPr>
          <p:cNvSpPr txBox="1"/>
          <p:nvPr/>
        </p:nvSpPr>
        <p:spPr>
          <a:xfrm>
            <a:off x="4929809" y="745435"/>
            <a:ext cx="4899991" cy="523220"/>
          </a:xfrm>
          <a:prstGeom prst="rect">
            <a:avLst/>
          </a:prstGeom>
          <a:noFill/>
        </p:spPr>
        <p:txBody>
          <a:bodyPr wrap="square" rtlCol="0">
            <a:spAutoFit/>
          </a:bodyPr>
          <a:lstStyle/>
          <a:p>
            <a:r>
              <a:rPr lang="en-US" sz="2800" dirty="0"/>
              <a:t>The “assignment” operator</a:t>
            </a:r>
            <a:endParaRPr lang="en-US" sz="1800" dirty="0"/>
          </a:p>
        </p:txBody>
      </p:sp>
      <p:sp>
        <p:nvSpPr>
          <p:cNvPr id="12" name="Oval 11">
            <a:extLst>
              <a:ext uri="{FF2B5EF4-FFF2-40B4-BE49-F238E27FC236}">
                <a16:creationId xmlns:a16="http://schemas.microsoft.com/office/drawing/2014/main" id="{4017B854-AA9E-E646-8E2F-3EC1D657C856}"/>
              </a:ext>
            </a:extLst>
          </p:cNvPr>
          <p:cNvSpPr/>
          <p:nvPr/>
        </p:nvSpPr>
        <p:spPr>
          <a:xfrm>
            <a:off x="815010" y="2388700"/>
            <a:ext cx="2368828" cy="62387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E88D51CD-6388-4941-AF75-773C863CBF7D}"/>
              </a:ext>
            </a:extLst>
          </p:cNvPr>
          <p:cNvCxnSpPr>
            <a:cxnSpLocks/>
          </p:cNvCxnSpPr>
          <p:nvPr/>
        </p:nvCxnSpPr>
        <p:spPr>
          <a:xfrm flipH="1" flipV="1">
            <a:off x="3180522" y="2822713"/>
            <a:ext cx="1644514" cy="74209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66ED9D0-3420-0744-A2F5-89130F327BC6}"/>
              </a:ext>
            </a:extLst>
          </p:cNvPr>
          <p:cNvSpPr txBox="1"/>
          <p:nvPr/>
        </p:nvSpPr>
        <p:spPr>
          <a:xfrm>
            <a:off x="4825036" y="3087753"/>
            <a:ext cx="4899991" cy="954107"/>
          </a:xfrm>
          <a:prstGeom prst="rect">
            <a:avLst/>
          </a:prstGeom>
          <a:noFill/>
        </p:spPr>
        <p:txBody>
          <a:bodyPr wrap="square" rtlCol="0">
            <a:spAutoFit/>
          </a:bodyPr>
          <a:lstStyle/>
          <a:p>
            <a:r>
              <a:rPr lang="en-US" sz="2800" dirty="0"/>
              <a:t>“alert()” is used to display information</a:t>
            </a:r>
            <a:endParaRPr lang="en-US" sz="1800" dirty="0"/>
          </a:p>
        </p:txBody>
      </p:sp>
      <p:sp>
        <p:nvSpPr>
          <p:cNvPr id="15" name="Google Shape;113;p21">
            <a:extLst>
              <a:ext uri="{FF2B5EF4-FFF2-40B4-BE49-F238E27FC236}">
                <a16:creationId xmlns:a16="http://schemas.microsoft.com/office/drawing/2014/main" id="{BCC403A3-393B-494D-BE2F-D2FC347EEEC2}"/>
              </a:ext>
            </a:extLst>
          </p:cNvPr>
          <p:cNvSpPr txBox="1"/>
          <p:nvPr/>
        </p:nvSpPr>
        <p:spPr>
          <a:xfrm>
            <a:off x="703190" y="4632394"/>
            <a:ext cx="9906600" cy="63880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9434C"/>
              </a:buClr>
              <a:buSzPts val="3600"/>
              <a:buFont typeface="Helvetica Neue Light"/>
              <a:buNone/>
            </a:pPr>
            <a:r>
              <a:rPr lang="en-US" sz="3600" b="0" i="0" u="none" strike="noStrike" cap="none" dirty="0">
                <a:solidFill>
                  <a:schemeClr val="tx1"/>
                </a:solidFill>
                <a:latin typeface="Helvetica Neue Light"/>
                <a:ea typeface="Helvetica Neue Light"/>
                <a:cs typeface="Helvetica Neue Light"/>
                <a:sym typeface="Helvetica Neue Light"/>
              </a:rPr>
              <a:t>What gets displayed is </a:t>
            </a:r>
            <a:r>
              <a:rPr lang="en-US" sz="3600" b="1" i="0" u="none" strike="noStrike" cap="none" dirty="0">
                <a:solidFill>
                  <a:schemeClr val="tx1"/>
                </a:solidFill>
                <a:latin typeface="Helvetica Neue"/>
                <a:ea typeface="Helvetica Neue"/>
                <a:cs typeface="Helvetica Neue"/>
                <a:sym typeface="Helvetica Neue"/>
              </a:rPr>
              <a:t>hello, world!</a:t>
            </a:r>
            <a:endParaRPr dirty="0">
              <a:solidFill>
                <a:schemeClr val="tx1"/>
              </a:solidFill>
            </a:endParaRPr>
          </a:p>
        </p:txBody>
      </p:sp>
    </p:spTree>
    <p:extLst>
      <p:ext uri="{BB962C8B-B14F-4D97-AF65-F5344CB8AC3E}">
        <p14:creationId xmlns:p14="http://schemas.microsoft.com/office/powerpoint/2010/main" val="282497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7" name="Google Shape;120;p22">
            <a:extLst>
              <a:ext uri="{FF2B5EF4-FFF2-40B4-BE49-F238E27FC236}">
                <a16:creationId xmlns:a16="http://schemas.microsoft.com/office/drawing/2014/main" id="{04E9938C-C59A-2842-BC9C-E8ABA7ADB979}"/>
              </a:ext>
            </a:extLst>
          </p:cNvPr>
          <p:cNvSpPr txBox="1"/>
          <p:nvPr/>
        </p:nvSpPr>
        <p:spPr>
          <a:xfrm>
            <a:off x="718801" y="4662685"/>
            <a:ext cx="9906600" cy="63880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9434C"/>
              </a:buClr>
              <a:buSzPts val="3600"/>
              <a:buFont typeface="Helvetica Neue Light"/>
              <a:buNone/>
            </a:pPr>
            <a:r>
              <a:rPr lang="en-US" sz="3600" b="0" i="0" u="none" strike="noStrike" cap="none" dirty="0">
                <a:solidFill>
                  <a:srgbClr val="39434C"/>
                </a:solidFill>
                <a:latin typeface="Helvetica Neue Light"/>
                <a:ea typeface="Helvetica Neue Light"/>
                <a:cs typeface="Helvetica Neue Light"/>
                <a:sym typeface="Helvetica Neue Light"/>
              </a:rPr>
              <a:t>What gets displayed now?</a:t>
            </a:r>
            <a:endParaRPr dirty="0"/>
          </a:p>
        </p:txBody>
      </p:sp>
      <p:sp>
        <p:nvSpPr>
          <p:cNvPr id="8" name="Google Shape;119;p22">
            <a:extLst>
              <a:ext uri="{FF2B5EF4-FFF2-40B4-BE49-F238E27FC236}">
                <a16:creationId xmlns:a16="http://schemas.microsoft.com/office/drawing/2014/main" id="{4D813043-76DE-324C-806E-5EC4542C5BB9}"/>
              </a:ext>
            </a:extLst>
          </p:cNvPr>
          <p:cNvSpPr txBox="1"/>
          <p:nvPr/>
        </p:nvSpPr>
        <p:spPr>
          <a:xfrm>
            <a:off x="703190" y="654968"/>
            <a:ext cx="10785620" cy="3662076"/>
          </a:xfrm>
          <a:prstGeom prst="rect">
            <a:avLst/>
          </a:prstGeom>
          <a:solidFill>
            <a:srgbClr val="F0F0F0"/>
          </a:solidFill>
          <a:ln w="38100" cap="flat" cmpd="sng">
            <a:solidFill>
              <a:srgbClr val="F2F2F2"/>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Clr>
                <a:srgbClr val="204A87"/>
              </a:buClr>
              <a:buSzPts val="2000"/>
              <a:buFont typeface="Arial"/>
              <a:buNone/>
            </a:pPr>
            <a:r>
              <a:rPr lang="en-US" sz="2000" b="0" i="0" u="none" strike="noStrike" cap="none" dirty="0">
                <a:solidFill>
                  <a:srgbClr val="204A87"/>
                </a:solidFill>
                <a:latin typeface="Arial"/>
                <a:ea typeface="Arial"/>
                <a:cs typeface="Arial"/>
                <a:sym typeface="Arial"/>
              </a:rPr>
              <a:t> </a:t>
            </a:r>
            <a:br>
              <a:rPr lang="en-US" sz="2000" b="0" i="0" u="none" strike="noStrike" cap="none" dirty="0">
                <a:solidFill>
                  <a:srgbClr val="204A87"/>
                </a:solidFill>
                <a:latin typeface="Arial"/>
                <a:ea typeface="Arial"/>
                <a:cs typeface="Arial"/>
                <a:sym typeface="Arial"/>
              </a:rPr>
            </a:br>
            <a:r>
              <a:rPr lang="en-US" sz="2000" b="0" i="0" u="none" strike="noStrike" cap="none" dirty="0">
                <a:solidFill>
                  <a:srgbClr val="204A87"/>
                </a:solidFill>
                <a:latin typeface="Arial"/>
                <a:ea typeface="Arial"/>
                <a:cs typeface="Arial"/>
                <a:sym typeface="Arial"/>
              </a:rPr>
              <a:t> </a:t>
            </a:r>
            <a:r>
              <a:rPr lang="en-US" sz="2600" b="0" i="0" u="none" strike="noStrike" cap="none" dirty="0">
                <a:solidFill>
                  <a:srgbClr val="000000"/>
                </a:solidFill>
                <a:latin typeface="Arial"/>
                <a:ea typeface="Arial"/>
                <a:cs typeface="Arial"/>
                <a:sym typeface="Arial"/>
              </a:rPr>
              <a:t>&lt;script&gt;</a:t>
            </a:r>
            <a:endParaRPr sz="2600" b="0" i="0" u="none" strike="noStrike" cap="none" dirty="0">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600"/>
              <a:buFont typeface="Arial"/>
              <a:buNone/>
            </a:pPr>
            <a:r>
              <a:rPr lang="en-US" sz="2600" b="0" i="0" u="none" strike="noStrike" cap="none" dirty="0">
                <a:solidFill>
                  <a:srgbClr val="000000"/>
                </a:solidFill>
                <a:latin typeface="Arial"/>
                <a:ea typeface="Arial"/>
                <a:cs typeface="Arial"/>
                <a:sym typeface="Arial"/>
              </a:rPr>
              <a:t>   var myText = “hi everybody!”;</a:t>
            </a:r>
            <a:endParaRPr sz="2600" b="0" i="0" u="none" strike="noStrike" cap="none" dirty="0">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600"/>
              <a:buFont typeface="Arial"/>
              <a:buNone/>
            </a:pPr>
            <a:r>
              <a:rPr lang="en-US" sz="2600" b="0" i="0" u="none" strike="noStrike" cap="none" dirty="0">
                <a:solidFill>
                  <a:srgbClr val="000000"/>
                </a:solidFill>
                <a:latin typeface="Arial"/>
                <a:ea typeface="Arial"/>
                <a:cs typeface="Arial"/>
                <a:sym typeface="Arial"/>
              </a:rPr>
              <a:t>   alert(myText);</a:t>
            </a:r>
            <a:endParaRPr sz="2600" b="0" i="0" u="none" strike="noStrike" cap="none" dirty="0">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600"/>
              <a:buFont typeface="Arial"/>
              <a:buNone/>
            </a:pPr>
            <a:r>
              <a:rPr lang="en-US" sz="2600" b="0" i="0" u="none" strike="noStrike" cap="none" dirty="0">
                <a:solidFill>
                  <a:srgbClr val="000000"/>
                </a:solidFill>
                <a:latin typeface="Arial"/>
                <a:ea typeface="Arial"/>
                <a:cs typeface="Arial"/>
                <a:sym typeface="Arial"/>
              </a:rPr>
              <a:t> &lt;/script&gt;</a:t>
            </a:r>
            <a:endParaRPr sz="26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758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7" name="Google Shape;120;p22">
            <a:extLst>
              <a:ext uri="{FF2B5EF4-FFF2-40B4-BE49-F238E27FC236}">
                <a16:creationId xmlns:a16="http://schemas.microsoft.com/office/drawing/2014/main" id="{04E9938C-C59A-2842-BC9C-E8ABA7ADB979}"/>
              </a:ext>
            </a:extLst>
          </p:cNvPr>
          <p:cNvSpPr txBox="1"/>
          <p:nvPr/>
        </p:nvSpPr>
        <p:spPr>
          <a:xfrm>
            <a:off x="718801" y="4662685"/>
            <a:ext cx="9906600" cy="63880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9434C"/>
              </a:buClr>
              <a:buSzPts val="3600"/>
              <a:buFont typeface="Helvetica Neue Light"/>
              <a:buNone/>
            </a:pPr>
            <a:r>
              <a:rPr lang="en-US" sz="3600" b="0" i="0" u="none" strike="noStrike" cap="none" dirty="0">
                <a:solidFill>
                  <a:srgbClr val="39434C"/>
                </a:solidFill>
                <a:latin typeface="Helvetica Neue Light"/>
                <a:ea typeface="Helvetica Neue Light"/>
                <a:cs typeface="Helvetica Neue Light"/>
                <a:sym typeface="Helvetica Neue Light"/>
              </a:rPr>
              <a:t>What gets displayed now?</a:t>
            </a:r>
            <a:endParaRPr dirty="0"/>
          </a:p>
        </p:txBody>
      </p:sp>
      <p:sp>
        <p:nvSpPr>
          <p:cNvPr id="9" name="Google Shape;112;p21">
            <a:extLst>
              <a:ext uri="{FF2B5EF4-FFF2-40B4-BE49-F238E27FC236}">
                <a16:creationId xmlns:a16="http://schemas.microsoft.com/office/drawing/2014/main" id="{4F6C91B9-9112-B742-83EB-C6168040E192}"/>
              </a:ext>
            </a:extLst>
          </p:cNvPr>
          <p:cNvSpPr txBox="1"/>
          <p:nvPr/>
        </p:nvSpPr>
        <p:spPr>
          <a:xfrm>
            <a:off x="703190" y="654968"/>
            <a:ext cx="10785620" cy="3662076"/>
          </a:xfrm>
          <a:prstGeom prst="rect">
            <a:avLst/>
          </a:prstGeom>
          <a:solidFill>
            <a:srgbClr val="F0F0F0"/>
          </a:solidFill>
          <a:ln w="38100" cap="flat" cmpd="sng">
            <a:solidFill>
              <a:srgbClr val="F2F2F2"/>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Clr>
                <a:srgbClr val="204A87"/>
              </a:buClr>
              <a:buSzPts val="2000"/>
              <a:buFont typeface="Arial"/>
              <a:buNone/>
            </a:pPr>
            <a:r>
              <a:rPr lang="en-US" sz="2000" b="0" i="0" u="none" strike="noStrike" cap="none" dirty="0">
                <a:solidFill>
                  <a:srgbClr val="204A87"/>
                </a:solidFill>
                <a:latin typeface="Arial"/>
                <a:ea typeface="Arial"/>
                <a:cs typeface="Arial"/>
                <a:sym typeface="Arial"/>
              </a:rPr>
              <a:t> </a:t>
            </a:r>
            <a:br>
              <a:rPr lang="en-US" sz="2000" b="0" i="0" u="none" strike="noStrike" cap="none" dirty="0">
                <a:solidFill>
                  <a:srgbClr val="204A87"/>
                </a:solidFill>
                <a:latin typeface="Arial"/>
                <a:ea typeface="Arial"/>
                <a:cs typeface="Arial"/>
                <a:sym typeface="Arial"/>
              </a:rPr>
            </a:br>
            <a:r>
              <a:rPr lang="en-US" sz="2000" b="0" i="0" u="none" strike="noStrike" cap="none" dirty="0">
                <a:solidFill>
                  <a:srgbClr val="204A87"/>
                </a:solidFill>
                <a:latin typeface="Arial"/>
                <a:ea typeface="Arial"/>
                <a:cs typeface="Arial"/>
                <a:sym typeface="Arial"/>
              </a:rPr>
              <a:t> </a:t>
            </a:r>
            <a:r>
              <a:rPr lang="en-US" sz="2600" b="0" i="0" u="none" strike="noStrike" cap="none" dirty="0">
                <a:solidFill>
                  <a:srgbClr val="000000"/>
                </a:solidFill>
                <a:latin typeface="Arial"/>
                <a:ea typeface="Arial"/>
                <a:cs typeface="Arial"/>
                <a:sym typeface="Arial"/>
              </a:rPr>
              <a:t>&lt;script&gt;</a:t>
            </a:r>
            <a:endParaRPr sz="2600" b="0" i="0" u="none" strike="noStrike" cap="none" dirty="0">
              <a:solidFill>
                <a:srgbClr val="000000"/>
              </a:solidFill>
              <a:latin typeface="Calibri"/>
              <a:ea typeface="Calibri"/>
              <a:cs typeface="Calibri"/>
              <a:sym typeface="Calibri"/>
            </a:endParaRPr>
          </a:p>
          <a:p>
            <a:pPr lvl="0">
              <a:lnSpc>
                <a:spcPct val="150000"/>
              </a:lnSpc>
              <a:buSzPts val="2600"/>
            </a:pPr>
            <a:r>
              <a:rPr lang="en-US" sz="2600" b="0" i="0" u="none" strike="noStrike" cap="none" dirty="0">
                <a:solidFill>
                  <a:srgbClr val="000000"/>
                </a:solidFill>
                <a:latin typeface="Arial"/>
                <a:ea typeface="Arial"/>
                <a:cs typeface="Arial"/>
                <a:sym typeface="Arial"/>
              </a:rPr>
              <a:t>   var myText = </a:t>
            </a:r>
            <a:r>
              <a:rPr lang="en-US" sz="2600" dirty="0"/>
              <a:t>prompt("What text would you like to display? ");</a:t>
            </a:r>
            <a:endParaRPr sz="2600" b="0" i="0" u="none" strike="noStrike" cap="none" dirty="0">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600"/>
              <a:buFont typeface="Arial"/>
              <a:buNone/>
            </a:pPr>
            <a:r>
              <a:rPr lang="en-US" sz="2600" b="0" i="0" u="none" strike="noStrike" cap="none" dirty="0">
                <a:solidFill>
                  <a:srgbClr val="000000"/>
                </a:solidFill>
                <a:latin typeface="Arial"/>
                <a:ea typeface="Arial"/>
                <a:cs typeface="Arial"/>
                <a:sym typeface="Arial"/>
              </a:rPr>
              <a:t>   alert(myText);</a:t>
            </a:r>
            <a:endParaRPr sz="2600" b="0" i="0" u="none" strike="noStrike" cap="none" dirty="0">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600"/>
              <a:buFont typeface="Arial"/>
              <a:buNone/>
            </a:pPr>
            <a:r>
              <a:rPr lang="en-US" sz="2600" b="0" i="0" u="none" strike="noStrike" cap="none" dirty="0">
                <a:solidFill>
                  <a:srgbClr val="000000"/>
                </a:solidFill>
                <a:latin typeface="Arial"/>
                <a:ea typeface="Arial"/>
                <a:cs typeface="Arial"/>
                <a:sym typeface="Arial"/>
              </a:rPr>
              <a:t> &lt;/script&gt;</a:t>
            </a:r>
            <a:endParaRPr sz="2600" b="0" i="0" u="none" strike="noStrike" cap="none" dirty="0">
              <a:solidFill>
                <a:srgbClr val="000000"/>
              </a:solidFill>
              <a:latin typeface="Calibri"/>
              <a:ea typeface="Calibri"/>
              <a:cs typeface="Calibri"/>
              <a:sym typeface="Calibri"/>
            </a:endParaRPr>
          </a:p>
        </p:txBody>
      </p:sp>
      <p:sp>
        <p:nvSpPr>
          <p:cNvPr id="11" name="Oval 10">
            <a:extLst>
              <a:ext uri="{FF2B5EF4-FFF2-40B4-BE49-F238E27FC236}">
                <a16:creationId xmlns:a16="http://schemas.microsoft.com/office/drawing/2014/main" id="{18DF08BD-1981-704C-A324-BA967FE2A790}"/>
              </a:ext>
            </a:extLst>
          </p:cNvPr>
          <p:cNvSpPr/>
          <p:nvPr/>
        </p:nvSpPr>
        <p:spPr>
          <a:xfrm>
            <a:off x="2792893" y="1729410"/>
            <a:ext cx="7623315" cy="76531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E7959DA4-81AC-3546-B840-39C929028629}"/>
              </a:ext>
            </a:extLst>
          </p:cNvPr>
          <p:cNvCxnSpPr>
            <a:cxnSpLocks/>
          </p:cNvCxnSpPr>
          <p:nvPr/>
        </p:nvCxnSpPr>
        <p:spPr>
          <a:xfrm flipH="1" flipV="1">
            <a:off x="5453272" y="2604052"/>
            <a:ext cx="1285458" cy="119266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846B6E0-248A-4D49-9FE8-958B43AD5428}"/>
              </a:ext>
            </a:extLst>
          </p:cNvPr>
          <p:cNvSpPr txBox="1"/>
          <p:nvPr/>
        </p:nvSpPr>
        <p:spPr>
          <a:xfrm>
            <a:off x="6738730" y="3319666"/>
            <a:ext cx="4899991" cy="954107"/>
          </a:xfrm>
          <a:prstGeom prst="rect">
            <a:avLst/>
          </a:prstGeom>
          <a:noFill/>
        </p:spPr>
        <p:txBody>
          <a:bodyPr wrap="square" rtlCol="0">
            <a:spAutoFit/>
          </a:bodyPr>
          <a:lstStyle/>
          <a:p>
            <a:r>
              <a:rPr lang="en-US" sz="2800" dirty="0"/>
              <a:t>“prompt()” lets you get input from the user</a:t>
            </a:r>
            <a:endParaRPr lang="en-US" sz="1800" dirty="0"/>
          </a:p>
        </p:txBody>
      </p:sp>
    </p:spTree>
    <p:extLst>
      <p:ext uri="{BB962C8B-B14F-4D97-AF65-F5344CB8AC3E}">
        <p14:creationId xmlns:p14="http://schemas.microsoft.com/office/powerpoint/2010/main" val="357179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Google Shape;119;p22">
            <a:extLst>
              <a:ext uri="{FF2B5EF4-FFF2-40B4-BE49-F238E27FC236}">
                <a16:creationId xmlns:a16="http://schemas.microsoft.com/office/drawing/2014/main" id="{0C361E45-5A38-834A-A0F2-84C7DC7EA25A}"/>
              </a:ext>
            </a:extLst>
          </p:cNvPr>
          <p:cNvSpPr txBox="1"/>
          <p:nvPr/>
        </p:nvSpPr>
        <p:spPr>
          <a:xfrm>
            <a:off x="253739" y="143523"/>
            <a:ext cx="10785620" cy="5130839"/>
          </a:xfrm>
          <a:prstGeom prst="rect">
            <a:avLst/>
          </a:prstGeom>
          <a:solidFill>
            <a:srgbClr val="F0F0F0"/>
          </a:solidFill>
          <a:ln w="38100" cap="flat" cmpd="sng">
            <a:solidFill>
              <a:srgbClr val="F2F2F2"/>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Clr>
                <a:srgbClr val="204A87"/>
              </a:buClr>
              <a:buSzPts val="2000"/>
              <a:buFont typeface="Arial"/>
              <a:buNone/>
            </a:pPr>
            <a:r>
              <a:rPr lang="en-US" sz="2000" b="0" i="0" u="none" strike="noStrike" cap="none" dirty="0">
                <a:solidFill>
                  <a:srgbClr val="204A87"/>
                </a:solidFill>
                <a:latin typeface="Arial"/>
                <a:ea typeface="Arial"/>
                <a:cs typeface="Arial"/>
                <a:sym typeface="Arial"/>
              </a:rPr>
              <a:t> </a:t>
            </a:r>
            <a:r>
              <a:rPr lang="en-US" sz="2600" b="0" i="0" u="none" strike="noStrike" cap="none" dirty="0">
                <a:solidFill>
                  <a:srgbClr val="000000"/>
                </a:solidFill>
                <a:latin typeface="Arial"/>
                <a:ea typeface="Arial"/>
                <a:cs typeface="Arial"/>
                <a:sym typeface="Arial"/>
              </a:rPr>
              <a:t>&lt;script&gt;</a:t>
            </a:r>
            <a:endParaRPr sz="2600" b="0" i="0" u="none" strike="noStrike" cap="none" dirty="0">
              <a:solidFill>
                <a:srgbClr val="000000"/>
              </a:solidFill>
              <a:latin typeface="Calibri"/>
              <a:ea typeface="Calibri"/>
              <a:cs typeface="Calibri"/>
              <a:sym typeface="Calibri"/>
            </a:endParaRPr>
          </a:p>
          <a:p>
            <a:pPr lvl="0">
              <a:lnSpc>
                <a:spcPct val="150000"/>
              </a:lnSpc>
              <a:buSzPts val="2600"/>
            </a:pPr>
            <a:r>
              <a:rPr lang="en-US" sz="2600" dirty="0"/>
              <a:t>var name = prompt("What is your name? ");</a:t>
            </a:r>
          </a:p>
          <a:p>
            <a:pPr lvl="0">
              <a:lnSpc>
                <a:spcPct val="150000"/>
              </a:lnSpc>
              <a:buSzPts val="2600"/>
            </a:pPr>
            <a:r>
              <a:rPr lang="en-US" sz="2600" dirty="0"/>
              <a:t>if (name != "") {</a:t>
            </a:r>
          </a:p>
          <a:p>
            <a:pPr lvl="0">
              <a:lnSpc>
                <a:spcPct val="150000"/>
              </a:lnSpc>
              <a:buSzPts val="2600"/>
            </a:pPr>
            <a:r>
              <a:rPr lang="en-US" sz="2600" dirty="0"/>
              <a:t>	alert('Hello ' + name);</a:t>
            </a:r>
          </a:p>
          <a:p>
            <a:pPr lvl="0">
              <a:lnSpc>
                <a:spcPct val="150000"/>
              </a:lnSpc>
              <a:buSzPts val="2600"/>
            </a:pPr>
            <a:r>
              <a:rPr lang="en-US" sz="2600" dirty="0"/>
              <a:t>} else {</a:t>
            </a:r>
          </a:p>
          <a:p>
            <a:pPr lvl="0">
              <a:lnSpc>
                <a:spcPct val="150000"/>
              </a:lnSpc>
              <a:buSzPts val="2600"/>
            </a:pPr>
            <a:r>
              <a:rPr lang="en-US" sz="2600" dirty="0"/>
              <a:t>	alert('Hello stranger');</a:t>
            </a:r>
          </a:p>
          <a:p>
            <a:pPr lvl="0">
              <a:lnSpc>
                <a:spcPct val="150000"/>
              </a:lnSpc>
              <a:buSzPts val="2600"/>
            </a:pPr>
            <a:r>
              <a:rPr lang="en-US" sz="2600" dirty="0"/>
              <a:t>}</a:t>
            </a:r>
          </a:p>
          <a:p>
            <a:pPr marL="0" marR="0" lvl="0" indent="0" algn="l" rtl="0">
              <a:lnSpc>
                <a:spcPct val="150000"/>
              </a:lnSpc>
              <a:spcBef>
                <a:spcPts val="0"/>
              </a:spcBef>
              <a:spcAft>
                <a:spcPts val="0"/>
              </a:spcAft>
              <a:buClr>
                <a:srgbClr val="000000"/>
              </a:buClr>
              <a:buSzPts val="2600"/>
              <a:buFont typeface="Arial"/>
              <a:buNone/>
            </a:pPr>
            <a:r>
              <a:rPr lang="en-US" sz="2600" b="0" i="0" u="none" strike="noStrike" cap="none" dirty="0">
                <a:solidFill>
                  <a:srgbClr val="000000"/>
                </a:solidFill>
                <a:latin typeface="Arial"/>
                <a:ea typeface="Arial"/>
                <a:cs typeface="Arial"/>
                <a:sym typeface="Arial"/>
              </a:rPr>
              <a:t>&lt;/script&gt;</a:t>
            </a:r>
            <a:endParaRPr sz="2600" b="0" i="0" u="none" strike="noStrike" cap="none" dirty="0">
              <a:solidFill>
                <a:srgbClr val="000000"/>
              </a:solidFill>
              <a:latin typeface="Calibri"/>
              <a:ea typeface="Calibri"/>
              <a:cs typeface="Calibri"/>
              <a:sym typeface="Calibri"/>
            </a:endParaRPr>
          </a:p>
        </p:txBody>
      </p:sp>
      <p:sp>
        <p:nvSpPr>
          <p:cNvPr id="5" name="Google Shape;120;p22">
            <a:extLst>
              <a:ext uri="{FF2B5EF4-FFF2-40B4-BE49-F238E27FC236}">
                <a16:creationId xmlns:a16="http://schemas.microsoft.com/office/drawing/2014/main" id="{1A91666C-6D0D-2148-9BFE-AB4D9F3603F5}"/>
              </a:ext>
            </a:extLst>
          </p:cNvPr>
          <p:cNvSpPr txBox="1"/>
          <p:nvPr/>
        </p:nvSpPr>
        <p:spPr>
          <a:xfrm>
            <a:off x="253739" y="5274362"/>
            <a:ext cx="9906600" cy="638807"/>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9434C"/>
              </a:buClr>
              <a:buSzPts val="3600"/>
              <a:buFont typeface="Helvetica Neue Light"/>
              <a:buNone/>
            </a:pPr>
            <a:r>
              <a:rPr lang="en-US" sz="3600" b="0" i="0" u="none" strike="noStrike" cap="none" dirty="0">
                <a:solidFill>
                  <a:srgbClr val="39434C"/>
                </a:solidFill>
                <a:latin typeface="Helvetica Neue Light"/>
                <a:ea typeface="Helvetica Neue Light"/>
                <a:cs typeface="Helvetica Neue Light"/>
                <a:sym typeface="Helvetica Neue Light"/>
              </a:rPr>
              <a:t>What gets displayed now?</a:t>
            </a:r>
            <a:endParaRPr dirty="0"/>
          </a:p>
        </p:txBody>
      </p:sp>
      <p:sp>
        <p:nvSpPr>
          <p:cNvPr id="6" name="Oval 5">
            <a:extLst>
              <a:ext uri="{FF2B5EF4-FFF2-40B4-BE49-F238E27FC236}">
                <a16:creationId xmlns:a16="http://schemas.microsoft.com/office/drawing/2014/main" id="{82E73F69-EF92-8644-B91B-2894E012EE2D}"/>
              </a:ext>
            </a:extLst>
          </p:cNvPr>
          <p:cNvSpPr/>
          <p:nvPr/>
        </p:nvSpPr>
        <p:spPr>
          <a:xfrm>
            <a:off x="0" y="1357112"/>
            <a:ext cx="2713380" cy="76531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2676248-0069-8B44-A29F-4067998F1D9F}"/>
              </a:ext>
            </a:extLst>
          </p:cNvPr>
          <p:cNvSpPr/>
          <p:nvPr/>
        </p:nvSpPr>
        <p:spPr>
          <a:xfrm>
            <a:off x="1152641" y="1943630"/>
            <a:ext cx="3364060" cy="76531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28193312-E290-004A-9B7A-C52C3DF705CD}"/>
              </a:ext>
            </a:extLst>
          </p:cNvPr>
          <p:cNvSpPr/>
          <p:nvPr/>
        </p:nvSpPr>
        <p:spPr>
          <a:xfrm>
            <a:off x="1152641" y="3157219"/>
            <a:ext cx="3364060" cy="76531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83947068-AAC4-A840-AA16-3727138DB070}"/>
              </a:ext>
            </a:extLst>
          </p:cNvPr>
          <p:cNvCxnSpPr>
            <a:cxnSpLocks/>
          </p:cNvCxnSpPr>
          <p:nvPr/>
        </p:nvCxnSpPr>
        <p:spPr>
          <a:xfrm flipH="1">
            <a:off x="2713380" y="522935"/>
            <a:ext cx="2723320" cy="106351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B452F93-7AC3-EC4A-BD80-5AFEB234BA84}"/>
              </a:ext>
            </a:extLst>
          </p:cNvPr>
          <p:cNvSpPr txBox="1"/>
          <p:nvPr/>
        </p:nvSpPr>
        <p:spPr>
          <a:xfrm>
            <a:off x="5506397" y="45881"/>
            <a:ext cx="6321288" cy="954107"/>
          </a:xfrm>
          <a:prstGeom prst="rect">
            <a:avLst/>
          </a:prstGeom>
          <a:noFill/>
        </p:spPr>
        <p:txBody>
          <a:bodyPr wrap="square" rtlCol="0">
            <a:spAutoFit/>
          </a:bodyPr>
          <a:lstStyle/>
          <a:p>
            <a:r>
              <a:rPr lang="en-US" sz="2800" dirty="0"/>
              <a:t>An “if” statement with a Boolean (true/false) expression</a:t>
            </a:r>
            <a:endParaRPr lang="en-US" sz="1800" dirty="0"/>
          </a:p>
        </p:txBody>
      </p:sp>
      <p:cxnSp>
        <p:nvCxnSpPr>
          <p:cNvPr id="13" name="Straight Arrow Connector 12">
            <a:extLst>
              <a:ext uri="{FF2B5EF4-FFF2-40B4-BE49-F238E27FC236}">
                <a16:creationId xmlns:a16="http://schemas.microsoft.com/office/drawing/2014/main" id="{DBCB93B5-A8FD-454D-8191-872CC458699E}"/>
              </a:ext>
            </a:extLst>
          </p:cNvPr>
          <p:cNvCxnSpPr>
            <a:cxnSpLocks/>
          </p:cNvCxnSpPr>
          <p:nvPr/>
        </p:nvCxnSpPr>
        <p:spPr>
          <a:xfrm flipH="1">
            <a:off x="4554392" y="1924531"/>
            <a:ext cx="1036796" cy="29820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DD121-6BFC-CA4A-83EE-DF81C44A465D}"/>
              </a:ext>
            </a:extLst>
          </p:cNvPr>
          <p:cNvSpPr txBox="1"/>
          <p:nvPr/>
        </p:nvSpPr>
        <p:spPr>
          <a:xfrm>
            <a:off x="5687666" y="1596578"/>
            <a:ext cx="6118491" cy="954107"/>
          </a:xfrm>
          <a:prstGeom prst="rect">
            <a:avLst/>
          </a:prstGeom>
          <a:noFill/>
        </p:spPr>
        <p:txBody>
          <a:bodyPr wrap="square" rtlCol="0">
            <a:spAutoFit/>
          </a:bodyPr>
          <a:lstStyle/>
          <a:p>
            <a:r>
              <a:rPr lang="en-US" sz="2800" dirty="0"/>
              <a:t>…what we do if the Boolean expression is true</a:t>
            </a:r>
            <a:endParaRPr lang="en-US" sz="1800" dirty="0"/>
          </a:p>
        </p:txBody>
      </p:sp>
      <p:cxnSp>
        <p:nvCxnSpPr>
          <p:cNvPr id="15" name="Straight Arrow Connector 14">
            <a:extLst>
              <a:ext uri="{FF2B5EF4-FFF2-40B4-BE49-F238E27FC236}">
                <a16:creationId xmlns:a16="http://schemas.microsoft.com/office/drawing/2014/main" id="{B37A4524-CFC4-234A-B2A0-7EE4BFF03B03}"/>
              </a:ext>
            </a:extLst>
          </p:cNvPr>
          <p:cNvCxnSpPr>
            <a:cxnSpLocks/>
          </p:cNvCxnSpPr>
          <p:nvPr/>
        </p:nvCxnSpPr>
        <p:spPr>
          <a:xfrm flipH="1">
            <a:off x="4609753" y="3263922"/>
            <a:ext cx="1036796" cy="29820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C4D668-0C5A-CA42-B3A6-045275BAB079}"/>
              </a:ext>
            </a:extLst>
          </p:cNvPr>
          <p:cNvSpPr txBox="1"/>
          <p:nvPr/>
        </p:nvSpPr>
        <p:spPr>
          <a:xfrm>
            <a:off x="5687665" y="2909646"/>
            <a:ext cx="6118491" cy="954107"/>
          </a:xfrm>
          <a:prstGeom prst="rect">
            <a:avLst/>
          </a:prstGeom>
          <a:noFill/>
        </p:spPr>
        <p:txBody>
          <a:bodyPr wrap="square" rtlCol="0">
            <a:spAutoFit/>
          </a:bodyPr>
          <a:lstStyle/>
          <a:p>
            <a:r>
              <a:rPr lang="en-US" sz="2800" dirty="0"/>
              <a:t>…what we do if the Boolean expression is false</a:t>
            </a:r>
            <a:endParaRPr lang="en-US" sz="1800" dirty="0"/>
          </a:p>
        </p:txBody>
      </p:sp>
    </p:spTree>
    <p:extLst>
      <p:ext uri="{BB962C8B-B14F-4D97-AF65-F5344CB8AC3E}">
        <p14:creationId xmlns:p14="http://schemas.microsoft.com/office/powerpoint/2010/main" val="149989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Week 5</a:t>
            </a:r>
          </a:p>
        </p:txBody>
      </p:sp>
      <p:sp>
        <p:nvSpPr>
          <p:cNvPr id="5" name="Title 4"/>
          <p:cNvSpPr>
            <a:spLocks noGrp="1"/>
          </p:cNvSpPr>
          <p:nvPr>
            <p:ph type="ctrTitle"/>
          </p:nvPr>
        </p:nvSpPr>
        <p:spPr/>
        <p:txBody>
          <a:bodyPr/>
          <a:lstStyle/>
          <a:p>
            <a:r>
              <a:rPr lang="en-US" dirty="0"/>
              <a:t>An Introduction to Programming</a:t>
            </a:r>
          </a:p>
        </p:txBody>
      </p:sp>
      <p:sp>
        <p:nvSpPr>
          <p:cNvPr id="7" name="Rectangle 6"/>
          <p:cNvSpPr/>
          <p:nvPr/>
        </p:nvSpPr>
        <p:spPr>
          <a:xfrm>
            <a:off x="5172305" y="5462604"/>
            <a:ext cx="1847272" cy="1163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extLst>
      <p:ext uri="{BB962C8B-B14F-4D97-AF65-F5344CB8AC3E}">
        <p14:creationId xmlns:p14="http://schemas.microsoft.com/office/powerpoint/2010/main" val="978462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6;p23">
            <a:extLst>
              <a:ext uri="{FF2B5EF4-FFF2-40B4-BE49-F238E27FC236}">
                <a16:creationId xmlns:a16="http://schemas.microsoft.com/office/drawing/2014/main" id="{0BD0D8C0-1FCC-9F41-A81B-A73E4EC92DBD}"/>
              </a:ext>
            </a:extLst>
          </p:cNvPr>
          <p:cNvSpPr txBox="1">
            <a:spLocks noGrp="1"/>
          </p:cNvSpPr>
          <p:nvPr>
            <p:ph type="title"/>
          </p:nvPr>
        </p:nvSpPr>
        <p:spPr>
          <a:xfrm>
            <a:off x="858296" y="751708"/>
            <a:ext cx="10515600" cy="3284624"/>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0000"/>
              </a:buClr>
              <a:buSzPts val="3312"/>
              <a:buFont typeface="Helvetica Neue Light"/>
              <a:buNone/>
            </a:pPr>
            <a:r>
              <a:rPr lang="en-US" sz="3312" dirty="0">
                <a:latin typeface="Helvetica Neue Light"/>
                <a:ea typeface="Helvetica Neue Light"/>
                <a:cs typeface="Helvetica Neue Light"/>
                <a:sym typeface="Helvetica Neue Light"/>
              </a:rPr>
              <a:t>Throughout your code, wherever you referenced the </a:t>
            </a:r>
            <a:r>
              <a:rPr lang="en-US" b="1" dirty="0">
                <a:latin typeface="Helvetica Neue"/>
                <a:ea typeface="Helvetica Neue"/>
                <a:cs typeface="Helvetica Neue"/>
                <a:sym typeface="Helvetica Neue"/>
              </a:rPr>
              <a:t>myText</a:t>
            </a:r>
            <a:r>
              <a:rPr lang="en-US" sz="3312" dirty="0">
                <a:latin typeface="Helvetica Neue Light"/>
                <a:ea typeface="Helvetica Neue Light"/>
                <a:cs typeface="Helvetica Neue Light"/>
                <a:sym typeface="Helvetica Neue Light"/>
              </a:rPr>
              <a:t> variable, you will now see the new text appear.</a:t>
            </a:r>
            <a:endParaRPr dirty="0"/>
          </a:p>
          <a:p>
            <a:pPr marL="0" lvl="0" indent="0" algn="l" rtl="0">
              <a:lnSpc>
                <a:spcPct val="100000"/>
              </a:lnSpc>
              <a:spcBef>
                <a:spcPts val="0"/>
              </a:spcBef>
              <a:spcAft>
                <a:spcPts val="0"/>
              </a:spcAft>
              <a:buClr>
                <a:srgbClr val="000000"/>
              </a:buClr>
              <a:buSzPts val="3312"/>
              <a:buFont typeface="Helvetica Neue Light"/>
              <a:buNone/>
            </a:pPr>
            <a:endParaRPr sz="3312" dirty="0">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rgbClr val="000000"/>
              </a:buClr>
              <a:buSzPts val="3312"/>
              <a:buFont typeface="Helvetica Neue Light"/>
              <a:buNone/>
            </a:pPr>
            <a:r>
              <a:rPr lang="en-US" sz="3312" dirty="0">
                <a:latin typeface="Helvetica Neue Light"/>
                <a:ea typeface="Helvetica Neue Light"/>
                <a:cs typeface="Helvetica Neue Light"/>
                <a:sym typeface="Helvetica Neue Light"/>
              </a:rPr>
              <a:t>For larger applications, this convenience with having just one location where you can make a change that gets reflected everywhere is a major time saver. </a:t>
            </a:r>
            <a:endParaRPr dirty="0"/>
          </a:p>
        </p:txBody>
      </p:sp>
      <p:sp>
        <p:nvSpPr>
          <p:cNvPr id="6" name="Rectangle 5">
            <a:extLst>
              <a:ext uri="{FF2B5EF4-FFF2-40B4-BE49-F238E27FC236}">
                <a16:creationId xmlns:a16="http://schemas.microsoft.com/office/drawing/2014/main" id="{8E5D1441-293A-1148-AE06-569BAAAA4F0B}"/>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58101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32;p24">
            <a:extLst>
              <a:ext uri="{FF2B5EF4-FFF2-40B4-BE49-F238E27FC236}">
                <a16:creationId xmlns:a16="http://schemas.microsoft.com/office/drawing/2014/main" id="{5553463B-F969-6940-BA86-E8AF1BBEBD25}"/>
              </a:ext>
            </a:extLst>
          </p:cNvPr>
          <p:cNvSpPr txBox="1">
            <a:spLocks/>
          </p:cNvSpPr>
          <p:nvPr/>
        </p:nvSpPr>
        <p:spPr>
          <a:xfrm>
            <a:off x="406120" y="339726"/>
            <a:ext cx="5663084" cy="3284624"/>
          </a:xfrm>
          <a:prstGeom prst="rect">
            <a:avLst/>
          </a:prstGeom>
          <a:noFill/>
          <a:ln>
            <a:noFill/>
          </a:ln>
        </p:spPr>
        <p:txBody>
          <a:bodyPr spcFirstLastPara="1" wrap="square" lIns="45700" tIns="45700" rIns="45700"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000000"/>
              </a:buClr>
              <a:buSzPts val="3504"/>
              <a:buFont typeface="Helvetica Neue Light"/>
              <a:buNone/>
            </a:pPr>
            <a:r>
              <a:rPr lang="en-US" sz="3200" dirty="0">
                <a:latin typeface="Helvetica Neue Light"/>
                <a:ea typeface="Helvetica Neue Light"/>
                <a:cs typeface="Helvetica Neue Light"/>
                <a:sym typeface="Helvetica Neue Light"/>
              </a:rPr>
              <a:t>You have a lot of freedom in naming your variables however you see fit. Ignoring what names you should give things based on philosophical / cultural / stylistic preferences, from a technical point of view, JavaScript is </a:t>
            </a:r>
            <a:r>
              <a:rPr lang="en-US" sz="3200" b="1" dirty="0">
                <a:latin typeface="Helvetica Neue"/>
                <a:ea typeface="Helvetica Neue"/>
                <a:cs typeface="Helvetica Neue"/>
                <a:sym typeface="Helvetica Neue"/>
              </a:rPr>
              <a:t>very lenient</a:t>
            </a:r>
            <a:r>
              <a:rPr lang="en-US" sz="3200" dirty="0">
                <a:latin typeface="Helvetica Neue Light"/>
                <a:ea typeface="Helvetica Neue Light"/>
                <a:cs typeface="Helvetica Neue Light"/>
                <a:sym typeface="Helvetica Neue Light"/>
              </a:rPr>
              <a:t> on what characters can go into a variable name.</a:t>
            </a:r>
            <a:endParaRPr lang="en-US" sz="3200" dirty="0"/>
          </a:p>
        </p:txBody>
      </p:sp>
      <p:sp>
        <p:nvSpPr>
          <p:cNvPr id="7" name="Rectangle 6">
            <a:extLst>
              <a:ext uri="{FF2B5EF4-FFF2-40B4-BE49-F238E27FC236}">
                <a16:creationId xmlns:a16="http://schemas.microsoft.com/office/drawing/2014/main" id="{268F7910-7F4F-8D40-9894-2301538BF8CA}"/>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4098" name="Picture 2" descr="Image result for camel case vs pascal case"/>
          <p:cNvPicPr>
            <a:picLocks noChangeAspect="1" noChangeArrowheads="1"/>
          </p:cNvPicPr>
          <p:nvPr/>
        </p:nvPicPr>
        <p:blipFill rotWithShape="1">
          <a:blip r:embed="rId3">
            <a:extLst>
              <a:ext uri="{28A0092B-C50C-407E-A947-70E740481C1C}">
                <a14:useLocalDpi xmlns:a14="http://schemas.microsoft.com/office/drawing/2010/main" val="0"/>
              </a:ext>
            </a:extLst>
          </a:blip>
          <a:srcRect l="1447" t="6803" r="2901" b="15168"/>
          <a:stretch/>
        </p:blipFill>
        <p:spPr bwMode="auto">
          <a:xfrm>
            <a:off x="6541476" y="693336"/>
            <a:ext cx="5315579" cy="37681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72105" y="5620450"/>
            <a:ext cx="5519895" cy="338554"/>
          </a:xfrm>
          <a:prstGeom prst="rect">
            <a:avLst/>
          </a:prstGeom>
        </p:spPr>
        <p:txBody>
          <a:bodyPr wrap="square">
            <a:spAutoFit/>
          </a:bodyPr>
          <a:lstStyle/>
          <a:p>
            <a:r>
              <a:rPr lang="en-US" sz="800" dirty="0"/>
              <a:t>Source: https://content.invisioncic.com/r229491/monthly_2018_02/codecase.png.9abc0521d2c0925906f5d0c309ed3f7b.png</a:t>
            </a:r>
          </a:p>
        </p:txBody>
      </p:sp>
    </p:spTree>
    <p:extLst>
      <p:ext uri="{BB962C8B-B14F-4D97-AF65-F5344CB8AC3E}">
        <p14:creationId xmlns:p14="http://schemas.microsoft.com/office/powerpoint/2010/main" val="8730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8;p25">
            <a:extLst>
              <a:ext uri="{FF2B5EF4-FFF2-40B4-BE49-F238E27FC236}">
                <a16:creationId xmlns:a16="http://schemas.microsoft.com/office/drawing/2014/main" id="{E284DBC6-57D4-CF49-BE52-7042C74781F5}"/>
              </a:ext>
            </a:extLst>
          </p:cNvPr>
          <p:cNvSpPr txBox="1">
            <a:spLocks noGrp="1"/>
          </p:cNvSpPr>
          <p:nvPr>
            <p:ph type="title"/>
          </p:nvPr>
        </p:nvSpPr>
        <p:spPr>
          <a:xfrm>
            <a:off x="838200" y="237011"/>
            <a:ext cx="10515600" cy="56748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Clr>
                <a:srgbClr val="000000"/>
              </a:buClr>
              <a:buSzPts val="2400"/>
              <a:buFont typeface="Helvetica Neue"/>
              <a:buNone/>
            </a:pPr>
            <a:r>
              <a:rPr lang="en-US" sz="2400" b="1" dirty="0">
                <a:latin typeface="Helvetica Neue"/>
                <a:ea typeface="Helvetica Neue"/>
                <a:cs typeface="Helvetica Neue"/>
                <a:sym typeface="Helvetica Neue"/>
              </a:rPr>
              <a:t>Basically, keep the following things in mind when naming them:</a:t>
            </a:r>
            <a:endParaRPr dirty="0"/>
          </a:p>
          <a:p>
            <a:pPr marL="0" lvl="0" indent="0" algn="l" rtl="0">
              <a:lnSpc>
                <a:spcPct val="100000"/>
              </a:lnSpc>
              <a:spcBef>
                <a:spcPts val="0"/>
              </a:spcBef>
              <a:spcAft>
                <a:spcPts val="0"/>
              </a:spcAft>
              <a:buClr>
                <a:srgbClr val="000000"/>
              </a:buClr>
              <a:buSzPts val="2400"/>
              <a:buFont typeface="Helvetica Neue Light"/>
              <a:buNone/>
            </a:pPr>
            <a:endParaRPr sz="2400" b="1" dirty="0">
              <a:latin typeface="Helvetica Neue"/>
              <a:ea typeface="Helvetica Neue"/>
              <a:cs typeface="Helvetica Neue"/>
              <a:sym typeface="Helvetica Neue"/>
            </a:endParaRPr>
          </a:p>
          <a:p>
            <a:pPr marL="457200" lvl="0" indent="-381000" algn="l" rtl="0">
              <a:lnSpc>
                <a:spcPct val="100000"/>
              </a:lnSpc>
              <a:spcBef>
                <a:spcPts val="0"/>
              </a:spcBef>
              <a:spcAft>
                <a:spcPts val="0"/>
              </a:spcAft>
              <a:buSzPts val="2400"/>
              <a:buFont typeface="Helvetica Neue Light"/>
              <a:buAutoNum type="arabicPeriod"/>
            </a:pPr>
            <a:r>
              <a:rPr lang="en-US" sz="2400" dirty="0">
                <a:latin typeface="Helvetica Neue Light"/>
                <a:ea typeface="Helvetica Neue Light"/>
                <a:cs typeface="Helvetica Neue Light"/>
                <a:sym typeface="Helvetica Neue Light"/>
              </a:rPr>
              <a:t>Your variables can be as short one character, or they can be as long as you want - think thousands and thousands...and thousands of characters.</a:t>
            </a:r>
            <a:br>
              <a:rPr lang="en-US" sz="2400" dirty="0">
                <a:latin typeface="Helvetica Neue Light"/>
                <a:ea typeface="Helvetica Neue Light"/>
                <a:cs typeface="Helvetica Neue Light"/>
                <a:sym typeface="Helvetica Neue Light"/>
              </a:rPr>
            </a:br>
            <a:r>
              <a:rPr lang="en-US" sz="2400" dirty="0">
                <a:latin typeface="Helvetica Neue Light"/>
                <a:ea typeface="Helvetica Neue Light"/>
                <a:cs typeface="Helvetica Neue Light"/>
                <a:sym typeface="Helvetica Neue Light"/>
              </a:rPr>
              <a:t> </a:t>
            </a:r>
            <a:endParaRPr sz="2400" dirty="0">
              <a:latin typeface="Helvetica Neue Light"/>
              <a:ea typeface="Helvetica Neue Light"/>
              <a:cs typeface="Helvetica Neue Light"/>
              <a:sym typeface="Helvetica Neue Light"/>
            </a:endParaRPr>
          </a:p>
          <a:p>
            <a:pPr marL="457200" lvl="0" indent="-381000" algn="l" rtl="0">
              <a:lnSpc>
                <a:spcPct val="100000"/>
              </a:lnSpc>
              <a:spcBef>
                <a:spcPts val="0"/>
              </a:spcBef>
              <a:spcAft>
                <a:spcPts val="0"/>
              </a:spcAft>
              <a:buSzPts val="2400"/>
              <a:buFont typeface="Helvetica Neue Light"/>
              <a:buAutoNum type="arabicPeriod"/>
            </a:pPr>
            <a:r>
              <a:rPr lang="en-US" sz="2400" dirty="0">
                <a:latin typeface="Helvetica Neue Light"/>
                <a:ea typeface="Helvetica Neue Light"/>
                <a:cs typeface="Helvetica Neue Light"/>
                <a:sym typeface="Helvetica Neue Light"/>
              </a:rPr>
              <a:t>Your variables can start with a letter, underscore, or the $ character. They can't start with a number.</a:t>
            </a:r>
            <a:br>
              <a:rPr lang="en-US" sz="2400" dirty="0">
                <a:latin typeface="Helvetica Neue Light"/>
                <a:ea typeface="Helvetica Neue Light"/>
                <a:cs typeface="Helvetica Neue Light"/>
                <a:sym typeface="Helvetica Neue Light"/>
              </a:rPr>
            </a:br>
            <a:endParaRPr dirty="0"/>
          </a:p>
          <a:p>
            <a:pPr marL="457200" lvl="0" indent="-381000" algn="l" rtl="0">
              <a:lnSpc>
                <a:spcPct val="100000"/>
              </a:lnSpc>
              <a:spcBef>
                <a:spcPts val="0"/>
              </a:spcBef>
              <a:spcAft>
                <a:spcPts val="0"/>
              </a:spcAft>
              <a:buSzPts val="2400"/>
              <a:buFont typeface="Helvetica Neue Light"/>
              <a:buAutoNum type="arabicPeriod"/>
            </a:pPr>
            <a:r>
              <a:rPr lang="en-US" sz="2400" dirty="0">
                <a:latin typeface="Helvetica Neue Light"/>
                <a:ea typeface="Helvetica Neue Light"/>
                <a:cs typeface="Helvetica Neue Light"/>
                <a:sym typeface="Helvetica Neue Light"/>
              </a:rPr>
              <a:t>Outside of the first character, your variables can be made up of any combination of letters, underscores, numbers, and $ characters. You can also mix and match lowercase and uppercase to your heart's content.</a:t>
            </a:r>
            <a:br>
              <a:rPr lang="en-US" sz="2400" dirty="0">
                <a:latin typeface="Helvetica Neue Light"/>
                <a:ea typeface="Helvetica Neue Light"/>
                <a:cs typeface="Helvetica Neue Light"/>
                <a:sym typeface="Helvetica Neue Light"/>
              </a:rPr>
            </a:br>
            <a:endParaRPr dirty="0"/>
          </a:p>
          <a:p>
            <a:pPr marL="457200" lvl="0" indent="-381000" algn="l" rtl="0">
              <a:lnSpc>
                <a:spcPct val="100000"/>
              </a:lnSpc>
              <a:spcBef>
                <a:spcPts val="0"/>
              </a:spcBef>
              <a:spcAft>
                <a:spcPts val="0"/>
              </a:spcAft>
              <a:buSzPts val="2400"/>
              <a:buFont typeface="Helvetica Neue Light"/>
              <a:buAutoNum type="arabicPeriod"/>
            </a:pPr>
            <a:r>
              <a:rPr lang="en-US" sz="2400" dirty="0">
                <a:latin typeface="Helvetica Neue Light"/>
                <a:ea typeface="Helvetica Neue Light"/>
                <a:cs typeface="Helvetica Neue Light"/>
                <a:sym typeface="Helvetica Neue Light"/>
              </a:rPr>
              <a:t>Spaces are not allowed.</a:t>
            </a:r>
            <a:endParaRPr dirty="0"/>
          </a:p>
        </p:txBody>
      </p:sp>
      <p:sp>
        <p:nvSpPr>
          <p:cNvPr id="6" name="Rectangle 5">
            <a:extLst>
              <a:ext uri="{FF2B5EF4-FFF2-40B4-BE49-F238E27FC236}">
                <a16:creationId xmlns:a16="http://schemas.microsoft.com/office/drawing/2014/main" id="{7958EFE7-4081-1E47-A75D-9FCAED2A59BC}"/>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359101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4;p26">
            <a:extLst>
              <a:ext uri="{FF2B5EF4-FFF2-40B4-BE49-F238E27FC236}">
                <a16:creationId xmlns:a16="http://schemas.microsoft.com/office/drawing/2014/main" id="{6D33A71D-5DEE-B84E-81C4-2171A249D3FD}"/>
              </a:ext>
            </a:extLst>
          </p:cNvPr>
          <p:cNvSpPr txBox="1"/>
          <p:nvPr/>
        </p:nvSpPr>
        <p:spPr>
          <a:xfrm>
            <a:off x="703190" y="654968"/>
            <a:ext cx="10785620" cy="5080185"/>
          </a:xfrm>
          <a:prstGeom prst="rect">
            <a:avLst/>
          </a:prstGeom>
          <a:solidFill>
            <a:srgbClr val="F0F0F0"/>
          </a:solidFill>
          <a:ln w="38100" cap="flat" cmpd="sng">
            <a:solidFill>
              <a:srgbClr val="F2F2F2"/>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Clr>
                <a:srgbClr val="204A87"/>
              </a:buClr>
              <a:buSzPts val="2000"/>
              <a:buFont typeface="Arial"/>
              <a:buNone/>
            </a:pPr>
            <a:r>
              <a:rPr lang="en-US" sz="2000" b="0" i="0" u="none" strike="noStrike" cap="none" dirty="0">
                <a:solidFill>
                  <a:srgbClr val="204A87"/>
                </a:solidFill>
                <a:latin typeface="Arial"/>
                <a:ea typeface="Arial"/>
                <a:cs typeface="Arial"/>
                <a:sym typeface="Arial"/>
              </a:rPr>
              <a:t> </a:t>
            </a:r>
            <a:br>
              <a:rPr lang="en-US" sz="2000" b="0" i="0" u="none" strike="noStrike" cap="none" dirty="0">
                <a:solidFill>
                  <a:srgbClr val="204A87"/>
                </a:solidFill>
                <a:latin typeface="Arial"/>
                <a:ea typeface="Arial"/>
                <a:cs typeface="Arial"/>
                <a:sym typeface="Arial"/>
              </a:rPr>
            </a:br>
            <a:r>
              <a:rPr lang="en-US" sz="2000" b="0" i="0" u="none" strike="noStrike" cap="none" dirty="0">
                <a:solidFill>
                  <a:srgbClr val="204A87"/>
                </a:solidFill>
                <a:latin typeface="Arial"/>
                <a:ea typeface="Arial"/>
                <a:cs typeface="Arial"/>
                <a:sym typeface="Arial"/>
              </a:rPr>
              <a:t> </a:t>
            </a:r>
            <a:r>
              <a:rPr lang="en-US" sz="2000" b="0" i="0" u="none" strike="noStrike" cap="none" dirty="0">
                <a:solidFill>
                  <a:srgbClr val="000000"/>
                </a:solidFill>
                <a:latin typeface="Arial"/>
                <a:ea typeface="Arial"/>
                <a:cs typeface="Arial"/>
                <a:sym typeface="Arial"/>
              </a:rPr>
              <a:t>var myText;</a:t>
            </a:r>
            <a:endParaRPr sz="1800" b="0" i="0" u="none" strike="noStrike" cap="none" dirty="0">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 var $;</a:t>
            </a:r>
            <a:endParaRPr dirty="0"/>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 var r8;</a:t>
            </a:r>
            <a:endParaRPr dirty="0"/>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 var _counter;</a:t>
            </a:r>
            <a:endParaRPr dirty="0"/>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 var $field;</a:t>
            </a:r>
            <a:endParaRPr dirty="0"/>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 var thisIsALongVariableName_butItCouldBeLonger;</a:t>
            </a:r>
            <a:endParaRPr dirty="0"/>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 var __$abc;</a:t>
            </a:r>
            <a:endParaRPr dirty="0"/>
          </a:p>
          <a:p>
            <a:pPr marL="0" marR="0" lvl="0" indent="0" algn="l" rtl="0">
              <a:lnSpc>
                <a:spcPct val="15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 var OldSchoolNamingScheme;</a:t>
            </a:r>
            <a:endParaRPr sz="2600" b="0" i="0" u="none" strike="noStrike" cap="none" dirty="0">
              <a:solidFill>
                <a:srgbClr val="000000"/>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99599319-EF80-F54B-A047-B650F56DC2A8}"/>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1779966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C3529F-3CBF-FD41-814B-E8C3CEF788F9}"/>
              </a:ext>
            </a:extLst>
          </p:cNvPr>
          <p:cNvSpPr>
            <a:spLocks noGrp="1"/>
          </p:cNvSpPr>
          <p:nvPr>
            <p:ph type="title"/>
          </p:nvPr>
        </p:nvSpPr>
        <p:spPr>
          <a:xfrm>
            <a:off x="838200" y="365125"/>
            <a:ext cx="10515600" cy="1325563"/>
          </a:xfrm>
        </p:spPr>
        <p:txBody>
          <a:bodyPr/>
          <a:lstStyle/>
          <a:p>
            <a:r>
              <a:rPr lang="en-US" dirty="0"/>
              <a:t>Arithmetic operators</a:t>
            </a:r>
          </a:p>
        </p:txBody>
      </p:sp>
      <p:pic>
        <p:nvPicPr>
          <p:cNvPr id="6" name="Picture 5">
            <a:extLst>
              <a:ext uri="{FF2B5EF4-FFF2-40B4-BE49-F238E27FC236}">
                <a16:creationId xmlns:a16="http://schemas.microsoft.com/office/drawing/2014/main" id="{266C6CA7-8D55-9D4E-9264-36E539A22C06}"/>
              </a:ext>
            </a:extLst>
          </p:cNvPr>
          <p:cNvPicPr>
            <a:picLocks noChangeAspect="1"/>
          </p:cNvPicPr>
          <p:nvPr/>
        </p:nvPicPr>
        <p:blipFill>
          <a:blip r:embed="rId3"/>
          <a:stretch>
            <a:fillRect/>
          </a:stretch>
        </p:blipFill>
        <p:spPr>
          <a:xfrm>
            <a:off x="1023965" y="1165959"/>
            <a:ext cx="8753081" cy="4150063"/>
          </a:xfrm>
          <a:prstGeom prst="rect">
            <a:avLst/>
          </a:prstGeom>
        </p:spPr>
      </p:pic>
      <p:sp>
        <p:nvSpPr>
          <p:cNvPr id="7" name="Rounded Rectangle 4">
            <a:extLst>
              <a:ext uri="{FF2B5EF4-FFF2-40B4-BE49-F238E27FC236}">
                <a16:creationId xmlns:a16="http://schemas.microsoft.com/office/drawing/2014/main" id="{79F49A02-CF72-2F44-9181-DE47323BD08B}"/>
              </a:ext>
            </a:extLst>
          </p:cNvPr>
          <p:cNvSpPr/>
          <p:nvPr/>
        </p:nvSpPr>
        <p:spPr bwMode="auto">
          <a:xfrm>
            <a:off x="7493104" y="5316022"/>
            <a:ext cx="4350026" cy="549966"/>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WARNING! This is </a:t>
            </a:r>
            <a:r>
              <a:rPr lang="en-US" sz="2000" b="1" i="1" dirty="0">
                <a:ln w="0"/>
                <a:solidFill>
                  <a:schemeClr val="tx1"/>
                </a:solidFill>
                <a:effectLst>
                  <a:outerShdw blurRad="38100" dist="19050" dir="2700000" algn="tl" rotWithShape="0">
                    <a:schemeClr val="dk1">
                      <a:alpha val="40000"/>
                    </a:schemeClr>
                  </a:outerShdw>
                </a:effectLst>
                <a:latin typeface="Times New Roman" pitchFamily="18" charset="0"/>
              </a:rPr>
              <a:t>not</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a complete list. </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p:txBody>
      </p:sp>
      <p:sp>
        <p:nvSpPr>
          <p:cNvPr id="8" name="Rectangle 7">
            <a:extLst>
              <a:ext uri="{FF2B5EF4-FFF2-40B4-BE49-F238E27FC236}">
                <a16:creationId xmlns:a16="http://schemas.microsoft.com/office/drawing/2014/main" id="{0F62CBC2-DA5E-7242-9075-47BA75D1C1DE}"/>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20976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4;p26">
            <a:extLst>
              <a:ext uri="{FF2B5EF4-FFF2-40B4-BE49-F238E27FC236}">
                <a16:creationId xmlns:a16="http://schemas.microsoft.com/office/drawing/2014/main" id="{E9861CC5-5D6E-7244-B2F4-8C24DF51D652}"/>
              </a:ext>
            </a:extLst>
          </p:cNvPr>
          <p:cNvSpPr txBox="1"/>
          <p:nvPr/>
        </p:nvSpPr>
        <p:spPr>
          <a:xfrm>
            <a:off x="703190" y="654968"/>
            <a:ext cx="10785620" cy="5080185"/>
          </a:xfrm>
          <a:prstGeom prst="rect">
            <a:avLst/>
          </a:prstGeom>
          <a:solidFill>
            <a:srgbClr val="F0F0F0"/>
          </a:solidFill>
          <a:ln w="38100" cap="flat" cmpd="sng">
            <a:solidFill>
              <a:srgbClr val="F2F2F2"/>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Clr>
                <a:srgbClr val="204A87"/>
              </a:buClr>
              <a:buSzPts val="2000"/>
              <a:buFont typeface="Arial"/>
              <a:buNone/>
            </a:pPr>
            <a:r>
              <a:rPr lang="en-US" sz="2000" b="0" i="0" u="none" strike="noStrike" cap="none" dirty="0">
                <a:solidFill>
                  <a:schemeClr val="tx1"/>
                </a:solidFill>
                <a:sym typeface="Arial"/>
              </a:rPr>
              <a:t> </a:t>
            </a:r>
            <a:br>
              <a:rPr lang="en-US" sz="2000" b="0" i="0" u="none" strike="noStrike" cap="none" dirty="0">
                <a:solidFill>
                  <a:schemeClr val="tx1"/>
                </a:solidFill>
                <a:sym typeface="Arial"/>
              </a:rPr>
            </a:br>
            <a:r>
              <a:rPr lang="en-US" sz="2000" b="0" i="0" u="none" strike="noStrike" cap="none" dirty="0">
                <a:solidFill>
                  <a:schemeClr val="tx1"/>
                </a:solidFill>
                <a:sym typeface="Arial"/>
              </a:rPr>
              <a:t> </a:t>
            </a:r>
            <a:endParaRPr sz="2600" b="0" i="0" u="none" strike="noStrike" cap="none" dirty="0">
              <a:solidFill>
                <a:schemeClr val="tx1"/>
              </a:solidFill>
              <a:latin typeface="Calibri"/>
              <a:ea typeface="Calibri"/>
              <a:cs typeface="Calibri"/>
              <a:sym typeface="Calibri"/>
            </a:endParaRPr>
          </a:p>
        </p:txBody>
      </p:sp>
      <p:graphicFrame>
        <p:nvGraphicFramePr>
          <p:cNvPr id="6" name="Object 5">
            <a:extLst>
              <a:ext uri="{FF2B5EF4-FFF2-40B4-BE49-F238E27FC236}">
                <a16:creationId xmlns:a16="http://schemas.microsoft.com/office/drawing/2014/main" id="{6DC8478C-12F9-504A-B705-10F871C39761}"/>
              </a:ext>
            </a:extLst>
          </p:cNvPr>
          <p:cNvGraphicFramePr>
            <a:graphicFrameLocks noChangeAspect="1"/>
          </p:cNvGraphicFramePr>
          <p:nvPr>
            <p:extLst/>
          </p:nvPr>
        </p:nvGraphicFramePr>
        <p:xfrm>
          <a:off x="857301" y="1065213"/>
          <a:ext cx="10636070" cy="3576361"/>
        </p:xfrm>
        <a:graphic>
          <a:graphicData uri="http://schemas.openxmlformats.org/presentationml/2006/ole">
            <mc:AlternateContent xmlns:mc="http://schemas.openxmlformats.org/markup-compatibility/2006">
              <mc:Choice xmlns:v="urn:schemas-microsoft-com:vml" Requires="v">
                <p:oleObj spid="_x0000_s1035" name="Document" r:id="rId4" imgW="7303721" imgH="2461941" progId="Word.Document.12">
                  <p:embed/>
                </p:oleObj>
              </mc:Choice>
              <mc:Fallback>
                <p:oleObj name="Document" r:id="rId4" imgW="7303721" imgH="2461941" progId="Word.Document.12">
                  <p:embed/>
                  <p:pic>
                    <p:nvPicPr>
                      <p:cNvPr id="6" name="Object 5">
                        <a:extLst>
                          <a:ext uri="{FF2B5EF4-FFF2-40B4-BE49-F238E27FC236}">
                            <a16:creationId xmlns:a16="http://schemas.microsoft.com/office/drawing/2014/main" id="{6DC8478C-12F9-504A-B705-10F871C39761}"/>
                          </a:ext>
                        </a:extLst>
                      </p:cNvPr>
                      <p:cNvPicPr/>
                      <p:nvPr/>
                    </p:nvPicPr>
                    <p:blipFill>
                      <a:blip r:embed="rId5"/>
                      <a:stretch>
                        <a:fillRect/>
                      </a:stretch>
                    </p:blipFill>
                    <p:spPr>
                      <a:xfrm>
                        <a:off x="857301" y="1065213"/>
                        <a:ext cx="10636070" cy="3576361"/>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4AEC28A4-555C-CA42-A011-67F16BD05378}"/>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3932686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62F41E-1C6D-5B46-911C-6193E3D9508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Title 1">
            <a:extLst>
              <a:ext uri="{FF2B5EF4-FFF2-40B4-BE49-F238E27FC236}">
                <a16:creationId xmlns:a16="http://schemas.microsoft.com/office/drawing/2014/main" id="{906A1F9F-3C90-4845-806B-D3A12C5F4DA9}"/>
              </a:ext>
            </a:extLst>
          </p:cNvPr>
          <p:cNvSpPr>
            <a:spLocks noGrp="1"/>
          </p:cNvSpPr>
          <p:nvPr>
            <p:ph type="title"/>
          </p:nvPr>
        </p:nvSpPr>
        <p:spPr>
          <a:xfrm>
            <a:off x="0" y="0"/>
            <a:ext cx="10515600" cy="1325563"/>
          </a:xfrm>
        </p:spPr>
        <p:txBody>
          <a:bodyPr/>
          <a:lstStyle/>
          <a:p>
            <a:r>
              <a:rPr lang="en-US" dirty="0"/>
              <a:t>Concatenation operator</a:t>
            </a:r>
          </a:p>
        </p:txBody>
      </p:sp>
      <p:graphicFrame>
        <p:nvGraphicFramePr>
          <p:cNvPr id="7" name="Object 6">
            <a:extLst>
              <a:ext uri="{FF2B5EF4-FFF2-40B4-BE49-F238E27FC236}">
                <a16:creationId xmlns:a16="http://schemas.microsoft.com/office/drawing/2014/main" id="{7F6ED452-330C-E44F-8383-00879D98C0CF}"/>
              </a:ext>
            </a:extLst>
          </p:cNvPr>
          <p:cNvGraphicFramePr>
            <a:graphicFrameLocks noChangeAspect="1"/>
          </p:cNvGraphicFramePr>
          <p:nvPr>
            <p:extLst/>
          </p:nvPr>
        </p:nvGraphicFramePr>
        <p:xfrm>
          <a:off x="359702" y="662781"/>
          <a:ext cx="7389702" cy="4990917"/>
        </p:xfrm>
        <a:graphic>
          <a:graphicData uri="http://schemas.openxmlformats.org/presentationml/2006/ole">
            <mc:AlternateContent xmlns:mc="http://schemas.openxmlformats.org/markup-compatibility/2006">
              <mc:Choice xmlns:v="urn:schemas-microsoft-com:vml" Requires="v">
                <p:oleObj spid="_x0000_s2059" name="Document" r:id="rId4" imgW="7379921" imgH="4996642" progId="Word.Document.12">
                  <p:embed/>
                </p:oleObj>
              </mc:Choice>
              <mc:Fallback>
                <p:oleObj name="Document" r:id="rId4" imgW="7379921" imgH="4996642" progId="Word.Document.12">
                  <p:embed/>
                  <p:pic>
                    <p:nvPicPr>
                      <p:cNvPr id="7" name="Object 6">
                        <a:extLst>
                          <a:ext uri="{FF2B5EF4-FFF2-40B4-BE49-F238E27FC236}">
                            <a16:creationId xmlns:a16="http://schemas.microsoft.com/office/drawing/2014/main" id="{7F6ED452-330C-E44F-8383-00879D98C0CF}"/>
                          </a:ext>
                        </a:extLst>
                      </p:cNvPr>
                      <p:cNvPicPr/>
                      <p:nvPr/>
                    </p:nvPicPr>
                    <p:blipFill>
                      <a:blip r:embed="rId5"/>
                      <a:stretch>
                        <a:fillRect/>
                      </a:stretch>
                    </p:blipFill>
                    <p:spPr>
                      <a:xfrm>
                        <a:off x="359702" y="662781"/>
                        <a:ext cx="7389702" cy="4990917"/>
                      </a:xfrm>
                      <a:prstGeom prst="rect">
                        <a:avLst/>
                      </a:prstGeom>
                    </p:spPr>
                  </p:pic>
                </p:oleObj>
              </mc:Fallback>
            </mc:AlternateContent>
          </a:graphicData>
        </a:graphic>
      </p:graphicFrame>
      <p:sp>
        <p:nvSpPr>
          <p:cNvPr id="8" name="Rounded Rectangle 4">
            <a:extLst>
              <a:ext uri="{FF2B5EF4-FFF2-40B4-BE49-F238E27FC236}">
                <a16:creationId xmlns:a16="http://schemas.microsoft.com/office/drawing/2014/main" id="{9AFB0EB5-D8CB-F245-9BE9-6037FBD6DF1B}"/>
              </a:ext>
            </a:extLst>
          </p:cNvPr>
          <p:cNvSpPr/>
          <p:nvPr/>
        </p:nvSpPr>
        <p:spPr bwMode="auto">
          <a:xfrm>
            <a:off x="7299957" y="1032455"/>
            <a:ext cx="4447925" cy="1638117"/>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Just a fancy name for putting two strings together.</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Concatenation is a very common task!</a:t>
            </a:r>
          </a:p>
          <a:p>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p:txBody>
      </p:sp>
    </p:spTree>
    <p:extLst>
      <p:ext uri="{BB962C8B-B14F-4D97-AF65-F5344CB8AC3E}">
        <p14:creationId xmlns:p14="http://schemas.microsoft.com/office/powerpoint/2010/main" val="939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62F41E-1C6D-5B46-911C-6193E3D9508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3" name="Title 1">
            <a:extLst>
              <a:ext uri="{FF2B5EF4-FFF2-40B4-BE49-F238E27FC236}">
                <a16:creationId xmlns:a16="http://schemas.microsoft.com/office/drawing/2014/main" id="{490958CB-2BF3-D442-BF7B-E6E0F290E9E4}"/>
              </a:ext>
            </a:extLst>
          </p:cNvPr>
          <p:cNvSpPr>
            <a:spLocks noGrp="1"/>
          </p:cNvSpPr>
          <p:nvPr>
            <p:ph type="title"/>
          </p:nvPr>
        </p:nvSpPr>
        <p:spPr>
          <a:xfrm>
            <a:off x="838200" y="365125"/>
            <a:ext cx="10515600" cy="1325563"/>
          </a:xfrm>
        </p:spPr>
        <p:txBody>
          <a:bodyPr/>
          <a:lstStyle/>
          <a:p>
            <a:r>
              <a:rPr lang="en-US" dirty="0"/>
              <a:t>Prompt(), addition and concatenation</a:t>
            </a:r>
          </a:p>
        </p:txBody>
      </p:sp>
      <p:sp>
        <p:nvSpPr>
          <p:cNvPr id="4" name="Text Placeholder 2">
            <a:extLst>
              <a:ext uri="{FF2B5EF4-FFF2-40B4-BE49-F238E27FC236}">
                <a16:creationId xmlns:a16="http://schemas.microsoft.com/office/drawing/2014/main" id="{792CD001-6F65-F44E-ABE4-6991199E6EF0}"/>
              </a:ext>
            </a:extLst>
          </p:cNvPr>
          <p:cNvSpPr>
            <a:spLocks noGrp="1"/>
          </p:cNvSpPr>
          <p:nvPr>
            <p:ph type="body" idx="1"/>
          </p:nvPr>
        </p:nvSpPr>
        <p:spPr>
          <a:xfrm>
            <a:off x="838200" y="1027906"/>
            <a:ext cx="10515600" cy="4351338"/>
          </a:xfrm>
        </p:spPr>
        <p:txBody>
          <a:bodyPr/>
          <a:lstStyle/>
          <a:p>
            <a:r>
              <a:rPr lang="en-US" sz="2400" dirty="0"/>
              <a:t>Prompt always returns a string</a:t>
            </a:r>
          </a:p>
          <a:p>
            <a:r>
              <a:rPr lang="en-US" sz="2400" dirty="0"/>
              <a:t>If the string looks like a number, JavaScript will convert the string to a number to do arithmetic</a:t>
            </a:r>
          </a:p>
          <a:p>
            <a:r>
              <a:rPr lang="en-US" sz="2400" dirty="0"/>
              <a:t>JavaScript doesn’t always do what you expect when using the “+” operator because it is used to perform addition when dealing with numbers and concatenation when dealing with strings</a:t>
            </a:r>
          </a:p>
          <a:p>
            <a:r>
              <a:rPr lang="en-US" sz="2400" dirty="0"/>
              <a:t>If JavaScript isn’t converting strings to numbers as you expect, use parseInt() or parseFloat() to convert them</a:t>
            </a:r>
          </a:p>
        </p:txBody>
      </p:sp>
    </p:spTree>
    <p:extLst>
      <p:ext uri="{BB962C8B-B14F-4D97-AF65-F5344CB8AC3E}">
        <p14:creationId xmlns:p14="http://schemas.microsoft.com/office/powerpoint/2010/main" val="1813876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62F41E-1C6D-5B46-911C-6193E3D9508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9" name="Picture 8">
            <a:extLst>
              <a:ext uri="{FF2B5EF4-FFF2-40B4-BE49-F238E27FC236}">
                <a16:creationId xmlns:a16="http://schemas.microsoft.com/office/drawing/2014/main" id="{91351261-C529-2E45-B870-2C79FF88B361}"/>
              </a:ext>
            </a:extLst>
          </p:cNvPr>
          <p:cNvPicPr>
            <a:picLocks noChangeAspect="1"/>
          </p:cNvPicPr>
          <p:nvPr/>
        </p:nvPicPr>
        <p:blipFill>
          <a:blip r:embed="rId3"/>
          <a:stretch>
            <a:fillRect/>
          </a:stretch>
        </p:blipFill>
        <p:spPr>
          <a:xfrm>
            <a:off x="0" y="-1"/>
            <a:ext cx="6684897" cy="4646645"/>
          </a:xfrm>
          <a:prstGeom prst="rect">
            <a:avLst/>
          </a:prstGeom>
        </p:spPr>
      </p:pic>
      <p:pic>
        <p:nvPicPr>
          <p:cNvPr id="10" name="Picture 9">
            <a:extLst>
              <a:ext uri="{FF2B5EF4-FFF2-40B4-BE49-F238E27FC236}">
                <a16:creationId xmlns:a16="http://schemas.microsoft.com/office/drawing/2014/main" id="{316EA4F4-5D0E-0C49-B915-91BA113B8B57}"/>
              </a:ext>
            </a:extLst>
          </p:cNvPr>
          <p:cNvPicPr>
            <a:picLocks noChangeAspect="1"/>
          </p:cNvPicPr>
          <p:nvPr/>
        </p:nvPicPr>
        <p:blipFill>
          <a:blip r:embed="rId4"/>
          <a:stretch>
            <a:fillRect/>
          </a:stretch>
        </p:blipFill>
        <p:spPr>
          <a:xfrm>
            <a:off x="6271234" y="149775"/>
            <a:ext cx="4314825" cy="1781175"/>
          </a:xfrm>
          <a:prstGeom prst="rect">
            <a:avLst/>
          </a:prstGeom>
        </p:spPr>
      </p:pic>
      <p:pic>
        <p:nvPicPr>
          <p:cNvPr id="11" name="Picture 10">
            <a:extLst>
              <a:ext uri="{FF2B5EF4-FFF2-40B4-BE49-F238E27FC236}">
                <a16:creationId xmlns:a16="http://schemas.microsoft.com/office/drawing/2014/main" id="{9701D62C-0F08-D146-BB69-B550EA74CDB2}"/>
              </a:ext>
            </a:extLst>
          </p:cNvPr>
          <p:cNvPicPr>
            <a:picLocks noChangeAspect="1"/>
          </p:cNvPicPr>
          <p:nvPr/>
        </p:nvPicPr>
        <p:blipFill>
          <a:blip r:embed="rId5"/>
          <a:stretch>
            <a:fillRect/>
          </a:stretch>
        </p:blipFill>
        <p:spPr>
          <a:xfrm>
            <a:off x="6684897" y="1185376"/>
            <a:ext cx="4352925" cy="1790700"/>
          </a:xfrm>
          <a:prstGeom prst="rect">
            <a:avLst/>
          </a:prstGeom>
        </p:spPr>
      </p:pic>
      <p:pic>
        <p:nvPicPr>
          <p:cNvPr id="12" name="Picture 11">
            <a:extLst>
              <a:ext uri="{FF2B5EF4-FFF2-40B4-BE49-F238E27FC236}">
                <a16:creationId xmlns:a16="http://schemas.microsoft.com/office/drawing/2014/main" id="{19B5B5CB-C0A5-E042-B3BF-CA625717B1DB}"/>
              </a:ext>
            </a:extLst>
          </p:cNvPr>
          <p:cNvPicPr>
            <a:picLocks noChangeAspect="1"/>
          </p:cNvPicPr>
          <p:nvPr/>
        </p:nvPicPr>
        <p:blipFill>
          <a:blip r:embed="rId6"/>
          <a:stretch>
            <a:fillRect/>
          </a:stretch>
        </p:blipFill>
        <p:spPr>
          <a:xfrm>
            <a:off x="6989503" y="2249649"/>
            <a:ext cx="4333875" cy="1276350"/>
          </a:xfrm>
          <a:prstGeom prst="rect">
            <a:avLst/>
          </a:prstGeom>
        </p:spPr>
      </p:pic>
      <p:pic>
        <p:nvPicPr>
          <p:cNvPr id="13" name="Picture 12">
            <a:extLst>
              <a:ext uri="{FF2B5EF4-FFF2-40B4-BE49-F238E27FC236}">
                <a16:creationId xmlns:a16="http://schemas.microsoft.com/office/drawing/2014/main" id="{6EF164C5-09A3-6E4E-AE16-2A5C1E83DBF8}"/>
              </a:ext>
            </a:extLst>
          </p:cNvPr>
          <p:cNvPicPr>
            <a:picLocks noChangeAspect="1"/>
          </p:cNvPicPr>
          <p:nvPr/>
        </p:nvPicPr>
        <p:blipFill>
          <a:blip r:embed="rId7"/>
          <a:stretch>
            <a:fillRect/>
          </a:stretch>
        </p:blipFill>
        <p:spPr>
          <a:xfrm>
            <a:off x="7240847" y="2995223"/>
            <a:ext cx="4352925" cy="1352550"/>
          </a:xfrm>
          <a:prstGeom prst="rect">
            <a:avLst/>
          </a:prstGeom>
        </p:spPr>
      </p:pic>
      <p:sp>
        <p:nvSpPr>
          <p:cNvPr id="14" name="Arrow: Up 7">
            <a:extLst>
              <a:ext uri="{FF2B5EF4-FFF2-40B4-BE49-F238E27FC236}">
                <a16:creationId xmlns:a16="http://schemas.microsoft.com/office/drawing/2014/main" id="{36EBBF50-43D9-FB4F-B68A-3B38CC112DA7}"/>
              </a:ext>
            </a:extLst>
          </p:cNvPr>
          <p:cNvSpPr/>
          <p:nvPr/>
        </p:nvSpPr>
        <p:spPr>
          <a:xfrm>
            <a:off x="8671808" y="410106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18166EC-E8B1-3742-AE88-6D598ECB5187}"/>
              </a:ext>
            </a:extLst>
          </p:cNvPr>
          <p:cNvSpPr txBox="1"/>
          <p:nvPr/>
        </p:nvSpPr>
        <p:spPr>
          <a:xfrm>
            <a:off x="5924550" y="5067299"/>
            <a:ext cx="6108700" cy="307777"/>
          </a:xfrm>
          <a:prstGeom prst="rect">
            <a:avLst/>
          </a:prstGeom>
          <a:noFill/>
        </p:spPr>
        <p:txBody>
          <a:bodyPr wrap="square" rtlCol="0">
            <a:spAutoFit/>
          </a:bodyPr>
          <a:lstStyle/>
          <a:p>
            <a:pPr algn="ctr"/>
            <a:r>
              <a:rPr lang="en-US" b="1" dirty="0"/>
              <a:t>Output if JavaScript doesn’t convert the number to a number</a:t>
            </a:r>
          </a:p>
        </p:txBody>
      </p:sp>
    </p:spTree>
    <p:extLst>
      <p:ext uri="{BB962C8B-B14F-4D97-AF65-F5344CB8AC3E}">
        <p14:creationId xmlns:p14="http://schemas.microsoft.com/office/powerpoint/2010/main" val="174503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62F41E-1C6D-5B46-911C-6193E3D9508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16" name="Picture 15">
            <a:extLst>
              <a:ext uri="{FF2B5EF4-FFF2-40B4-BE49-F238E27FC236}">
                <a16:creationId xmlns:a16="http://schemas.microsoft.com/office/drawing/2014/main" id="{554A9C9D-8892-1B44-BD14-C8E76A011566}"/>
              </a:ext>
            </a:extLst>
          </p:cNvPr>
          <p:cNvPicPr>
            <a:picLocks noChangeAspect="1"/>
          </p:cNvPicPr>
          <p:nvPr/>
        </p:nvPicPr>
        <p:blipFill>
          <a:blip r:embed="rId3"/>
          <a:stretch>
            <a:fillRect/>
          </a:stretch>
        </p:blipFill>
        <p:spPr>
          <a:xfrm>
            <a:off x="0" y="13898"/>
            <a:ext cx="6537740" cy="5307594"/>
          </a:xfrm>
          <a:prstGeom prst="rect">
            <a:avLst/>
          </a:prstGeom>
        </p:spPr>
      </p:pic>
      <p:pic>
        <p:nvPicPr>
          <p:cNvPr id="17" name="Picture 16">
            <a:extLst>
              <a:ext uri="{FF2B5EF4-FFF2-40B4-BE49-F238E27FC236}">
                <a16:creationId xmlns:a16="http://schemas.microsoft.com/office/drawing/2014/main" id="{B7C13B44-C314-F143-A676-D6FAF27B018B}"/>
              </a:ext>
            </a:extLst>
          </p:cNvPr>
          <p:cNvPicPr>
            <a:picLocks noChangeAspect="1"/>
          </p:cNvPicPr>
          <p:nvPr/>
        </p:nvPicPr>
        <p:blipFill>
          <a:blip r:embed="rId4"/>
          <a:stretch>
            <a:fillRect/>
          </a:stretch>
        </p:blipFill>
        <p:spPr>
          <a:xfrm>
            <a:off x="6271234" y="149775"/>
            <a:ext cx="4314825" cy="1781175"/>
          </a:xfrm>
          <a:prstGeom prst="rect">
            <a:avLst/>
          </a:prstGeom>
        </p:spPr>
      </p:pic>
      <p:pic>
        <p:nvPicPr>
          <p:cNvPr id="18" name="Picture 17">
            <a:extLst>
              <a:ext uri="{FF2B5EF4-FFF2-40B4-BE49-F238E27FC236}">
                <a16:creationId xmlns:a16="http://schemas.microsoft.com/office/drawing/2014/main" id="{03232341-3FA8-BC4E-AEE0-125EDD8A5BD1}"/>
              </a:ext>
            </a:extLst>
          </p:cNvPr>
          <p:cNvPicPr>
            <a:picLocks noChangeAspect="1"/>
          </p:cNvPicPr>
          <p:nvPr/>
        </p:nvPicPr>
        <p:blipFill>
          <a:blip r:embed="rId5"/>
          <a:stretch>
            <a:fillRect/>
          </a:stretch>
        </p:blipFill>
        <p:spPr>
          <a:xfrm>
            <a:off x="6684897" y="1185376"/>
            <a:ext cx="4352925" cy="1790700"/>
          </a:xfrm>
          <a:prstGeom prst="rect">
            <a:avLst/>
          </a:prstGeom>
        </p:spPr>
      </p:pic>
      <p:pic>
        <p:nvPicPr>
          <p:cNvPr id="19" name="Picture 18">
            <a:extLst>
              <a:ext uri="{FF2B5EF4-FFF2-40B4-BE49-F238E27FC236}">
                <a16:creationId xmlns:a16="http://schemas.microsoft.com/office/drawing/2014/main" id="{1496E5ED-7800-7342-ACB2-B38B3D00C3A5}"/>
              </a:ext>
            </a:extLst>
          </p:cNvPr>
          <p:cNvPicPr>
            <a:picLocks noChangeAspect="1"/>
          </p:cNvPicPr>
          <p:nvPr/>
        </p:nvPicPr>
        <p:blipFill>
          <a:blip r:embed="rId6"/>
          <a:stretch>
            <a:fillRect/>
          </a:stretch>
        </p:blipFill>
        <p:spPr>
          <a:xfrm>
            <a:off x="6989503" y="2249649"/>
            <a:ext cx="4333875" cy="1276350"/>
          </a:xfrm>
          <a:prstGeom prst="rect">
            <a:avLst/>
          </a:prstGeom>
        </p:spPr>
      </p:pic>
      <p:pic>
        <p:nvPicPr>
          <p:cNvPr id="20" name="Picture 19">
            <a:extLst>
              <a:ext uri="{FF2B5EF4-FFF2-40B4-BE49-F238E27FC236}">
                <a16:creationId xmlns:a16="http://schemas.microsoft.com/office/drawing/2014/main" id="{550B37DD-3593-5248-93B3-2010A87BCE6C}"/>
              </a:ext>
            </a:extLst>
          </p:cNvPr>
          <p:cNvPicPr>
            <a:picLocks noChangeAspect="1"/>
          </p:cNvPicPr>
          <p:nvPr/>
        </p:nvPicPr>
        <p:blipFill>
          <a:blip r:embed="rId7"/>
          <a:stretch>
            <a:fillRect/>
          </a:stretch>
        </p:blipFill>
        <p:spPr>
          <a:xfrm>
            <a:off x="7265534" y="2966551"/>
            <a:ext cx="4362450" cy="1371600"/>
          </a:xfrm>
          <a:prstGeom prst="rect">
            <a:avLst/>
          </a:prstGeom>
        </p:spPr>
      </p:pic>
      <p:sp>
        <p:nvSpPr>
          <p:cNvPr id="21" name="Arrow: Up 9">
            <a:extLst>
              <a:ext uri="{FF2B5EF4-FFF2-40B4-BE49-F238E27FC236}">
                <a16:creationId xmlns:a16="http://schemas.microsoft.com/office/drawing/2014/main" id="{58716799-27A2-9E48-B6AE-8D78D0DAE5EA}"/>
              </a:ext>
            </a:extLst>
          </p:cNvPr>
          <p:cNvSpPr/>
          <p:nvPr/>
        </p:nvSpPr>
        <p:spPr>
          <a:xfrm>
            <a:off x="8671808" y="410106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B9E10BD-45FB-974E-B5C7-8812B5C62B7B}"/>
              </a:ext>
            </a:extLst>
          </p:cNvPr>
          <p:cNvSpPr txBox="1"/>
          <p:nvPr/>
        </p:nvSpPr>
        <p:spPr>
          <a:xfrm>
            <a:off x="5924550" y="5067299"/>
            <a:ext cx="6108700" cy="307777"/>
          </a:xfrm>
          <a:prstGeom prst="rect">
            <a:avLst/>
          </a:prstGeom>
          <a:noFill/>
        </p:spPr>
        <p:txBody>
          <a:bodyPr wrap="square" rtlCol="0">
            <a:spAutoFit/>
          </a:bodyPr>
          <a:lstStyle/>
          <a:p>
            <a:pPr algn="ctr"/>
            <a:r>
              <a:rPr lang="en-US" b="1" dirty="0"/>
              <a:t>Output once we use parseInt to convert the string to a number</a:t>
            </a:r>
          </a:p>
        </p:txBody>
      </p:sp>
      <p:sp>
        <p:nvSpPr>
          <p:cNvPr id="23" name="Oval 22">
            <a:extLst>
              <a:ext uri="{FF2B5EF4-FFF2-40B4-BE49-F238E27FC236}">
                <a16:creationId xmlns:a16="http://schemas.microsoft.com/office/drawing/2014/main" id="{A17CCB43-E9C4-714C-97BE-EAA919905117}"/>
              </a:ext>
            </a:extLst>
          </p:cNvPr>
          <p:cNvSpPr/>
          <p:nvPr/>
        </p:nvSpPr>
        <p:spPr>
          <a:xfrm>
            <a:off x="-159804" y="1819921"/>
            <a:ext cx="3773010"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3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4D22FC67-0733-624B-AF0D-A18E12158408}"/>
              </a:ext>
            </a:extLst>
          </p:cNvPr>
          <p:cNvPicPr>
            <a:picLocks noChangeAspect="1"/>
          </p:cNvPicPr>
          <p:nvPr/>
        </p:nvPicPr>
        <p:blipFill>
          <a:blip r:embed="rId3"/>
          <a:stretch>
            <a:fillRect/>
          </a:stretch>
        </p:blipFill>
        <p:spPr>
          <a:xfrm>
            <a:off x="5610019" y="0"/>
            <a:ext cx="6582746" cy="5354317"/>
          </a:xfrm>
          <a:prstGeom prst="rect">
            <a:avLst/>
          </a:prstGeom>
          <a:noFill/>
          <a:ln>
            <a:noFill/>
          </a:ln>
        </p:spPr>
      </p:pic>
      <p:sp>
        <p:nvSpPr>
          <p:cNvPr id="3" name="Title 2"/>
          <p:cNvSpPr>
            <a:spLocks noGrp="1"/>
          </p:cNvSpPr>
          <p:nvPr>
            <p:ph type="title"/>
          </p:nvPr>
        </p:nvSpPr>
        <p:spPr/>
        <p:txBody>
          <a:bodyPr/>
          <a:lstStyle/>
          <a:p>
            <a:r>
              <a:rPr lang="en-US" dirty="0"/>
              <a:t>Machines</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12" name="Picture 11">
            <a:extLst>
              <a:ext uri="{FF2B5EF4-FFF2-40B4-BE49-F238E27FC236}">
                <a16:creationId xmlns:a16="http://schemas.microsoft.com/office/drawing/2014/main" id="{6205A6A5-D5A8-9B42-A74F-58DC74485E6B}"/>
              </a:ext>
            </a:extLst>
          </p:cNvPr>
          <p:cNvPicPr>
            <a:picLocks noChangeAspect="1"/>
          </p:cNvPicPr>
          <p:nvPr/>
        </p:nvPicPr>
        <p:blipFill>
          <a:blip r:embed="rId4"/>
          <a:stretch>
            <a:fillRect/>
          </a:stretch>
        </p:blipFill>
        <p:spPr>
          <a:xfrm>
            <a:off x="5482836" y="2197100"/>
            <a:ext cx="2247900" cy="2038350"/>
          </a:xfrm>
          <a:prstGeom prst="rect">
            <a:avLst/>
          </a:prstGeom>
        </p:spPr>
      </p:pic>
      <p:pic>
        <p:nvPicPr>
          <p:cNvPr id="13" name="Picture 12">
            <a:extLst>
              <a:ext uri="{FF2B5EF4-FFF2-40B4-BE49-F238E27FC236}">
                <a16:creationId xmlns:a16="http://schemas.microsoft.com/office/drawing/2014/main" id="{6AE9A1EB-2161-6C44-9BAA-18BFBB0AF754}"/>
              </a:ext>
            </a:extLst>
          </p:cNvPr>
          <p:cNvPicPr>
            <a:picLocks noChangeAspect="1"/>
          </p:cNvPicPr>
          <p:nvPr/>
        </p:nvPicPr>
        <p:blipFill>
          <a:blip r:embed="rId5"/>
          <a:stretch>
            <a:fillRect/>
          </a:stretch>
        </p:blipFill>
        <p:spPr>
          <a:xfrm>
            <a:off x="9229110" y="366704"/>
            <a:ext cx="2524125" cy="1809750"/>
          </a:xfrm>
          <a:prstGeom prst="rect">
            <a:avLst/>
          </a:prstGeom>
        </p:spPr>
      </p:pic>
      <p:pic>
        <p:nvPicPr>
          <p:cNvPr id="14" name="Picture 13">
            <a:extLst>
              <a:ext uri="{FF2B5EF4-FFF2-40B4-BE49-F238E27FC236}">
                <a16:creationId xmlns:a16="http://schemas.microsoft.com/office/drawing/2014/main" id="{D80C5F5A-682E-B74E-A9B1-AA238AEEC897}"/>
              </a:ext>
            </a:extLst>
          </p:cNvPr>
          <p:cNvPicPr>
            <a:picLocks noChangeAspect="1"/>
          </p:cNvPicPr>
          <p:nvPr/>
        </p:nvPicPr>
        <p:blipFill>
          <a:blip r:embed="rId6"/>
          <a:stretch>
            <a:fillRect/>
          </a:stretch>
        </p:blipFill>
        <p:spPr>
          <a:xfrm>
            <a:off x="5635203" y="355600"/>
            <a:ext cx="3086100" cy="1485900"/>
          </a:xfrm>
          <a:prstGeom prst="rect">
            <a:avLst/>
          </a:prstGeom>
        </p:spPr>
      </p:pic>
      <p:pic>
        <p:nvPicPr>
          <p:cNvPr id="15" name="Picture 14">
            <a:extLst>
              <a:ext uri="{FF2B5EF4-FFF2-40B4-BE49-F238E27FC236}">
                <a16:creationId xmlns:a16="http://schemas.microsoft.com/office/drawing/2014/main" id="{4D84C1F7-7671-6640-9C0F-AD9A4991B4E7}"/>
              </a:ext>
            </a:extLst>
          </p:cNvPr>
          <p:cNvPicPr>
            <a:picLocks noChangeAspect="1"/>
          </p:cNvPicPr>
          <p:nvPr/>
        </p:nvPicPr>
        <p:blipFill>
          <a:blip r:embed="rId7"/>
          <a:stretch>
            <a:fillRect/>
          </a:stretch>
        </p:blipFill>
        <p:spPr>
          <a:xfrm>
            <a:off x="7927174" y="2783893"/>
            <a:ext cx="2000250" cy="2232608"/>
          </a:xfrm>
          <a:prstGeom prst="rect">
            <a:avLst/>
          </a:prstGeom>
        </p:spPr>
      </p:pic>
      <p:pic>
        <p:nvPicPr>
          <p:cNvPr id="16" name="Picture 15">
            <a:extLst>
              <a:ext uri="{FF2B5EF4-FFF2-40B4-BE49-F238E27FC236}">
                <a16:creationId xmlns:a16="http://schemas.microsoft.com/office/drawing/2014/main" id="{8F1D149F-AF70-464A-BE75-BE7203F52E26}"/>
              </a:ext>
            </a:extLst>
          </p:cNvPr>
          <p:cNvPicPr>
            <a:picLocks noChangeAspect="1"/>
          </p:cNvPicPr>
          <p:nvPr/>
        </p:nvPicPr>
        <p:blipFill>
          <a:blip r:embed="rId8"/>
          <a:stretch>
            <a:fillRect/>
          </a:stretch>
        </p:blipFill>
        <p:spPr>
          <a:xfrm>
            <a:off x="10039776" y="2377750"/>
            <a:ext cx="2143125" cy="2143125"/>
          </a:xfrm>
          <a:prstGeom prst="rect">
            <a:avLst/>
          </a:prstGeom>
        </p:spPr>
      </p:pic>
      <p:sp>
        <p:nvSpPr>
          <p:cNvPr id="19" name="TextBox 18">
            <a:extLst>
              <a:ext uri="{FF2B5EF4-FFF2-40B4-BE49-F238E27FC236}">
                <a16:creationId xmlns:a16="http://schemas.microsoft.com/office/drawing/2014/main" id="{FA5D0CEB-985B-CF44-939E-0CFC8D96561A}"/>
              </a:ext>
            </a:extLst>
          </p:cNvPr>
          <p:cNvSpPr txBox="1"/>
          <p:nvPr/>
        </p:nvSpPr>
        <p:spPr>
          <a:xfrm>
            <a:off x="360485" y="1883996"/>
            <a:ext cx="4374060" cy="954107"/>
          </a:xfrm>
          <a:prstGeom prst="rect">
            <a:avLst/>
          </a:prstGeom>
          <a:noFill/>
        </p:spPr>
        <p:txBody>
          <a:bodyPr wrap="square" rtlCol="0">
            <a:spAutoFit/>
          </a:bodyPr>
          <a:lstStyle/>
          <a:p>
            <a:r>
              <a:rPr lang="en-US" sz="2800" dirty="0"/>
              <a:t>How many different things does a machine do?</a:t>
            </a:r>
          </a:p>
        </p:txBody>
      </p:sp>
      <p:sp>
        <p:nvSpPr>
          <p:cNvPr id="2" name="TextBox 1">
            <a:extLst>
              <a:ext uri="{FF2B5EF4-FFF2-40B4-BE49-F238E27FC236}">
                <a16:creationId xmlns:a16="http://schemas.microsoft.com/office/drawing/2014/main" id="{67001BD0-885C-064E-BAA8-049F032C0B3A}"/>
              </a:ext>
            </a:extLst>
          </p:cNvPr>
          <p:cNvSpPr txBox="1"/>
          <p:nvPr/>
        </p:nvSpPr>
        <p:spPr>
          <a:xfrm>
            <a:off x="5787570" y="4995057"/>
            <a:ext cx="6582746" cy="215444"/>
          </a:xfrm>
          <a:prstGeom prst="rect">
            <a:avLst/>
          </a:prstGeom>
          <a:noFill/>
        </p:spPr>
        <p:txBody>
          <a:bodyPr wrap="square" rtlCol="0">
            <a:spAutoFit/>
          </a:bodyPr>
          <a:lstStyle/>
          <a:p>
            <a:r>
              <a:rPr lang="en-US" sz="800" dirty="0"/>
              <a:t>Source: https://lh3.googleusercontent.com/_MsstYyQ4UORpFRdwNu6BN2_cL3vu_raiYq-RErSsdf_Y6v_lKZss8N-8qCO-Tnf3aalDw=s170</a:t>
            </a:r>
          </a:p>
        </p:txBody>
      </p:sp>
      <p:sp>
        <p:nvSpPr>
          <p:cNvPr id="4" name="TextBox 3">
            <a:extLst>
              <a:ext uri="{FF2B5EF4-FFF2-40B4-BE49-F238E27FC236}">
                <a16:creationId xmlns:a16="http://schemas.microsoft.com/office/drawing/2014/main" id="{DBB8BA3B-34D1-DE42-AF6B-08E9825729E3}"/>
              </a:ext>
            </a:extLst>
          </p:cNvPr>
          <p:cNvSpPr txBox="1"/>
          <p:nvPr/>
        </p:nvSpPr>
        <p:spPr>
          <a:xfrm>
            <a:off x="5787570" y="5095519"/>
            <a:ext cx="6430379" cy="215444"/>
          </a:xfrm>
          <a:prstGeom prst="rect">
            <a:avLst/>
          </a:prstGeom>
          <a:noFill/>
        </p:spPr>
        <p:txBody>
          <a:bodyPr wrap="square" rtlCol="0">
            <a:spAutoFit/>
          </a:bodyPr>
          <a:lstStyle/>
          <a:p>
            <a:r>
              <a:rPr lang="en-US" sz="800" dirty="0"/>
              <a:t>Source: https://lh3.googleusercontent.com/GB8PJSrB61OSat3rBAJO-wEjTGstYfB2N4ECL2LSYOahESElAVf7LWJMNrJ0undIP10o=s119</a:t>
            </a:r>
          </a:p>
        </p:txBody>
      </p:sp>
      <p:sp>
        <p:nvSpPr>
          <p:cNvPr id="5" name="TextBox 4">
            <a:extLst>
              <a:ext uri="{FF2B5EF4-FFF2-40B4-BE49-F238E27FC236}">
                <a16:creationId xmlns:a16="http://schemas.microsoft.com/office/drawing/2014/main" id="{3BEFBB0F-80D5-D748-A291-7BB56E91A3CD}"/>
              </a:ext>
            </a:extLst>
          </p:cNvPr>
          <p:cNvSpPr txBox="1"/>
          <p:nvPr/>
        </p:nvSpPr>
        <p:spPr>
          <a:xfrm>
            <a:off x="5787570" y="5222048"/>
            <a:ext cx="6582746" cy="215444"/>
          </a:xfrm>
          <a:prstGeom prst="rect">
            <a:avLst/>
          </a:prstGeom>
          <a:noFill/>
        </p:spPr>
        <p:txBody>
          <a:bodyPr wrap="square" rtlCol="0">
            <a:spAutoFit/>
          </a:bodyPr>
          <a:lstStyle/>
          <a:p>
            <a:r>
              <a:rPr lang="en-US" sz="800" dirty="0"/>
              <a:t>Source: https://lh3.googleusercontent.com/VVZxPvd2BpOPvECeBytaSZqFUfAg5UqPmeroft5ONc3bQVKYqr2s5IxoI4NvEP4unuJiFDI=s94</a:t>
            </a:r>
          </a:p>
        </p:txBody>
      </p:sp>
      <p:sp>
        <p:nvSpPr>
          <p:cNvPr id="6" name="TextBox 5">
            <a:extLst>
              <a:ext uri="{FF2B5EF4-FFF2-40B4-BE49-F238E27FC236}">
                <a16:creationId xmlns:a16="http://schemas.microsoft.com/office/drawing/2014/main" id="{F5B08A1B-937E-3747-8277-4FE8D567C64F}"/>
              </a:ext>
            </a:extLst>
          </p:cNvPr>
          <p:cNvSpPr txBox="1"/>
          <p:nvPr/>
        </p:nvSpPr>
        <p:spPr>
          <a:xfrm>
            <a:off x="5787570" y="5419035"/>
            <a:ext cx="6649164" cy="338554"/>
          </a:xfrm>
          <a:prstGeom prst="rect">
            <a:avLst/>
          </a:prstGeom>
          <a:noFill/>
        </p:spPr>
        <p:txBody>
          <a:bodyPr wrap="square" rtlCol="0">
            <a:spAutoFit/>
          </a:bodyPr>
          <a:lstStyle/>
          <a:p>
            <a:r>
              <a:rPr lang="en-US" sz="800" dirty="0"/>
              <a:t>Source: https://lh3.googleusercontent.com/OCVAphS1iC9nYvF2FeP_llNXwWQ69mCX8HjK2DJ7UU_xGnoHOgXd4YX8O4Zes09WIcIFxP8=s85</a:t>
            </a:r>
          </a:p>
        </p:txBody>
      </p:sp>
      <p:sp>
        <p:nvSpPr>
          <p:cNvPr id="7" name="TextBox 6">
            <a:extLst>
              <a:ext uri="{FF2B5EF4-FFF2-40B4-BE49-F238E27FC236}">
                <a16:creationId xmlns:a16="http://schemas.microsoft.com/office/drawing/2014/main" id="{BC943362-E55C-F243-BBBC-2CFB515111EF}"/>
              </a:ext>
            </a:extLst>
          </p:cNvPr>
          <p:cNvSpPr txBox="1"/>
          <p:nvPr/>
        </p:nvSpPr>
        <p:spPr>
          <a:xfrm>
            <a:off x="5787570" y="5329064"/>
            <a:ext cx="6582746" cy="215445"/>
          </a:xfrm>
          <a:prstGeom prst="rect">
            <a:avLst/>
          </a:prstGeom>
          <a:noFill/>
        </p:spPr>
        <p:txBody>
          <a:bodyPr wrap="square" rtlCol="0">
            <a:spAutoFit/>
          </a:bodyPr>
          <a:lstStyle/>
          <a:p>
            <a:r>
              <a:rPr lang="en-US" sz="800" dirty="0"/>
              <a:t>Source: https://lh3.googleusercontent.com/eZGdlrLtdzW9nEKR758LiagZ3_-wjxflYbpU-IfZeVdny34bXSgn4s0DQTsfS3t_O2eZ_g=s85</a:t>
            </a:r>
          </a:p>
        </p:txBody>
      </p:sp>
      <p:sp>
        <p:nvSpPr>
          <p:cNvPr id="8" name="TextBox 7">
            <a:extLst>
              <a:ext uri="{FF2B5EF4-FFF2-40B4-BE49-F238E27FC236}">
                <a16:creationId xmlns:a16="http://schemas.microsoft.com/office/drawing/2014/main" id="{CED397B8-7AB4-5148-BE47-EBE1CF0575D0}"/>
              </a:ext>
            </a:extLst>
          </p:cNvPr>
          <p:cNvSpPr txBox="1"/>
          <p:nvPr/>
        </p:nvSpPr>
        <p:spPr>
          <a:xfrm>
            <a:off x="5787570" y="5656236"/>
            <a:ext cx="6649164" cy="338554"/>
          </a:xfrm>
          <a:prstGeom prst="rect">
            <a:avLst/>
          </a:prstGeom>
          <a:noFill/>
        </p:spPr>
        <p:txBody>
          <a:bodyPr wrap="square" rtlCol="0">
            <a:spAutoFit/>
          </a:bodyPr>
          <a:lstStyle/>
          <a:p>
            <a:r>
              <a:rPr lang="en-US" sz="800" dirty="0"/>
              <a:t>Source: https://lh3.googleusercontent.com/mCtpPS6Qz3guK0-cyCruwUwgbKYAJhWH1iTqGbCNjMOvSnGMvL1FeBGeDIBYboOC7P-gfQ=s102</a:t>
            </a:r>
          </a:p>
        </p:txBody>
      </p:sp>
    </p:spTree>
    <p:extLst>
      <p:ext uri="{BB962C8B-B14F-4D97-AF65-F5344CB8AC3E}">
        <p14:creationId xmlns:p14="http://schemas.microsoft.com/office/powerpoint/2010/main" val="178827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3000"/>
                            </p:stCondLst>
                            <p:childTnLst>
                              <p:par>
                                <p:cTn id="9" presetID="10" presetClass="entr" presetSubtype="0" fill="hold" nodeType="afterEffect">
                                  <p:stCondLst>
                                    <p:cond delay="2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6000"/>
                            </p:stCondLst>
                            <p:childTnLst>
                              <p:par>
                                <p:cTn id="13" presetID="10" presetClass="entr" presetSubtype="0" fill="hold" nodeType="afterEffect">
                                  <p:stCondLst>
                                    <p:cond delay="2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9000"/>
                            </p:stCondLst>
                            <p:childTnLst>
                              <p:par>
                                <p:cTn id="17" presetID="10" presetClass="entr" presetSubtype="0" fill="hold" nodeType="afterEffect">
                                  <p:stCondLst>
                                    <p:cond delay="2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2000"/>
                            </p:stCondLst>
                            <p:childTnLst>
                              <p:par>
                                <p:cTn id="21" presetID="10" presetClass="entr" presetSubtype="0" fill="hold" nodeType="afterEffect">
                                  <p:stCondLst>
                                    <p:cond delay="2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4" grpId="0"/>
      <p:bldP spid="4" grpId="1"/>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CDFDB8-EBAB-0543-8B99-585CF3EFB49F}"/>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6" name="Picture 5">
            <a:extLst>
              <a:ext uri="{FF2B5EF4-FFF2-40B4-BE49-F238E27FC236}">
                <a16:creationId xmlns:a16="http://schemas.microsoft.com/office/drawing/2014/main" id="{6F6BE677-09CF-C947-A4EB-4E9ED429C6CD}"/>
              </a:ext>
            </a:extLst>
          </p:cNvPr>
          <p:cNvPicPr>
            <a:picLocks noChangeAspect="1"/>
          </p:cNvPicPr>
          <p:nvPr/>
        </p:nvPicPr>
        <p:blipFill>
          <a:blip r:embed="rId3"/>
          <a:stretch>
            <a:fillRect/>
          </a:stretch>
        </p:blipFill>
        <p:spPr>
          <a:xfrm>
            <a:off x="0" y="13898"/>
            <a:ext cx="6537740" cy="5307594"/>
          </a:xfrm>
          <a:prstGeom prst="rect">
            <a:avLst/>
          </a:prstGeom>
        </p:spPr>
      </p:pic>
      <p:pic>
        <p:nvPicPr>
          <p:cNvPr id="7" name="Picture 6">
            <a:extLst>
              <a:ext uri="{FF2B5EF4-FFF2-40B4-BE49-F238E27FC236}">
                <a16:creationId xmlns:a16="http://schemas.microsoft.com/office/drawing/2014/main" id="{6014DD73-CA5D-394E-A5D3-120386DF943A}"/>
              </a:ext>
            </a:extLst>
          </p:cNvPr>
          <p:cNvPicPr>
            <a:picLocks noChangeAspect="1"/>
          </p:cNvPicPr>
          <p:nvPr/>
        </p:nvPicPr>
        <p:blipFill>
          <a:blip r:embed="rId4"/>
          <a:stretch>
            <a:fillRect/>
          </a:stretch>
        </p:blipFill>
        <p:spPr>
          <a:xfrm>
            <a:off x="5868414" y="6782"/>
            <a:ext cx="4352925" cy="1838325"/>
          </a:xfrm>
          <a:prstGeom prst="rect">
            <a:avLst/>
          </a:prstGeom>
        </p:spPr>
      </p:pic>
      <p:pic>
        <p:nvPicPr>
          <p:cNvPr id="8" name="Picture 7">
            <a:extLst>
              <a:ext uri="{FF2B5EF4-FFF2-40B4-BE49-F238E27FC236}">
                <a16:creationId xmlns:a16="http://schemas.microsoft.com/office/drawing/2014/main" id="{B6A6B05C-9620-EE4C-91D5-BA73E727BF70}"/>
              </a:ext>
            </a:extLst>
          </p:cNvPr>
          <p:cNvPicPr>
            <a:picLocks noChangeAspect="1"/>
          </p:cNvPicPr>
          <p:nvPr/>
        </p:nvPicPr>
        <p:blipFill>
          <a:blip r:embed="rId5"/>
          <a:stretch>
            <a:fillRect/>
          </a:stretch>
        </p:blipFill>
        <p:spPr>
          <a:xfrm>
            <a:off x="6454490" y="1235221"/>
            <a:ext cx="4381500" cy="1838325"/>
          </a:xfrm>
          <a:prstGeom prst="rect">
            <a:avLst/>
          </a:prstGeom>
        </p:spPr>
      </p:pic>
      <p:pic>
        <p:nvPicPr>
          <p:cNvPr id="9" name="Picture 8">
            <a:extLst>
              <a:ext uri="{FF2B5EF4-FFF2-40B4-BE49-F238E27FC236}">
                <a16:creationId xmlns:a16="http://schemas.microsoft.com/office/drawing/2014/main" id="{9DC371FA-7A04-ED48-BA7E-DE2B217FCB65}"/>
              </a:ext>
            </a:extLst>
          </p:cNvPr>
          <p:cNvPicPr>
            <a:picLocks noChangeAspect="1"/>
          </p:cNvPicPr>
          <p:nvPr/>
        </p:nvPicPr>
        <p:blipFill>
          <a:blip r:embed="rId6"/>
          <a:stretch>
            <a:fillRect/>
          </a:stretch>
        </p:blipFill>
        <p:spPr>
          <a:xfrm>
            <a:off x="7118929" y="2326996"/>
            <a:ext cx="4419600" cy="1409700"/>
          </a:xfrm>
          <a:prstGeom prst="rect">
            <a:avLst/>
          </a:prstGeom>
        </p:spPr>
      </p:pic>
      <p:pic>
        <p:nvPicPr>
          <p:cNvPr id="10" name="Picture 9">
            <a:extLst>
              <a:ext uri="{FF2B5EF4-FFF2-40B4-BE49-F238E27FC236}">
                <a16:creationId xmlns:a16="http://schemas.microsoft.com/office/drawing/2014/main" id="{4B2C04D3-8CC0-7B4E-9E8D-D1CA0184EB9F}"/>
              </a:ext>
            </a:extLst>
          </p:cNvPr>
          <p:cNvPicPr>
            <a:picLocks noChangeAspect="1"/>
          </p:cNvPicPr>
          <p:nvPr/>
        </p:nvPicPr>
        <p:blipFill>
          <a:blip r:embed="rId7"/>
          <a:stretch>
            <a:fillRect/>
          </a:stretch>
        </p:blipFill>
        <p:spPr>
          <a:xfrm>
            <a:off x="7798243" y="3034286"/>
            <a:ext cx="4391025" cy="1362075"/>
          </a:xfrm>
          <a:prstGeom prst="rect">
            <a:avLst/>
          </a:prstGeom>
        </p:spPr>
      </p:pic>
      <p:sp>
        <p:nvSpPr>
          <p:cNvPr id="11" name="Arrow: Up 9">
            <a:extLst>
              <a:ext uri="{FF2B5EF4-FFF2-40B4-BE49-F238E27FC236}">
                <a16:creationId xmlns:a16="http://schemas.microsoft.com/office/drawing/2014/main" id="{D12A1DD8-F17E-6E4E-B40C-BCCC3290ED35}"/>
              </a:ext>
            </a:extLst>
          </p:cNvPr>
          <p:cNvSpPr/>
          <p:nvPr/>
        </p:nvSpPr>
        <p:spPr>
          <a:xfrm>
            <a:off x="8671808" y="410106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CA757CD-CCDD-E94D-99D2-88CAB10CFA42}"/>
              </a:ext>
            </a:extLst>
          </p:cNvPr>
          <p:cNvSpPr txBox="1"/>
          <p:nvPr/>
        </p:nvSpPr>
        <p:spPr>
          <a:xfrm>
            <a:off x="5924550" y="5067299"/>
            <a:ext cx="6108700" cy="523220"/>
          </a:xfrm>
          <a:prstGeom prst="rect">
            <a:avLst/>
          </a:prstGeom>
          <a:noFill/>
        </p:spPr>
        <p:txBody>
          <a:bodyPr wrap="square" rtlCol="0">
            <a:spAutoFit/>
          </a:bodyPr>
          <a:lstStyle/>
          <a:p>
            <a:pPr algn="ctr"/>
            <a:r>
              <a:rPr lang="en-US" b="1" dirty="0"/>
              <a:t>Is parseInt what we want if we’re dealing with floating point numbers (a.k.a. numbers with a decimal point)?</a:t>
            </a:r>
          </a:p>
        </p:txBody>
      </p:sp>
      <p:sp>
        <p:nvSpPr>
          <p:cNvPr id="13" name="Oval 12">
            <a:extLst>
              <a:ext uri="{FF2B5EF4-FFF2-40B4-BE49-F238E27FC236}">
                <a16:creationId xmlns:a16="http://schemas.microsoft.com/office/drawing/2014/main" id="{DDA87248-6094-B246-9FB1-A0138A3C84F1}"/>
              </a:ext>
            </a:extLst>
          </p:cNvPr>
          <p:cNvSpPr/>
          <p:nvPr/>
        </p:nvSpPr>
        <p:spPr>
          <a:xfrm>
            <a:off x="-159804" y="1819921"/>
            <a:ext cx="3773010"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994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CDFDB8-EBAB-0543-8B99-585CF3EFB49F}"/>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14" name="Picture 13">
            <a:extLst>
              <a:ext uri="{FF2B5EF4-FFF2-40B4-BE49-F238E27FC236}">
                <a16:creationId xmlns:a16="http://schemas.microsoft.com/office/drawing/2014/main" id="{37FECF5D-EBB3-F746-9038-A323D506241D}"/>
              </a:ext>
            </a:extLst>
          </p:cNvPr>
          <p:cNvPicPr>
            <a:picLocks noChangeAspect="1"/>
          </p:cNvPicPr>
          <p:nvPr/>
        </p:nvPicPr>
        <p:blipFill>
          <a:blip r:embed="rId2"/>
          <a:stretch>
            <a:fillRect/>
          </a:stretch>
        </p:blipFill>
        <p:spPr>
          <a:xfrm>
            <a:off x="0" y="-83127"/>
            <a:ext cx="6628409" cy="5458691"/>
          </a:xfrm>
          <a:prstGeom prst="rect">
            <a:avLst/>
          </a:prstGeom>
        </p:spPr>
      </p:pic>
      <p:sp>
        <p:nvSpPr>
          <p:cNvPr id="15" name="Oval 14">
            <a:extLst>
              <a:ext uri="{FF2B5EF4-FFF2-40B4-BE49-F238E27FC236}">
                <a16:creationId xmlns:a16="http://schemas.microsoft.com/office/drawing/2014/main" id="{11A590F8-84B4-CB49-A644-C86119846A4B}"/>
              </a:ext>
            </a:extLst>
          </p:cNvPr>
          <p:cNvSpPr/>
          <p:nvPr/>
        </p:nvSpPr>
        <p:spPr>
          <a:xfrm>
            <a:off x="-203200" y="1709089"/>
            <a:ext cx="3816406"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A694982B-A040-E446-B7C6-6951984B7E5E}"/>
              </a:ext>
            </a:extLst>
          </p:cNvPr>
          <p:cNvPicPr>
            <a:picLocks noChangeAspect="1"/>
          </p:cNvPicPr>
          <p:nvPr/>
        </p:nvPicPr>
        <p:blipFill>
          <a:blip r:embed="rId3"/>
          <a:stretch>
            <a:fillRect/>
          </a:stretch>
        </p:blipFill>
        <p:spPr>
          <a:xfrm>
            <a:off x="5605029" y="-91136"/>
            <a:ext cx="4362450" cy="1800225"/>
          </a:xfrm>
          <a:prstGeom prst="rect">
            <a:avLst/>
          </a:prstGeom>
        </p:spPr>
      </p:pic>
      <p:pic>
        <p:nvPicPr>
          <p:cNvPr id="17" name="Picture 16">
            <a:extLst>
              <a:ext uri="{FF2B5EF4-FFF2-40B4-BE49-F238E27FC236}">
                <a16:creationId xmlns:a16="http://schemas.microsoft.com/office/drawing/2014/main" id="{0F5F6F8C-1267-264C-8063-8C0E9EB55518}"/>
              </a:ext>
            </a:extLst>
          </p:cNvPr>
          <p:cNvPicPr>
            <a:picLocks noChangeAspect="1"/>
          </p:cNvPicPr>
          <p:nvPr/>
        </p:nvPicPr>
        <p:blipFill>
          <a:blip r:embed="rId4"/>
          <a:stretch>
            <a:fillRect/>
          </a:stretch>
        </p:blipFill>
        <p:spPr>
          <a:xfrm>
            <a:off x="6080556" y="1014119"/>
            <a:ext cx="4371975" cy="1800225"/>
          </a:xfrm>
          <a:prstGeom prst="rect">
            <a:avLst/>
          </a:prstGeom>
        </p:spPr>
      </p:pic>
      <p:pic>
        <p:nvPicPr>
          <p:cNvPr id="18" name="Picture 17">
            <a:extLst>
              <a:ext uri="{FF2B5EF4-FFF2-40B4-BE49-F238E27FC236}">
                <a16:creationId xmlns:a16="http://schemas.microsoft.com/office/drawing/2014/main" id="{1B7EEFD0-CCCC-8040-8558-55EFD6567C47}"/>
              </a:ext>
            </a:extLst>
          </p:cNvPr>
          <p:cNvPicPr>
            <a:picLocks noChangeAspect="1"/>
          </p:cNvPicPr>
          <p:nvPr/>
        </p:nvPicPr>
        <p:blipFill>
          <a:blip r:embed="rId5"/>
          <a:stretch>
            <a:fillRect/>
          </a:stretch>
        </p:blipFill>
        <p:spPr>
          <a:xfrm>
            <a:off x="6514082" y="2170560"/>
            <a:ext cx="4410075" cy="1371600"/>
          </a:xfrm>
          <a:prstGeom prst="rect">
            <a:avLst/>
          </a:prstGeom>
        </p:spPr>
      </p:pic>
      <p:pic>
        <p:nvPicPr>
          <p:cNvPr id="19" name="Picture 18">
            <a:extLst>
              <a:ext uri="{FF2B5EF4-FFF2-40B4-BE49-F238E27FC236}">
                <a16:creationId xmlns:a16="http://schemas.microsoft.com/office/drawing/2014/main" id="{FA986570-C309-BB40-95A5-0A7B2253663F}"/>
              </a:ext>
            </a:extLst>
          </p:cNvPr>
          <p:cNvPicPr>
            <a:picLocks noChangeAspect="1"/>
          </p:cNvPicPr>
          <p:nvPr/>
        </p:nvPicPr>
        <p:blipFill>
          <a:blip r:embed="rId6"/>
          <a:stretch>
            <a:fillRect/>
          </a:stretch>
        </p:blipFill>
        <p:spPr>
          <a:xfrm>
            <a:off x="7027435" y="2983056"/>
            <a:ext cx="4362450" cy="1390650"/>
          </a:xfrm>
          <a:prstGeom prst="rect">
            <a:avLst/>
          </a:prstGeom>
        </p:spPr>
      </p:pic>
      <p:sp>
        <p:nvSpPr>
          <p:cNvPr id="20" name="Arrow: Up 7">
            <a:extLst>
              <a:ext uri="{FF2B5EF4-FFF2-40B4-BE49-F238E27FC236}">
                <a16:creationId xmlns:a16="http://schemas.microsoft.com/office/drawing/2014/main" id="{83AFE8E8-1EAA-0044-974D-414DAB4F9C6E}"/>
              </a:ext>
            </a:extLst>
          </p:cNvPr>
          <p:cNvSpPr/>
          <p:nvPr/>
        </p:nvSpPr>
        <p:spPr>
          <a:xfrm>
            <a:off x="8671808" y="410106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7D377A09-C6FC-7F48-B830-2C4BAE527510}"/>
              </a:ext>
            </a:extLst>
          </p:cNvPr>
          <p:cNvSpPr txBox="1"/>
          <p:nvPr/>
        </p:nvSpPr>
        <p:spPr>
          <a:xfrm>
            <a:off x="5924550" y="5067299"/>
            <a:ext cx="6108700" cy="523220"/>
          </a:xfrm>
          <a:prstGeom prst="rect">
            <a:avLst/>
          </a:prstGeom>
          <a:noFill/>
        </p:spPr>
        <p:txBody>
          <a:bodyPr wrap="square" rtlCol="0">
            <a:spAutoFit/>
          </a:bodyPr>
          <a:lstStyle/>
          <a:p>
            <a:pPr algn="ctr"/>
            <a:r>
              <a:rPr lang="en-US" b="1" dirty="0"/>
              <a:t>Use parseFloat when we’re dealing with floating point numbers (a.k.a. numbers with a decimal point)?</a:t>
            </a:r>
          </a:p>
        </p:txBody>
      </p:sp>
    </p:spTree>
    <p:extLst>
      <p:ext uri="{BB962C8B-B14F-4D97-AF65-F5344CB8AC3E}">
        <p14:creationId xmlns:p14="http://schemas.microsoft.com/office/powerpoint/2010/main" val="285467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Title 1">
            <a:extLst>
              <a:ext uri="{FF2B5EF4-FFF2-40B4-BE49-F238E27FC236}">
                <a16:creationId xmlns:a16="http://schemas.microsoft.com/office/drawing/2014/main" id="{2C8E3BA1-4B98-E942-8D35-F2517DA6F4A2}"/>
              </a:ext>
            </a:extLst>
          </p:cNvPr>
          <p:cNvSpPr>
            <a:spLocks noGrp="1"/>
          </p:cNvSpPr>
          <p:nvPr>
            <p:ph type="title"/>
          </p:nvPr>
        </p:nvSpPr>
        <p:spPr>
          <a:xfrm>
            <a:off x="838200" y="0"/>
            <a:ext cx="10515600" cy="1325563"/>
          </a:xfrm>
        </p:spPr>
        <p:txBody>
          <a:bodyPr/>
          <a:lstStyle/>
          <a:p>
            <a:r>
              <a:rPr lang="en-US" sz="4000" dirty="0"/>
              <a:t>How to write a program in 3 easy steps!</a:t>
            </a:r>
          </a:p>
        </p:txBody>
      </p:sp>
      <p:graphicFrame>
        <p:nvGraphicFramePr>
          <p:cNvPr id="8" name="Diagram 7">
            <a:extLst>
              <a:ext uri="{FF2B5EF4-FFF2-40B4-BE49-F238E27FC236}">
                <a16:creationId xmlns:a16="http://schemas.microsoft.com/office/drawing/2014/main" id="{6E726AFC-8929-584E-8DA9-9D14DBCEF5C0}"/>
              </a:ext>
            </a:extLst>
          </p:cNvPr>
          <p:cNvGraphicFramePr/>
          <p:nvPr>
            <p:extLst/>
          </p:nvPr>
        </p:nvGraphicFramePr>
        <p:xfrm>
          <a:off x="-803254" y="54073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F199155-3187-FC44-BBC1-9B013914D427}"/>
              </a:ext>
            </a:extLst>
          </p:cNvPr>
          <p:cNvSpPr txBox="1"/>
          <p:nvPr/>
        </p:nvSpPr>
        <p:spPr>
          <a:xfrm>
            <a:off x="2687887" y="942969"/>
            <a:ext cx="8915400" cy="923330"/>
          </a:xfrm>
          <a:prstGeom prst="rect">
            <a:avLst/>
          </a:prstGeom>
          <a:noFill/>
        </p:spPr>
        <p:txBody>
          <a:bodyPr wrap="square" rtlCol="0">
            <a:spAutoFit/>
          </a:bodyPr>
          <a:lstStyle/>
          <a:p>
            <a:r>
              <a:rPr lang="en-US" sz="1800" dirty="0"/>
              <a:t>If you don’t REALLY understand the problem, you’ll never in a million years write a program that solves the problem</a:t>
            </a:r>
          </a:p>
          <a:p>
            <a:endParaRPr lang="en-US" sz="1800" dirty="0"/>
          </a:p>
        </p:txBody>
      </p:sp>
      <p:sp>
        <p:nvSpPr>
          <p:cNvPr id="10" name="TextBox 9">
            <a:extLst>
              <a:ext uri="{FF2B5EF4-FFF2-40B4-BE49-F238E27FC236}">
                <a16:creationId xmlns:a16="http://schemas.microsoft.com/office/drawing/2014/main" id="{DC0C0781-3707-9243-9903-1A737FE851C2}"/>
              </a:ext>
            </a:extLst>
          </p:cNvPr>
          <p:cNvSpPr txBox="1"/>
          <p:nvPr/>
        </p:nvSpPr>
        <p:spPr>
          <a:xfrm>
            <a:off x="4753487" y="2903879"/>
            <a:ext cx="6723993" cy="369332"/>
          </a:xfrm>
          <a:prstGeom prst="rect">
            <a:avLst/>
          </a:prstGeom>
          <a:noFill/>
        </p:spPr>
        <p:txBody>
          <a:bodyPr wrap="square" rtlCol="0">
            <a:spAutoFit/>
          </a:bodyPr>
          <a:lstStyle/>
          <a:p>
            <a:r>
              <a:rPr lang="en-US" sz="1800" dirty="0"/>
              <a:t>The logical steps that solves this particular problem</a:t>
            </a:r>
          </a:p>
        </p:txBody>
      </p:sp>
      <p:sp>
        <p:nvSpPr>
          <p:cNvPr id="11" name="TextBox 10">
            <a:extLst>
              <a:ext uri="{FF2B5EF4-FFF2-40B4-BE49-F238E27FC236}">
                <a16:creationId xmlns:a16="http://schemas.microsoft.com/office/drawing/2014/main" id="{7A828C57-DB46-8F4D-AE44-04F9265A3AAD}"/>
              </a:ext>
            </a:extLst>
          </p:cNvPr>
          <p:cNvSpPr txBox="1"/>
          <p:nvPr/>
        </p:nvSpPr>
        <p:spPr>
          <a:xfrm>
            <a:off x="6687206" y="4932917"/>
            <a:ext cx="4666594" cy="369332"/>
          </a:xfrm>
          <a:prstGeom prst="rect">
            <a:avLst/>
          </a:prstGeom>
          <a:noFill/>
        </p:spPr>
        <p:txBody>
          <a:bodyPr wrap="square" rtlCol="0">
            <a:spAutoFit/>
          </a:bodyPr>
          <a:lstStyle/>
          <a:p>
            <a:r>
              <a:rPr lang="en-US" sz="1800" dirty="0"/>
              <a:t>The automated process</a:t>
            </a:r>
          </a:p>
        </p:txBody>
      </p:sp>
    </p:spTree>
    <p:extLst>
      <p:ext uri="{BB962C8B-B14F-4D97-AF65-F5344CB8AC3E}">
        <p14:creationId xmlns:p14="http://schemas.microsoft.com/office/powerpoint/2010/main" val="116126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D752331-C942-0A42-88C5-BDFC7FBB72E2}"/>
              </a:ext>
            </a:extLst>
          </p:cNvPr>
          <p:cNvSpPr>
            <a:spLocks noGrp="1"/>
          </p:cNvSpPr>
          <p:nvPr>
            <p:ph type="title"/>
          </p:nvPr>
        </p:nvSpPr>
        <p:spPr>
          <a:xfrm>
            <a:off x="838200" y="0"/>
            <a:ext cx="10515600" cy="1325563"/>
          </a:xfrm>
        </p:spPr>
        <p:txBody>
          <a:bodyPr/>
          <a:lstStyle/>
          <a:p>
            <a:r>
              <a:rPr lang="en-US" dirty="0"/>
              <a:t>The only part that is language specific…</a:t>
            </a:r>
          </a:p>
        </p:txBody>
      </p:sp>
      <p:sp>
        <p:nvSpPr>
          <p:cNvPr id="6" name="TextBox 5">
            <a:extLst>
              <a:ext uri="{FF2B5EF4-FFF2-40B4-BE49-F238E27FC236}">
                <a16:creationId xmlns:a16="http://schemas.microsoft.com/office/drawing/2014/main" id="{DD3B0A5B-EC7A-3245-BED0-217612270D22}"/>
              </a:ext>
            </a:extLst>
          </p:cNvPr>
          <p:cNvSpPr txBox="1"/>
          <p:nvPr/>
        </p:nvSpPr>
        <p:spPr>
          <a:xfrm>
            <a:off x="181799" y="1443841"/>
            <a:ext cx="4637919" cy="3970318"/>
          </a:xfrm>
          <a:prstGeom prst="rect">
            <a:avLst/>
          </a:prstGeom>
          <a:noFill/>
        </p:spPr>
        <p:txBody>
          <a:bodyPr wrap="square" rtlCol="0">
            <a:spAutoFit/>
          </a:bodyPr>
          <a:lstStyle/>
          <a:p>
            <a:pPr marL="285750" indent="-285750">
              <a:buFont typeface="Arial" panose="020B0604020202020204" pitchFamily="34" charset="0"/>
              <a:buChar char="•"/>
            </a:pPr>
            <a:r>
              <a:rPr lang="en-US" sz="1800" dirty="0"/>
              <a:t>Once you have the algorithm (the hard part!), translating the algorithm to a particular programming language is fairly easy.  If writing the code seems difficult, your problem is usually a bad algorithm!</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You can use lots of different languages.  Some languages do some things better than others but they all do the same basic things.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In this class we will be using JavaScript, the de-facto standard for applications that run in a browser.  </a:t>
            </a:r>
          </a:p>
        </p:txBody>
      </p:sp>
      <p:grpSp>
        <p:nvGrpSpPr>
          <p:cNvPr id="7" name="Group 6">
            <a:extLst>
              <a:ext uri="{FF2B5EF4-FFF2-40B4-BE49-F238E27FC236}">
                <a16:creationId xmlns:a16="http://schemas.microsoft.com/office/drawing/2014/main" id="{B543E5EE-7015-B74E-A335-09C97E4BAD04}"/>
              </a:ext>
            </a:extLst>
          </p:cNvPr>
          <p:cNvGrpSpPr/>
          <p:nvPr/>
        </p:nvGrpSpPr>
        <p:grpSpPr>
          <a:xfrm>
            <a:off x="7670082" y="2342806"/>
            <a:ext cx="2357070" cy="1649872"/>
            <a:chOff x="4839726" y="3737748"/>
            <a:chExt cx="2357070" cy="1649872"/>
          </a:xfrm>
        </p:grpSpPr>
        <p:sp>
          <p:nvSpPr>
            <p:cNvPr id="8" name="Rectangle: Rounded Corners 3">
              <a:extLst>
                <a:ext uri="{FF2B5EF4-FFF2-40B4-BE49-F238E27FC236}">
                  <a16:creationId xmlns:a16="http://schemas.microsoft.com/office/drawing/2014/main" id="{FC621F3C-750B-4F4C-A982-708D25D94296}"/>
                </a:ext>
              </a:extLst>
            </p:cNvPr>
            <p:cNvSpPr/>
            <p:nvPr/>
          </p:nvSpPr>
          <p:spPr>
            <a:xfrm>
              <a:off x="4839726" y="3737748"/>
              <a:ext cx="2357070" cy="1649872"/>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22441A3C-45F4-1F48-A37F-2C8389AC0BF7}"/>
                </a:ext>
              </a:extLst>
            </p:cNvPr>
            <p:cNvSpPr txBox="1"/>
            <p:nvPr/>
          </p:nvSpPr>
          <p:spPr>
            <a:xfrm>
              <a:off x="4920281" y="3818303"/>
              <a:ext cx="2195960" cy="14887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Write the Code</a:t>
              </a:r>
            </a:p>
          </p:txBody>
        </p:sp>
      </p:grpSp>
      <p:sp>
        <p:nvSpPr>
          <p:cNvPr id="10" name="TextBox 9">
            <a:extLst>
              <a:ext uri="{FF2B5EF4-FFF2-40B4-BE49-F238E27FC236}">
                <a16:creationId xmlns:a16="http://schemas.microsoft.com/office/drawing/2014/main" id="{9224F765-317C-AF47-AB42-65C288483B17}"/>
              </a:ext>
            </a:extLst>
          </p:cNvPr>
          <p:cNvSpPr txBox="1"/>
          <p:nvPr/>
        </p:nvSpPr>
        <p:spPr>
          <a:xfrm>
            <a:off x="7133618" y="1680296"/>
            <a:ext cx="1021433" cy="307777"/>
          </a:xfrm>
          <a:prstGeom prst="rect">
            <a:avLst/>
          </a:prstGeom>
          <a:noFill/>
        </p:spPr>
        <p:txBody>
          <a:bodyPr wrap="none" rtlCol="0">
            <a:spAutoFit/>
          </a:bodyPr>
          <a:lstStyle/>
          <a:p>
            <a:r>
              <a:rPr lang="en-US" dirty="0"/>
              <a:t>JavaScript</a:t>
            </a:r>
          </a:p>
        </p:txBody>
      </p:sp>
      <p:sp>
        <p:nvSpPr>
          <p:cNvPr id="11" name="TextBox 10">
            <a:extLst>
              <a:ext uri="{FF2B5EF4-FFF2-40B4-BE49-F238E27FC236}">
                <a16:creationId xmlns:a16="http://schemas.microsoft.com/office/drawing/2014/main" id="{AD346197-B35D-B442-ACB3-9DFB87C326CE}"/>
              </a:ext>
            </a:extLst>
          </p:cNvPr>
          <p:cNvSpPr txBox="1"/>
          <p:nvPr/>
        </p:nvSpPr>
        <p:spPr>
          <a:xfrm>
            <a:off x="9682079" y="1619640"/>
            <a:ext cx="603050" cy="307777"/>
          </a:xfrm>
          <a:prstGeom prst="rect">
            <a:avLst/>
          </a:prstGeom>
          <a:noFill/>
        </p:spPr>
        <p:txBody>
          <a:bodyPr wrap="none" rtlCol="0">
            <a:spAutoFit/>
          </a:bodyPr>
          <a:lstStyle/>
          <a:p>
            <a:r>
              <a:rPr lang="en-US" dirty="0"/>
              <a:t>Ruby</a:t>
            </a:r>
          </a:p>
        </p:txBody>
      </p:sp>
      <p:sp>
        <p:nvSpPr>
          <p:cNvPr id="12" name="TextBox 11">
            <a:extLst>
              <a:ext uri="{FF2B5EF4-FFF2-40B4-BE49-F238E27FC236}">
                <a16:creationId xmlns:a16="http://schemas.microsoft.com/office/drawing/2014/main" id="{F7B6B631-F4EF-B240-BCA3-288B84D85784}"/>
              </a:ext>
            </a:extLst>
          </p:cNvPr>
          <p:cNvSpPr txBox="1"/>
          <p:nvPr/>
        </p:nvSpPr>
        <p:spPr>
          <a:xfrm>
            <a:off x="10546175" y="2433565"/>
            <a:ext cx="413896" cy="307777"/>
          </a:xfrm>
          <a:prstGeom prst="rect">
            <a:avLst/>
          </a:prstGeom>
          <a:noFill/>
        </p:spPr>
        <p:txBody>
          <a:bodyPr wrap="none" rtlCol="0">
            <a:spAutoFit/>
          </a:bodyPr>
          <a:lstStyle/>
          <a:p>
            <a:r>
              <a:rPr lang="en-US" dirty="0"/>
              <a:t>C#</a:t>
            </a:r>
          </a:p>
        </p:txBody>
      </p:sp>
      <p:sp>
        <p:nvSpPr>
          <p:cNvPr id="13" name="TextBox 12">
            <a:extLst>
              <a:ext uri="{FF2B5EF4-FFF2-40B4-BE49-F238E27FC236}">
                <a16:creationId xmlns:a16="http://schemas.microsoft.com/office/drawing/2014/main" id="{93AA6A78-8A13-FF43-9BAC-C36249A8A3F3}"/>
              </a:ext>
            </a:extLst>
          </p:cNvPr>
          <p:cNvSpPr txBox="1"/>
          <p:nvPr/>
        </p:nvSpPr>
        <p:spPr>
          <a:xfrm>
            <a:off x="10512262" y="3475167"/>
            <a:ext cx="1120820" cy="307777"/>
          </a:xfrm>
          <a:prstGeom prst="rect">
            <a:avLst/>
          </a:prstGeom>
          <a:noFill/>
        </p:spPr>
        <p:txBody>
          <a:bodyPr wrap="none" rtlCol="0">
            <a:spAutoFit/>
          </a:bodyPr>
          <a:lstStyle/>
          <a:p>
            <a:r>
              <a:rPr lang="en-US" dirty="0"/>
              <a:t>Objective-C</a:t>
            </a:r>
          </a:p>
        </p:txBody>
      </p:sp>
      <p:sp>
        <p:nvSpPr>
          <p:cNvPr id="14" name="TextBox 13">
            <a:extLst>
              <a:ext uri="{FF2B5EF4-FFF2-40B4-BE49-F238E27FC236}">
                <a16:creationId xmlns:a16="http://schemas.microsoft.com/office/drawing/2014/main" id="{452366D6-1465-7C46-9103-405B9DBA107D}"/>
              </a:ext>
            </a:extLst>
          </p:cNvPr>
          <p:cNvSpPr txBox="1"/>
          <p:nvPr/>
        </p:nvSpPr>
        <p:spPr>
          <a:xfrm>
            <a:off x="10049353" y="4516769"/>
            <a:ext cx="554960" cy="307777"/>
          </a:xfrm>
          <a:prstGeom prst="rect">
            <a:avLst/>
          </a:prstGeom>
          <a:noFill/>
        </p:spPr>
        <p:txBody>
          <a:bodyPr wrap="none" rtlCol="0">
            <a:spAutoFit/>
          </a:bodyPr>
          <a:lstStyle/>
          <a:p>
            <a:r>
              <a:rPr lang="en-US" dirty="0"/>
              <a:t>PHP</a:t>
            </a:r>
          </a:p>
        </p:txBody>
      </p:sp>
      <p:sp>
        <p:nvSpPr>
          <p:cNvPr id="15" name="TextBox 14">
            <a:extLst>
              <a:ext uri="{FF2B5EF4-FFF2-40B4-BE49-F238E27FC236}">
                <a16:creationId xmlns:a16="http://schemas.microsoft.com/office/drawing/2014/main" id="{4EDFE99E-F227-AE41-AFF6-EC142F6942BC}"/>
              </a:ext>
            </a:extLst>
          </p:cNvPr>
          <p:cNvSpPr txBox="1"/>
          <p:nvPr/>
        </p:nvSpPr>
        <p:spPr>
          <a:xfrm>
            <a:off x="8567129" y="4808902"/>
            <a:ext cx="562975" cy="307777"/>
          </a:xfrm>
          <a:prstGeom prst="rect">
            <a:avLst/>
          </a:prstGeom>
          <a:noFill/>
        </p:spPr>
        <p:txBody>
          <a:bodyPr wrap="none" rtlCol="0">
            <a:spAutoFit/>
          </a:bodyPr>
          <a:lstStyle/>
          <a:p>
            <a:r>
              <a:rPr lang="en-US" dirty="0"/>
              <a:t>Java</a:t>
            </a:r>
          </a:p>
        </p:txBody>
      </p:sp>
      <p:sp>
        <p:nvSpPr>
          <p:cNvPr id="16" name="TextBox 15">
            <a:extLst>
              <a:ext uri="{FF2B5EF4-FFF2-40B4-BE49-F238E27FC236}">
                <a16:creationId xmlns:a16="http://schemas.microsoft.com/office/drawing/2014/main" id="{6CE6E519-6537-984F-B85A-E8676858F398}"/>
              </a:ext>
            </a:extLst>
          </p:cNvPr>
          <p:cNvSpPr txBox="1"/>
          <p:nvPr/>
        </p:nvSpPr>
        <p:spPr>
          <a:xfrm>
            <a:off x="6901824" y="4670657"/>
            <a:ext cx="742511" cy="307777"/>
          </a:xfrm>
          <a:prstGeom prst="rect">
            <a:avLst/>
          </a:prstGeom>
          <a:noFill/>
        </p:spPr>
        <p:txBody>
          <a:bodyPr wrap="none" rtlCol="0">
            <a:spAutoFit/>
          </a:bodyPr>
          <a:lstStyle/>
          <a:p>
            <a:r>
              <a:rPr lang="en-US" dirty="0"/>
              <a:t>Python</a:t>
            </a:r>
          </a:p>
        </p:txBody>
      </p:sp>
      <p:sp>
        <p:nvSpPr>
          <p:cNvPr id="17" name="TextBox 16">
            <a:extLst>
              <a:ext uri="{FF2B5EF4-FFF2-40B4-BE49-F238E27FC236}">
                <a16:creationId xmlns:a16="http://schemas.microsoft.com/office/drawing/2014/main" id="{0B106D20-CA3E-D24E-8335-28FDCC712C60}"/>
              </a:ext>
            </a:extLst>
          </p:cNvPr>
          <p:cNvSpPr txBox="1"/>
          <p:nvPr/>
        </p:nvSpPr>
        <p:spPr>
          <a:xfrm>
            <a:off x="5886058" y="2741342"/>
            <a:ext cx="1162498" cy="307777"/>
          </a:xfrm>
          <a:prstGeom prst="rect">
            <a:avLst/>
          </a:prstGeom>
          <a:noFill/>
        </p:spPr>
        <p:txBody>
          <a:bodyPr wrap="none" rtlCol="0">
            <a:spAutoFit/>
          </a:bodyPr>
          <a:lstStyle/>
          <a:p>
            <a:r>
              <a:rPr lang="en-US" dirty="0"/>
              <a:t>Visual Basic</a:t>
            </a:r>
          </a:p>
        </p:txBody>
      </p:sp>
      <p:sp>
        <p:nvSpPr>
          <p:cNvPr id="18" name="TextBox 17">
            <a:extLst>
              <a:ext uri="{FF2B5EF4-FFF2-40B4-BE49-F238E27FC236}">
                <a16:creationId xmlns:a16="http://schemas.microsoft.com/office/drawing/2014/main" id="{E51E327E-D17D-6D49-88BF-CF3017ED364B}"/>
              </a:ext>
            </a:extLst>
          </p:cNvPr>
          <p:cNvSpPr txBox="1"/>
          <p:nvPr/>
        </p:nvSpPr>
        <p:spPr>
          <a:xfrm>
            <a:off x="6310052" y="3912123"/>
            <a:ext cx="314510" cy="307777"/>
          </a:xfrm>
          <a:prstGeom prst="rect">
            <a:avLst/>
          </a:prstGeom>
          <a:noFill/>
        </p:spPr>
        <p:txBody>
          <a:bodyPr wrap="none" rtlCol="0">
            <a:spAutoFit/>
          </a:bodyPr>
          <a:lstStyle/>
          <a:p>
            <a:r>
              <a:rPr lang="en-US" dirty="0"/>
              <a:t>C</a:t>
            </a:r>
          </a:p>
        </p:txBody>
      </p:sp>
      <p:sp>
        <p:nvSpPr>
          <p:cNvPr id="20" name="Rectangle 19">
            <a:extLst>
              <a:ext uri="{FF2B5EF4-FFF2-40B4-BE49-F238E27FC236}">
                <a16:creationId xmlns:a16="http://schemas.microsoft.com/office/drawing/2014/main" id="{3CCE3A13-16A1-A649-9E37-B3AF824DEEC5}"/>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2468795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a:extLst>
              <a:ext uri="{FF2B5EF4-FFF2-40B4-BE49-F238E27FC236}">
                <a16:creationId xmlns:a16="http://schemas.microsoft.com/office/drawing/2014/main" id="{9CCA9FD7-3937-2A4A-912E-1DA5FD0888CE}"/>
              </a:ext>
            </a:extLst>
          </p:cNvPr>
          <p:cNvSpPr/>
          <p:nvPr/>
        </p:nvSpPr>
        <p:spPr>
          <a:xfrm>
            <a:off x="2641600" y="409423"/>
            <a:ext cx="6908800" cy="5418667"/>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graphicFrame>
        <p:nvGraphicFramePr>
          <p:cNvPr id="7" name="Diagram 6">
            <a:extLst>
              <a:ext uri="{FF2B5EF4-FFF2-40B4-BE49-F238E27FC236}">
                <a16:creationId xmlns:a16="http://schemas.microsoft.com/office/drawing/2014/main" id="{C97FD383-E7E0-894C-9FA8-DC8DB7E32B5C}"/>
              </a:ext>
            </a:extLst>
          </p:cNvPr>
          <p:cNvGraphicFramePr/>
          <p:nvPr>
            <p:extLst/>
          </p:nvPr>
        </p:nvGraphicFramePr>
        <p:xfrm>
          <a:off x="2032000" y="40942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605163F8-C185-F745-A890-B86D3D3EB2DC}"/>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567590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E57065-0AA9-074E-94F2-AD6F2BDDF6FD}"/>
              </a:ext>
            </a:extLst>
          </p:cNvPr>
          <p:cNvSpPr>
            <a:spLocks noGrp="1"/>
          </p:cNvSpPr>
          <p:nvPr>
            <p:ph type="title"/>
          </p:nvPr>
        </p:nvSpPr>
        <p:spPr>
          <a:xfrm>
            <a:off x="838200" y="365125"/>
            <a:ext cx="10515600" cy="1325563"/>
          </a:xfrm>
        </p:spPr>
        <p:txBody>
          <a:bodyPr/>
          <a:lstStyle/>
          <a:p>
            <a:r>
              <a:rPr lang="en-US" dirty="0"/>
              <a:t>Flowcharts</a:t>
            </a:r>
          </a:p>
        </p:txBody>
      </p:sp>
      <p:sp>
        <p:nvSpPr>
          <p:cNvPr id="6" name="Flowchart: Alternate Process 5">
            <a:extLst>
              <a:ext uri="{FF2B5EF4-FFF2-40B4-BE49-F238E27FC236}">
                <a16:creationId xmlns:a16="http://schemas.microsoft.com/office/drawing/2014/main" id="{A435EBB7-5698-F442-A004-C02CE1C125E2}"/>
              </a:ext>
            </a:extLst>
          </p:cNvPr>
          <p:cNvSpPr/>
          <p:nvPr/>
        </p:nvSpPr>
        <p:spPr>
          <a:xfrm>
            <a:off x="4888523" y="1583897"/>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Beginning or End</a:t>
            </a:r>
          </a:p>
        </p:txBody>
      </p:sp>
      <p:sp>
        <p:nvSpPr>
          <p:cNvPr id="7" name="Flowchart: Decision 4">
            <a:extLst>
              <a:ext uri="{FF2B5EF4-FFF2-40B4-BE49-F238E27FC236}">
                <a16:creationId xmlns:a16="http://schemas.microsoft.com/office/drawing/2014/main" id="{3FBA786B-DF6C-F242-AB46-AF79C9EC315E}"/>
              </a:ext>
            </a:extLst>
          </p:cNvPr>
          <p:cNvSpPr/>
          <p:nvPr/>
        </p:nvSpPr>
        <p:spPr>
          <a:xfrm>
            <a:off x="1695938" y="2485288"/>
            <a:ext cx="1758462" cy="107852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Decision</a:t>
            </a:r>
          </a:p>
        </p:txBody>
      </p:sp>
      <p:sp>
        <p:nvSpPr>
          <p:cNvPr id="8" name="Flowchart: Predefined Process 6">
            <a:extLst>
              <a:ext uri="{FF2B5EF4-FFF2-40B4-BE49-F238E27FC236}">
                <a16:creationId xmlns:a16="http://schemas.microsoft.com/office/drawing/2014/main" id="{1A93C5C8-3316-AA4E-B70C-50624454AB8E}"/>
              </a:ext>
            </a:extLst>
          </p:cNvPr>
          <p:cNvSpPr/>
          <p:nvPr/>
        </p:nvSpPr>
        <p:spPr>
          <a:xfrm>
            <a:off x="2852615" y="5048806"/>
            <a:ext cx="1828800" cy="617416"/>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function</a:t>
            </a:r>
          </a:p>
        </p:txBody>
      </p:sp>
      <p:sp>
        <p:nvSpPr>
          <p:cNvPr id="9" name="TextBox 8">
            <a:extLst>
              <a:ext uri="{FF2B5EF4-FFF2-40B4-BE49-F238E27FC236}">
                <a16:creationId xmlns:a16="http://schemas.microsoft.com/office/drawing/2014/main" id="{37ACAF74-E2AE-6B47-8CA9-CA77506228E8}"/>
              </a:ext>
            </a:extLst>
          </p:cNvPr>
          <p:cNvSpPr txBox="1"/>
          <p:nvPr/>
        </p:nvSpPr>
        <p:spPr>
          <a:xfrm>
            <a:off x="5986585" y="3595087"/>
            <a:ext cx="1002323" cy="307777"/>
          </a:xfrm>
          <a:prstGeom prst="rect">
            <a:avLst/>
          </a:prstGeom>
          <a:noFill/>
        </p:spPr>
        <p:txBody>
          <a:bodyPr wrap="square" rtlCol="0">
            <a:spAutoFit/>
          </a:bodyPr>
          <a:lstStyle/>
          <a:p>
            <a:r>
              <a:rPr lang="en-US" dirty="0"/>
              <a:t>Flow</a:t>
            </a:r>
          </a:p>
        </p:txBody>
      </p:sp>
      <p:cxnSp>
        <p:nvCxnSpPr>
          <p:cNvPr id="10" name="Straight Arrow Connector 9">
            <a:extLst>
              <a:ext uri="{FF2B5EF4-FFF2-40B4-BE49-F238E27FC236}">
                <a16:creationId xmlns:a16="http://schemas.microsoft.com/office/drawing/2014/main" id="{0DE6872A-3F0E-5C42-AEAD-C4396C75459A}"/>
              </a:ext>
            </a:extLst>
          </p:cNvPr>
          <p:cNvCxnSpPr/>
          <p:nvPr/>
        </p:nvCxnSpPr>
        <p:spPr>
          <a:xfrm>
            <a:off x="4720491" y="3907692"/>
            <a:ext cx="27744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Process 2">
            <a:extLst>
              <a:ext uri="{FF2B5EF4-FFF2-40B4-BE49-F238E27FC236}">
                <a16:creationId xmlns:a16="http://schemas.microsoft.com/office/drawing/2014/main" id="{45AE6662-9921-6D43-9F36-9C2065EABED3}"/>
              </a:ext>
            </a:extLst>
          </p:cNvPr>
          <p:cNvSpPr/>
          <p:nvPr/>
        </p:nvSpPr>
        <p:spPr>
          <a:xfrm>
            <a:off x="8143629" y="4607165"/>
            <a:ext cx="1758462" cy="6799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step in a process</a:t>
            </a:r>
          </a:p>
        </p:txBody>
      </p:sp>
      <p:sp>
        <p:nvSpPr>
          <p:cNvPr id="12" name="Flowchart: Data 3">
            <a:extLst>
              <a:ext uri="{FF2B5EF4-FFF2-40B4-BE49-F238E27FC236}">
                <a16:creationId xmlns:a16="http://schemas.microsoft.com/office/drawing/2014/main" id="{F2300BA8-7AA9-524A-93CD-1B7887DA5CE2}"/>
              </a:ext>
            </a:extLst>
          </p:cNvPr>
          <p:cNvSpPr/>
          <p:nvPr/>
        </p:nvSpPr>
        <p:spPr>
          <a:xfrm>
            <a:off x="8612554" y="2414953"/>
            <a:ext cx="1828800" cy="55489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 or Output</a:t>
            </a:r>
          </a:p>
        </p:txBody>
      </p:sp>
      <p:sp>
        <p:nvSpPr>
          <p:cNvPr id="13" name="Rectangle 12">
            <a:extLst>
              <a:ext uri="{FF2B5EF4-FFF2-40B4-BE49-F238E27FC236}">
                <a16:creationId xmlns:a16="http://schemas.microsoft.com/office/drawing/2014/main" id="{0E97DDF3-539C-CA49-8980-BC49C8461D1E}"/>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746831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6CB75F-E152-FB4C-8AB9-840D763DE87C}"/>
              </a:ext>
            </a:extLst>
          </p:cNvPr>
          <p:cNvSpPr>
            <a:spLocks noGrp="1"/>
          </p:cNvSpPr>
          <p:nvPr>
            <p:ph type="title"/>
          </p:nvPr>
        </p:nvSpPr>
        <p:spPr>
          <a:xfrm>
            <a:off x="4028805" y="63824"/>
            <a:ext cx="10515600" cy="1325563"/>
          </a:xfrm>
        </p:spPr>
        <p:txBody>
          <a:bodyPr/>
          <a:lstStyle/>
          <a:p>
            <a:r>
              <a:rPr lang="en-US" dirty="0"/>
              <a:t>Hello World</a:t>
            </a:r>
          </a:p>
        </p:txBody>
      </p:sp>
      <p:sp>
        <p:nvSpPr>
          <p:cNvPr id="6" name="TextBox 5">
            <a:extLst>
              <a:ext uri="{FF2B5EF4-FFF2-40B4-BE49-F238E27FC236}">
                <a16:creationId xmlns:a16="http://schemas.microsoft.com/office/drawing/2014/main" id="{7A224C41-70D7-A840-BB34-11E905C22D38}"/>
              </a:ext>
            </a:extLst>
          </p:cNvPr>
          <p:cNvSpPr txBox="1"/>
          <p:nvPr/>
        </p:nvSpPr>
        <p:spPr>
          <a:xfrm>
            <a:off x="0" y="912182"/>
            <a:ext cx="4115810" cy="400110"/>
          </a:xfrm>
          <a:prstGeom prst="rect">
            <a:avLst/>
          </a:prstGeom>
          <a:noFill/>
        </p:spPr>
        <p:txBody>
          <a:bodyPr wrap="square" rtlCol="0">
            <a:spAutoFit/>
          </a:bodyPr>
          <a:lstStyle/>
          <a:p>
            <a:r>
              <a:rPr lang="en-US" sz="2000" dirty="0"/>
              <a:t>Step #1 – Understand the Problem</a:t>
            </a:r>
          </a:p>
        </p:txBody>
      </p:sp>
      <p:sp>
        <p:nvSpPr>
          <p:cNvPr id="7" name="TextBox 6">
            <a:extLst>
              <a:ext uri="{FF2B5EF4-FFF2-40B4-BE49-F238E27FC236}">
                <a16:creationId xmlns:a16="http://schemas.microsoft.com/office/drawing/2014/main" id="{CF6076ED-0206-9D4F-BC26-5664E2B9270A}"/>
              </a:ext>
            </a:extLst>
          </p:cNvPr>
          <p:cNvSpPr txBox="1"/>
          <p:nvPr/>
        </p:nvSpPr>
        <p:spPr>
          <a:xfrm>
            <a:off x="7263236" y="712127"/>
            <a:ext cx="4046738" cy="400110"/>
          </a:xfrm>
          <a:prstGeom prst="rect">
            <a:avLst/>
          </a:prstGeom>
          <a:noFill/>
        </p:spPr>
        <p:txBody>
          <a:bodyPr wrap="square" rtlCol="0">
            <a:spAutoFit/>
          </a:bodyPr>
          <a:lstStyle/>
          <a:p>
            <a:r>
              <a:rPr lang="en-US" sz="2000" dirty="0"/>
              <a:t>Step #2 – Develop the Algorithm</a:t>
            </a:r>
          </a:p>
        </p:txBody>
      </p:sp>
      <p:sp>
        <p:nvSpPr>
          <p:cNvPr id="9" name="TextBox 8">
            <a:extLst>
              <a:ext uri="{FF2B5EF4-FFF2-40B4-BE49-F238E27FC236}">
                <a16:creationId xmlns:a16="http://schemas.microsoft.com/office/drawing/2014/main" id="{D614E6B1-1B39-714C-844D-3CB5CC3A3BF4}"/>
              </a:ext>
            </a:extLst>
          </p:cNvPr>
          <p:cNvSpPr txBox="1"/>
          <p:nvPr/>
        </p:nvSpPr>
        <p:spPr>
          <a:xfrm>
            <a:off x="131436" y="1739126"/>
            <a:ext cx="4165600" cy="3046988"/>
          </a:xfrm>
          <a:prstGeom prst="rect">
            <a:avLst/>
          </a:prstGeom>
          <a:noFill/>
        </p:spPr>
        <p:txBody>
          <a:bodyPr wrap="square" rtlCol="0">
            <a:spAutoFit/>
          </a:bodyPr>
          <a:lstStyle/>
          <a:p>
            <a:r>
              <a:rPr lang="en-US" sz="2400" dirty="0"/>
              <a:t>Prompt the user for their name.  If the user enters their name then display the message “Hello” and their name.  If the user does not enter their name then display the message “Hello Stranger”</a:t>
            </a:r>
          </a:p>
        </p:txBody>
      </p:sp>
      <p:sp>
        <p:nvSpPr>
          <p:cNvPr id="10" name="Flowchart: Alternate Process 5">
            <a:extLst>
              <a:ext uri="{FF2B5EF4-FFF2-40B4-BE49-F238E27FC236}">
                <a16:creationId xmlns:a16="http://schemas.microsoft.com/office/drawing/2014/main" id="{000EE3BD-9766-8E41-B8B9-6FBBEA18DD4C}"/>
              </a:ext>
            </a:extLst>
          </p:cNvPr>
          <p:cNvSpPr/>
          <p:nvPr/>
        </p:nvSpPr>
        <p:spPr>
          <a:xfrm>
            <a:off x="8691774" y="1182573"/>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cxnSp>
        <p:nvCxnSpPr>
          <p:cNvPr id="11" name="Straight Arrow Connector 10">
            <a:extLst>
              <a:ext uri="{FF2B5EF4-FFF2-40B4-BE49-F238E27FC236}">
                <a16:creationId xmlns:a16="http://schemas.microsoft.com/office/drawing/2014/main" id="{5728A0BA-76F7-B243-BA7D-B0D8352D6EFD}"/>
              </a:ext>
            </a:extLst>
          </p:cNvPr>
          <p:cNvCxnSpPr>
            <a:cxnSpLocks/>
          </p:cNvCxnSpPr>
          <p:nvPr/>
        </p:nvCxnSpPr>
        <p:spPr>
          <a:xfrm flipH="1">
            <a:off x="9557323" y="1557711"/>
            <a:ext cx="4890" cy="282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owchart: Data 3">
            <a:extLst>
              <a:ext uri="{FF2B5EF4-FFF2-40B4-BE49-F238E27FC236}">
                <a16:creationId xmlns:a16="http://schemas.microsoft.com/office/drawing/2014/main" id="{793654D7-D771-3C4F-A8E4-2A58BB72717B}"/>
              </a:ext>
            </a:extLst>
          </p:cNvPr>
          <p:cNvSpPr/>
          <p:nvPr/>
        </p:nvSpPr>
        <p:spPr>
          <a:xfrm>
            <a:off x="8642923" y="1839722"/>
            <a:ext cx="1828800" cy="68972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Prompt user for name</a:t>
            </a:r>
          </a:p>
        </p:txBody>
      </p:sp>
      <p:sp>
        <p:nvSpPr>
          <p:cNvPr id="13" name="Flowchart: Decision 4">
            <a:extLst>
              <a:ext uri="{FF2B5EF4-FFF2-40B4-BE49-F238E27FC236}">
                <a16:creationId xmlns:a16="http://schemas.microsoft.com/office/drawing/2014/main" id="{D49CFE2E-33E2-CE4B-B5DF-DEAFCB2FDAB0}"/>
              </a:ext>
            </a:extLst>
          </p:cNvPr>
          <p:cNvSpPr/>
          <p:nvPr/>
        </p:nvSpPr>
        <p:spPr>
          <a:xfrm>
            <a:off x="8681998" y="2881144"/>
            <a:ext cx="1758462" cy="107852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the name not null</a:t>
            </a:r>
          </a:p>
        </p:txBody>
      </p:sp>
      <p:cxnSp>
        <p:nvCxnSpPr>
          <p:cNvPr id="14" name="Straight Arrow Connector 13">
            <a:extLst>
              <a:ext uri="{FF2B5EF4-FFF2-40B4-BE49-F238E27FC236}">
                <a16:creationId xmlns:a16="http://schemas.microsoft.com/office/drawing/2014/main" id="{BEF295C7-DB6B-4045-8C71-FFB938D0B5B9}"/>
              </a:ext>
            </a:extLst>
          </p:cNvPr>
          <p:cNvCxnSpPr>
            <a:cxnSpLocks/>
          </p:cNvCxnSpPr>
          <p:nvPr/>
        </p:nvCxnSpPr>
        <p:spPr>
          <a:xfrm>
            <a:off x="9557323" y="2529443"/>
            <a:ext cx="3906" cy="351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46">
            <a:extLst>
              <a:ext uri="{FF2B5EF4-FFF2-40B4-BE49-F238E27FC236}">
                <a16:creationId xmlns:a16="http://schemas.microsoft.com/office/drawing/2014/main" id="{642187DF-B977-904F-9561-5B7CE28B52F9}"/>
              </a:ext>
            </a:extLst>
          </p:cNvPr>
          <p:cNvCxnSpPr/>
          <p:nvPr/>
        </p:nvCxnSpPr>
        <p:spPr>
          <a:xfrm rot="10800000" flipV="1">
            <a:off x="8342036" y="3420406"/>
            <a:ext cx="339963" cy="5490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38">
            <a:extLst>
              <a:ext uri="{FF2B5EF4-FFF2-40B4-BE49-F238E27FC236}">
                <a16:creationId xmlns:a16="http://schemas.microsoft.com/office/drawing/2014/main" id="{FFEB4F03-4844-7747-966E-175819778F71}"/>
              </a:ext>
            </a:extLst>
          </p:cNvPr>
          <p:cNvCxnSpPr/>
          <p:nvPr/>
        </p:nvCxnSpPr>
        <p:spPr>
          <a:xfrm>
            <a:off x="10440460" y="3420406"/>
            <a:ext cx="324344" cy="54901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402D8F-6443-4C45-A2AE-F8A8B0A1A8A5}"/>
              </a:ext>
            </a:extLst>
          </p:cNvPr>
          <p:cNvSpPr txBox="1"/>
          <p:nvPr/>
        </p:nvSpPr>
        <p:spPr>
          <a:xfrm>
            <a:off x="8308813" y="3056997"/>
            <a:ext cx="545126" cy="307777"/>
          </a:xfrm>
          <a:prstGeom prst="rect">
            <a:avLst/>
          </a:prstGeom>
          <a:noFill/>
        </p:spPr>
        <p:txBody>
          <a:bodyPr wrap="square" rtlCol="0">
            <a:spAutoFit/>
          </a:bodyPr>
          <a:lstStyle/>
          <a:p>
            <a:r>
              <a:rPr lang="en-US" dirty="0"/>
              <a:t>Yes</a:t>
            </a:r>
          </a:p>
        </p:txBody>
      </p:sp>
      <p:sp>
        <p:nvSpPr>
          <p:cNvPr id="18" name="TextBox 17">
            <a:extLst>
              <a:ext uri="{FF2B5EF4-FFF2-40B4-BE49-F238E27FC236}">
                <a16:creationId xmlns:a16="http://schemas.microsoft.com/office/drawing/2014/main" id="{08BE4012-86BE-2D4B-9634-0E2E8780FACE}"/>
              </a:ext>
            </a:extLst>
          </p:cNvPr>
          <p:cNvSpPr txBox="1"/>
          <p:nvPr/>
        </p:nvSpPr>
        <p:spPr>
          <a:xfrm>
            <a:off x="10313447" y="3060912"/>
            <a:ext cx="545126" cy="307777"/>
          </a:xfrm>
          <a:prstGeom prst="rect">
            <a:avLst/>
          </a:prstGeom>
          <a:noFill/>
        </p:spPr>
        <p:txBody>
          <a:bodyPr wrap="square" rtlCol="0">
            <a:spAutoFit/>
          </a:bodyPr>
          <a:lstStyle/>
          <a:p>
            <a:r>
              <a:rPr lang="en-US" dirty="0"/>
              <a:t>No</a:t>
            </a:r>
          </a:p>
        </p:txBody>
      </p:sp>
      <p:sp>
        <p:nvSpPr>
          <p:cNvPr id="19" name="Flowchart: Data 12">
            <a:extLst>
              <a:ext uri="{FF2B5EF4-FFF2-40B4-BE49-F238E27FC236}">
                <a16:creationId xmlns:a16="http://schemas.microsoft.com/office/drawing/2014/main" id="{59FC89CD-BC23-2E40-8AE8-3623DEA295C0}"/>
              </a:ext>
            </a:extLst>
          </p:cNvPr>
          <p:cNvSpPr/>
          <p:nvPr/>
        </p:nvSpPr>
        <p:spPr>
          <a:xfrm>
            <a:off x="7511192" y="4006391"/>
            <a:ext cx="1828800" cy="68972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“Hello” and their name</a:t>
            </a:r>
          </a:p>
        </p:txBody>
      </p:sp>
      <p:sp>
        <p:nvSpPr>
          <p:cNvPr id="20" name="Flowchart: Data 13">
            <a:extLst>
              <a:ext uri="{FF2B5EF4-FFF2-40B4-BE49-F238E27FC236}">
                <a16:creationId xmlns:a16="http://schemas.microsoft.com/office/drawing/2014/main" id="{BB85085E-7F17-8645-8511-22A191FDF3D2}"/>
              </a:ext>
            </a:extLst>
          </p:cNvPr>
          <p:cNvSpPr/>
          <p:nvPr/>
        </p:nvSpPr>
        <p:spPr>
          <a:xfrm>
            <a:off x="9845662" y="4003112"/>
            <a:ext cx="1828800" cy="68972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“Hello Stranger”</a:t>
            </a:r>
          </a:p>
        </p:txBody>
      </p:sp>
      <p:cxnSp>
        <p:nvCxnSpPr>
          <p:cNvPr id="21" name="Connector: Elbow 52">
            <a:extLst>
              <a:ext uri="{FF2B5EF4-FFF2-40B4-BE49-F238E27FC236}">
                <a16:creationId xmlns:a16="http://schemas.microsoft.com/office/drawing/2014/main" id="{800FF95B-15D8-E84F-9718-1C07B32622D5}"/>
              </a:ext>
            </a:extLst>
          </p:cNvPr>
          <p:cNvCxnSpPr/>
          <p:nvPr/>
        </p:nvCxnSpPr>
        <p:spPr>
          <a:xfrm rot="5400000">
            <a:off x="9850249" y="4359386"/>
            <a:ext cx="614805" cy="12143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48">
            <a:extLst>
              <a:ext uri="{FF2B5EF4-FFF2-40B4-BE49-F238E27FC236}">
                <a16:creationId xmlns:a16="http://schemas.microsoft.com/office/drawing/2014/main" id="{2E164129-C1D5-AE48-80A9-A6A140970B27}"/>
              </a:ext>
            </a:extLst>
          </p:cNvPr>
          <p:cNvCxnSpPr/>
          <p:nvPr/>
        </p:nvCxnSpPr>
        <p:spPr>
          <a:xfrm rot="16200000" flipH="1">
            <a:off x="8638869" y="4362312"/>
            <a:ext cx="614795" cy="12084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Flowchart: Alternate Process 22">
            <a:extLst>
              <a:ext uri="{FF2B5EF4-FFF2-40B4-BE49-F238E27FC236}">
                <a16:creationId xmlns:a16="http://schemas.microsoft.com/office/drawing/2014/main" id="{3EE9DDB6-5ABF-E647-966A-95A74AD7CD48}"/>
              </a:ext>
            </a:extLst>
          </p:cNvPr>
          <p:cNvSpPr/>
          <p:nvPr/>
        </p:nvSpPr>
        <p:spPr>
          <a:xfrm>
            <a:off x="8680059" y="5273942"/>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a:t>
            </a:r>
          </a:p>
        </p:txBody>
      </p:sp>
      <p:sp>
        <p:nvSpPr>
          <p:cNvPr id="25" name="Rectangle 24">
            <a:extLst>
              <a:ext uri="{FF2B5EF4-FFF2-40B4-BE49-F238E27FC236}">
                <a16:creationId xmlns:a16="http://schemas.microsoft.com/office/drawing/2014/main" id="{620F30FA-9F95-674C-AE33-215A2AF43487}"/>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10505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2" grpId="0" animBg="1"/>
      <p:bldP spid="13" grpId="0" animBg="1"/>
      <p:bldP spid="17" grpId="0"/>
      <p:bldP spid="18" grpId="0"/>
      <p:bldP spid="19" grpId="0" animBg="1"/>
      <p:bldP spid="20" grpId="0" animBg="1"/>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632" y="886967"/>
            <a:ext cx="10982848" cy="4493538"/>
          </a:xfrm>
          <a:prstGeom prst="rect">
            <a:avLst/>
          </a:prstGeom>
          <a:solidFill>
            <a:schemeClr val="bg1"/>
          </a:solidFill>
        </p:spPr>
        <p:txBody>
          <a:bodyPr wrap="square" rtlCol="0">
            <a:spAutoFit/>
          </a:bodyPr>
          <a:lstStyle/>
          <a:p>
            <a:r>
              <a:rPr lang="en-US" sz="2600" dirty="0">
                <a:solidFill>
                  <a:schemeClr val="tx1"/>
                </a:solidFill>
              </a:rPr>
              <a:t>Thought Process:</a:t>
            </a:r>
          </a:p>
          <a:p>
            <a:endParaRPr lang="en-US" sz="2600" dirty="0">
              <a:solidFill>
                <a:schemeClr val="tx1"/>
              </a:solidFill>
            </a:endParaRPr>
          </a:p>
          <a:p>
            <a:pPr marL="342900" indent="-342900">
              <a:buAutoNum type="arabicPeriod"/>
            </a:pPr>
            <a:r>
              <a:rPr lang="en-US" sz="2600" dirty="0">
                <a:solidFill>
                  <a:schemeClr val="tx1"/>
                </a:solidFill>
              </a:rPr>
              <a:t>Make the basic tags like &lt;html&gt;, &lt;script&gt;</a:t>
            </a:r>
          </a:p>
          <a:p>
            <a:pPr marL="342900" indent="-342900">
              <a:buAutoNum type="arabicPeriod"/>
            </a:pPr>
            <a:r>
              <a:rPr lang="en-US" sz="2600" dirty="0">
                <a:solidFill>
                  <a:schemeClr val="tx1"/>
                </a:solidFill>
              </a:rPr>
              <a:t>Ensure that the tags are properly closed</a:t>
            </a:r>
          </a:p>
          <a:p>
            <a:pPr marL="342900" indent="-342900">
              <a:buAutoNum type="arabicPeriod"/>
            </a:pPr>
            <a:r>
              <a:rPr lang="en-US" sz="2600" dirty="0">
                <a:solidFill>
                  <a:schemeClr val="tx1"/>
                </a:solidFill>
              </a:rPr>
              <a:t>Inside the script tag, write the code</a:t>
            </a:r>
          </a:p>
          <a:p>
            <a:pPr marL="342900" indent="-342900">
              <a:buAutoNum type="arabicPeriod"/>
            </a:pPr>
            <a:r>
              <a:rPr lang="en-US" sz="2600" dirty="0">
                <a:solidFill>
                  <a:schemeClr val="tx1"/>
                </a:solidFill>
              </a:rPr>
              <a:t>Ask user to enter a name</a:t>
            </a:r>
          </a:p>
          <a:p>
            <a:pPr marL="342900" indent="-342900">
              <a:buAutoNum type="arabicPeriod"/>
            </a:pPr>
            <a:r>
              <a:rPr lang="en-US" sz="2600" dirty="0">
                <a:solidFill>
                  <a:schemeClr val="tx1"/>
                </a:solidFill>
              </a:rPr>
              <a:t>Assign a variable which will contain the name</a:t>
            </a:r>
          </a:p>
          <a:p>
            <a:pPr marL="342900" indent="-342900">
              <a:buAutoNum type="arabicPeriod"/>
            </a:pPr>
            <a:r>
              <a:rPr lang="en-US" sz="2600" dirty="0">
                <a:solidFill>
                  <a:schemeClr val="tx1"/>
                </a:solidFill>
              </a:rPr>
              <a:t>If user enters the name as “Sam” then display the user name with “Hello Sam”</a:t>
            </a:r>
          </a:p>
          <a:p>
            <a:pPr marL="342900" indent="-342900">
              <a:buAutoNum type="arabicPeriod"/>
            </a:pPr>
            <a:r>
              <a:rPr lang="en-US" sz="2600" dirty="0">
                <a:solidFill>
                  <a:schemeClr val="tx1"/>
                </a:solidFill>
              </a:rPr>
              <a:t>Else If user does not enters any name then display “Hello stranger” </a:t>
            </a:r>
          </a:p>
          <a:p>
            <a:pPr marL="342900" indent="-342900">
              <a:buAutoNum type="arabicPeriod"/>
            </a:pPr>
            <a:endParaRPr lang="en-US" sz="2600" dirty="0">
              <a:solidFill>
                <a:schemeClr val="tx1"/>
              </a:solidFill>
            </a:endParaRPr>
          </a:p>
        </p:txBody>
      </p:sp>
      <p:sp>
        <p:nvSpPr>
          <p:cNvPr id="7" name="Google Shape;119;p22">
            <a:extLst>
              <a:ext uri="{FF2B5EF4-FFF2-40B4-BE49-F238E27FC236}">
                <a16:creationId xmlns:a16="http://schemas.microsoft.com/office/drawing/2014/main" id="{3D27B89E-97D8-3149-914D-AF5F5F8407B9}"/>
              </a:ext>
            </a:extLst>
          </p:cNvPr>
          <p:cNvSpPr txBox="1"/>
          <p:nvPr/>
        </p:nvSpPr>
        <p:spPr>
          <a:xfrm>
            <a:off x="414245" y="886967"/>
            <a:ext cx="11424976" cy="4832092"/>
          </a:xfrm>
          <a:prstGeom prst="rect">
            <a:avLst/>
          </a:prstGeom>
          <a:solidFill>
            <a:srgbClr val="F0F0F0"/>
          </a:solidFill>
          <a:ln w="38100" cap="flat" cmpd="sng">
            <a:solidFill>
              <a:srgbClr val="F2F2F2"/>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50000"/>
              </a:lnSpc>
              <a:spcBef>
                <a:spcPts val="0"/>
              </a:spcBef>
              <a:spcAft>
                <a:spcPts val="0"/>
              </a:spcAft>
              <a:buClr>
                <a:srgbClr val="204A87"/>
              </a:buClr>
              <a:buSzPts val="2000"/>
              <a:buFont typeface="Arial"/>
              <a:buNone/>
            </a:pPr>
            <a:r>
              <a:rPr lang="en-US" sz="2000" b="0" i="0" u="none" strike="noStrike" cap="none" dirty="0">
                <a:solidFill>
                  <a:srgbClr val="204A87"/>
                </a:solidFill>
                <a:latin typeface="Arial"/>
                <a:ea typeface="Arial"/>
                <a:cs typeface="Arial"/>
                <a:sym typeface="Arial"/>
              </a:rPr>
              <a:t> </a:t>
            </a:r>
            <a:r>
              <a:rPr lang="en-US" sz="2600" b="0" i="0" u="none" strike="noStrike" cap="none" dirty="0">
                <a:solidFill>
                  <a:srgbClr val="000000"/>
                </a:solidFill>
                <a:latin typeface="Arial"/>
                <a:ea typeface="Arial"/>
                <a:cs typeface="Arial"/>
                <a:sym typeface="Arial"/>
              </a:rPr>
              <a:t>&lt;script&gt;</a:t>
            </a:r>
            <a:endParaRPr sz="2600" b="0" i="0" u="none" strike="noStrike" cap="none" dirty="0">
              <a:solidFill>
                <a:srgbClr val="000000"/>
              </a:solidFill>
              <a:latin typeface="Calibri"/>
              <a:ea typeface="Calibri"/>
              <a:cs typeface="Calibri"/>
              <a:sym typeface="Calibri"/>
            </a:endParaRPr>
          </a:p>
          <a:p>
            <a:pPr lvl="0">
              <a:lnSpc>
                <a:spcPct val="150000"/>
              </a:lnSpc>
              <a:buSzPts val="2600"/>
            </a:pPr>
            <a:r>
              <a:rPr lang="en-US" sz="2600" dirty="0"/>
              <a:t>var name = prompt("What is your name? ");</a:t>
            </a:r>
          </a:p>
          <a:p>
            <a:pPr lvl="0">
              <a:lnSpc>
                <a:spcPct val="150000"/>
              </a:lnSpc>
              <a:buSzPts val="2600"/>
            </a:pPr>
            <a:r>
              <a:rPr lang="en-US" sz="2600" dirty="0"/>
              <a:t>if (name != "") {</a:t>
            </a:r>
          </a:p>
          <a:p>
            <a:pPr lvl="0">
              <a:lnSpc>
                <a:spcPct val="150000"/>
              </a:lnSpc>
              <a:buSzPts val="2600"/>
            </a:pPr>
            <a:r>
              <a:rPr lang="en-US" sz="2600" dirty="0"/>
              <a:t>	alert('Hello ' + name);</a:t>
            </a:r>
          </a:p>
          <a:p>
            <a:pPr lvl="0">
              <a:lnSpc>
                <a:spcPct val="150000"/>
              </a:lnSpc>
              <a:buSzPts val="2600"/>
            </a:pPr>
            <a:r>
              <a:rPr lang="en-US" sz="2600" dirty="0"/>
              <a:t>} else {</a:t>
            </a:r>
          </a:p>
          <a:p>
            <a:pPr lvl="0">
              <a:lnSpc>
                <a:spcPct val="150000"/>
              </a:lnSpc>
              <a:buSzPts val="2600"/>
            </a:pPr>
            <a:r>
              <a:rPr lang="en-US" sz="2600" dirty="0"/>
              <a:t>	alert('Hello stranger');</a:t>
            </a:r>
          </a:p>
          <a:p>
            <a:pPr lvl="0">
              <a:lnSpc>
                <a:spcPct val="150000"/>
              </a:lnSpc>
              <a:buSzPts val="2600"/>
            </a:pPr>
            <a:r>
              <a:rPr lang="en-US" sz="2600" dirty="0"/>
              <a:t>}</a:t>
            </a:r>
          </a:p>
          <a:p>
            <a:pPr marL="0" marR="0" lvl="0" indent="0" algn="l" rtl="0">
              <a:lnSpc>
                <a:spcPct val="150000"/>
              </a:lnSpc>
              <a:spcBef>
                <a:spcPts val="0"/>
              </a:spcBef>
              <a:spcAft>
                <a:spcPts val="0"/>
              </a:spcAft>
              <a:buClr>
                <a:srgbClr val="000000"/>
              </a:buClr>
              <a:buSzPts val="2600"/>
              <a:buFont typeface="Arial"/>
              <a:buNone/>
            </a:pPr>
            <a:r>
              <a:rPr lang="en-US" sz="2600" b="0" i="0" u="none" strike="noStrike" cap="none" dirty="0">
                <a:solidFill>
                  <a:srgbClr val="000000"/>
                </a:solidFill>
                <a:latin typeface="Arial"/>
                <a:ea typeface="Arial"/>
                <a:cs typeface="Arial"/>
                <a:sym typeface="Arial"/>
              </a:rPr>
              <a:t>&lt;/script&gt;</a:t>
            </a:r>
            <a:endParaRPr sz="2600" b="0" i="0" u="none" strike="noStrike" cap="none" dirty="0">
              <a:solidFill>
                <a:srgbClr val="000000"/>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620F30FA-9F95-674C-AE33-215A2AF43487}"/>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TextBox 5">
            <a:extLst>
              <a:ext uri="{FF2B5EF4-FFF2-40B4-BE49-F238E27FC236}">
                <a16:creationId xmlns:a16="http://schemas.microsoft.com/office/drawing/2014/main" id="{93072755-F03B-074A-BA14-E26F531809A3}"/>
              </a:ext>
            </a:extLst>
          </p:cNvPr>
          <p:cNvSpPr txBox="1"/>
          <p:nvPr/>
        </p:nvSpPr>
        <p:spPr>
          <a:xfrm>
            <a:off x="263277" y="241187"/>
            <a:ext cx="3556000" cy="400110"/>
          </a:xfrm>
          <a:prstGeom prst="rect">
            <a:avLst/>
          </a:prstGeom>
          <a:noFill/>
        </p:spPr>
        <p:txBody>
          <a:bodyPr wrap="square" rtlCol="0">
            <a:spAutoFit/>
          </a:bodyPr>
          <a:lstStyle/>
          <a:p>
            <a:r>
              <a:rPr lang="en-US" sz="2000" dirty="0"/>
              <a:t>Step #3 – Write the Code</a:t>
            </a:r>
          </a:p>
        </p:txBody>
      </p:sp>
    </p:spTree>
    <p:extLst>
      <p:ext uri="{BB962C8B-B14F-4D97-AF65-F5344CB8AC3E}">
        <p14:creationId xmlns:p14="http://schemas.microsoft.com/office/powerpoint/2010/main" val="33695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0;p27">
            <a:extLst>
              <a:ext uri="{FF2B5EF4-FFF2-40B4-BE49-F238E27FC236}">
                <a16:creationId xmlns:a16="http://schemas.microsoft.com/office/drawing/2014/main" id="{6B9F6A0F-0C88-6E4E-B625-A38D0235436B}"/>
              </a:ext>
            </a:extLst>
          </p:cNvPr>
          <p:cNvSpPr txBox="1">
            <a:spLocks noGrp="1"/>
          </p:cNvSpPr>
          <p:nvPr>
            <p:ph type="title"/>
          </p:nvPr>
        </p:nvSpPr>
        <p:spPr>
          <a:xfrm>
            <a:off x="838200" y="1966902"/>
            <a:ext cx="10515600" cy="2718611"/>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5400"/>
              <a:buFont typeface="Helvetica Neue"/>
              <a:buNone/>
            </a:pPr>
            <a:r>
              <a:rPr lang="en-US" sz="5400" b="1" dirty="0">
                <a:solidFill>
                  <a:schemeClr val="tx1"/>
                </a:solidFill>
                <a:latin typeface="Helvetica Neue"/>
                <a:ea typeface="Helvetica Neue"/>
                <a:cs typeface="Helvetica Neue"/>
                <a:sym typeface="Helvetica Neue"/>
              </a:rPr>
              <a:t>Time for “Challenges”!</a:t>
            </a:r>
            <a:endParaRPr dirty="0">
              <a:solidFill>
                <a:schemeClr val="tx1"/>
              </a:solidFill>
            </a:endParaRPr>
          </a:p>
        </p:txBody>
      </p:sp>
      <p:sp>
        <p:nvSpPr>
          <p:cNvPr id="7" name="Rectangle 6">
            <a:extLst>
              <a:ext uri="{FF2B5EF4-FFF2-40B4-BE49-F238E27FC236}">
                <a16:creationId xmlns:a16="http://schemas.microsoft.com/office/drawing/2014/main" id="{B26B3319-43B2-D145-8D5E-E85F1AA459C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1757422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2;p24">
            <a:extLst>
              <a:ext uri="{FF2B5EF4-FFF2-40B4-BE49-F238E27FC236}">
                <a16:creationId xmlns:a16="http://schemas.microsoft.com/office/drawing/2014/main" id="{3EC29CCA-69C4-AB4D-B4BF-2E724D755A29}"/>
              </a:ext>
            </a:extLst>
          </p:cNvPr>
          <p:cNvSpPr txBox="1">
            <a:spLocks noGrp="1"/>
          </p:cNvSpPr>
          <p:nvPr>
            <p:ph type="title"/>
          </p:nvPr>
        </p:nvSpPr>
        <p:spPr>
          <a:xfrm>
            <a:off x="838200" y="1362144"/>
            <a:ext cx="10515600" cy="4173241"/>
          </a:xfrm>
          <a:prstGeom prst="rect">
            <a:avLst/>
          </a:prstGeom>
          <a:noFill/>
          <a:ln>
            <a:noFill/>
          </a:ln>
        </p:spPr>
        <p:txBody>
          <a:bodyPr spcFirstLastPara="1" wrap="square" lIns="45700" tIns="45700" rIns="45700" bIns="45700" anchor="t" anchorCtr="0">
            <a:noAutofit/>
          </a:bodyPr>
          <a:lstStyle/>
          <a:p>
            <a:r>
              <a:rPr lang="en-US" sz="3600" b="1" dirty="0"/>
              <a:t>Pair programming</a:t>
            </a:r>
            <a:r>
              <a:rPr lang="en-US" sz="3600" dirty="0"/>
              <a:t> is an </a:t>
            </a:r>
            <a:r>
              <a:rPr lang="en-US" sz="3600" dirty="0">
                <a:hlinkClick r:id="rId3" tooltip="Agile software development"/>
              </a:rPr>
              <a:t>agile software development</a:t>
            </a:r>
            <a:r>
              <a:rPr lang="en-US" sz="3600" dirty="0"/>
              <a:t> technique in which two </a:t>
            </a:r>
            <a:r>
              <a:rPr lang="en-US" sz="3600" dirty="0">
                <a:hlinkClick r:id="rId4" tooltip="Computer programmer"/>
              </a:rPr>
              <a:t>programmers</a:t>
            </a:r>
            <a:r>
              <a:rPr lang="en-US" sz="3600" dirty="0"/>
              <a:t> work together at one workstation. One, the </a:t>
            </a:r>
            <a:r>
              <a:rPr lang="en-US" sz="3600" i="1" dirty="0"/>
              <a:t>driver</a:t>
            </a:r>
            <a:r>
              <a:rPr lang="en-US" sz="3600" dirty="0"/>
              <a:t>, writes </a:t>
            </a:r>
            <a:r>
              <a:rPr lang="en-US" sz="3600" dirty="0">
                <a:hlinkClick r:id="rId5" tooltip="Source code"/>
              </a:rPr>
              <a:t>code</a:t>
            </a:r>
            <a:r>
              <a:rPr lang="en-US" sz="3600" dirty="0"/>
              <a:t> while the other, the </a:t>
            </a:r>
            <a:r>
              <a:rPr lang="en-US" sz="3600" i="1" dirty="0"/>
              <a:t>observer</a:t>
            </a:r>
            <a:r>
              <a:rPr lang="en-US" sz="3600" dirty="0"/>
              <a:t> or </a:t>
            </a:r>
            <a:r>
              <a:rPr lang="en-US" sz="3600" i="1" dirty="0"/>
              <a:t>navigator</a:t>
            </a:r>
            <a:r>
              <a:rPr lang="en-US" sz="3600" dirty="0"/>
              <a:t>, </a:t>
            </a:r>
            <a:r>
              <a:rPr lang="en-US" sz="3600" dirty="0">
                <a:hlinkClick r:id="rId6" tooltip="Code review"/>
              </a:rPr>
              <a:t>reviews</a:t>
            </a:r>
            <a:r>
              <a:rPr lang="en-US" sz="3600" dirty="0"/>
              <a:t> each line of code as it is typed in. The two programmers switch roles frequently. </a:t>
            </a:r>
            <a:br>
              <a:rPr lang="en-US" sz="3600" dirty="0"/>
            </a:br>
            <a:r>
              <a:rPr lang="en-US" sz="3600" dirty="0"/>
              <a:t>								</a:t>
            </a:r>
            <a:br>
              <a:rPr lang="en-US" sz="3600" dirty="0"/>
            </a:br>
            <a:r>
              <a:rPr lang="en-US" sz="3600" dirty="0"/>
              <a:t>								-Wikipedia</a:t>
            </a:r>
          </a:p>
        </p:txBody>
      </p:sp>
      <p:sp>
        <p:nvSpPr>
          <p:cNvPr id="6" name="Rectangle 5">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46734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AD692D9-E30E-8044-872E-EBD3EA7C6C1E}"/>
              </a:ext>
            </a:extLst>
          </p:cNvPr>
          <p:cNvPicPr>
            <a:picLocks noChangeAspect="1"/>
          </p:cNvPicPr>
          <p:nvPr/>
        </p:nvPicPr>
        <p:blipFill>
          <a:blip r:embed="rId3"/>
          <a:stretch>
            <a:fillRect/>
          </a:stretch>
        </p:blipFill>
        <p:spPr>
          <a:xfrm>
            <a:off x="9775919" y="861390"/>
            <a:ext cx="1876425" cy="2428875"/>
          </a:xfrm>
          <a:prstGeom prst="rect">
            <a:avLst/>
          </a:prstGeom>
        </p:spPr>
      </p:pic>
      <p:sp>
        <p:nvSpPr>
          <p:cNvPr id="3" name="Title 2"/>
          <p:cNvSpPr>
            <a:spLocks noGrp="1"/>
          </p:cNvSpPr>
          <p:nvPr>
            <p:ph type="title"/>
          </p:nvPr>
        </p:nvSpPr>
        <p:spPr>
          <a:xfrm>
            <a:off x="329972" y="556896"/>
            <a:ext cx="11488647" cy="656442"/>
          </a:xfrm>
        </p:spPr>
        <p:txBody>
          <a:bodyPr/>
          <a:lstStyle/>
          <a:p>
            <a:r>
              <a:rPr lang="en-US" dirty="0"/>
              <a:t>Machines (cont.)</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4" name="TextBox 13">
            <a:extLst>
              <a:ext uri="{FF2B5EF4-FFF2-40B4-BE49-F238E27FC236}">
                <a16:creationId xmlns:a16="http://schemas.microsoft.com/office/drawing/2014/main" id="{89D34201-7E16-4A4A-A63D-CDEC7166F137}"/>
              </a:ext>
            </a:extLst>
          </p:cNvPr>
          <p:cNvSpPr txBox="1"/>
          <p:nvPr/>
        </p:nvSpPr>
        <p:spPr>
          <a:xfrm>
            <a:off x="329972" y="2938316"/>
            <a:ext cx="4765759" cy="954107"/>
          </a:xfrm>
          <a:prstGeom prst="rect">
            <a:avLst/>
          </a:prstGeom>
          <a:noFill/>
        </p:spPr>
        <p:txBody>
          <a:bodyPr wrap="square" rtlCol="0">
            <a:spAutoFit/>
          </a:bodyPr>
          <a:lstStyle/>
          <a:p>
            <a:r>
              <a:rPr lang="en-US" sz="2800" dirty="0"/>
              <a:t>How can this machine do so many different things?</a:t>
            </a:r>
          </a:p>
        </p:txBody>
      </p:sp>
      <p:sp>
        <p:nvSpPr>
          <p:cNvPr id="17" name="TextBox 16">
            <a:extLst>
              <a:ext uri="{FF2B5EF4-FFF2-40B4-BE49-F238E27FC236}">
                <a16:creationId xmlns:a16="http://schemas.microsoft.com/office/drawing/2014/main" id="{6C340584-A139-A844-BC54-673003033844}"/>
              </a:ext>
            </a:extLst>
          </p:cNvPr>
          <p:cNvSpPr txBox="1"/>
          <p:nvPr/>
        </p:nvSpPr>
        <p:spPr>
          <a:xfrm>
            <a:off x="329972" y="1460363"/>
            <a:ext cx="4536830" cy="954107"/>
          </a:xfrm>
          <a:prstGeom prst="rect">
            <a:avLst/>
          </a:prstGeom>
          <a:noFill/>
        </p:spPr>
        <p:txBody>
          <a:bodyPr wrap="square" rtlCol="0">
            <a:spAutoFit/>
          </a:bodyPr>
          <a:lstStyle/>
          <a:p>
            <a:r>
              <a:rPr lang="en-US" sz="2800" dirty="0"/>
              <a:t>How many different things does a computer do?</a:t>
            </a:r>
          </a:p>
        </p:txBody>
      </p:sp>
      <p:pic>
        <p:nvPicPr>
          <p:cNvPr id="18" name="Picture 17">
            <a:extLst>
              <a:ext uri="{FF2B5EF4-FFF2-40B4-BE49-F238E27FC236}">
                <a16:creationId xmlns:a16="http://schemas.microsoft.com/office/drawing/2014/main" id="{A09D3B06-1847-1440-8A58-8E6307AC4DBF}"/>
              </a:ext>
            </a:extLst>
          </p:cNvPr>
          <p:cNvPicPr>
            <a:picLocks noChangeAspect="1"/>
          </p:cNvPicPr>
          <p:nvPr/>
        </p:nvPicPr>
        <p:blipFill>
          <a:blip r:embed="rId4"/>
          <a:stretch>
            <a:fillRect/>
          </a:stretch>
        </p:blipFill>
        <p:spPr>
          <a:xfrm>
            <a:off x="6598154" y="32629"/>
            <a:ext cx="2686050" cy="1704975"/>
          </a:xfrm>
          <a:prstGeom prst="rect">
            <a:avLst/>
          </a:prstGeom>
        </p:spPr>
      </p:pic>
      <p:pic>
        <p:nvPicPr>
          <p:cNvPr id="19" name="Picture 18">
            <a:extLst>
              <a:ext uri="{FF2B5EF4-FFF2-40B4-BE49-F238E27FC236}">
                <a16:creationId xmlns:a16="http://schemas.microsoft.com/office/drawing/2014/main" id="{86E230E4-C6FB-4242-83BE-0F5AFCC0516A}"/>
              </a:ext>
            </a:extLst>
          </p:cNvPr>
          <p:cNvPicPr>
            <a:picLocks noChangeAspect="1"/>
          </p:cNvPicPr>
          <p:nvPr/>
        </p:nvPicPr>
        <p:blipFill>
          <a:blip r:embed="rId5"/>
          <a:stretch>
            <a:fillRect/>
          </a:stretch>
        </p:blipFill>
        <p:spPr>
          <a:xfrm>
            <a:off x="9305925" y="61290"/>
            <a:ext cx="2847975" cy="1600200"/>
          </a:xfrm>
          <a:prstGeom prst="rect">
            <a:avLst/>
          </a:prstGeom>
        </p:spPr>
      </p:pic>
      <p:pic>
        <p:nvPicPr>
          <p:cNvPr id="20" name="Picture 19">
            <a:extLst>
              <a:ext uri="{FF2B5EF4-FFF2-40B4-BE49-F238E27FC236}">
                <a16:creationId xmlns:a16="http://schemas.microsoft.com/office/drawing/2014/main" id="{8C5A553F-E9E6-D94E-84E1-C992C18F13BE}"/>
              </a:ext>
            </a:extLst>
          </p:cNvPr>
          <p:cNvPicPr>
            <a:picLocks noChangeAspect="1"/>
          </p:cNvPicPr>
          <p:nvPr/>
        </p:nvPicPr>
        <p:blipFill>
          <a:blip r:embed="rId6"/>
          <a:stretch>
            <a:fillRect/>
          </a:stretch>
        </p:blipFill>
        <p:spPr>
          <a:xfrm>
            <a:off x="9502624" y="1869943"/>
            <a:ext cx="2619375" cy="1743075"/>
          </a:xfrm>
          <a:prstGeom prst="rect">
            <a:avLst/>
          </a:prstGeom>
        </p:spPr>
      </p:pic>
      <p:pic>
        <p:nvPicPr>
          <p:cNvPr id="21" name="Picture 20">
            <a:extLst>
              <a:ext uri="{FF2B5EF4-FFF2-40B4-BE49-F238E27FC236}">
                <a16:creationId xmlns:a16="http://schemas.microsoft.com/office/drawing/2014/main" id="{A2AD0926-6247-3F49-9082-70DBC59FC20A}"/>
              </a:ext>
            </a:extLst>
          </p:cNvPr>
          <p:cNvPicPr>
            <a:picLocks noChangeAspect="1"/>
          </p:cNvPicPr>
          <p:nvPr/>
        </p:nvPicPr>
        <p:blipFill>
          <a:blip r:embed="rId7"/>
          <a:stretch>
            <a:fillRect/>
          </a:stretch>
        </p:blipFill>
        <p:spPr>
          <a:xfrm>
            <a:off x="6675724" y="1879656"/>
            <a:ext cx="2619375" cy="1743075"/>
          </a:xfrm>
          <a:prstGeom prst="rect">
            <a:avLst/>
          </a:prstGeom>
        </p:spPr>
      </p:pic>
      <p:pic>
        <p:nvPicPr>
          <p:cNvPr id="23" name="Picture 22">
            <a:extLst>
              <a:ext uri="{FF2B5EF4-FFF2-40B4-BE49-F238E27FC236}">
                <a16:creationId xmlns:a16="http://schemas.microsoft.com/office/drawing/2014/main" id="{BD683913-C888-9E40-A62B-D7E9B2E9CF44}"/>
              </a:ext>
            </a:extLst>
          </p:cNvPr>
          <p:cNvPicPr>
            <a:picLocks noChangeAspect="1"/>
          </p:cNvPicPr>
          <p:nvPr/>
        </p:nvPicPr>
        <p:blipFill>
          <a:blip r:embed="rId8"/>
          <a:stretch>
            <a:fillRect/>
          </a:stretch>
        </p:blipFill>
        <p:spPr>
          <a:xfrm>
            <a:off x="5283727" y="66260"/>
            <a:ext cx="2510700" cy="5523539"/>
          </a:xfrm>
          <a:prstGeom prst="rect">
            <a:avLst/>
          </a:prstGeom>
        </p:spPr>
      </p:pic>
      <p:sp>
        <p:nvSpPr>
          <p:cNvPr id="2" name="TextBox 1">
            <a:extLst>
              <a:ext uri="{FF2B5EF4-FFF2-40B4-BE49-F238E27FC236}">
                <a16:creationId xmlns:a16="http://schemas.microsoft.com/office/drawing/2014/main" id="{28A57CA6-6EB3-304E-9909-06F6EBA35850}"/>
              </a:ext>
            </a:extLst>
          </p:cNvPr>
          <p:cNvSpPr txBox="1"/>
          <p:nvPr/>
        </p:nvSpPr>
        <p:spPr>
          <a:xfrm>
            <a:off x="8172708" y="4565182"/>
            <a:ext cx="4115398" cy="461665"/>
          </a:xfrm>
          <a:prstGeom prst="rect">
            <a:avLst/>
          </a:prstGeom>
          <a:noFill/>
        </p:spPr>
        <p:txBody>
          <a:bodyPr wrap="square" rtlCol="0">
            <a:spAutoFit/>
          </a:bodyPr>
          <a:lstStyle/>
          <a:p>
            <a:r>
              <a:rPr lang="en-US" sz="800" dirty="0"/>
              <a:t>Source: https://lh3.googleusercontent.com/luQcPRIrni_WsHytr016U1SPu7FvyVlK2AfyBH3fXEjhoBPrmpzuTfgjvQV40UR63ZTq1jk=s134</a:t>
            </a:r>
          </a:p>
        </p:txBody>
      </p:sp>
      <p:sp>
        <p:nvSpPr>
          <p:cNvPr id="4" name="TextBox 3">
            <a:extLst>
              <a:ext uri="{FF2B5EF4-FFF2-40B4-BE49-F238E27FC236}">
                <a16:creationId xmlns:a16="http://schemas.microsoft.com/office/drawing/2014/main" id="{9B4B2552-3DFD-484F-B29E-FB697F3ED0C3}"/>
              </a:ext>
            </a:extLst>
          </p:cNvPr>
          <p:cNvSpPr txBox="1"/>
          <p:nvPr/>
        </p:nvSpPr>
        <p:spPr>
          <a:xfrm>
            <a:off x="8172709" y="4962798"/>
            <a:ext cx="4115397" cy="338554"/>
          </a:xfrm>
          <a:prstGeom prst="rect">
            <a:avLst/>
          </a:prstGeom>
          <a:noFill/>
        </p:spPr>
        <p:txBody>
          <a:bodyPr wrap="square" rtlCol="0">
            <a:spAutoFit/>
          </a:bodyPr>
          <a:lstStyle/>
          <a:p>
            <a:r>
              <a:rPr lang="en-US" sz="800" dirty="0"/>
              <a:t>Source: https://lh3.googleusercontent.com/Mkj8bl6o0XbrVqnFs40Y3AFVMibSJX1xra-Ll5rwbMCxGs67gpljSny2TUI4KASK1u8sD-M=s85</a:t>
            </a:r>
          </a:p>
        </p:txBody>
      </p:sp>
      <p:sp>
        <p:nvSpPr>
          <p:cNvPr id="5" name="TextBox 4">
            <a:extLst>
              <a:ext uri="{FF2B5EF4-FFF2-40B4-BE49-F238E27FC236}">
                <a16:creationId xmlns:a16="http://schemas.microsoft.com/office/drawing/2014/main" id="{CD7A55C5-6C7D-4B40-A79B-2DB5ACBC2BC6}"/>
              </a:ext>
            </a:extLst>
          </p:cNvPr>
          <p:cNvSpPr txBox="1"/>
          <p:nvPr/>
        </p:nvSpPr>
        <p:spPr>
          <a:xfrm>
            <a:off x="8172710" y="5232737"/>
            <a:ext cx="4077298" cy="338554"/>
          </a:xfrm>
          <a:prstGeom prst="rect">
            <a:avLst/>
          </a:prstGeom>
          <a:noFill/>
        </p:spPr>
        <p:txBody>
          <a:bodyPr wrap="square" rtlCol="0">
            <a:spAutoFit/>
          </a:bodyPr>
          <a:lstStyle/>
          <a:p>
            <a:r>
              <a:rPr lang="en-US" sz="800" dirty="0"/>
              <a:t>Source: https://lh3.googleusercontent.com/dMhdY1wyo91ER5uMkI1recx4-0w7fOjNUNmSB9ZCgVnIMqqqXNDkxiw9ckuWij_vtzFSEw=s128</a:t>
            </a:r>
          </a:p>
        </p:txBody>
      </p:sp>
      <p:sp>
        <p:nvSpPr>
          <p:cNvPr id="6" name="TextBox 5">
            <a:extLst>
              <a:ext uri="{FF2B5EF4-FFF2-40B4-BE49-F238E27FC236}">
                <a16:creationId xmlns:a16="http://schemas.microsoft.com/office/drawing/2014/main" id="{60EFEC83-97D6-5A40-96CA-0E6883A18E96}"/>
              </a:ext>
            </a:extLst>
          </p:cNvPr>
          <p:cNvSpPr txBox="1"/>
          <p:nvPr/>
        </p:nvSpPr>
        <p:spPr>
          <a:xfrm>
            <a:off x="8172711" y="5507242"/>
            <a:ext cx="4077297" cy="461665"/>
          </a:xfrm>
          <a:prstGeom prst="rect">
            <a:avLst/>
          </a:prstGeom>
          <a:noFill/>
        </p:spPr>
        <p:txBody>
          <a:bodyPr wrap="square" rtlCol="0">
            <a:spAutoFit/>
          </a:bodyPr>
          <a:lstStyle/>
          <a:p>
            <a:r>
              <a:rPr lang="en-US" sz="800" dirty="0"/>
              <a:t>Source: https://lh3.googleusercontent.com/qu1kdMmaM8SbvpyiDQEULPMPGfCrHneGT7WZ494FhgM8N4SHp-TOQvmuKBK2leESFBSPUjg=s151</a:t>
            </a:r>
          </a:p>
        </p:txBody>
      </p:sp>
      <p:sp>
        <p:nvSpPr>
          <p:cNvPr id="7" name="TextBox 6">
            <a:extLst>
              <a:ext uri="{FF2B5EF4-FFF2-40B4-BE49-F238E27FC236}">
                <a16:creationId xmlns:a16="http://schemas.microsoft.com/office/drawing/2014/main" id="{74968C82-99A4-654E-8460-16E6C7692D34}"/>
              </a:ext>
            </a:extLst>
          </p:cNvPr>
          <p:cNvSpPr txBox="1"/>
          <p:nvPr/>
        </p:nvSpPr>
        <p:spPr>
          <a:xfrm>
            <a:off x="8172707" y="4161749"/>
            <a:ext cx="4115399" cy="461665"/>
          </a:xfrm>
          <a:prstGeom prst="rect">
            <a:avLst/>
          </a:prstGeom>
          <a:noFill/>
        </p:spPr>
        <p:txBody>
          <a:bodyPr wrap="square" rtlCol="0">
            <a:spAutoFit/>
          </a:bodyPr>
          <a:lstStyle/>
          <a:p>
            <a:r>
              <a:rPr lang="en-US" sz="800" dirty="0"/>
              <a:t>Source: https://lh3.googleusercontent.com/59wm5Z8eXC40_WKib3Ghe3ORRuSITa17Xl5BN8QIikEh_cDnScrGnOouZnO4X-cBY6ad5w=s128</a:t>
            </a:r>
          </a:p>
        </p:txBody>
      </p:sp>
    </p:spTree>
    <p:extLst>
      <p:ext uri="{BB962C8B-B14F-4D97-AF65-F5344CB8AC3E}">
        <p14:creationId xmlns:p14="http://schemas.microsoft.com/office/powerpoint/2010/main" val="16660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3000"/>
                            </p:stCondLst>
                            <p:childTnLst>
                              <p:par>
                                <p:cTn id="12" presetID="2" presetClass="entr" presetSubtype="4" fill="hold" nodeType="afterEffect">
                                  <p:stCondLst>
                                    <p:cond delay="250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6000"/>
                            </p:stCondLst>
                            <p:childTnLst>
                              <p:par>
                                <p:cTn id="17" presetID="2" presetClass="entr" presetSubtype="4" fill="hold" nodeType="afterEffect">
                                  <p:stCondLst>
                                    <p:cond delay="25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9000"/>
                            </p:stCondLst>
                            <p:childTnLst>
                              <p:par>
                                <p:cTn id="22" presetID="2" presetClass="entr" presetSubtype="4" fill="hold" nodeType="afterEffect">
                                  <p:stCondLst>
                                    <p:cond delay="25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12000"/>
                            </p:stCondLst>
                            <p:childTnLst>
                              <p:par>
                                <p:cTn id="27" presetID="2" presetClass="entr" presetSubtype="4" fill="hold" nodeType="afterEffect">
                                  <p:stCondLst>
                                    <p:cond delay="25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15000"/>
                            </p:stCondLst>
                            <p:childTnLst>
                              <p:par>
                                <p:cTn id="32" presetID="2" presetClass="entr" presetSubtype="4" fill="hold" nodeType="afterEffect">
                                  <p:stCondLst>
                                    <p:cond delay="25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1" presetClass="entr" presetSubtype="0" fill="hold" grpId="0" nodeType="withEffect">
                                  <p:stCondLst>
                                    <p:cond delay="300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0" nodeType="withEffect">
                                  <p:stCondLst>
                                    <p:cond delay="300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grpId="0" nodeType="withEffect">
                                  <p:stCondLst>
                                    <p:cond delay="300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grpId="0" nodeType="withEffect">
                                  <p:stCondLst>
                                    <p:cond delay="3000"/>
                                  </p:stCondLst>
                                  <p:childTnLst>
                                    <p:set>
                                      <p:cBhvr>
                                        <p:cTn id="43" dur="1" fill="hold">
                                          <p:stCondLst>
                                            <p:cond delay="0"/>
                                          </p:stCondLst>
                                        </p:cTn>
                                        <p:tgtEl>
                                          <p:spTgt spid="6"/>
                                        </p:tgtEl>
                                        <p:attrNameLst>
                                          <p:attrName>style.visibility</p:attrName>
                                        </p:attrNameLst>
                                      </p:cBhvr>
                                      <p:to>
                                        <p:strVal val="visible"/>
                                      </p:to>
                                    </p:set>
                                  </p:childTnLst>
                                </p:cTn>
                              </p:par>
                              <p:par>
                                <p:cTn id="44" presetID="1" presetClass="entr" presetSubtype="0" fill="hold" grpId="0" nodeType="withEffect">
                                  <p:stCondLst>
                                    <p:cond delay="300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 grpId="0"/>
      <p:bldP spid="4" grpId="0"/>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7" name="Title 1">
            <a:extLst>
              <a:ext uri="{FF2B5EF4-FFF2-40B4-BE49-F238E27FC236}">
                <a16:creationId xmlns:a16="http://schemas.microsoft.com/office/drawing/2014/main" id="{600196DF-6FEA-C64E-82D5-67A222DEDDBB}"/>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spcBef>
                <a:spcPct val="0"/>
              </a:spcBef>
            </a:pPr>
            <a:r>
              <a:rPr lang="en-US" kern="1200" dirty="0">
                <a:solidFill>
                  <a:schemeClr val="tx1"/>
                </a:solidFill>
                <a:latin typeface="+mj-lt"/>
                <a:ea typeface="+mj-ea"/>
                <a:cs typeface="+mj-cs"/>
              </a:rPr>
              <a:t>Challenges</a:t>
            </a:r>
          </a:p>
        </p:txBody>
      </p:sp>
      <p:sp>
        <p:nvSpPr>
          <p:cNvPr id="8" name="Text Placeholder 2">
            <a:extLst>
              <a:ext uri="{FF2B5EF4-FFF2-40B4-BE49-F238E27FC236}">
                <a16:creationId xmlns:a16="http://schemas.microsoft.com/office/drawing/2014/main" id="{3F027AED-81FC-DA40-BD45-9A9DE0409E45}"/>
              </a:ext>
            </a:extLst>
          </p:cNvPr>
          <p:cNvSpPr>
            <a:spLocks noGrp="1"/>
          </p:cNvSpPr>
          <p:nvPr>
            <p:ph type="body" idx="1"/>
          </p:nvPr>
        </p:nvSpPr>
        <p:spPr>
          <a:xfrm>
            <a:off x="4976031" y="963877"/>
            <a:ext cx="6377769" cy="4930246"/>
          </a:xfrm>
        </p:spPr>
        <p:txBody>
          <a:bodyPr vert="horz" lIns="91440" tIns="45720" rIns="91440" bIns="45720" rtlCol="0" anchor="ctr">
            <a:normAutofit/>
          </a:bodyPr>
          <a:lstStyle/>
          <a:p>
            <a:pPr marL="628650" indent="-228600">
              <a:buFont typeface="Arial" panose="020B0604020202020204" pitchFamily="34" charset="0"/>
              <a:buChar char="•"/>
            </a:pPr>
            <a:r>
              <a:rPr lang="en-US" sz="2400" kern="1200" dirty="0">
                <a:solidFill>
                  <a:schemeClr val="tx1"/>
                </a:solidFill>
                <a:latin typeface="+mn-lt"/>
                <a:ea typeface="+mn-ea"/>
                <a:cs typeface="+mn-cs"/>
              </a:rPr>
              <a:t>HelloWorld (already done)</a:t>
            </a:r>
          </a:p>
          <a:p>
            <a:pPr marL="628650" indent="-228600">
              <a:buFont typeface="Arial" panose="020B0604020202020204" pitchFamily="34" charset="0"/>
              <a:buChar char="•"/>
            </a:pPr>
            <a:r>
              <a:rPr lang="en-US" sz="2400" kern="1200" dirty="0">
                <a:solidFill>
                  <a:schemeClr val="tx1"/>
                </a:solidFill>
                <a:latin typeface="+mn-lt"/>
                <a:ea typeface="+mn-ea"/>
                <a:cs typeface="+mn-cs"/>
              </a:rPr>
              <a:t>HelloWorld2 (already done)</a:t>
            </a:r>
          </a:p>
          <a:p>
            <a:pPr marL="628650" indent="-228600">
              <a:buFont typeface="Arial" panose="020B0604020202020204" pitchFamily="34" charset="0"/>
              <a:buChar char="•"/>
            </a:pPr>
            <a:r>
              <a:rPr lang="en-US" sz="2400" kern="1200" dirty="0">
                <a:solidFill>
                  <a:schemeClr val="tx1"/>
                </a:solidFill>
                <a:latin typeface="+mn-lt"/>
                <a:ea typeface="+mn-ea"/>
                <a:cs typeface="+mn-cs"/>
              </a:rPr>
              <a:t>Address</a:t>
            </a:r>
          </a:p>
          <a:p>
            <a:pPr marL="628650" indent="-228600">
              <a:buFont typeface="Arial" panose="020B0604020202020204" pitchFamily="34" charset="0"/>
              <a:buChar char="•"/>
            </a:pPr>
            <a:r>
              <a:rPr lang="en-US" sz="2400" kern="1200" dirty="0">
                <a:solidFill>
                  <a:schemeClr val="tx1"/>
                </a:solidFill>
                <a:latin typeface="+mn-lt"/>
                <a:ea typeface="+mn-ea"/>
                <a:cs typeface="+mn-cs"/>
              </a:rPr>
              <a:t>GuessANumber</a:t>
            </a:r>
          </a:p>
          <a:p>
            <a:pPr marL="628650" indent="-228600">
              <a:buFont typeface="Arial" panose="020B0604020202020204" pitchFamily="34" charset="0"/>
              <a:buChar char="•"/>
            </a:pPr>
            <a:r>
              <a:rPr lang="en-US" sz="2400" kern="1200" dirty="0">
                <a:solidFill>
                  <a:schemeClr val="tx1"/>
                </a:solidFill>
                <a:latin typeface="+mn-lt"/>
                <a:ea typeface="+mn-ea"/>
                <a:cs typeface="+mn-cs"/>
              </a:rPr>
              <a:t>Profits</a:t>
            </a:r>
          </a:p>
          <a:p>
            <a:pPr marL="628650" indent="-228600">
              <a:buFont typeface="Arial" panose="020B0604020202020204" pitchFamily="34" charset="0"/>
              <a:buChar char="•"/>
            </a:pPr>
            <a:r>
              <a:rPr lang="en-US" sz="2400" kern="1200" dirty="0">
                <a:solidFill>
                  <a:schemeClr val="tx1"/>
                </a:solidFill>
                <a:latin typeface="+mn-lt"/>
                <a:ea typeface="+mn-ea"/>
                <a:cs typeface="+mn-cs"/>
              </a:rPr>
              <a:t>LandCalculations</a:t>
            </a:r>
          </a:p>
          <a:p>
            <a:pPr marL="628650" indent="-228600">
              <a:buFont typeface="Arial" panose="020B0604020202020204" pitchFamily="34" charset="0"/>
              <a:buChar char="•"/>
            </a:pPr>
            <a:r>
              <a:rPr lang="en-US" sz="2400" kern="1200" dirty="0">
                <a:solidFill>
                  <a:schemeClr val="tx1"/>
                </a:solidFill>
                <a:latin typeface="+mn-lt"/>
                <a:ea typeface="+mn-ea"/>
                <a:cs typeface="+mn-cs"/>
              </a:rPr>
              <a:t>TotalPurchases</a:t>
            </a:r>
          </a:p>
        </p:txBody>
      </p:sp>
      <p:cxnSp>
        <p:nvCxnSpPr>
          <p:cNvPr id="4" name="Straight Arrow Connector 3">
            <a:extLst>
              <a:ext uri="{FF2B5EF4-FFF2-40B4-BE49-F238E27FC236}">
                <a16:creationId xmlns:a16="http://schemas.microsoft.com/office/drawing/2014/main" id="{1B106CF3-49E5-B34C-AD6B-28F1CFC9BE89}"/>
              </a:ext>
            </a:extLst>
          </p:cNvPr>
          <p:cNvCxnSpPr>
            <a:cxnSpLocks/>
          </p:cNvCxnSpPr>
          <p:nvPr/>
        </p:nvCxnSpPr>
        <p:spPr>
          <a:xfrm>
            <a:off x="4806091" y="1975757"/>
            <a:ext cx="0" cy="2906486"/>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188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0" name="Title 1">
            <a:extLst>
              <a:ext uri="{FF2B5EF4-FFF2-40B4-BE49-F238E27FC236}">
                <a16:creationId xmlns:a16="http://schemas.microsoft.com/office/drawing/2014/main" id="{A01E774A-4F2B-604D-A52B-A6933A917BE1}"/>
              </a:ext>
            </a:extLst>
          </p:cNvPr>
          <p:cNvSpPr>
            <a:spLocks noGrp="1"/>
          </p:cNvSpPr>
          <p:nvPr>
            <p:ph type="title"/>
          </p:nvPr>
        </p:nvSpPr>
        <p:spPr>
          <a:xfrm>
            <a:off x="103836" y="113722"/>
            <a:ext cx="10515600" cy="1325563"/>
          </a:xfrm>
        </p:spPr>
        <p:txBody>
          <a:bodyPr/>
          <a:lstStyle/>
          <a:p>
            <a:r>
              <a:rPr lang="en-US" dirty="0"/>
              <a:t>Address</a:t>
            </a:r>
          </a:p>
        </p:txBody>
      </p:sp>
      <p:sp>
        <p:nvSpPr>
          <p:cNvPr id="11" name="TextBox 10">
            <a:extLst>
              <a:ext uri="{FF2B5EF4-FFF2-40B4-BE49-F238E27FC236}">
                <a16:creationId xmlns:a16="http://schemas.microsoft.com/office/drawing/2014/main" id="{CB0813B6-A6CC-0E44-B5AA-5B6E377CD285}"/>
              </a:ext>
            </a:extLst>
          </p:cNvPr>
          <p:cNvSpPr txBox="1"/>
          <p:nvPr/>
        </p:nvSpPr>
        <p:spPr>
          <a:xfrm>
            <a:off x="0" y="782515"/>
            <a:ext cx="4115810" cy="400110"/>
          </a:xfrm>
          <a:prstGeom prst="rect">
            <a:avLst/>
          </a:prstGeom>
          <a:noFill/>
        </p:spPr>
        <p:txBody>
          <a:bodyPr wrap="square" rtlCol="0">
            <a:spAutoFit/>
          </a:bodyPr>
          <a:lstStyle/>
          <a:p>
            <a:r>
              <a:rPr lang="en-US" sz="2000" dirty="0"/>
              <a:t>Step #1 – Understand the Problem</a:t>
            </a:r>
          </a:p>
        </p:txBody>
      </p:sp>
      <p:sp>
        <p:nvSpPr>
          <p:cNvPr id="12" name="TextBox 11">
            <a:extLst>
              <a:ext uri="{FF2B5EF4-FFF2-40B4-BE49-F238E27FC236}">
                <a16:creationId xmlns:a16="http://schemas.microsoft.com/office/drawing/2014/main" id="{74F4000B-D140-0042-8016-A1976240D820}"/>
              </a:ext>
            </a:extLst>
          </p:cNvPr>
          <p:cNvSpPr txBox="1"/>
          <p:nvPr/>
        </p:nvSpPr>
        <p:spPr>
          <a:xfrm>
            <a:off x="7430742" y="782515"/>
            <a:ext cx="4046738" cy="400110"/>
          </a:xfrm>
          <a:prstGeom prst="rect">
            <a:avLst/>
          </a:prstGeom>
          <a:noFill/>
        </p:spPr>
        <p:txBody>
          <a:bodyPr wrap="square" rtlCol="0">
            <a:spAutoFit/>
          </a:bodyPr>
          <a:lstStyle/>
          <a:p>
            <a:r>
              <a:rPr lang="en-US" sz="2000" dirty="0"/>
              <a:t>Step #2 – Develop the Algorithm</a:t>
            </a:r>
          </a:p>
        </p:txBody>
      </p:sp>
      <p:sp>
        <p:nvSpPr>
          <p:cNvPr id="14" name="TextBox 13">
            <a:extLst>
              <a:ext uri="{FF2B5EF4-FFF2-40B4-BE49-F238E27FC236}">
                <a16:creationId xmlns:a16="http://schemas.microsoft.com/office/drawing/2014/main" id="{A8F3569F-E8CA-6A43-AE26-64FD34542822}"/>
              </a:ext>
            </a:extLst>
          </p:cNvPr>
          <p:cNvSpPr txBox="1"/>
          <p:nvPr/>
        </p:nvSpPr>
        <p:spPr>
          <a:xfrm>
            <a:off x="281268" y="1679893"/>
            <a:ext cx="3527661" cy="3416320"/>
          </a:xfrm>
          <a:prstGeom prst="rect">
            <a:avLst/>
          </a:prstGeom>
          <a:noFill/>
        </p:spPr>
        <p:txBody>
          <a:bodyPr wrap="square" rtlCol="0">
            <a:spAutoFit/>
          </a:bodyPr>
          <a:lstStyle/>
          <a:p>
            <a:r>
              <a:rPr lang="en-US" sz="2400" dirty="0"/>
              <a:t>Prompt the user for their name, their address (with city state and zip), their telephone number and their major.  Store each of these in variables and then display their values.</a:t>
            </a:r>
          </a:p>
          <a:p>
            <a:endParaRPr lang="en-US" sz="2400" dirty="0"/>
          </a:p>
        </p:txBody>
      </p:sp>
      <p:sp>
        <p:nvSpPr>
          <p:cNvPr id="15" name="Flowchart: Alternate Process 5">
            <a:extLst>
              <a:ext uri="{FF2B5EF4-FFF2-40B4-BE49-F238E27FC236}">
                <a16:creationId xmlns:a16="http://schemas.microsoft.com/office/drawing/2014/main" id="{01AB7EEC-9A66-1846-8336-2D1C6CA80D2A}"/>
              </a:ext>
            </a:extLst>
          </p:cNvPr>
          <p:cNvSpPr/>
          <p:nvPr/>
        </p:nvSpPr>
        <p:spPr>
          <a:xfrm>
            <a:off x="8531176" y="1182625"/>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cxnSp>
        <p:nvCxnSpPr>
          <p:cNvPr id="16" name="Straight Arrow Connector 15">
            <a:extLst>
              <a:ext uri="{FF2B5EF4-FFF2-40B4-BE49-F238E27FC236}">
                <a16:creationId xmlns:a16="http://schemas.microsoft.com/office/drawing/2014/main" id="{FD0590DE-4240-2E44-9BB9-B390B840A9A6}"/>
              </a:ext>
            </a:extLst>
          </p:cNvPr>
          <p:cNvCxnSpPr>
            <a:cxnSpLocks/>
          </p:cNvCxnSpPr>
          <p:nvPr/>
        </p:nvCxnSpPr>
        <p:spPr>
          <a:xfrm flipH="1">
            <a:off x="9384528" y="1472931"/>
            <a:ext cx="4881" cy="308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lowchart: Data 3">
            <a:extLst>
              <a:ext uri="{FF2B5EF4-FFF2-40B4-BE49-F238E27FC236}">
                <a16:creationId xmlns:a16="http://schemas.microsoft.com/office/drawing/2014/main" id="{8767A4D1-1738-5F44-8A72-54D4B6518BA3}"/>
              </a:ext>
            </a:extLst>
          </p:cNvPr>
          <p:cNvSpPr/>
          <p:nvPr/>
        </p:nvSpPr>
        <p:spPr>
          <a:xfrm>
            <a:off x="6892876" y="1820452"/>
            <a:ext cx="5017477" cy="1512956"/>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Prompt user for name.</a:t>
            </a:r>
          </a:p>
          <a:p>
            <a:pPr algn="ctr"/>
            <a:r>
              <a:rPr lang="en-US" dirty="0"/>
              <a:t>Prompt user for address.</a:t>
            </a:r>
          </a:p>
          <a:p>
            <a:pPr algn="ctr"/>
            <a:r>
              <a:rPr lang="en-US" dirty="0"/>
              <a:t>Prompt user for city.</a:t>
            </a:r>
          </a:p>
          <a:p>
            <a:pPr algn="ctr"/>
            <a:r>
              <a:rPr lang="en-US" dirty="0"/>
              <a:t>Prompt user for State.</a:t>
            </a:r>
          </a:p>
          <a:p>
            <a:pPr algn="ctr"/>
            <a:r>
              <a:rPr lang="en-US" dirty="0"/>
              <a:t>Prompt user for zip code.</a:t>
            </a:r>
          </a:p>
          <a:p>
            <a:pPr algn="ctr"/>
            <a:r>
              <a:rPr lang="en-US" dirty="0"/>
              <a:t>Prompt user for telephone number</a:t>
            </a:r>
          </a:p>
          <a:p>
            <a:pPr algn="ctr"/>
            <a:r>
              <a:rPr lang="en-US" dirty="0"/>
              <a:t>Prompt user for major.</a:t>
            </a:r>
          </a:p>
        </p:txBody>
      </p:sp>
      <p:cxnSp>
        <p:nvCxnSpPr>
          <p:cNvPr id="18" name="Straight Arrow Connector 17">
            <a:extLst>
              <a:ext uri="{FF2B5EF4-FFF2-40B4-BE49-F238E27FC236}">
                <a16:creationId xmlns:a16="http://schemas.microsoft.com/office/drawing/2014/main" id="{AC344206-4D59-E64C-9B4B-18AB1C49B35B}"/>
              </a:ext>
            </a:extLst>
          </p:cNvPr>
          <p:cNvCxnSpPr>
            <a:cxnSpLocks/>
          </p:cNvCxnSpPr>
          <p:nvPr/>
        </p:nvCxnSpPr>
        <p:spPr>
          <a:xfrm>
            <a:off x="9408934" y="3217296"/>
            <a:ext cx="0" cy="401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lowchart: Data 40">
            <a:extLst>
              <a:ext uri="{FF2B5EF4-FFF2-40B4-BE49-F238E27FC236}">
                <a16:creationId xmlns:a16="http://schemas.microsoft.com/office/drawing/2014/main" id="{22BD1C1F-DE0B-D94C-9568-7A24D4484448}"/>
              </a:ext>
            </a:extLst>
          </p:cNvPr>
          <p:cNvSpPr/>
          <p:nvPr/>
        </p:nvSpPr>
        <p:spPr>
          <a:xfrm>
            <a:off x="6875789" y="3676699"/>
            <a:ext cx="5017477" cy="1512956"/>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name.</a:t>
            </a:r>
          </a:p>
          <a:p>
            <a:pPr algn="ctr"/>
            <a:r>
              <a:rPr lang="en-US" dirty="0"/>
              <a:t>Display address.</a:t>
            </a:r>
          </a:p>
          <a:p>
            <a:pPr algn="ctr"/>
            <a:r>
              <a:rPr lang="en-US" dirty="0"/>
              <a:t>Display city.</a:t>
            </a:r>
          </a:p>
          <a:p>
            <a:pPr algn="ctr"/>
            <a:r>
              <a:rPr lang="en-US" dirty="0"/>
              <a:t>Display State.</a:t>
            </a:r>
          </a:p>
          <a:p>
            <a:pPr algn="ctr"/>
            <a:r>
              <a:rPr lang="en-US" dirty="0"/>
              <a:t>Display zip code.</a:t>
            </a:r>
          </a:p>
          <a:p>
            <a:pPr algn="ctr"/>
            <a:r>
              <a:rPr lang="en-US" dirty="0"/>
              <a:t>Display telephone number</a:t>
            </a:r>
          </a:p>
          <a:p>
            <a:pPr algn="ctr"/>
            <a:r>
              <a:rPr lang="en-US" dirty="0"/>
              <a:t>Display major.</a:t>
            </a:r>
          </a:p>
        </p:txBody>
      </p:sp>
      <p:cxnSp>
        <p:nvCxnSpPr>
          <p:cNvPr id="20" name="Straight Arrow Connector 19">
            <a:extLst>
              <a:ext uri="{FF2B5EF4-FFF2-40B4-BE49-F238E27FC236}">
                <a16:creationId xmlns:a16="http://schemas.microsoft.com/office/drawing/2014/main" id="{0F965F3F-9F65-6A4D-838D-955EAD3A3E15}"/>
              </a:ext>
            </a:extLst>
          </p:cNvPr>
          <p:cNvCxnSpPr>
            <a:cxnSpLocks/>
          </p:cNvCxnSpPr>
          <p:nvPr/>
        </p:nvCxnSpPr>
        <p:spPr>
          <a:xfrm flipH="1">
            <a:off x="9404250" y="5015946"/>
            <a:ext cx="14643" cy="397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lowchart: Alternate Process 22">
            <a:extLst>
              <a:ext uri="{FF2B5EF4-FFF2-40B4-BE49-F238E27FC236}">
                <a16:creationId xmlns:a16="http://schemas.microsoft.com/office/drawing/2014/main" id="{2AFB9574-2C0B-D64C-8D54-C9AB7D0505A2}"/>
              </a:ext>
            </a:extLst>
          </p:cNvPr>
          <p:cNvSpPr/>
          <p:nvPr/>
        </p:nvSpPr>
        <p:spPr>
          <a:xfrm>
            <a:off x="8538496" y="5475349"/>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a:t>
            </a:r>
          </a:p>
        </p:txBody>
      </p:sp>
    </p:spTree>
    <p:extLst>
      <p:ext uri="{BB962C8B-B14F-4D97-AF65-F5344CB8AC3E}">
        <p14:creationId xmlns:p14="http://schemas.microsoft.com/office/powerpoint/2010/main" val="36940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animBg="1"/>
      <p:bldP spid="17" grpId="0" animBg="1"/>
      <p:bldP spid="19" grpId="0" animBg="1"/>
      <p:bldP spid="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87D33-6213-DB46-A290-CE1283484D78}"/>
              </a:ext>
            </a:extLst>
          </p:cNvPr>
          <p:cNvSpPr>
            <a:spLocks noGrp="1"/>
          </p:cNvSpPr>
          <p:nvPr>
            <p:ph type="title"/>
          </p:nvPr>
        </p:nvSpPr>
        <p:spPr>
          <a:xfrm>
            <a:off x="2592725" y="2602673"/>
            <a:ext cx="7403682" cy="1145222"/>
          </a:xfrm>
        </p:spPr>
        <p:txBody>
          <a:bodyPr/>
          <a:lstStyle/>
          <a:p>
            <a:r>
              <a:rPr lang="en-US" sz="7200" dirty="0"/>
              <a:t>TIME TO CODE!</a:t>
            </a:r>
          </a:p>
        </p:txBody>
      </p:sp>
      <p:sp>
        <p:nvSpPr>
          <p:cNvPr id="5" name="Rectangle 4">
            <a:extLst>
              <a:ext uri="{FF2B5EF4-FFF2-40B4-BE49-F238E27FC236}">
                <a16:creationId xmlns:a16="http://schemas.microsoft.com/office/drawing/2014/main" id="{51B20B66-C7DA-8E41-823C-24D2A05FE66A}"/>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2605038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13115"/>
            <a:ext cx="9941031" cy="5016758"/>
          </a:xfrm>
          <a:prstGeom prst="rect">
            <a:avLst/>
          </a:prstGeom>
          <a:solidFill>
            <a:schemeClr val="tx2">
              <a:lumMod val="10000"/>
            </a:schemeClr>
          </a:solidFill>
        </p:spPr>
        <p:txBody>
          <a:bodyPr wrap="square" rtlCol="0">
            <a:spAutoFit/>
          </a:bodyPr>
          <a:lstStyle/>
          <a:p>
            <a:r>
              <a:rPr lang="en-US" sz="1600" dirty="0">
                <a:solidFill>
                  <a:schemeClr val="bg1"/>
                </a:solidFill>
              </a:rPr>
              <a:t>&lt;html&gt;</a:t>
            </a:r>
          </a:p>
          <a:p>
            <a:r>
              <a:rPr lang="en-US" sz="1600" dirty="0">
                <a:solidFill>
                  <a:schemeClr val="bg1"/>
                </a:solidFill>
              </a:rPr>
              <a:t>&lt;body&gt;</a:t>
            </a:r>
          </a:p>
          <a:p>
            <a:r>
              <a:rPr lang="en-US" sz="1600" dirty="0">
                <a:solidFill>
                  <a:schemeClr val="bg1"/>
                </a:solidFill>
              </a:rPr>
              <a:t>&lt;script&gt;</a:t>
            </a:r>
          </a:p>
          <a:p>
            <a:endParaRPr lang="en-US" sz="1600" dirty="0">
              <a:solidFill>
                <a:schemeClr val="bg1"/>
              </a:solidFill>
            </a:endParaRPr>
          </a:p>
          <a:p>
            <a:r>
              <a:rPr lang="en-US" sz="1600" dirty="0">
                <a:solidFill>
                  <a:schemeClr val="bg1"/>
                </a:solidFill>
              </a:rPr>
              <a:t>var name = prompt("What is your name? ");</a:t>
            </a:r>
          </a:p>
          <a:p>
            <a:r>
              <a:rPr lang="en-US" sz="1600" dirty="0">
                <a:solidFill>
                  <a:schemeClr val="bg1"/>
                </a:solidFill>
              </a:rPr>
              <a:t>var address = prompt("What is your street address? ");</a:t>
            </a:r>
          </a:p>
          <a:p>
            <a:r>
              <a:rPr lang="en-US" sz="1600" dirty="0">
                <a:solidFill>
                  <a:schemeClr val="bg1"/>
                </a:solidFill>
              </a:rPr>
              <a:t>var city = prompt("What city do you live in? ");</a:t>
            </a:r>
          </a:p>
          <a:p>
            <a:r>
              <a:rPr lang="en-US" sz="1600" dirty="0">
                <a:solidFill>
                  <a:schemeClr val="bg1"/>
                </a:solidFill>
              </a:rPr>
              <a:t>var state = prompt("What state do you live in? ");</a:t>
            </a:r>
          </a:p>
          <a:p>
            <a:r>
              <a:rPr lang="en-US" sz="1600" dirty="0">
                <a:solidFill>
                  <a:schemeClr val="bg1"/>
                </a:solidFill>
              </a:rPr>
              <a:t>var zip = prompt("What is your zipcode? ");</a:t>
            </a:r>
          </a:p>
          <a:p>
            <a:r>
              <a:rPr lang="en-US" sz="1600" dirty="0">
                <a:solidFill>
                  <a:schemeClr val="bg1"/>
                </a:solidFill>
              </a:rPr>
              <a:t>var telephone = prompt("What is your telephone number? ");</a:t>
            </a:r>
          </a:p>
          <a:p>
            <a:r>
              <a:rPr lang="en-US" sz="1600" dirty="0">
                <a:solidFill>
                  <a:schemeClr val="bg1"/>
                </a:solidFill>
              </a:rPr>
              <a:t>var major = prompt("What is your college major? ");</a:t>
            </a:r>
          </a:p>
          <a:p>
            <a:r>
              <a:rPr lang="en-US" sz="1600" dirty="0">
                <a:solidFill>
                  <a:schemeClr val="bg1"/>
                </a:solidFill>
              </a:rPr>
              <a:t>  </a:t>
            </a:r>
          </a:p>
          <a:p>
            <a:r>
              <a:rPr lang="en-US" sz="1600" dirty="0">
                <a:solidFill>
                  <a:schemeClr val="bg1"/>
                </a:solidFill>
              </a:rPr>
              <a:t>alert('Hello ' + name);</a:t>
            </a:r>
          </a:p>
          <a:p>
            <a:r>
              <a:rPr lang="en-US" sz="1600" dirty="0">
                <a:solidFill>
                  <a:schemeClr val="bg1"/>
                </a:solidFill>
              </a:rPr>
              <a:t>alert('from ' + address + ' ' + city + ', ' + state + ' ' + zip);</a:t>
            </a:r>
          </a:p>
          <a:p>
            <a:r>
              <a:rPr lang="en-US" sz="1600" dirty="0">
                <a:solidFill>
                  <a:schemeClr val="bg1"/>
                </a:solidFill>
              </a:rPr>
              <a:t>alert('who can be reached at ' + telephone);</a:t>
            </a:r>
          </a:p>
          <a:p>
            <a:r>
              <a:rPr lang="en-US" sz="1600" dirty="0">
                <a:solidFill>
                  <a:schemeClr val="bg1"/>
                </a:solidFill>
              </a:rPr>
              <a:t>alert('and is studying ' + major);</a:t>
            </a:r>
          </a:p>
          <a:p>
            <a:endParaRPr lang="en-US" sz="1600" dirty="0">
              <a:solidFill>
                <a:schemeClr val="bg1"/>
              </a:solidFill>
            </a:endParaRPr>
          </a:p>
          <a:p>
            <a:r>
              <a:rPr lang="en-US" sz="1600" dirty="0">
                <a:solidFill>
                  <a:schemeClr val="bg1"/>
                </a:solidFill>
              </a:rPr>
              <a:t>&lt;/script&gt;</a:t>
            </a:r>
          </a:p>
          <a:p>
            <a:r>
              <a:rPr lang="en-US" sz="1600" dirty="0">
                <a:solidFill>
                  <a:schemeClr val="bg1"/>
                </a:solidFill>
              </a:rPr>
              <a:t>&lt;/body&gt;</a:t>
            </a:r>
          </a:p>
          <a:p>
            <a:r>
              <a:rPr lang="en-US" sz="1600" dirty="0">
                <a:solidFill>
                  <a:schemeClr val="bg1"/>
                </a:solidFill>
              </a:rPr>
              <a:t>&lt;/html&gt;</a:t>
            </a:r>
          </a:p>
        </p:txBody>
      </p:sp>
      <p:sp>
        <p:nvSpPr>
          <p:cNvPr id="2" name="TextBox 1"/>
          <p:cNvSpPr txBox="1"/>
          <p:nvPr/>
        </p:nvSpPr>
        <p:spPr>
          <a:xfrm>
            <a:off x="1061711" y="323299"/>
            <a:ext cx="9941031" cy="461665"/>
          </a:xfrm>
          <a:prstGeom prst="rect">
            <a:avLst/>
          </a:prstGeom>
          <a:solidFill>
            <a:srgbClr val="A30C33"/>
          </a:solidFill>
        </p:spPr>
        <p:txBody>
          <a:bodyPr wrap="square" rtlCol="0">
            <a:spAutoFit/>
          </a:bodyPr>
          <a:lstStyle/>
          <a:p>
            <a:pPr algn="ctr"/>
            <a:r>
              <a:rPr lang="en-US" sz="2400" dirty="0">
                <a:solidFill>
                  <a:schemeClr val="bg1"/>
                </a:solidFill>
              </a:rPr>
              <a:t>Step 3: Write the code </a:t>
            </a:r>
          </a:p>
        </p:txBody>
      </p:sp>
      <p:sp>
        <p:nvSpPr>
          <p:cNvPr id="9" name="Oval 8">
            <a:extLst>
              <a:ext uri="{FF2B5EF4-FFF2-40B4-BE49-F238E27FC236}">
                <a16:creationId xmlns:a16="http://schemas.microsoft.com/office/drawing/2014/main" id="{11A590F8-84B4-CB49-A644-C86119846A4B}"/>
              </a:ext>
            </a:extLst>
          </p:cNvPr>
          <p:cNvSpPr/>
          <p:nvPr/>
        </p:nvSpPr>
        <p:spPr>
          <a:xfrm>
            <a:off x="-101600" y="1114170"/>
            <a:ext cx="1163311"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1A590F8-84B4-CB49-A644-C86119846A4B}"/>
              </a:ext>
            </a:extLst>
          </p:cNvPr>
          <p:cNvSpPr/>
          <p:nvPr/>
        </p:nvSpPr>
        <p:spPr>
          <a:xfrm>
            <a:off x="0" y="2014003"/>
            <a:ext cx="4136571" cy="467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1A590F8-84B4-CB49-A644-C86119846A4B}"/>
              </a:ext>
            </a:extLst>
          </p:cNvPr>
          <p:cNvSpPr/>
          <p:nvPr/>
        </p:nvSpPr>
        <p:spPr>
          <a:xfrm>
            <a:off x="-1" y="4045772"/>
            <a:ext cx="2119087" cy="352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1A590F8-84B4-CB49-A644-C86119846A4B}"/>
              </a:ext>
            </a:extLst>
          </p:cNvPr>
          <p:cNvSpPr/>
          <p:nvPr/>
        </p:nvSpPr>
        <p:spPr>
          <a:xfrm>
            <a:off x="-101600" y="5235658"/>
            <a:ext cx="1322969"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981371" y="1262743"/>
            <a:ext cx="5036913" cy="1988457"/>
          </a:xfrm>
          <a:prstGeom prst="rect">
            <a:avLst/>
          </a:prstGeom>
        </p:spPr>
        <p:txBody>
          <a:bodyPr wrap="square" rtlCol="0">
            <a:spAutoFit/>
          </a:bodyPr>
          <a:lstStyle/>
          <a:p>
            <a:endParaRPr lang="en-US" dirty="0"/>
          </a:p>
        </p:txBody>
      </p:sp>
      <p:sp>
        <p:nvSpPr>
          <p:cNvPr id="16" name="Rectangle 15"/>
          <p:cNvSpPr/>
          <p:nvPr/>
        </p:nvSpPr>
        <p:spPr>
          <a:xfrm>
            <a:off x="6096000" y="1084733"/>
            <a:ext cx="6096000" cy="1569660"/>
          </a:xfrm>
          <a:prstGeom prst="rect">
            <a:avLst/>
          </a:prstGeom>
          <a:solidFill>
            <a:schemeClr val="bg1"/>
          </a:solidFill>
        </p:spPr>
        <p:txBody>
          <a:bodyPr>
            <a:spAutoFit/>
          </a:bodyPr>
          <a:lstStyle/>
          <a:p>
            <a:pPr marL="342900" lvl="0" indent="-342900">
              <a:buFont typeface="Arial"/>
              <a:buAutoNum type="arabicPeriod"/>
            </a:pPr>
            <a:r>
              <a:rPr lang="en-US" sz="2400" dirty="0"/>
              <a:t>Make the tags: &lt;html&gt; for the html page, &lt;body&gt; for the content in the page, &lt;script&gt;  for the code in the page.</a:t>
            </a:r>
          </a:p>
          <a:p>
            <a:pPr marL="342900" lvl="0" indent="-342900">
              <a:buFont typeface="Arial"/>
              <a:buAutoNum type="arabicPeriod"/>
            </a:pPr>
            <a:endParaRPr lang="en-US" sz="2400" dirty="0"/>
          </a:p>
        </p:txBody>
      </p:sp>
      <p:sp>
        <p:nvSpPr>
          <p:cNvPr id="17" name="Rectangle 16"/>
          <p:cNvSpPr/>
          <p:nvPr/>
        </p:nvSpPr>
        <p:spPr>
          <a:xfrm>
            <a:off x="6096913" y="2360504"/>
            <a:ext cx="6096000" cy="2323713"/>
          </a:xfrm>
          <a:prstGeom prst="rect">
            <a:avLst/>
          </a:prstGeom>
          <a:solidFill>
            <a:schemeClr val="bg1"/>
          </a:solidFill>
        </p:spPr>
        <p:txBody>
          <a:bodyPr>
            <a:spAutoFit/>
          </a:bodyPr>
          <a:lstStyle/>
          <a:p>
            <a:r>
              <a:rPr lang="en-US" sz="2500" dirty="0"/>
              <a:t>2. </a:t>
            </a:r>
            <a:r>
              <a:rPr lang="en-US" sz="2400" dirty="0"/>
              <a:t>Here we get the name from the user and store it in variable called name.</a:t>
            </a:r>
          </a:p>
          <a:p>
            <a:pPr marL="342900" indent="-342900">
              <a:buFont typeface="Arial" panose="020B0604020202020204" pitchFamily="34" charset="0"/>
              <a:buChar char="•"/>
            </a:pPr>
            <a:r>
              <a:rPr lang="en-US" sz="2400" dirty="0"/>
              <a:t>“var” helps us make variables, </a:t>
            </a:r>
          </a:p>
          <a:p>
            <a:pPr marL="342900" indent="-342900">
              <a:buFont typeface="Arial" panose="020B0604020202020204" pitchFamily="34" charset="0"/>
              <a:buChar char="•"/>
            </a:pPr>
            <a:r>
              <a:rPr lang="en-US" sz="2400" dirty="0"/>
              <a:t>“=“ assigns the value to the variable</a:t>
            </a:r>
          </a:p>
          <a:p>
            <a:pPr marL="342900" indent="-342900">
              <a:buFont typeface="Arial" panose="020B0604020202020204" pitchFamily="34" charset="0"/>
              <a:buChar char="•"/>
            </a:pPr>
            <a:r>
              <a:rPr lang="en-US" sz="2400" dirty="0"/>
              <a:t>“prompt” gets the data from the user.</a:t>
            </a:r>
          </a:p>
          <a:p>
            <a:pPr marL="342900" indent="-342900">
              <a:buFont typeface="Arial" panose="020B0604020202020204" pitchFamily="34" charset="0"/>
              <a:buChar char="•"/>
            </a:pPr>
            <a:endParaRPr lang="en-US" sz="2400" dirty="0"/>
          </a:p>
        </p:txBody>
      </p:sp>
      <p:sp>
        <p:nvSpPr>
          <p:cNvPr id="18" name="Rectangle 17"/>
          <p:cNvSpPr/>
          <p:nvPr/>
        </p:nvSpPr>
        <p:spPr>
          <a:xfrm>
            <a:off x="6096000" y="4390327"/>
            <a:ext cx="6096000" cy="1569660"/>
          </a:xfrm>
          <a:prstGeom prst="rect">
            <a:avLst/>
          </a:prstGeom>
          <a:solidFill>
            <a:schemeClr val="bg1"/>
          </a:solidFill>
        </p:spPr>
        <p:txBody>
          <a:bodyPr>
            <a:spAutoFit/>
          </a:bodyPr>
          <a:lstStyle/>
          <a:p>
            <a:r>
              <a:rPr lang="en-US" sz="2400" dirty="0"/>
              <a:t>3. “alert”, displays a box on the browser with the information. Now display all the details</a:t>
            </a:r>
          </a:p>
          <a:p>
            <a:endParaRPr lang="en-US" sz="2400" dirty="0"/>
          </a:p>
        </p:txBody>
      </p:sp>
      <p:sp>
        <p:nvSpPr>
          <p:cNvPr id="19" name="Rectangle 18"/>
          <p:cNvSpPr/>
          <p:nvPr/>
        </p:nvSpPr>
        <p:spPr>
          <a:xfrm>
            <a:off x="6096000" y="5666098"/>
            <a:ext cx="6096000" cy="477054"/>
          </a:xfrm>
          <a:prstGeom prst="rect">
            <a:avLst/>
          </a:prstGeom>
          <a:solidFill>
            <a:schemeClr val="bg1"/>
          </a:solidFill>
        </p:spPr>
        <p:txBody>
          <a:bodyPr>
            <a:spAutoFit/>
          </a:bodyPr>
          <a:lstStyle/>
          <a:p>
            <a:r>
              <a:rPr lang="en-US" sz="2400" dirty="0"/>
              <a:t>4. Close the tags</a:t>
            </a:r>
          </a:p>
        </p:txBody>
      </p:sp>
      <p:sp>
        <p:nvSpPr>
          <p:cNvPr id="3" name="Rectangle 2">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29101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6" grpId="0" animBg="1"/>
      <p:bldP spid="17" grpId="0" animBg="1"/>
      <p:bldP spid="18"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1" name="TextBox 10">
            <a:extLst>
              <a:ext uri="{FF2B5EF4-FFF2-40B4-BE49-F238E27FC236}">
                <a16:creationId xmlns:a16="http://schemas.microsoft.com/office/drawing/2014/main" id="{CB0813B6-A6CC-0E44-B5AA-5B6E377CD285}"/>
              </a:ext>
            </a:extLst>
          </p:cNvPr>
          <p:cNvSpPr txBox="1"/>
          <p:nvPr/>
        </p:nvSpPr>
        <p:spPr>
          <a:xfrm>
            <a:off x="0" y="1266617"/>
            <a:ext cx="4115810" cy="400110"/>
          </a:xfrm>
          <a:prstGeom prst="rect">
            <a:avLst/>
          </a:prstGeom>
          <a:noFill/>
        </p:spPr>
        <p:txBody>
          <a:bodyPr wrap="square" rtlCol="0">
            <a:spAutoFit/>
          </a:bodyPr>
          <a:lstStyle/>
          <a:p>
            <a:r>
              <a:rPr lang="en-US" sz="2000" dirty="0"/>
              <a:t>Step #1 – Understand the Problem</a:t>
            </a:r>
          </a:p>
        </p:txBody>
      </p:sp>
      <p:sp>
        <p:nvSpPr>
          <p:cNvPr id="12" name="TextBox 11">
            <a:extLst>
              <a:ext uri="{FF2B5EF4-FFF2-40B4-BE49-F238E27FC236}">
                <a16:creationId xmlns:a16="http://schemas.microsoft.com/office/drawing/2014/main" id="{74F4000B-D140-0042-8016-A1976240D820}"/>
              </a:ext>
            </a:extLst>
          </p:cNvPr>
          <p:cNvSpPr txBox="1"/>
          <p:nvPr/>
        </p:nvSpPr>
        <p:spPr>
          <a:xfrm>
            <a:off x="6916618" y="1198741"/>
            <a:ext cx="4046738" cy="400110"/>
          </a:xfrm>
          <a:prstGeom prst="rect">
            <a:avLst/>
          </a:prstGeom>
          <a:noFill/>
        </p:spPr>
        <p:txBody>
          <a:bodyPr wrap="square" rtlCol="0">
            <a:spAutoFit/>
          </a:bodyPr>
          <a:lstStyle/>
          <a:p>
            <a:r>
              <a:rPr lang="en-US" sz="2000" dirty="0"/>
              <a:t>Step #2 – Develop the Algorithm</a:t>
            </a:r>
          </a:p>
        </p:txBody>
      </p:sp>
      <p:sp>
        <p:nvSpPr>
          <p:cNvPr id="22" name="Title 1">
            <a:extLst>
              <a:ext uri="{FF2B5EF4-FFF2-40B4-BE49-F238E27FC236}">
                <a16:creationId xmlns:a16="http://schemas.microsoft.com/office/drawing/2014/main" id="{BA14AA84-61AC-BD46-B3FB-5BBF77E685F4}"/>
              </a:ext>
            </a:extLst>
          </p:cNvPr>
          <p:cNvSpPr>
            <a:spLocks noGrp="1"/>
          </p:cNvSpPr>
          <p:nvPr>
            <p:ph type="title"/>
          </p:nvPr>
        </p:nvSpPr>
        <p:spPr>
          <a:xfrm>
            <a:off x="116039" y="130935"/>
            <a:ext cx="10515600" cy="1325563"/>
          </a:xfrm>
        </p:spPr>
        <p:txBody>
          <a:bodyPr/>
          <a:lstStyle/>
          <a:p>
            <a:r>
              <a:rPr lang="en-US" dirty="0"/>
              <a:t>GuessANumber</a:t>
            </a:r>
          </a:p>
        </p:txBody>
      </p:sp>
      <p:sp>
        <p:nvSpPr>
          <p:cNvPr id="23" name="TextBox 22">
            <a:extLst>
              <a:ext uri="{FF2B5EF4-FFF2-40B4-BE49-F238E27FC236}">
                <a16:creationId xmlns:a16="http://schemas.microsoft.com/office/drawing/2014/main" id="{4FD54751-3E6C-8646-A10D-C689800D2B46}"/>
              </a:ext>
            </a:extLst>
          </p:cNvPr>
          <p:cNvSpPr txBox="1"/>
          <p:nvPr/>
        </p:nvSpPr>
        <p:spPr>
          <a:xfrm>
            <a:off x="125046" y="1876956"/>
            <a:ext cx="3527661" cy="2677656"/>
          </a:xfrm>
          <a:prstGeom prst="rect">
            <a:avLst/>
          </a:prstGeom>
          <a:noFill/>
        </p:spPr>
        <p:txBody>
          <a:bodyPr wrap="square" rtlCol="0">
            <a:spAutoFit/>
          </a:bodyPr>
          <a:lstStyle/>
          <a:p>
            <a:r>
              <a:rPr lang="en-US" sz="2400" dirty="0"/>
              <a:t>Write a program that generates a random integer from 1 to 100 and stores that value in a variable.</a:t>
            </a:r>
          </a:p>
          <a:p>
            <a:endParaRPr lang="en-US" sz="2400" dirty="0"/>
          </a:p>
          <a:p>
            <a:r>
              <a:rPr lang="en-US" sz="2400" dirty="0"/>
              <a:t>Display the number.</a:t>
            </a:r>
          </a:p>
        </p:txBody>
      </p:sp>
      <p:sp>
        <p:nvSpPr>
          <p:cNvPr id="25" name="Flowchart: Alternate Process 5">
            <a:extLst>
              <a:ext uri="{FF2B5EF4-FFF2-40B4-BE49-F238E27FC236}">
                <a16:creationId xmlns:a16="http://schemas.microsoft.com/office/drawing/2014/main" id="{2BD66581-8DC0-4147-AB9E-DE400640EFC8}"/>
              </a:ext>
            </a:extLst>
          </p:cNvPr>
          <p:cNvSpPr/>
          <p:nvPr/>
        </p:nvSpPr>
        <p:spPr>
          <a:xfrm>
            <a:off x="8220391" y="1876956"/>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cxnSp>
        <p:nvCxnSpPr>
          <p:cNvPr id="26" name="Straight Arrow Connector 25">
            <a:extLst>
              <a:ext uri="{FF2B5EF4-FFF2-40B4-BE49-F238E27FC236}">
                <a16:creationId xmlns:a16="http://schemas.microsoft.com/office/drawing/2014/main" id="{1115DE74-0421-9641-BE14-2A86D06B76F0}"/>
              </a:ext>
            </a:extLst>
          </p:cNvPr>
          <p:cNvCxnSpPr>
            <a:cxnSpLocks/>
          </p:cNvCxnSpPr>
          <p:nvPr/>
        </p:nvCxnSpPr>
        <p:spPr>
          <a:xfrm>
            <a:off x="9090830" y="2252094"/>
            <a:ext cx="6841" cy="440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Flowchart: Process 27">
            <a:extLst>
              <a:ext uri="{FF2B5EF4-FFF2-40B4-BE49-F238E27FC236}">
                <a16:creationId xmlns:a16="http://schemas.microsoft.com/office/drawing/2014/main" id="{B7AABE39-F128-0A47-90B3-4B5E7A0937AE}"/>
              </a:ext>
            </a:extLst>
          </p:cNvPr>
          <p:cNvSpPr/>
          <p:nvPr/>
        </p:nvSpPr>
        <p:spPr>
          <a:xfrm>
            <a:off x="8218440" y="2692403"/>
            <a:ext cx="1758462" cy="6799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Generate a random number (1-100)</a:t>
            </a:r>
          </a:p>
        </p:txBody>
      </p:sp>
      <p:cxnSp>
        <p:nvCxnSpPr>
          <p:cNvPr id="28" name="Straight Arrow Connector 27">
            <a:extLst>
              <a:ext uri="{FF2B5EF4-FFF2-40B4-BE49-F238E27FC236}">
                <a16:creationId xmlns:a16="http://schemas.microsoft.com/office/drawing/2014/main" id="{D9BC4E3A-1ED4-BA49-B37C-EA2EFFC88544}"/>
              </a:ext>
            </a:extLst>
          </p:cNvPr>
          <p:cNvCxnSpPr>
            <a:cxnSpLocks/>
          </p:cNvCxnSpPr>
          <p:nvPr/>
        </p:nvCxnSpPr>
        <p:spPr>
          <a:xfrm>
            <a:off x="9097671" y="3372341"/>
            <a:ext cx="3899" cy="435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Flowchart: Data 3">
            <a:extLst>
              <a:ext uri="{FF2B5EF4-FFF2-40B4-BE49-F238E27FC236}">
                <a16:creationId xmlns:a16="http://schemas.microsoft.com/office/drawing/2014/main" id="{5C62E930-503E-4141-AA19-C9C848F0C8F3}"/>
              </a:ext>
            </a:extLst>
          </p:cNvPr>
          <p:cNvSpPr/>
          <p:nvPr/>
        </p:nvSpPr>
        <p:spPr>
          <a:xfrm>
            <a:off x="8187170" y="3808001"/>
            <a:ext cx="1828800" cy="68972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the number</a:t>
            </a:r>
          </a:p>
        </p:txBody>
      </p:sp>
      <p:cxnSp>
        <p:nvCxnSpPr>
          <p:cNvPr id="30" name="Straight Arrow Connector 29">
            <a:extLst>
              <a:ext uri="{FF2B5EF4-FFF2-40B4-BE49-F238E27FC236}">
                <a16:creationId xmlns:a16="http://schemas.microsoft.com/office/drawing/2014/main" id="{E9DC158A-1096-5D43-9D2E-F86D073871B9}"/>
              </a:ext>
            </a:extLst>
          </p:cNvPr>
          <p:cNvCxnSpPr>
            <a:cxnSpLocks/>
          </p:cNvCxnSpPr>
          <p:nvPr/>
        </p:nvCxnSpPr>
        <p:spPr>
          <a:xfrm>
            <a:off x="9101570" y="4497722"/>
            <a:ext cx="990" cy="618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Flowchart: Alternate Process 22">
            <a:extLst>
              <a:ext uri="{FF2B5EF4-FFF2-40B4-BE49-F238E27FC236}">
                <a16:creationId xmlns:a16="http://schemas.microsoft.com/office/drawing/2014/main" id="{FDD6B1E7-35B7-1D45-9262-8AF7C103131F}"/>
              </a:ext>
            </a:extLst>
          </p:cNvPr>
          <p:cNvSpPr/>
          <p:nvPr/>
        </p:nvSpPr>
        <p:spPr>
          <a:xfrm>
            <a:off x="8232121" y="5116447"/>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a:t>
            </a:r>
          </a:p>
        </p:txBody>
      </p:sp>
    </p:spTree>
    <p:extLst>
      <p:ext uri="{BB962C8B-B14F-4D97-AF65-F5344CB8AC3E}">
        <p14:creationId xmlns:p14="http://schemas.microsoft.com/office/powerpoint/2010/main" val="217196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3" grpId="0"/>
      <p:bldP spid="25" grpId="0" animBg="1"/>
      <p:bldP spid="27" grpId="0" animBg="1"/>
      <p:bldP spid="29" grpId="0" animBg="1"/>
      <p:bldP spid="3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87D33-6213-DB46-A290-CE1283484D78}"/>
              </a:ext>
            </a:extLst>
          </p:cNvPr>
          <p:cNvSpPr>
            <a:spLocks noGrp="1"/>
          </p:cNvSpPr>
          <p:nvPr>
            <p:ph type="title"/>
          </p:nvPr>
        </p:nvSpPr>
        <p:spPr>
          <a:xfrm>
            <a:off x="2592725" y="2602673"/>
            <a:ext cx="7403682" cy="1145222"/>
          </a:xfrm>
        </p:spPr>
        <p:txBody>
          <a:bodyPr/>
          <a:lstStyle/>
          <a:p>
            <a:r>
              <a:rPr lang="en-US" sz="7200" dirty="0"/>
              <a:t>TIME TO CODE!</a:t>
            </a:r>
          </a:p>
        </p:txBody>
      </p:sp>
      <p:sp>
        <p:nvSpPr>
          <p:cNvPr id="5" name="Rectangle 4">
            <a:extLst>
              <a:ext uri="{FF2B5EF4-FFF2-40B4-BE49-F238E27FC236}">
                <a16:creationId xmlns:a16="http://schemas.microsoft.com/office/drawing/2014/main" id="{51B20B66-C7DA-8E41-823C-24D2A05FE66A}"/>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1864683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114170"/>
            <a:ext cx="5791200" cy="4031873"/>
          </a:xfrm>
          <a:prstGeom prst="rect">
            <a:avLst/>
          </a:prstGeom>
          <a:solidFill>
            <a:schemeClr val="tx2">
              <a:lumMod val="10000"/>
            </a:schemeClr>
          </a:solidFill>
        </p:spPr>
        <p:txBody>
          <a:bodyPr wrap="square" rtlCol="0">
            <a:spAutoFit/>
          </a:bodyPr>
          <a:lstStyle/>
          <a:p>
            <a:r>
              <a:rPr lang="en-US" sz="1600" dirty="0">
                <a:solidFill>
                  <a:schemeClr val="bg1"/>
                </a:solidFill>
              </a:rPr>
              <a:t>&lt;html&gt;</a:t>
            </a:r>
          </a:p>
          <a:p>
            <a:r>
              <a:rPr lang="en-US" sz="1600" dirty="0">
                <a:solidFill>
                  <a:schemeClr val="bg1"/>
                </a:solidFill>
              </a:rPr>
              <a:t>&lt;body&gt;</a:t>
            </a:r>
          </a:p>
          <a:p>
            <a:r>
              <a:rPr lang="en-US" sz="1600" dirty="0">
                <a:solidFill>
                  <a:schemeClr val="bg1"/>
                </a:solidFill>
              </a:rPr>
              <a:t>&lt;script&gt;</a:t>
            </a:r>
          </a:p>
          <a:p>
            <a:endParaRPr lang="en-US" sz="1600" dirty="0">
              <a:solidFill>
                <a:schemeClr val="bg1"/>
              </a:solidFill>
            </a:endParaRPr>
          </a:p>
          <a:p>
            <a:endParaRPr lang="en-US" sz="1600" dirty="0">
              <a:solidFill>
                <a:schemeClr val="bg1"/>
              </a:solidFill>
            </a:endParaRPr>
          </a:p>
          <a:p>
            <a:r>
              <a:rPr lang="en-US" sz="1600" dirty="0">
                <a:solidFill>
                  <a:schemeClr val="bg1"/>
                </a:solidFill>
              </a:rPr>
              <a:t>var randomNumber = Math.floor(Math.random() * 100) + 1;</a:t>
            </a:r>
          </a:p>
          <a:p>
            <a:endParaRPr lang="en-US" sz="1600" dirty="0">
              <a:solidFill>
                <a:schemeClr val="bg1"/>
              </a:solidFill>
            </a:endParaRPr>
          </a:p>
          <a:p>
            <a:r>
              <a:rPr lang="en-US" sz="1600" dirty="0">
                <a:solidFill>
                  <a:schemeClr val="bg1"/>
                </a:solidFill>
              </a:rPr>
              <a:t> </a:t>
            </a:r>
          </a:p>
          <a:p>
            <a:r>
              <a:rPr lang="en-US" sz="1600" dirty="0">
                <a:solidFill>
                  <a:schemeClr val="bg1"/>
                </a:solidFill>
              </a:rPr>
              <a:t>alert('The random number generated is ' + randomNumber);</a:t>
            </a:r>
          </a:p>
          <a:p>
            <a:endParaRPr lang="en-US" sz="1600" dirty="0">
              <a:solidFill>
                <a:schemeClr val="bg1"/>
              </a:solidFill>
            </a:endParaRPr>
          </a:p>
          <a:p>
            <a:endParaRPr lang="en-US" sz="1600" dirty="0">
              <a:solidFill>
                <a:schemeClr val="bg1"/>
              </a:solidFill>
            </a:endParaRPr>
          </a:p>
          <a:p>
            <a:r>
              <a:rPr lang="en-US" sz="1600" dirty="0">
                <a:solidFill>
                  <a:schemeClr val="bg1"/>
                </a:solidFill>
              </a:rPr>
              <a:t>&lt;/script&gt;</a:t>
            </a:r>
          </a:p>
          <a:p>
            <a:r>
              <a:rPr lang="en-US" sz="1600" dirty="0">
                <a:solidFill>
                  <a:schemeClr val="bg1"/>
                </a:solidFill>
              </a:rPr>
              <a:t>&lt;/body&gt;</a:t>
            </a:r>
          </a:p>
          <a:p>
            <a:r>
              <a:rPr lang="en-US" sz="1600" dirty="0">
                <a:solidFill>
                  <a:schemeClr val="bg1"/>
                </a:solidFill>
              </a:rPr>
              <a:t>&lt;/html&gt;</a:t>
            </a:r>
          </a:p>
          <a:p>
            <a:endParaRPr lang="en-US" sz="1600" dirty="0">
              <a:solidFill>
                <a:schemeClr val="bg1"/>
              </a:solidFill>
            </a:endParaRPr>
          </a:p>
          <a:p>
            <a:endParaRPr lang="en-US" sz="1600" dirty="0">
              <a:solidFill>
                <a:schemeClr val="bg1"/>
              </a:solidFill>
            </a:endParaRPr>
          </a:p>
        </p:txBody>
      </p:sp>
      <p:sp>
        <p:nvSpPr>
          <p:cNvPr id="2" name="TextBox 1"/>
          <p:cNvSpPr txBox="1"/>
          <p:nvPr/>
        </p:nvSpPr>
        <p:spPr>
          <a:xfrm>
            <a:off x="1061711" y="323299"/>
            <a:ext cx="9941031" cy="461665"/>
          </a:xfrm>
          <a:prstGeom prst="rect">
            <a:avLst/>
          </a:prstGeom>
          <a:solidFill>
            <a:srgbClr val="A30C33"/>
          </a:solidFill>
        </p:spPr>
        <p:txBody>
          <a:bodyPr wrap="square" rtlCol="0">
            <a:spAutoFit/>
          </a:bodyPr>
          <a:lstStyle/>
          <a:p>
            <a:pPr algn="ctr"/>
            <a:r>
              <a:rPr lang="en-US" sz="2400" dirty="0">
                <a:solidFill>
                  <a:schemeClr val="bg1"/>
                </a:solidFill>
              </a:rPr>
              <a:t>Step 3: Write the code </a:t>
            </a:r>
          </a:p>
        </p:txBody>
      </p:sp>
      <p:sp>
        <p:nvSpPr>
          <p:cNvPr id="3" name="Rectangle 2">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9" name="Oval 8">
            <a:extLst>
              <a:ext uri="{FF2B5EF4-FFF2-40B4-BE49-F238E27FC236}">
                <a16:creationId xmlns:a16="http://schemas.microsoft.com/office/drawing/2014/main" id="{11A590F8-84B4-CB49-A644-C86119846A4B}"/>
              </a:ext>
            </a:extLst>
          </p:cNvPr>
          <p:cNvSpPr/>
          <p:nvPr/>
        </p:nvSpPr>
        <p:spPr>
          <a:xfrm>
            <a:off x="-101600" y="1114170"/>
            <a:ext cx="1163311"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1A590F8-84B4-CB49-A644-C86119846A4B}"/>
              </a:ext>
            </a:extLst>
          </p:cNvPr>
          <p:cNvSpPr/>
          <p:nvPr/>
        </p:nvSpPr>
        <p:spPr>
          <a:xfrm>
            <a:off x="-162973" y="2269887"/>
            <a:ext cx="5613783" cy="4735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1A590F8-84B4-CB49-A644-C86119846A4B}"/>
              </a:ext>
            </a:extLst>
          </p:cNvPr>
          <p:cNvSpPr/>
          <p:nvPr/>
        </p:nvSpPr>
        <p:spPr>
          <a:xfrm>
            <a:off x="-237319" y="3835235"/>
            <a:ext cx="1322969"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981371" y="1262743"/>
            <a:ext cx="5036913" cy="1988457"/>
          </a:xfrm>
          <a:prstGeom prst="rect">
            <a:avLst/>
          </a:prstGeom>
        </p:spPr>
        <p:txBody>
          <a:bodyPr wrap="square" rtlCol="0">
            <a:spAutoFit/>
          </a:bodyPr>
          <a:lstStyle/>
          <a:p>
            <a:endParaRPr lang="en-US" dirty="0"/>
          </a:p>
        </p:txBody>
      </p:sp>
      <p:sp>
        <p:nvSpPr>
          <p:cNvPr id="16" name="Rectangle 15"/>
          <p:cNvSpPr/>
          <p:nvPr/>
        </p:nvSpPr>
        <p:spPr>
          <a:xfrm>
            <a:off x="6085258" y="1112336"/>
            <a:ext cx="6096000" cy="1569660"/>
          </a:xfrm>
          <a:prstGeom prst="rect">
            <a:avLst/>
          </a:prstGeom>
          <a:solidFill>
            <a:schemeClr val="bg1"/>
          </a:solidFill>
        </p:spPr>
        <p:txBody>
          <a:bodyPr>
            <a:spAutoFit/>
          </a:bodyPr>
          <a:lstStyle/>
          <a:p>
            <a:pPr marL="342900" lvl="0" indent="-342900">
              <a:buFont typeface="Arial"/>
              <a:buAutoNum type="arabicPeriod"/>
            </a:pPr>
            <a:r>
              <a:rPr lang="en-US" sz="2400" dirty="0"/>
              <a:t>Make the tags: &lt;html&gt; for the html page, &lt;body&gt; for the content in the page, &lt;script&gt;  for the code in the page.</a:t>
            </a:r>
          </a:p>
          <a:p>
            <a:pPr marL="342900" lvl="0" indent="-342900">
              <a:buFont typeface="Arial"/>
              <a:buAutoNum type="arabicPeriod"/>
            </a:pPr>
            <a:endParaRPr lang="en-US" sz="2400" dirty="0"/>
          </a:p>
        </p:txBody>
      </p:sp>
      <p:sp>
        <p:nvSpPr>
          <p:cNvPr id="17" name="Rectangle 16"/>
          <p:cNvSpPr/>
          <p:nvPr/>
        </p:nvSpPr>
        <p:spPr>
          <a:xfrm>
            <a:off x="6028521" y="2328820"/>
            <a:ext cx="6096000" cy="2308324"/>
          </a:xfrm>
          <a:prstGeom prst="rect">
            <a:avLst/>
          </a:prstGeom>
          <a:solidFill>
            <a:schemeClr val="bg1"/>
          </a:solidFill>
        </p:spPr>
        <p:txBody>
          <a:bodyPr>
            <a:spAutoFit/>
          </a:bodyPr>
          <a:lstStyle/>
          <a:p>
            <a:r>
              <a:rPr lang="en-US" sz="2400" dirty="0"/>
              <a:t>2. Make a variable for random number. Then assign the random number equation to it. </a:t>
            </a:r>
          </a:p>
          <a:p>
            <a:pPr marL="342900" indent="-342900">
              <a:buFont typeface="Arial" panose="020B0604020202020204" pitchFamily="34" charset="0"/>
              <a:buChar char="•"/>
            </a:pPr>
            <a:r>
              <a:rPr lang="en-US" sz="2400" dirty="0"/>
              <a:t>“var” helps in creating a variable</a:t>
            </a:r>
          </a:p>
          <a:p>
            <a:pPr marL="342900" indent="-342900">
              <a:buFont typeface="Arial" panose="020B0604020202020204" pitchFamily="34" charset="0"/>
              <a:buChar char="•"/>
            </a:pPr>
            <a:r>
              <a:rPr lang="en-US" sz="2400" dirty="0"/>
              <a:t>“=“ helps in assigning the value to a variable.</a:t>
            </a:r>
          </a:p>
        </p:txBody>
      </p:sp>
      <p:sp>
        <p:nvSpPr>
          <p:cNvPr id="19" name="Rectangle 18"/>
          <p:cNvSpPr/>
          <p:nvPr/>
        </p:nvSpPr>
        <p:spPr>
          <a:xfrm>
            <a:off x="6096000" y="5035273"/>
            <a:ext cx="6096000" cy="477054"/>
          </a:xfrm>
          <a:prstGeom prst="rect">
            <a:avLst/>
          </a:prstGeom>
          <a:solidFill>
            <a:schemeClr val="bg1"/>
          </a:solidFill>
        </p:spPr>
        <p:txBody>
          <a:bodyPr>
            <a:spAutoFit/>
          </a:bodyPr>
          <a:lstStyle/>
          <a:p>
            <a:r>
              <a:rPr lang="en-US" sz="2500" dirty="0"/>
              <a:t>4. Close the tags</a:t>
            </a:r>
          </a:p>
        </p:txBody>
      </p:sp>
      <p:sp>
        <p:nvSpPr>
          <p:cNvPr id="14" name="Oval 13">
            <a:extLst>
              <a:ext uri="{FF2B5EF4-FFF2-40B4-BE49-F238E27FC236}">
                <a16:creationId xmlns:a16="http://schemas.microsoft.com/office/drawing/2014/main" id="{11A590F8-84B4-CB49-A644-C86119846A4B}"/>
              </a:ext>
            </a:extLst>
          </p:cNvPr>
          <p:cNvSpPr/>
          <p:nvPr/>
        </p:nvSpPr>
        <p:spPr>
          <a:xfrm>
            <a:off x="0" y="2947182"/>
            <a:ext cx="5613783" cy="6080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085258" y="4550433"/>
            <a:ext cx="6096000" cy="461665"/>
          </a:xfrm>
          <a:prstGeom prst="rect">
            <a:avLst/>
          </a:prstGeom>
          <a:solidFill>
            <a:schemeClr val="bg1"/>
          </a:solidFill>
        </p:spPr>
        <p:txBody>
          <a:bodyPr>
            <a:spAutoFit/>
          </a:bodyPr>
          <a:lstStyle/>
          <a:p>
            <a:r>
              <a:rPr lang="en-US" sz="2400" dirty="0"/>
              <a:t>3. Display the random number</a:t>
            </a:r>
          </a:p>
        </p:txBody>
      </p:sp>
    </p:spTree>
    <p:extLst>
      <p:ext uri="{BB962C8B-B14F-4D97-AF65-F5344CB8AC3E}">
        <p14:creationId xmlns:p14="http://schemas.microsoft.com/office/powerpoint/2010/main" val="232158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2" grpId="0" animBg="1"/>
      <p:bldP spid="16" grpId="0" animBg="1"/>
      <p:bldP spid="17" grpId="0" animBg="1"/>
      <p:bldP spid="19" grpId="0" animBg="1"/>
      <p:bldP spid="14"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A37042-A175-8F4C-A5EA-0B3DC9682AE9}"/>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Title 1">
            <a:extLst>
              <a:ext uri="{FF2B5EF4-FFF2-40B4-BE49-F238E27FC236}">
                <a16:creationId xmlns:a16="http://schemas.microsoft.com/office/drawing/2014/main" id="{58070029-ACE3-AD47-B4AE-BF1DB7801EF1}"/>
              </a:ext>
            </a:extLst>
          </p:cNvPr>
          <p:cNvSpPr>
            <a:spLocks noGrp="1"/>
          </p:cNvSpPr>
          <p:nvPr>
            <p:ph type="title"/>
          </p:nvPr>
        </p:nvSpPr>
        <p:spPr>
          <a:xfrm>
            <a:off x="122769" y="163913"/>
            <a:ext cx="10515600" cy="1325563"/>
          </a:xfrm>
        </p:spPr>
        <p:txBody>
          <a:bodyPr/>
          <a:lstStyle/>
          <a:p>
            <a:r>
              <a:rPr lang="en-US" dirty="0"/>
              <a:t>Profits</a:t>
            </a:r>
          </a:p>
        </p:txBody>
      </p:sp>
      <p:sp>
        <p:nvSpPr>
          <p:cNvPr id="7" name="TextBox 6">
            <a:extLst>
              <a:ext uri="{FF2B5EF4-FFF2-40B4-BE49-F238E27FC236}">
                <a16:creationId xmlns:a16="http://schemas.microsoft.com/office/drawing/2014/main" id="{62DD3D00-72FA-0F48-A634-0C6A0F58936C}"/>
              </a:ext>
            </a:extLst>
          </p:cNvPr>
          <p:cNvSpPr txBox="1"/>
          <p:nvPr/>
        </p:nvSpPr>
        <p:spPr>
          <a:xfrm>
            <a:off x="37373" y="954828"/>
            <a:ext cx="4115810" cy="400110"/>
          </a:xfrm>
          <a:prstGeom prst="rect">
            <a:avLst/>
          </a:prstGeom>
          <a:noFill/>
        </p:spPr>
        <p:txBody>
          <a:bodyPr wrap="square" rtlCol="0">
            <a:spAutoFit/>
          </a:bodyPr>
          <a:lstStyle/>
          <a:p>
            <a:r>
              <a:rPr lang="en-US" sz="2000" dirty="0"/>
              <a:t>Step #1 – Understand the Problem</a:t>
            </a:r>
          </a:p>
        </p:txBody>
      </p:sp>
      <p:sp>
        <p:nvSpPr>
          <p:cNvPr id="8" name="TextBox 7">
            <a:extLst>
              <a:ext uri="{FF2B5EF4-FFF2-40B4-BE49-F238E27FC236}">
                <a16:creationId xmlns:a16="http://schemas.microsoft.com/office/drawing/2014/main" id="{5F2048CB-1C8B-3A47-9E5A-E115F1AA5379}"/>
              </a:ext>
            </a:extLst>
          </p:cNvPr>
          <p:cNvSpPr txBox="1"/>
          <p:nvPr/>
        </p:nvSpPr>
        <p:spPr>
          <a:xfrm>
            <a:off x="7590272" y="954828"/>
            <a:ext cx="4046738" cy="400110"/>
          </a:xfrm>
          <a:prstGeom prst="rect">
            <a:avLst/>
          </a:prstGeom>
          <a:noFill/>
        </p:spPr>
        <p:txBody>
          <a:bodyPr wrap="square" rtlCol="0">
            <a:spAutoFit/>
          </a:bodyPr>
          <a:lstStyle/>
          <a:p>
            <a:r>
              <a:rPr lang="en-US" sz="2000" dirty="0"/>
              <a:t>Step #2 – Develop the Algorithm</a:t>
            </a:r>
          </a:p>
        </p:txBody>
      </p:sp>
      <p:sp>
        <p:nvSpPr>
          <p:cNvPr id="10" name="TextBox 9">
            <a:extLst>
              <a:ext uri="{FF2B5EF4-FFF2-40B4-BE49-F238E27FC236}">
                <a16:creationId xmlns:a16="http://schemas.microsoft.com/office/drawing/2014/main" id="{8FBF0564-AC25-D44B-9865-338F98B07BE9}"/>
              </a:ext>
            </a:extLst>
          </p:cNvPr>
          <p:cNvSpPr txBox="1"/>
          <p:nvPr/>
        </p:nvSpPr>
        <p:spPr>
          <a:xfrm>
            <a:off x="37373" y="1487882"/>
            <a:ext cx="3527661" cy="4093428"/>
          </a:xfrm>
          <a:prstGeom prst="rect">
            <a:avLst/>
          </a:prstGeom>
          <a:noFill/>
        </p:spPr>
        <p:txBody>
          <a:bodyPr wrap="square" rtlCol="0">
            <a:spAutoFit/>
          </a:bodyPr>
          <a:lstStyle/>
          <a:p>
            <a:r>
              <a:rPr lang="en-US" sz="2000" dirty="0"/>
              <a:t>A company has determined that its annual profit is typically 23 percent of total sales. </a:t>
            </a:r>
          </a:p>
          <a:p>
            <a:endParaRPr lang="en-US" sz="2000" dirty="0"/>
          </a:p>
          <a:p>
            <a:r>
              <a:rPr lang="en-US" sz="2000" dirty="0"/>
              <a:t>Prompt the user to enter the projected amount of total sales, then displays the profit that will be made from that amount.</a:t>
            </a:r>
          </a:p>
          <a:p>
            <a:endParaRPr lang="en-US" sz="2000" dirty="0"/>
          </a:p>
          <a:p>
            <a:r>
              <a:rPr lang="en-US" sz="2000" dirty="0"/>
              <a:t>Hint: Use the value 0.23 to represent 23 percent.</a:t>
            </a:r>
          </a:p>
        </p:txBody>
      </p:sp>
      <p:sp>
        <p:nvSpPr>
          <p:cNvPr id="11" name="Flowchart: Alternate Process 5">
            <a:extLst>
              <a:ext uri="{FF2B5EF4-FFF2-40B4-BE49-F238E27FC236}">
                <a16:creationId xmlns:a16="http://schemas.microsoft.com/office/drawing/2014/main" id="{017ADE9C-C4C7-5244-89CC-5B2A06EF0202}"/>
              </a:ext>
            </a:extLst>
          </p:cNvPr>
          <p:cNvSpPr/>
          <p:nvPr/>
        </p:nvSpPr>
        <p:spPr>
          <a:xfrm>
            <a:off x="8446399" y="1487882"/>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cxnSp>
        <p:nvCxnSpPr>
          <p:cNvPr id="12" name="Straight Arrow Connector 11">
            <a:extLst>
              <a:ext uri="{FF2B5EF4-FFF2-40B4-BE49-F238E27FC236}">
                <a16:creationId xmlns:a16="http://schemas.microsoft.com/office/drawing/2014/main" id="{5DC4256A-6914-7947-8F2B-6241EDFA7E40}"/>
              </a:ext>
            </a:extLst>
          </p:cNvPr>
          <p:cNvCxnSpPr>
            <a:cxnSpLocks/>
          </p:cNvCxnSpPr>
          <p:nvPr/>
        </p:nvCxnSpPr>
        <p:spPr>
          <a:xfrm>
            <a:off x="9298199" y="1876908"/>
            <a:ext cx="970" cy="324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lowchart: Data 44">
            <a:extLst>
              <a:ext uri="{FF2B5EF4-FFF2-40B4-BE49-F238E27FC236}">
                <a16:creationId xmlns:a16="http://schemas.microsoft.com/office/drawing/2014/main" id="{11024B85-4C6D-9C45-A908-375B0843A3CE}"/>
              </a:ext>
            </a:extLst>
          </p:cNvPr>
          <p:cNvSpPr/>
          <p:nvPr/>
        </p:nvSpPr>
        <p:spPr>
          <a:xfrm>
            <a:off x="8331102" y="2231919"/>
            <a:ext cx="1895242" cy="68972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Prompt for projected total sales</a:t>
            </a:r>
          </a:p>
        </p:txBody>
      </p:sp>
      <p:cxnSp>
        <p:nvCxnSpPr>
          <p:cNvPr id="14" name="Straight Arrow Connector 13">
            <a:extLst>
              <a:ext uri="{FF2B5EF4-FFF2-40B4-BE49-F238E27FC236}">
                <a16:creationId xmlns:a16="http://schemas.microsoft.com/office/drawing/2014/main" id="{5F4CC3E2-8C17-4842-BEA0-B69BA6212C62}"/>
              </a:ext>
            </a:extLst>
          </p:cNvPr>
          <p:cNvCxnSpPr>
            <a:cxnSpLocks/>
          </p:cNvCxnSpPr>
          <p:nvPr/>
        </p:nvCxnSpPr>
        <p:spPr>
          <a:xfrm>
            <a:off x="9316837" y="2876936"/>
            <a:ext cx="5871" cy="441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lowchart: Process 27">
            <a:extLst>
              <a:ext uri="{FF2B5EF4-FFF2-40B4-BE49-F238E27FC236}">
                <a16:creationId xmlns:a16="http://schemas.microsoft.com/office/drawing/2014/main" id="{DD650E93-B4A3-964D-9581-0786C9BA43D7}"/>
              </a:ext>
            </a:extLst>
          </p:cNvPr>
          <p:cNvSpPr/>
          <p:nvPr/>
        </p:nvSpPr>
        <p:spPr>
          <a:xfrm>
            <a:off x="8446399" y="3373042"/>
            <a:ext cx="1758462" cy="6799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Calculate projected profits</a:t>
            </a:r>
          </a:p>
        </p:txBody>
      </p:sp>
      <p:cxnSp>
        <p:nvCxnSpPr>
          <p:cNvPr id="16" name="Straight Arrow Connector 15">
            <a:extLst>
              <a:ext uri="{FF2B5EF4-FFF2-40B4-BE49-F238E27FC236}">
                <a16:creationId xmlns:a16="http://schemas.microsoft.com/office/drawing/2014/main" id="{48A3B00D-6CAA-9341-B77A-AB56B289EECB}"/>
              </a:ext>
            </a:extLst>
          </p:cNvPr>
          <p:cNvCxnSpPr>
            <a:cxnSpLocks/>
          </p:cNvCxnSpPr>
          <p:nvPr/>
        </p:nvCxnSpPr>
        <p:spPr>
          <a:xfrm>
            <a:off x="9319772" y="3908869"/>
            <a:ext cx="3899" cy="482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lowchart: Data 3">
            <a:extLst>
              <a:ext uri="{FF2B5EF4-FFF2-40B4-BE49-F238E27FC236}">
                <a16:creationId xmlns:a16="http://schemas.microsoft.com/office/drawing/2014/main" id="{1B5BF56C-C5FB-F24D-87A3-D8C6D56641EE}"/>
              </a:ext>
            </a:extLst>
          </p:cNvPr>
          <p:cNvSpPr/>
          <p:nvPr/>
        </p:nvSpPr>
        <p:spPr>
          <a:xfrm>
            <a:off x="8392662" y="4443516"/>
            <a:ext cx="1828800" cy="68972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projected profits</a:t>
            </a:r>
          </a:p>
        </p:txBody>
      </p:sp>
      <p:cxnSp>
        <p:nvCxnSpPr>
          <p:cNvPr id="18" name="Straight Arrow Connector 17">
            <a:extLst>
              <a:ext uri="{FF2B5EF4-FFF2-40B4-BE49-F238E27FC236}">
                <a16:creationId xmlns:a16="http://schemas.microsoft.com/office/drawing/2014/main" id="{92D7955E-E3B3-0541-AF1D-F29213FA4BD5}"/>
              </a:ext>
            </a:extLst>
          </p:cNvPr>
          <p:cNvCxnSpPr>
            <a:cxnSpLocks/>
          </p:cNvCxnSpPr>
          <p:nvPr/>
        </p:nvCxnSpPr>
        <p:spPr>
          <a:xfrm>
            <a:off x="9322681" y="4857747"/>
            <a:ext cx="990" cy="587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lowchart: Alternate Process 22">
            <a:extLst>
              <a:ext uri="{FF2B5EF4-FFF2-40B4-BE49-F238E27FC236}">
                <a16:creationId xmlns:a16="http://schemas.microsoft.com/office/drawing/2014/main" id="{22B5BF5F-B94B-4544-A6A6-133899BB70B7}"/>
              </a:ext>
            </a:extLst>
          </p:cNvPr>
          <p:cNvSpPr/>
          <p:nvPr/>
        </p:nvSpPr>
        <p:spPr>
          <a:xfrm>
            <a:off x="8453232" y="5479562"/>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a:t>
            </a:r>
          </a:p>
        </p:txBody>
      </p:sp>
    </p:spTree>
    <p:extLst>
      <p:ext uri="{BB962C8B-B14F-4D97-AF65-F5344CB8AC3E}">
        <p14:creationId xmlns:p14="http://schemas.microsoft.com/office/powerpoint/2010/main" val="35200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animBg="1"/>
      <p:bldP spid="13" grpId="0" animBg="1"/>
      <p:bldP spid="15" grpId="0" animBg="1"/>
      <p:bldP spid="17" grpId="0" animBg="1"/>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87D33-6213-DB46-A290-CE1283484D78}"/>
              </a:ext>
            </a:extLst>
          </p:cNvPr>
          <p:cNvSpPr>
            <a:spLocks noGrp="1"/>
          </p:cNvSpPr>
          <p:nvPr>
            <p:ph type="title"/>
          </p:nvPr>
        </p:nvSpPr>
        <p:spPr>
          <a:xfrm>
            <a:off x="2592725" y="2602673"/>
            <a:ext cx="7403682" cy="1145222"/>
          </a:xfrm>
        </p:spPr>
        <p:txBody>
          <a:bodyPr/>
          <a:lstStyle/>
          <a:p>
            <a:r>
              <a:rPr lang="en-US" sz="7200" dirty="0"/>
              <a:t>TIME TO CODE!</a:t>
            </a:r>
          </a:p>
        </p:txBody>
      </p:sp>
      <p:sp>
        <p:nvSpPr>
          <p:cNvPr id="5" name="Rectangle 4">
            <a:extLst>
              <a:ext uri="{FF2B5EF4-FFF2-40B4-BE49-F238E27FC236}">
                <a16:creationId xmlns:a16="http://schemas.microsoft.com/office/drawing/2014/main" id="{51B20B66-C7DA-8E41-823C-24D2A05FE66A}"/>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2026742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113115"/>
            <a:ext cx="5922284" cy="4031873"/>
          </a:xfrm>
          <a:prstGeom prst="rect">
            <a:avLst/>
          </a:prstGeom>
          <a:solidFill>
            <a:schemeClr val="tx2">
              <a:lumMod val="10000"/>
            </a:schemeClr>
          </a:solidFill>
        </p:spPr>
        <p:txBody>
          <a:bodyPr wrap="square" rtlCol="0">
            <a:spAutoFit/>
          </a:bodyPr>
          <a:lstStyle/>
          <a:p>
            <a:r>
              <a:rPr lang="en-US" sz="1600" dirty="0">
                <a:solidFill>
                  <a:schemeClr val="bg1"/>
                </a:solidFill>
              </a:rPr>
              <a:t>&lt;html&gt;</a:t>
            </a:r>
          </a:p>
          <a:p>
            <a:r>
              <a:rPr lang="en-US" sz="1600" dirty="0">
                <a:solidFill>
                  <a:schemeClr val="bg1"/>
                </a:solidFill>
              </a:rPr>
              <a:t>&lt;body&gt;</a:t>
            </a:r>
          </a:p>
          <a:p>
            <a:r>
              <a:rPr lang="en-US" sz="1600" dirty="0">
                <a:solidFill>
                  <a:schemeClr val="bg1"/>
                </a:solidFill>
              </a:rPr>
              <a:t>&lt;script&gt;</a:t>
            </a:r>
          </a:p>
          <a:p>
            <a:endParaRPr lang="en-US" sz="1600" dirty="0">
              <a:solidFill>
                <a:schemeClr val="bg1"/>
              </a:solidFill>
            </a:endParaRPr>
          </a:p>
          <a:p>
            <a:endParaRPr lang="en-US" sz="1600" dirty="0">
              <a:solidFill>
                <a:schemeClr val="bg1"/>
              </a:solidFill>
            </a:endParaRPr>
          </a:p>
          <a:p>
            <a:r>
              <a:rPr lang="en-US" sz="1600" dirty="0">
                <a:solidFill>
                  <a:schemeClr val="bg1"/>
                </a:solidFill>
              </a:rPr>
              <a:t>var totalSales = prompt("What are your projected total sales? ");</a:t>
            </a:r>
          </a:p>
          <a:p>
            <a:r>
              <a:rPr lang="en-US" sz="1600" dirty="0">
                <a:solidFill>
                  <a:schemeClr val="bg1"/>
                </a:solidFill>
              </a:rPr>
              <a:t>var profits = totalSales * .23;</a:t>
            </a:r>
          </a:p>
          <a:p>
            <a:endParaRPr lang="en-US" sz="1600" dirty="0">
              <a:solidFill>
                <a:schemeClr val="bg1"/>
              </a:solidFill>
            </a:endParaRPr>
          </a:p>
          <a:p>
            <a:r>
              <a:rPr lang="en-US" sz="1600" dirty="0">
                <a:solidFill>
                  <a:schemeClr val="bg1"/>
                </a:solidFill>
              </a:rPr>
              <a:t>alert('the expected profits on ' + totalSales + ' in total sales is ' + profits);</a:t>
            </a:r>
          </a:p>
          <a:p>
            <a:endParaRPr lang="en-US" sz="1600" dirty="0">
              <a:solidFill>
                <a:schemeClr val="bg1"/>
              </a:solidFill>
            </a:endParaRPr>
          </a:p>
          <a:p>
            <a:endParaRPr lang="en-US" sz="1600" dirty="0">
              <a:solidFill>
                <a:schemeClr val="bg1"/>
              </a:solidFill>
            </a:endParaRPr>
          </a:p>
          <a:p>
            <a:r>
              <a:rPr lang="en-US" sz="1600" dirty="0">
                <a:solidFill>
                  <a:schemeClr val="bg1"/>
                </a:solidFill>
              </a:rPr>
              <a:t>&lt;/script&gt;</a:t>
            </a:r>
          </a:p>
          <a:p>
            <a:r>
              <a:rPr lang="en-US" sz="1600" dirty="0">
                <a:solidFill>
                  <a:schemeClr val="bg1"/>
                </a:solidFill>
              </a:rPr>
              <a:t>&lt;/body&gt;</a:t>
            </a:r>
          </a:p>
          <a:p>
            <a:r>
              <a:rPr lang="en-US" sz="1600" dirty="0">
                <a:solidFill>
                  <a:schemeClr val="bg1"/>
                </a:solidFill>
              </a:rPr>
              <a:t>&lt;/html&gt;</a:t>
            </a:r>
          </a:p>
        </p:txBody>
      </p:sp>
      <p:sp>
        <p:nvSpPr>
          <p:cNvPr id="2" name="TextBox 1"/>
          <p:cNvSpPr txBox="1"/>
          <p:nvPr/>
        </p:nvSpPr>
        <p:spPr>
          <a:xfrm>
            <a:off x="1061711" y="323299"/>
            <a:ext cx="9941031" cy="461665"/>
          </a:xfrm>
          <a:prstGeom prst="rect">
            <a:avLst/>
          </a:prstGeom>
          <a:solidFill>
            <a:srgbClr val="A30C33"/>
          </a:solidFill>
        </p:spPr>
        <p:txBody>
          <a:bodyPr wrap="square" rtlCol="0">
            <a:spAutoFit/>
          </a:bodyPr>
          <a:lstStyle/>
          <a:p>
            <a:pPr algn="ctr"/>
            <a:r>
              <a:rPr lang="en-US" sz="2400" dirty="0">
                <a:solidFill>
                  <a:schemeClr val="bg1"/>
                </a:solidFill>
              </a:rPr>
              <a:t>Step 3: Write the code </a:t>
            </a:r>
          </a:p>
        </p:txBody>
      </p:sp>
      <p:sp>
        <p:nvSpPr>
          <p:cNvPr id="9" name="Oval 8">
            <a:extLst>
              <a:ext uri="{FF2B5EF4-FFF2-40B4-BE49-F238E27FC236}">
                <a16:creationId xmlns:a16="http://schemas.microsoft.com/office/drawing/2014/main" id="{11A590F8-84B4-CB49-A644-C86119846A4B}"/>
              </a:ext>
            </a:extLst>
          </p:cNvPr>
          <p:cNvSpPr/>
          <p:nvPr/>
        </p:nvSpPr>
        <p:spPr>
          <a:xfrm>
            <a:off x="-101600" y="1114170"/>
            <a:ext cx="1163311"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1A590F8-84B4-CB49-A644-C86119846A4B}"/>
              </a:ext>
            </a:extLst>
          </p:cNvPr>
          <p:cNvSpPr/>
          <p:nvPr/>
        </p:nvSpPr>
        <p:spPr>
          <a:xfrm>
            <a:off x="-101600" y="2280051"/>
            <a:ext cx="5834743" cy="467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1A590F8-84B4-CB49-A644-C86119846A4B}"/>
              </a:ext>
            </a:extLst>
          </p:cNvPr>
          <p:cNvSpPr/>
          <p:nvPr/>
        </p:nvSpPr>
        <p:spPr>
          <a:xfrm>
            <a:off x="0" y="3272631"/>
            <a:ext cx="5922285" cy="4591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1A590F8-84B4-CB49-A644-C86119846A4B}"/>
              </a:ext>
            </a:extLst>
          </p:cNvPr>
          <p:cNvSpPr/>
          <p:nvPr/>
        </p:nvSpPr>
        <p:spPr>
          <a:xfrm>
            <a:off x="-181430" y="4276304"/>
            <a:ext cx="1322969"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981371" y="1262743"/>
            <a:ext cx="5036913" cy="1988457"/>
          </a:xfrm>
          <a:prstGeom prst="rect">
            <a:avLst/>
          </a:prstGeom>
        </p:spPr>
        <p:txBody>
          <a:bodyPr wrap="square" rtlCol="0">
            <a:spAutoFit/>
          </a:bodyPr>
          <a:lstStyle/>
          <a:p>
            <a:endParaRPr lang="en-US" dirty="0"/>
          </a:p>
        </p:txBody>
      </p:sp>
      <p:sp>
        <p:nvSpPr>
          <p:cNvPr id="16" name="Rectangle 15"/>
          <p:cNvSpPr/>
          <p:nvPr/>
        </p:nvSpPr>
        <p:spPr>
          <a:xfrm>
            <a:off x="6032226" y="1114170"/>
            <a:ext cx="6096000" cy="1200329"/>
          </a:xfrm>
          <a:prstGeom prst="rect">
            <a:avLst/>
          </a:prstGeom>
          <a:solidFill>
            <a:schemeClr val="bg1"/>
          </a:solidFill>
        </p:spPr>
        <p:txBody>
          <a:bodyPr>
            <a:spAutoFit/>
          </a:bodyPr>
          <a:lstStyle/>
          <a:p>
            <a:pPr marL="342900" lvl="0" indent="-342900">
              <a:buFont typeface="Arial"/>
              <a:buAutoNum type="arabicPeriod"/>
            </a:pPr>
            <a:r>
              <a:rPr lang="en-US" sz="2400" dirty="0"/>
              <a:t>Make the tags: &lt;html&gt; for the html page, &lt;body&gt; for the content in the page, &lt;script&gt;  for the code in the page.</a:t>
            </a:r>
          </a:p>
        </p:txBody>
      </p:sp>
      <p:sp>
        <p:nvSpPr>
          <p:cNvPr id="17" name="Rectangle 16"/>
          <p:cNvSpPr/>
          <p:nvPr/>
        </p:nvSpPr>
        <p:spPr>
          <a:xfrm>
            <a:off x="6032226" y="2274009"/>
            <a:ext cx="6096000" cy="1954381"/>
          </a:xfrm>
          <a:prstGeom prst="rect">
            <a:avLst/>
          </a:prstGeom>
          <a:solidFill>
            <a:schemeClr val="bg1"/>
          </a:solidFill>
        </p:spPr>
        <p:txBody>
          <a:bodyPr>
            <a:spAutoFit/>
          </a:bodyPr>
          <a:lstStyle/>
          <a:p>
            <a:r>
              <a:rPr lang="en-US" sz="2500" dirty="0"/>
              <a:t>2. </a:t>
            </a:r>
            <a:r>
              <a:rPr lang="en-US" sz="2400" dirty="0"/>
              <a:t>Here we get the total sales from the user and store it in variable called totalsales.</a:t>
            </a:r>
          </a:p>
          <a:p>
            <a:pPr marL="342900" indent="-342900">
              <a:buFont typeface="Arial" panose="020B0604020202020204" pitchFamily="34" charset="0"/>
              <a:buChar char="•"/>
            </a:pPr>
            <a:r>
              <a:rPr lang="en-US" sz="2400" dirty="0"/>
              <a:t>“var” helps us make variables</a:t>
            </a:r>
          </a:p>
          <a:p>
            <a:pPr marL="342900" indent="-342900">
              <a:buFont typeface="Arial" panose="020B0604020202020204" pitchFamily="34" charset="0"/>
              <a:buChar char="•"/>
            </a:pPr>
            <a:r>
              <a:rPr lang="en-US" sz="2400" dirty="0"/>
              <a:t>“=“ assigns the value to the variable</a:t>
            </a:r>
          </a:p>
          <a:p>
            <a:pPr marL="342900" indent="-342900">
              <a:buFont typeface="Arial" panose="020B0604020202020204" pitchFamily="34" charset="0"/>
              <a:buChar char="•"/>
            </a:pPr>
            <a:r>
              <a:rPr lang="en-US" sz="2400" dirty="0"/>
              <a:t>“prompt” gets the data from the user.</a:t>
            </a:r>
          </a:p>
        </p:txBody>
      </p:sp>
      <p:sp>
        <p:nvSpPr>
          <p:cNvPr id="18" name="Rectangle 17"/>
          <p:cNvSpPr/>
          <p:nvPr/>
        </p:nvSpPr>
        <p:spPr>
          <a:xfrm>
            <a:off x="6032226" y="4152408"/>
            <a:ext cx="6096000" cy="1985159"/>
          </a:xfrm>
          <a:prstGeom prst="rect">
            <a:avLst/>
          </a:prstGeom>
          <a:solidFill>
            <a:schemeClr val="bg1"/>
          </a:solidFill>
        </p:spPr>
        <p:txBody>
          <a:bodyPr>
            <a:spAutoFit/>
          </a:bodyPr>
          <a:lstStyle/>
          <a:p>
            <a:r>
              <a:rPr lang="en-US" sz="2500" dirty="0"/>
              <a:t>3. “alert”, displays a box on the browser with the information. Now display all the details</a:t>
            </a:r>
          </a:p>
          <a:p>
            <a:endParaRPr lang="en-US" sz="2400" dirty="0"/>
          </a:p>
          <a:p>
            <a:endParaRPr lang="en-US" sz="2400" dirty="0"/>
          </a:p>
        </p:txBody>
      </p:sp>
      <p:sp>
        <p:nvSpPr>
          <p:cNvPr id="19" name="Rectangle 18"/>
          <p:cNvSpPr/>
          <p:nvPr/>
        </p:nvSpPr>
        <p:spPr>
          <a:xfrm>
            <a:off x="6096000" y="5364581"/>
            <a:ext cx="6096000" cy="477054"/>
          </a:xfrm>
          <a:prstGeom prst="rect">
            <a:avLst/>
          </a:prstGeom>
          <a:solidFill>
            <a:schemeClr val="bg1"/>
          </a:solidFill>
        </p:spPr>
        <p:txBody>
          <a:bodyPr>
            <a:spAutoFit/>
          </a:bodyPr>
          <a:lstStyle/>
          <a:p>
            <a:r>
              <a:rPr lang="en-US" sz="2500" dirty="0"/>
              <a:t>4. Close the tags</a:t>
            </a:r>
          </a:p>
        </p:txBody>
      </p:sp>
      <p:sp>
        <p:nvSpPr>
          <p:cNvPr id="3" name="Rectangle 2">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42502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5" name="Title 1">
            <a:extLst>
              <a:ext uri="{FF2B5EF4-FFF2-40B4-BE49-F238E27FC236}">
                <a16:creationId xmlns:a16="http://schemas.microsoft.com/office/drawing/2014/main" id="{D1AFA4FC-57A6-4941-985C-06DE0AA436C9}"/>
              </a:ext>
            </a:extLst>
          </p:cNvPr>
          <p:cNvSpPr txBox="1">
            <a:spLocks/>
          </p:cNvSpPr>
          <p:nvPr/>
        </p:nvSpPr>
        <p:spPr>
          <a:xfrm>
            <a:off x="2140676" y="1574513"/>
            <a:ext cx="8596668" cy="2595460"/>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But aren’t all programmers geeks?</a:t>
            </a:r>
          </a:p>
        </p:txBody>
      </p:sp>
      <p:sp>
        <p:nvSpPr>
          <p:cNvPr id="18" name="Title 1">
            <a:extLst>
              <a:ext uri="{FF2B5EF4-FFF2-40B4-BE49-F238E27FC236}">
                <a16:creationId xmlns:a16="http://schemas.microsoft.com/office/drawing/2014/main" id="{22405D6F-429D-804B-BBDA-9C9771C65C01}"/>
              </a:ext>
            </a:extLst>
          </p:cNvPr>
          <p:cNvSpPr>
            <a:spLocks noGrp="1"/>
          </p:cNvSpPr>
          <p:nvPr>
            <p:ph type="title"/>
          </p:nvPr>
        </p:nvSpPr>
        <p:spPr>
          <a:xfrm>
            <a:off x="1918306" y="1182627"/>
            <a:ext cx="8596668" cy="2595460"/>
          </a:xfrm>
        </p:spPr>
        <p:txBody>
          <a:bodyPr>
            <a:normAutofit/>
          </a:bodyPr>
          <a:lstStyle/>
          <a:p>
            <a:pPr algn="ctr"/>
            <a:r>
              <a:rPr lang="en-US" dirty="0"/>
              <a:t>Software</a:t>
            </a:r>
            <a:br>
              <a:rPr lang="en-US" dirty="0"/>
            </a:br>
            <a:r>
              <a:rPr lang="en-US" dirty="0"/>
              <a:t>Programs = Software = Apps</a:t>
            </a:r>
            <a:br>
              <a:rPr lang="en-US" dirty="0"/>
            </a:br>
            <a:r>
              <a:rPr lang="en-US" dirty="0"/>
              <a:t/>
            </a:r>
            <a:br>
              <a:rPr lang="en-US" dirty="0"/>
            </a:br>
            <a:endParaRPr lang="en-US" dirty="0"/>
          </a:p>
        </p:txBody>
      </p:sp>
    </p:spTree>
    <p:extLst>
      <p:ext uri="{BB962C8B-B14F-4D97-AF65-F5344CB8AC3E}">
        <p14:creationId xmlns:p14="http://schemas.microsoft.com/office/powerpoint/2010/main" val="380314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Week </a:t>
            </a:r>
            <a:r>
              <a:rPr lang="en-US" dirty="0" smtClean="0"/>
              <a:t>5</a:t>
            </a:r>
            <a:endParaRPr lang="en-US" dirty="0"/>
          </a:p>
        </p:txBody>
      </p:sp>
      <p:sp>
        <p:nvSpPr>
          <p:cNvPr id="5" name="Title 4"/>
          <p:cNvSpPr>
            <a:spLocks noGrp="1"/>
          </p:cNvSpPr>
          <p:nvPr>
            <p:ph type="ctrTitle"/>
          </p:nvPr>
        </p:nvSpPr>
        <p:spPr/>
        <p:txBody>
          <a:bodyPr/>
          <a:lstStyle/>
          <a:p>
            <a:r>
              <a:rPr lang="en-US" dirty="0"/>
              <a:t>Functions</a:t>
            </a:r>
          </a:p>
        </p:txBody>
      </p:sp>
      <p:sp>
        <p:nvSpPr>
          <p:cNvPr id="7" name="Rectangle 6"/>
          <p:cNvSpPr/>
          <p:nvPr/>
        </p:nvSpPr>
        <p:spPr>
          <a:xfrm>
            <a:off x="5172305" y="5462604"/>
            <a:ext cx="1847272" cy="1163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extLst>
      <p:ext uri="{BB962C8B-B14F-4D97-AF65-F5344CB8AC3E}">
        <p14:creationId xmlns:p14="http://schemas.microsoft.com/office/powerpoint/2010/main" val="26619269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7" name="Title 1">
            <a:extLst>
              <a:ext uri="{FF2B5EF4-FFF2-40B4-BE49-F238E27FC236}">
                <a16:creationId xmlns:a16="http://schemas.microsoft.com/office/drawing/2014/main" id="{48A53E2B-2A3C-B442-9D80-4FA1590D4880}"/>
              </a:ext>
            </a:extLst>
          </p:cNvPr>
          <p:cNvSpPr>
            <a:spLocks noGrp="1"/>
          </p:cNvSpPr>
          <p:nvPr>
            <p:ph type="title"/>
          </p:nvPr>
        </p:nvSpPr>
        <p:spPr>
          <a:xfrm>
            <a:off x="201478" y="238839"/>
            <a:ext cx="12192000" cy="1524000"/>
          </a:xfrm>
        </p:spPr>
        <p:txBody>
          <a:bodyPr/>
          <a:lstStyle/>
          <a:p>
            <a:r>
              <a:rPr lang="en-US" dirty="0"/>
              <a:t>What is a function in Excel?</a:t>
            </a:r>
          </a:p>
        </p:txBody>
      </p:sp>
      <p:sp>
        <p:nvSpPr>
          <p:cNvPr id="8" name="Content Placeholder 2">
            <a:extLst>
              <a:ext uri="{FF2B5EF4-FFF2-40B4-BE49-F238E27FC236}">
                <a16:creationId xmlns:a16="http://schemas.microsoft.com/office/drawing/2014/main" id="{1CE5D70E-F06B-6A4D-865C-803FB5E15280}"/>
              </a:ext>
            </a:extLst>
          </p:cNvPr>
          <p:cNvSpPr txBox="1">
            <a:spLocks/>
          </p:cNvSpPr>
          <p:nvPr/>
        </p:nvSpPr>
        <p:spPr>
          <a:xfrm>
            <a:off x="388750" y="1363851"/>
            <a:ext cx="9778139" cy="441822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2400" dirty="0"/>
              <a:t>=TODAY()</a:t>
            </a:r>
          </a:p>
          <a:p>
            <a:r>
              <a:rPr lang="en-US" sz="2400" dirty="0"/>
              <a:t>=NOW()</a:t>
            </a:r>
          </a:p>
          <a:p>
            <a:r>
              <a:rPr lang="en-US" sz="2400" dirty="0"/>
              <a:t>=SUM(A1,B1)</a:t>
            </a:r>
          </a:p>
          <a:p>
            <a:r>
              <a:rPr lang="en-US" sz="2400" dirty="0"/>
              <a:t>=AVERAGE(A1:A10)</a:t>
            </a:r>
          </a:p>
          <a:p>
            <a:r>
              <a:rPr lang="en-US" sz="2400" dirty="0"/>
              <a:t>=MIN(A1:A10)</a:t>
            </a:r>
          </a:p>
          <a:p>
            <a:r>
              <a:rPr lang="en-US" sz="2400" dirty="0"/>
              <a:t>=MAX(A1:A10)</a:t>
            </a:r>
          </a:p>
          <a:p>
            <a:endParaRPr lang="en-US" sz="2000" dirty="0"/>
          </a:p>
        </p:txBody>
      </p:sp>
    </p:spTree>
    <p:extLst>
      <p:ext uri="{BB962C8B-B14F-4D97-AF65-F5344CB8AC3E}">
        <p14:creationId xmlns:p14="http://schemas.microsoft.com/office/powerpoint/2010/main" val="304261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7" name="Title 1">
            <a:extLst>
              <a:ext uri="{FF2B5EF4-FFF2-40B4-BE49-F238E27FC236}">
                <a16:creationId xmlns:a16="http://schemas.microsoft.com/office/drawing/2014/main" id="{48A53E2B-2A3C-B442-9D80-4FA1590D4880}"/>
              </a:ext>
            </a:extLst>
          </p:cNvPr>
          <p:cNvSpPr>
            <a:spLocks noGrp="1"/>
          </p:cNvSpPr>
          <p:nvPr>
            <p:ph type="title"/>
          </p:nvPr>
        </p:nvSpPr>
        <p:spPr>
          <a:xfrm>
            <a:off x="201478" y="238839"/>
            <a:ext cx="12192000" cy="1524000"/>
          </a:xfrm>
        </p:spPr>
        <p:txBody>
          <a:bodyPr/>
          <a:lstStyle/>
          <a:p>
            <a:r>
              <a:rPr lang="en-US" dirty="0"/>
              <a:t>What is a function in Excel? (cont.)</a:t>
            </a:r>
          </a:p>
        </p:txBody>
      </p:sp>
      <p:sp>
        <p:nvSpPr>
          <p:cNvPr id="8" name="Content Placeholder 2">
            <a:extLst>
              <a:ext uri="{FF2B5EF4-FFF2-40B4-BE49-F238E27FC236}">
                <a16:creationId xmlns:a16="http://schemas.microsoft.com/office/drawing/2014/main" id="{1CE5D70E-F06B-6A4D-865C-803FB5E15280}"/>
              </a:ext>
            </a:extLst>
          </p:cNvPr>
          <p:cNvSpPr txBox="1">
            <a:spLocks/>
          </p:cNvSpPr>
          <p:nvPr/>
        </p:nvSpPr>
        <p:spPr>
          <a:xfrm>
            <a:off x="388750" y="1363851"/>
            <a:ext cx="9778139" cy="441822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dirty="0"/>
              <a:t>All functions</a:t>
            </a:r>
          </a:p>
          <a:p>
            <a:pPr lvl="1"/>
            <a:r>
              <a:rPr lang="en-US" sz="2800" dirty="0"/>
              <a:t>Have a name</a:t>
            </a:r>
          </a:p>
          <a:p>
            <a:pPr lvl="1"/>
            <a:r>
              <a:rPr lang="en-US" sz="2800" dirty="0"/>
              <a:t>Are passed zero or more pieces of information</a:t>
            </a:r>
          </a:p>
          <a:p>
            <a:pPr lvl="1"/>
            <a:r>
              <a:rPr lang="en-US" sz="2800" dirty="0"/>
              <a:t>Return a value</a:t>
            </a:r>
          </a:p>
          <a:p>
            <a:endParaRPr lang="en-US" sz="2000" dirty="0"/>
          </a:p>
        </p:txBody>
      </p:sp>
    </p:spTree>
    <p:extLst>
      <p:ext uri="{BB962C8B-B14F-4D97-AF65-F5344CB8AC3E}">
        <p14:creationId xmlns:p14="http://schemas.microsoft.com/office/powerpoint/2010/main" val="424430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Google Shape;68;p14">
            <a:extLst>
              <a:ext uri="{FF2B5EF4-FFF2-40B4-BE49-F238E27FC236}">
                <a16:creationId xmlns:a16="http://schemas.microsoft.com/office/drawing/2014/main" id="{5DCBC950-0A6A-2643-9EC1-FF32D19A2070}"/>
              </a:ext>
            </a:extLst>
          </p:cNvPr>
          <p:cNvSpPr txBox="1">
            <a:spLocks noGrp="1"/>
          </p:cNvSpPr>
          <p:nvPr>
            <p:ph type="title"/>
          </p:nvPr>
        </p:nvSpPr>
        <p:spPr>
          <a:xfrm>
            <a:off x="838200" y="1997250"/>
            <a:ext cx="10515600" cy="28635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5119"/>
              <a:buFont typeface="Helvetica Neue Light"/>
              <a:buNone/>
            </a:pPr>
            <a:r>
              <a:rPr lang="en-US" sz="6000" b="1" dirty="0">
                <a:solidFill>
                  <a:schemeClr val="tx1"/>
                </a:solidFill>
                <a:latin typeface="Helvetica Neue"/>
                <a:ea typeface="Helvetica Neue"/>
                <a:cs typeface="Helvetica Neue"/>
                <a:sym typeface="Helvetica Neue"/>
              </a:rPr>
              <a:t>Functions</a:t>
            </a:r>
            <a:r>
              <a:rPr lang="en-US" sz="6000" dirty="0">
                <a:solidFill>
                  <a:schemeClr val="tx1"/>
                </a:solidFill>
                <a:latin typeface="Helvetica Neue Light"/>
                <a:ea typeface="Helvetica Neue Light"/>
                <a:cs typeface="Helvetica Neue Light"/>
                <a:sym typeface="Helvetica Neue Light"/>
              </a:rPr>
              <a:t> allow our code to be more maintainable and reusable!</a:t>
            </a:r>
            <a:endParaRPr sz="6000" dirty="0">
              <a:solidFill>
                <a:schemeClr val="tx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061312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Title 1">
            <a:extLst>
              <a:ext uri="{FF2B5EF4-FFF2-40B4-BE49-F238E27FC236}">
                <a16:creationId xmlns:a16="http://schemas.microsoft.com/office/drawing/2014/main" id="{155475BB-E430-6B42-A033-0E8C9C965561}"/>
              </a:ext>
            </a:extLst>
          </p:cNvPr>
          <p:cNvSpPr>
            <a:spLocks noGrp="1"/>
          </p:cNvSpPr>
          <p:nvPr>
            <p:ph type="title"/>
          </p:nvPr>
        </p:nvSpPr>
        <p:spPr>
          <a:xfrm>
            <a:off x="123986" y="46495"/>
            <a:ext cx="12192000" cy="1524000"/>
          </a:xfrm>
        </p:spPr>
        <p:txBody>
          <a:bodyPr/>
          <a:lstStyle/>
          <a:p>
            <a:r>
              <a:rPr lang="en-US" dirty="0"/>
              <a:t>What is a function in JavaScript?</a:t>
            </a:r>
          </a:p>
        </p:txBody>
      </p:sp>
      <p:sp>
        <p:nvSpPr>
          <p:cNvPr id="5" name="Content Placeholder 2">
            <a:extLst>
              <a:ext uri="{FF2B5EF4-FFF2-40B4-BE49-F238E27FC236}">
                <a16:creationId xmlns:a16="http://schemas.microsoft.com/office/drawing/2014/main" id="{6E831501-F550-9841-B45B-2B59E2AAEC31}"/>
              </a:ext>
            </a:extLst>
          </p:cNvPr>
          <p:cNvSpPr txBox="1">
            <a:spLocks/>
          </p:cNvSpPr>
          <p:nvPr/>
        </p:nvSpPr>
        <p:spPr>
          <a:xfrm>
            <a:off x="249265" y="762000"/>
            <a:ext cx="10515600" cy="4351338"/>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dirty="0"/>
              <a:t>A way to organize your code to make it easier to create, maintain and reuse</a:t>
            </a:r>
          </a:p>
          <a:p>
            <a:r>
              <a:rPr lang="en-US" dirty="0"/>
              <a:t>All functions</a:t>
            </a:r>
          </a:p>
          <a:p>
            <a:pPr lvl="1"/>
            <a:r>
              <a:rPr lang="en-US" dirty="0"/>
              <a:t>Have a name</a:t>
            </a:r>
          </a:p>
          <a:p>
            <a:pPr lvl="1"/>
            <a:r>
              <a:rPr lang="en-US" dirty="0"/>
              <a:t>Are passed zero or more pieces of information</a:t>
            </a:r>
          </a:p>
          <a:p>
            <a:pPr lvl="1"/>
            <a:r>
              <a:rPr lang="en-US" dirty="0"/>
              <a:t>Return a value (usually)</a:t>
            </a:r>
          </a:p>
          <a:p>
            <a:r>
              <a:rPr lang="en-US" dirty="0"/>
              <a:t>Main program just does basic input/output.  All of the real work is packaged up and performed in functions</a:t>
            </a:r>
          </a:p>
        </p:txBody>
      </p:sp>
    </p:spTree>
    <p:extLst>
      <p:ext uri="{BB962C8B-B14F-4D97-AF65-F5344CB8AC3E}">
        <p14:creationId xmlns:p14="http://schemas.microsoft.com/office/powerpoint/2010/main" val="389507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6" name="Google Shape;74;p15">
            <a:extLst>
              <a:ext uri="{FF2B5EF4-FFF2-40B4-BE49-F238E27FC236}">
                <a16:creationId xmlns:a16="http://schemas.microsoft.com/office/drawing/2014/main" id="{01AEC9DF-3CDB-AB40-BD6D-8A3C19F5600F}"/>
              </a:ext>
            </a:extLst>
          </p:cNvPr>
          <p:cNvPicPr preferRelativeResize="0"/>
          <p:nvPr/>
        </p:nvPicPr>
        <p:blipFill>
          <a:blip r:embed="rId3">
            <a:alphaModFix/>
          </a:blip>
          <a:stretch>
            <a:fillRect/>
          </a:stretch>
        </p:blipFill>
        <p:spPr>
          <a:xfrm>
            <a:off x="776159" y="1187268"/>
            <a:ext cx="10236724" cy="3677550"/>
          </a:xfrm>
          <a:prstGeom prst="rect">
            <a:avLst/>
          </a:prstGeom>
          <a:noFill/>
          <a:ln>
            <a:noFill/>
          </a:ln>
        </p:spPr>
      </p:pic>
      <p:sp>
        <p:nvSpPr>
          <p:cNvPr id="2" name="TextBox 1">
            <a:extLst>
              <a:ext uri="{FF2B5EF4-FFF2-40B4-BE49-F238E27FC236}">
                <a16:creationId xmlns:a16="http://schemas.microsoft.com/office/drawing/2014/main" id="{1524C71E-ADEE-9B41-8F23-BD141C567A6D}"/>
              </a:ext>
            </a:extLst>
          </p:cNvPr>
          <p:cNvSpPr txBox="1"/>
          <p:nvPr/>
        </p:nvSpPr>
        <p:spPr>
          <a:xfrm>
            <a:off x="6417542" y="5516843"/>
            <a:ext cx="5774458" cy="307777"/>
          </a:xfrm>
          <a:prstGeom prst="rect">
            <a:avLst/>
          </a:prstGeom>
          <a:noFill/>
        </p:spPr>
        <p:txBody>
          <a:bodyPr wrap="square" rtlCol="0">
            <a:spAutoFit/>
          </a:bodyPr>
          <a:lstStyle/>
          <a:p>
            <a:r>
              <a:rPr lang="en-US" dirty="0"/>
              <a:t>Source: JavaScript Absolute Beginner’s Guide by Kirupa Chinnathambi</a:t>
            </a:r>
          </a:p>
        </p:txBody>
      </p:sp>
    </p:spTree>
    <p:extLst>
      <p:ext uri="{BB962C8B-B14F-4D97-AF65-F5344CB8AC3E}">
        <p14:creationId xmlns:p14="http://schemas.microsoft.com/office/powerpoint/2010/main" val="1473012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7" name="Google Shape;80;p16">
            <a:extLst>
              <a:ext uri="{FF2B5EF4-FFF2-40B4-BE49-F238E27FC236}">
                <a16:creationId xmlns:a16="http://schemas.microsoft.com/office/drawing/2014/main" id="{7A38D898-9C89-E04E-8B47-E6DDA13923B1}"/>
              </a:ext>
            </a:extLst>
          </p:cNvPr>
          <p:cNvPicPr preferRelativeResize="0"/>
          <p:nvPr/>
        </p:nvPicPr>
        <p:blipFill>
          <a:blip r:embed="rId3">
            <a:alphaModFix/>
          </a:blip>
          <a:stretch>
            <a:fillRect/>
          </a:stretch>
        </p:blipFill>
        <p:spPr>
          <a:xfrm>
            <a:off x="1833047" y="2684744"/>
            <a:ext cx="8153949" cy="899575"/>
          </a:xfrm>
          <a:prstGeom prst="rect">
            <a:avLst/>
          </a:prstGeom>
          <a:noFill/>
          <a:ln>
            <a:noFill/>
          </a:ln>
        </p:spPr>
      </p:pic>
      <p:sp>
        <p:nvSpPr>
          <p:cNvPr id="4" name="TextBox 3">
            <a:extLst>
              <a:ext uri="{FF2B5EF4-FFF2-40B4-BE49-F238E27FC236}">
                <a16:creationId xmlns:a16="http://schemas.microsoft.com/office/drawing/2014/main" id="{CDA9B9F2-01A3-FD43-89B3-3854B51E49F2}"/>
              </a:ext>
            </a:extLst>
          </p:cNvPr>
          <p:cNvSpPr txBox="1"/>
          <p:nvPr/>
        </p:nvSpPr>
        <p:spPr>
          <a:xfrm>
            <a:off x="6417542" y="5516843"/>
            <a:ext cx="5774458" cy="307777"/>
          </a:xfrm>
          <a:prstGeom prst="rect">
            <a:avLst/>
          </a:prstGeom>
          <a:noFill/>
        </p:spPr>
        <p:txBody>
          <a:bodyPr wrap="square" rtlCol="0">
            <a:spAutoFit/>
          </a:bodyPr>
          <a:lstStyle/>
          <a:p>
            <a:r>
              <a:rPr lang="en-US" dirty="0"/>
              <a:t>Source: JavaScript Absolute Beginner’s Guide by Kirupa Chinnathambi</a:t>
            </a:r>
          </a:p>
        </p:txBody>
      </p:sp>
    </p:spTree>
    <p:extLst>
      <p:ext uri="{BB962C8B-B14F-4D97-AF65-F5344CB8AC3E}">
        <p14:creationId xmlns:p14="http://schemas.microsoft.com/office/powerpoint/2010/main" val="3445421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8" name="Google Shape;86;p17">
            <a:extLst>
              <a:ext uri="{FF2B5EF4-FFF2-40B4-BE49-F238E27FC236}">
                <a16:creationId xmlns:a16="http://schemas.microsoft.com/office/drawing/2014/main" id="{4EC9FBCA-A196-E34F-BAAE-0240E1535600}"/>
              </a:ext>
            </a:extLst>
          </p:cNvPr>
          <p:cNvSpPr txBox="1"/>
          <p:nvPr/>
        </p:nvSpPr>
        <p:spPr>
          <a:xfrm>
            <a:off x="371175" y="405350"/>
            <a:ext cx="10914600" cy="10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rgbClr val="434343"/>
                </a:solidFill>
                <a:latin typeface="Helvetica Neue"/>
                <a:ea typeface="Helvetica Neue"/>
                <a:cs typeface="Helvetica Neue"/>
                <a:sym typeface="Helvetica Neue"/>
              </a:rPr>
              <a:t>Meanwhile in JS Land</a:t>
            </a:r>
            <a:endParaRPr sz="4800" b="1" dirty="0">
              <a:solidFill>
                <a:srgbClr val="434343"/>
              </a:solidFill>
              <a:latin typeface="Helvetica Neue"/>
              <a:ea typeface="Helvetica Neue"/>
              <a:cs typeface="Helvetica Neue"/>
              <a:sym typeface="Helvetica Neue"/>
            </a:endParaRPr>
          </a:p>
        </p:txBody>
      </p:sp>
      <p:sp>
        <p:nvSpPr>
          <p:cNvPr id="9" name="Google Shape;88;p17">
            <a:extLst>
              <a:ext uri="{FF2B5EF4-FFF2-40B4-BE49-F238E27FC236}">
                <a16:creationId xmlns:a16="http://schemas.microsoft.com/office/drawing/2014/main" id="{502214E7-65EE-AF4C-98B4-99AE6D35AF78}"/>
              </a:ext>
            </a:extLst>
          </p:cNvPr>
          <p:cNvSpPr txBox="1"/>
          <p:nvPr/>
        </p:nvSpPr>
        <p:spPr>
          <a:xfrm>
            <a:off x="414000" y="1614675"/>
            <a:ext cx="11313600" cy="5151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9434C"/>
              </a:buClr>
              <a:buSzPts val="3600"/>
              <a:buFont typeface="Helvetica Neue Light"/>
              <a:buNone/>
            </a:pPr>
            <a:r>
              <a:rPr lang="en-US" sz="3000" dirty="0">
                <a:solidFill>
                  <a:srgbClr val="39434C"/>
                </a:solidFill>
                <a:latin typeface="Helvetica Neue Light"/>
                <a:ea typeface="Helvetica Neue Light"/>
                <a:cs typeface="Helvetica Neue Light"/>
                <a:sym typeface="Helvetica Neue Light"/>
              </a:rPr>
              <a:t>That diagram can be turned into the following:</a:t>
            </a:r>
            <a:endParaRPr sz="3000" dirty="0">
              <a:latin typeface="Helvetica Neue Light"/>
              <a:ea typeface="Helvetica Neue Light"/>
              <a:cs typeface="Helvetica Neue Light"/>
              <a:sym typeface="Helvetica Neue Light"/>
            </a:endParaRPr>
          </a:p>
        </p:txBody>
      </p:sp>
      <p:sp>
        <p:nvSpPr>
          <p:cNvPr id="11" name="Google Shape;87;p17">
            <a:extLst>
              <a:ext uri="{FF2B5EF4-FFF2-40B4-BE49-F238E27FC236}">
                <a16:creationId xmlns:a16="http://schemas.microsoft.com/office/drawing/2014/main" id="{F2C45866-A9E2-1041-9C56-089FD960D789}"/>
              </a:ext>
            </a:extLst>
          </p:cNvPr>
          <p:cNvSpPr txBox="1"/>
          <p:nvPr/>
        </p:nvSpPr>
        <p:spPr>
          <a:xfrm>
            <a:off x="494900" y="2616725"/>
            <a:ext cx="11232600" cy="18207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400" b="1" dirty="0">
                <a:solidFill>
                  <a:srgbClr val="569CD6"/>
                </a:solidFill>
                <a:latin typeface="Courier New"/>
                <a:ea typeface="Courier New"/>
                <a:cs typeface="Courier New"/>
                <a:sym typeface="Courier New"/>
              </a:rPr>
              <a:t>var</a:t>
            </a:r>
            <a:r>
              <a:rPr lang="en-US" sz="2400" b="1" dirty="0">
                <a:solidFill>
                  <a:srgbClr val="D4D4D4"/>
                </a:solidFill>
                <a:latin typeface="Courier New"/>
                <a:ea typeface="Courier New"/>
                <a:cs typeface="Courier New"/>
                <a:sym typeface="Courier New"/>
              </a:rPr>
              <a:t> </a:t>
            </a:r>
            <a:r>
              <a:rPr lang="en-US" sz="2400" b="1" dirty="0">
                <a:solidFill>
                  <a:srgbClr val="9CDCFE"/>
                </a:solidFill>
                <a:latin typeface="Courier New"/>
                <a:ea typeface="Courier New"/>
                <a:cs typeface="Courier New"/>
                <a:sym typeface="Courier New"/>
              </a:rPr>
              <a:t>speed</a:t>
            </a:r>
            <a:r>
              <a:rPr lang="en-US" sz="2400" b="1" dirty="0">
                <a:solidFill>
                  <a:srgbClr val="D4D4D4"/>
                </a:solidFill>
                <a:latin typeface="Courier New"/>
                <a:ea typeface="Courier New"/>
                <a:cs typeface="Courier New"/>
                <a:sym typeface="Courier New"/>
              </a:rPr>
              <a:t> = </a:t>
            </a:r>
            <a:r>
              <a:rPr lang="en-US" sz="2400" b="1" dirty="0">
                <a:solidFill>
                  <a:srgbClr val="B5CEA8"/>
                </a:solidFill>
                <a:latin typeface="Courier New"/>
                <a:ea typeface="Courier New"/>
                <a:cs typeface="Courier New"/>
                <a:sym typeface="Courier New"/>
              </a:rPr>
              <a:t>10</a:t>
            </a:r>
            <a:r>
              <a:rPr lang="en-US" sz="2400" b="1" dirty="0">
                <a:solidFill>
                  <a:srgbClr val="D4D4D4"/>
                </a:solidFill>
                <a:latin typeface="Courier New"/>
                <a:ea typeface="Courier New"/>
                <a:cs typeface="Courier New"/>
                <a:sym typeface="Courier New"/>
              </a:rPr>
              <a:t>;</a:t>
            </a:r>
            <a:endParaRPr sz="24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Clr>
                <a:schemeClr val="dk1"/>
              </a:buClr>
              <a:buSzPts val="1100"/>
              <a:buFont typeface="Arial"/>
              <a:buNone/>
            </a:pPr>
            <a:r>
              <a:rPr lang="en-US" sz="2400" b="1" dirty="0">
                <a:solidFill>
                  <a:srgbClr val="569CD6"/>
                </a:solidFill>
                <a:latin typeface="Courier New"/>
                <a:ea typeface="Courier New"/>
                <a:cs typeface="Courier New"/>
                <a:sym typeface="Courier New"/>
              </a:rPr>
              <a:t>var</a:t>
            </a:r>
            <a:r>
              <a:rPr lang="en-US" sz="2400" b="1" dirty="0">
                <a:solidFill>
                  <a:srgbClr val="D4D4D4"/>
                </a:solidFill>
                <a:latin typeface="Courier New"/>
                <a:ea typeface="Courier New"/>
                <a:cs typeface="Courier New"/>
                <a:sym typeface="Courier New"/>
              </a:rPr>
              <a:t> </a:t>
            </a:r>
            <a:r>
              <a:rPr lang="en-US" sz="2400" b="1" dirty="0">
                <a:solidFill>
                  <a:srgbClr val="9CDCFE"/>
                </a:solidFill>
                <a:latin typeface="Courier New"/>
                <a:ea typeface="Courier New"/>
                <a:cs typeface="Courier New"/>
                <a:sym typeface="Courier New"/>
              </a:rPr>
              <a:t>time</a:t>
            </a:r>
            <a:r>
              <a:rPr lang="en-US" sz="2400" b="1" dirty="0">
                <a:solidFill>
                  <a:srgbClr val="D4D4D4"/>
                </a:solidFill>
                <a:latin typeface="Courier New"/>
                <a:ea typeface="Courier New"/>
                <a:cs typeface="Courier New"/>
                <a:sym typeface="Courier New"/>
              </a:rPr>
              <a:t> = </a:t>
            </a:r>
            <a:r>
              <a:rPr lang="en-US" sz="2400" b="1" dirty="0">
                <a:solidFill>
                  <a:srgbClr val="B5CEA8"/>
                </a:solidFill>
                <a:latin typeface="Courier New"/>
                <a:ea typeface="Courier New"/>
                <a:cs typeface="Courier New"/>
                <a:sym typeface="Courier New"/>
              </a:rPr>
              <a:t>5</a:t>
            </a:r>
            <a:r>
              <a:rPr lang="en-US" sz="2400" b="1" dirty="0">
                <a:solidFill>
                  <a:srgbClr val="D4D4D4"/>
                </a:solidFill>
                <a:latin typeface="Courier New"/>
                <a:ea typeface="Courier New"/>
                <a:cs typeface="Courier New"/>
                <a:sym typeface="Courier New"/>
              </a:rPr>
              <a:t>;</a:t>
            </a:r>
            <a:endParaRPr sz="24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DCDCAA"/>
                </a:solidFill>
                <a:latin typeface="Courier New"/>
                <a:ea typeface="Courier New"/>
                <a:cs typeface="Courier New"/>
                <a:sym typeface="Courier New"/>
              </a:rPr>
              <a:t>alert</a:t>
            </a:r>
            <a:r>
              <a:rPr lang="en-US" sz="2400" b="1" dirty="0">
                <a:solidFill>
                  <a:srgbClr val="D4D4D4"/>
                </a:solidFill>
                <a:latin typeface="Courier New"/>
                <a:ea typeface="Courier New"/>
                <a:cs typeface="Courier New"/>
                <a:sym typeface="Courier New"/>
              </a:rPr>
              <a:t>(</a:t>
            </a:r>
            <a:r>
              <a:rPr lang="en-US" sz="2400" b="1" dirty="0">
                <a:solidFill>
                  <a:srgbClr val="9CDCFE"/>
                </a:solidFill>
                <a:latin typeface="Courier New"/>
                <a:ea typeface="Courier New"/>
                <a:cs typeface="Courier New"/>
                <a:sym typeface="Courier New"/>
              </a:rPr>
              <a:t>speed</a:t>
            </a:r>
            <a:r>
              <a:rPr lang="en-US" sz="2400" b="1" dirty="0">
                <a:solidFill>
                  <a:srgbClr val="D4D4D4"/>
                </a:solidFill>
                <a:latin typeface="Courier New"/>
                <a:ea typeface="Courier New"/>
                <a:cs typeface="Courier New"/>
                <a:sym typeface="Courier New"/>
              </a:rPr>
              <a:t> * </a:t>
            </a:r>
            <a:r>
              <a:rPr lang="en-US" sz="2400" b="1" dirty="0">
                <a:solidFill>
                  <a:srgbClr val="9CDCFE"/>
                </a:solidFill>
                <a:latin typeface="Courier New"/>
                <a:ea typeface="Courier New"/>
                <a:cs typeface="Courier New"/>
                <a:sym typeface="Courier New"/>
              </a:rPr>
              <a:t>time</a:t>
            </a:r>
            <a:r>
              <a:rPr lang="en-US" sz="2400" b="1" dirty="0">
                <a:solidFill>
                  <a:srgbClr val="D4D4D4"/>
                </a:solidFill>
                <a:latin typeface="Courier New"/>
                <a:ea typeface="Courier New"/>
                <a:cs typeface="Courier New"/>
                <a:sym typeface="Courier New"/>
              </a:rPr>
              <a:t>);</a:t>
            </a:r>
            <a:endParaRPr sz="2400" b="1" dirty="0">
              <a:solidFill>
                <a:srgbClr val="569CD6"/>
              </a:solidFill>
              <a:latin typeface="Courier New"/>
              <a:ea typeface="Courier New"/>
              <a:cs typeface="Courier New"/>
              <a:sym typeface="Courier New"/>
            </a:endParaRPr>
          </a:p>
        </p:txBody>
      </p:sp>
    </p:spTree>
    <p:extLst>
      <p:ext uri="{BB962C8B-B14F-4D97-AF65-F5344CB8AC3E}">
        <p14:creationId xmlns:p14="http://schemas.microsoft.com/office/powerpoint/2010/main" val="78474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Google Shape;95;p18">
            <a:extLst>
              <a:ext uri="{FF2B5EF4-FFF2-40B4-BE49-F238E27FC236}">
                <a16:creationId xmlns:a16="http://schemas.microsoft.com/office/drawing/2014/main" id="{78C16A0F-5EF2-0145-9EDA-D009E4D6DCF0}"/>
              </a:ext>
            </a:extLst>
          </p:cNvPr>
          <p:cNvSpPr txBox="1"/>
          <p:nvPr/>
        </p:nvSpPr>
        <p:spPr>
          <a:xfrm>
            <a:off x="414000" y="1603800"/>
            <a:ext cx="5266200" cy="34455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39434C"/>
              </a:buClr>
              <a:buSzPts val="3600"/>
              <a:buFont typeface="Helvetica Neue Light"/>
              <a:buNone/>
            </a:pPr>
            <a:r>
              <a:rPr lang="en-US" sz="3600" dirty="0">
                <a:solidFill>
                  <a:srgbClr val="39434C"/>
                </a:solidFill>
                <a:latin typeface="Helvetica Neue Light"/>
                <a:ea typeface="Helvetica Neue Light"/>
                <a:cs typeface="Helvetica Neue Light"/>
                <a:sym typeface="Helvetica Neue Light"/>
              </a:rPr>
              <a:t>Let’s say we have to calculate the distance multiple times. </a:t>
            </a:r>
            <a:endParaRPr sz="3600" dirty="0">
              <a:solidFill>
                <a:srgbClr val="39434C"/>
              </a:solidFill>
              <a:latin typeface="Helvetica Neue Light"/>
              <a:ea typeface="Helvetica Neue Light"/>
              <a:cs typeface="Helvetica Neue Light"/>
              <a:sym typeface="Helvetica Neue Light"/>
            </a:endParaRPr>
          </a:p>
          <a:p>
            <a:pPr marL="0" marR="0" lvl="0" indent="0" algn="r" rtl="0">
              <a:lnSpc>
                <a:spcPct val="100000"/>
              </a:lnSpc>
              <a:spcBef>
                <a:spcPts val="0"/>
              </a:spcBef>
              <a:spcAft>
                <a:spcPts val="0"/>
              </a:spcAft>
              <a:buClr>
                <a:srgbClr val="39434C"/>
              </a:buClr>
              <a:buSzPts val="3600"/>
              <a:buFont typeface="Helvetica Neue Light"/>
              <a:buNone/>
            </a:pPr>
            <a:endParaRPr sz="3600" dirty="0">
              <a:solidFill>
                <a:srgbClr val="39434C"/>
              </a:solidFill>
              <a:latin typeface="Helvetica Neue Light"/>
              <a:ea typeface="Helvetica Neue Light"/>
              <a:cs typeface="Helvetica Neue Light"/>
              <a:sym typeface="Helvetica Neue Light"/>
            </a:endParaRPr>
          </a:p>
          <a:p>
            <a:pPr marL="0" marR="0" lvl="0" indent="0" algn="r" rtl="0">
              <a:lnSpc>
                <a:spcPct val="100000"/>
              </a:lnSpc>
              <a:spcBef>
                <a:spcPts val="0"/>
              </a:spcBef>
              <a:spcAft>
                <a:spcPts val="0"/>
              </a:spcAft>
              <a:buClr>
                <a:srgbClr val="39434C"/>
              </a:buClr>
              <a:buSzPts val="3600"/>
              <a:buFont typeface="Helvetica Neue Light"/>
              <a:buNone/>
            </a:pPr>
            <a:r>
              <a:rPr lang="en-US" sz="3600" b="1" dirty="0">
                <a:solidFill>
                  <a:srgbClr val="39434C"/>
                </a:solidFill>
                <a:latin typeface="Helvetica Neue"/>
                <a:ea typeface="Helvetica Neue"/>
                <a:cs typeface="Helvetica Neue"/>
                <a:sym typeface="Helvetica Neue"/>
              </a:rPr>
              <a:t>Our code might look as follows.</a:t>
            </a:r>
            <a:endParaRPr sz="3600" b="1" dirty="0">
              <a:latin typeface="Helvetica Neue"/>
              <a:ea typeface="Helvetica Neue"/>
              <a:cs typeface="Helvetica Neue"/>
              <a:sym typeface="Helvetica Neue"/>
            </a:endParaRPr>
          </a:p>
        </p:txBody>
      </p:sp>
      <p:sp>
        <p:nvSpPr>
          <p:cNvPr id="7" name="Google Shape;94;p18">
            <a:extLst>
              <a:ext uri="{FF2B5EF4-FFF2-40B4-BE49-F238E27FC236}">
                <a16:creationId xmlns:a16="http://schemas.microsoft.com/office/drawing/2014/main" id="{7594A823-8785-BA49-9FD5-E6B0CB51D2FE}"/>
              </a:ext>
            </a:extLst>
          </p:cNvPr>
          <p:cNvSpPr txBox="1"/>
          <p:nvPr/>
        </p:nvSpPr>
        <p:spPr>
          <a:xfrm>
            <a:off x="6752084" y="0"/>
            <a:ext cx="5439916" cy="5935851"/>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600" b="1" dirty="0">
                <a:solidFill>
                  <a:srgbClr val="569CD6"/>
                </a:solidFill>
                <a:latin typeface="Courier New"/>
                <a:ea typeface="Courier New"/>
                <a:cs typeface="Courier New"/>
                <a:sym typeface="Courier New"/>
              </a:rPr>
              <a:t>var</a:t>
            </a:r>
            <a:r>
              <a:rPr lang="en-US" sz="1600" b="1" dirty="0">
                <a:solidFill>
                  <a:srgbClr val="D4D4D4"/>
                </a:solidFill>
                <a:latin typeface="Courier New"/>
                <a:ea typeface="Courier New"/>
                <a:cs typeface="Courier New"/>
                <a:sym typeface="Courier New"/>
              </a:rPr>
              <a:t> </a:t>
            </a:r>
            <a:r>
              <a:rPr lang="en-US" sz="1600" b="1" dirty="0">
                <a:solidFill>
                  <a:srgbClr val="9CDCFE"/>
                </a:solidFill>
                <a:latin typeface="Courier New"/>
                <a:ea typeface="Courier New"/>
                <a:cs typeface="Courier New"/>
                <a:sym typeface="Courier New"/>
              </a:rPr>
              <a:t>speed</a:t>
            </a:r>
            <a:r>
              <a:rPr lang="en-US" sz="1600" b="1" dirty="0">
                <a:solidFill>
                  <a:srgbClr val="D4D4D4"/>
                </a:solidFill>
                <a:latin typeface="Courier New"/>
                <a:ea typeface="Courier New"/>
                <a:cs typeface="Courier New"/>
                <a:sym typeface="Courier New"/>
              </a:rPr>
              <a:t> = </a:t>
            </a:r>
            <a:r>
              <a:rPr lang="en-US" sz="1600" b="1" dirty="0">
                <a:solidFill>
                  <a:srgbClr val="B5CEA8"/>
                </a:solidFill>
                <a:latin typeface="Courier New"/>
                <a:ea typeface="Courier New"/>
                <a:cs typeface="Courier New"/>
                <a:sym typeface="Courier New"/>
              </a:rPr>
              <a:t>10</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600" b="1" dirty="0">
                <a:solidFill>
                  <a:srgbClr val="569CD6"/>
                </a:solidFill>
                <a:latin typeface="Courier New"/>
                <a:ea typeface="Courier New"/>
                <a:cs typeface="Courier New"/>
                <a:sym typeface="Courier New"/>
              </a:rPr>
              <a:t>var</a:t>
            </a:r>
            <a:r>
              <a:rPr lang="en-US" sz="1600" b="1" dirty="0">
                <a:solidFill>
                  <a:srgbClr val="D4D4D4"/>
                </a:solidFill>
                <a:latin typeface="Courier New"/>
                <a:ea typeface="Courier New"/>
                <a:cs typeface="Courier New"/>
                <a:sym typeface="Courier New"/>
              </a:rPr>
              <a:t> </a:t>
            </a:r>
            <a:r>
              <a:rPr lang="en-US" sz="1600" b="1" dirty="0">
                <a:solidFill>
                  <a:srgbClr val="9CDCFE"/>
                </a:solidFill>
                <a:latin typeface="Courier New"/>
                <a:ea typeface="Courier New"/>
                <a:cs typeface="Courier New"/>
                <a:sym typeface="Courier New"/>
              </a:rPr>
              <a:t>time</a:t>
            </a:r>
            <a:r>
              <a:rPr lang="en-US" sz="1600" b="1" dirty="0">
                <a:solidFill>
                  <a:srgbClr val="D4D4D4"/>
                </a:solidFill>
                <a:latin typeface="Courier New"/>
                <a:ea typeface="Courier New"/>
                <a:cs typeface="Courier New"/>
                <a:sym typeface="Courier New"/>
              </a:rPr>
              <a:t> = </a:t>
            </a:r>
            <a:r>
              <a:rPr lang="en-US" sz="1600" b="1" dirty="0">
                <a:solidFill>
                  <a:srgbClr val="B5CEA8"/>
                </a:solidFill>
                <a:latin typeface="Courier New"/>
                <a:ea typeface="Courier New"/>
                <a:cs typeface="Courier New"/>
                <a:sym typeface="Courier New"/>
              </a:rPr>
              <a:t>5</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600" b="1" dirty="0">
                <a:solidFill>
                  <a:srgbClr val="DCDCAA"/>
                </a:solidFill>
                <a:latin typeface="Courier New"/>
                <a:ea typeface="Courier New"/>
                <a:cs typeface="Courier New"/>
                <a:sym typeface="Courier New"/>
              </a:rPr>
              <a:t>alert</a:t>
            </a:r>
            <a:r>
              <a:rPr lang="en-US" sz="1600" b="1" dirty="0">
                <a:solidFill>
                  <a:srgbClr val="D4D4D4"/>
                </a:solidFill>
                <a:latin typeface="Courier New"/>
                <a:ea typeface="Courier New"/>
                <a:cs typeface="Courier New"/>
                <a:sym typeface="Courier New"/>
              </a:rPr>
              <a:t>(</a:t>
            </a:r>
            <a:r>
              <a:rPr lang="en-US" sz="1600" b="1" dirty="0">
                <a:solidFill>
                  <a:srgbClr val="9CDCFE"/>
                </a:solidFill>
                <a:latin typeface="Courier New"/>
                <a:ea typeface="Courier New"/>
                <a:cs typeface="Courier New"/>
                <a:sym typeface="Courier New"/>
              </a:rPr>
              <a:t>speed</a:t>
            </a:r>
            <a:r>
              <a:rPr lang="en-US" sz="1600" b="1" dirty="0">
                <a:solidFill>
                  <a:srgbClr val="D4D4D4"/>
                </a:solidFill>
                <a:latin typeface="Courier New"/>
                <a:ea typeface="Courier New"/>
                <a:cs typeface="Courier New"/>
                <a:sym typeface="Courier New"/>
              </a:rPr>
              <a:t> * </a:t>
            </a:r>
            <a:r>
              <a:rPr lang="en-US" sz="1600" b="1" dirty="0">
                <a:solidFill>
                  <a:srgbClr val="9CDCFE"/>
                </a:solidFill>
                <a:latin typeface="Courier New"/>
                <a:ea typeface="Courier New"/>
                <a:cs typeface="Courier New"/>
                <a:sym typeface="Courier New"/>
              </a:rPr>
              <a:t>time</a:t>
            </a:r>
            <a:r>
              <a:rPr lang="en-US" sz="1600" b="1" dirty="0">
                <a:solidFill>
                  <a:srgbClr val="D4D4D4"/>
                </a:solidFill>
                <a:latin typeface="Courier New"/>
                <a:ea typeface="Courier New"/>
                <a:cs typeface="Courier New"/>
                <a:sym typeface="Courier New"/>
              </a:rPr>
              <a:t>);</a:t>
            </a:r>
          </a:p>
          <a:p>
            <a:pPr marL="0" lvl="0" indent="0" algn="l" rtl="0">
              <a:lnSpc>
                <a:spcPct val="150000"/>
              </a:lnSpc>
              <a:spcBef>
                <a:spcPts val="0"/>
              </a:spcBef>
              <a:spcAft>
                <a:spcPts val="0"/>
              </a:spcAft>
              <a:buNone/>
            </a:pP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600" b="1" dirty="0">
                <a:solidFill>
                  <a:srgbClr val="569CD6"/>
                </a:solidFill>
                <a:latin typeface="Courier New"/>
                <a:ea typeface="Courier New"/>
                <a:cs typeface="Courier New"/>
                <a:sym typeface="Courier New"/>
              </a:rPr>
              <a:t>var</a:t>
            </a:r>
            <a:r>
              <a:rPr lang="en-US" sz="1600" b="1" dirty="0">
                <a:solidFill>
                  <a:srgbClr val="D4D4D4"/>
                </a:solidFill>
                <a:latin typeface="Courier New"/>
                <a:ea typeface="Courier New"/>
                <a:cs typeface="Courier New"/>
                <a:sym typeface="Courier New"/>
              </a:rPr>
              <a:t> </a:t>
            </a:r>
            <a:r>
              <a:rPr lang="en-US" sz="1600" b="1" dirty="0">
                <a:solidFill>
                  <a:srgbClr val="9CDCFE"/>
                </a:solidFill>
                <a:latin typeface="Courier New"/>
                <a:ea typeface="Courier New"/>
                <a:cs typeface="Courier New"/>
                <a:sym typeface="Courier New"/>
              </a:rPr>
              <a:t>speed1</a:t>
            </a:r>
            <a:r>
              <a:rPr lang="en-US" sz="1600" b="1" dirty="0">
                <a:solidFill>
                  <a:srgbClr val="D4D4D4"/>
                </a:solidFill>
                <a:latin typeface="Courier New"/>
                <a:ea typeface="Courier New"/>
                <a:cs typeface="Courier New"/>
                <a:sym typeface="Courier New"/>
              </a:rPr>
              <a:t> = </a:t>
            </a:r>
            <a:r>
              <a:rPr lang="en-US" sz="1600" b="1" dirty="0">
                <a:solidFill>
                  <a:srgbClr val="B5CEA8"/>
                </a:solidFill>
                <a:latin typeface="Courier New"/>
                <a:ea typeface="Courier New"/>
                <a:cs typeface="Courier New"/>
                <a:sym typeface="Courier New"/>
              </a:rPr>
              <a:t>85</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600" b="1" dirty="0">
                <a:solidFill>
                  <a:srgbClr val="569CD6"/>
                </a:solidFill>
                <a:latin typeface="Courier New"/>
                <a:ea typeface="Courier New"/>
                <a:cs typeface="Courier New"/>
                <a:sym typeface="Courier New"/>
              </a:rPr>
              <a:t>var</a:t>
            </a:r>
            <a:r>
              <a:rPr lang="en-US" sz="1600" b="1" dirty="0">
                <a:solidFill>
                  <a:srgbClr val="D4D4D4"/>
                </a:solidFill>
                <a:latin typeface="Courier New"/>
                <a:ea typeface="Courier New"/>
                <a:cs typeface="Courier New"/>
                <a:sym typeface="Courier New"/>
              </a:rPr>
              <a:t> </a:t>
            </a:r>
            <a:r>
              <a:rPr lang="en-US" sz="1600" b="1" dirty="0">
                <a:solidFill>
                  <a:srgbClr val="9CDCFE"/>
                </a:solidFill>
                <a:latin typeface="Courier New"/>
                <a:ea typeface="Courier New"/>
                <a:cs typeface="Courier New"/>
                <a:sym typeface="Courier New"/>
              </a:rPr>
              <a:t>time1</a:t>
            </a:r>
            <a:r>
              <a:rPr lang="en-US" sz="1600" b="1" dirty="0">
                <a:solidFill>
                  <a:srgbClr val="D4D4D4"/>
                </a:solidFill>
                <a:latin typeface="Courier New"/>
                <a:ea typeface="Courier New"/>
                <a:cs typeface="Courier New"/>
                <a:sym typeface="Courier New"/>
              </a:rPr>
              <a:t> = </a:t>
            </a:r>
            <a:r>
              <a:rPr lang="en-US" sz="1600" b="1" dirty="0">
                <a:solidFill>
                  <a:srgbClr val="B5CEA8"/>
                </a:solidFill>
                <a:latin typeface="Courier New"/>
                <a:ea typeface="Courier New"/>
                <a:cs typeface="Courier New"/>
                <a:sym typeface="Courier New"/>
              </a:rPr>
              <a:t>1.5</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600" b="1" dirty="0">
                <a:solidFill>
                  <a:srgbClr val="DCDCAA"/>
                </a:solidFill>
                <a:latin typeface="Courier New"/>
                <a:ea typeface="Courier New"/>
                <a:cs typeface="Courier New"/>
                <a:sym typeface="Courier New"/>
              </a:rPr>
              <a:t>alert</a:t>
            </a:r>
            <a:r>
              <a:rPr lang="en-US" sz="1600" b="1" dirty="0">
                <a:solidFill>
                  <a:srgbClr val="D4D4D4"/>
                </a:solidFill>
                <a:latin typeface="Courier New"/>
                <a:ea typeface="Courier New"/>
                <a:cs typeface="Courier New"/>
                <a:sym typeface="Courier New"/>
              </a:rPr>
              <a:t>(</a:t>
            </a:r>
            <a:r>
              <a:rPr lang="en-US" sz="1600" b="1" dirty="0">
                <a:solidFill>
                  <a:srgbClr val="9CDCFE"/>
                </a:solidFill>
                <a:latin typeface="Courier New"/>
                <a:ea typeface="Courier New"/>
                <a:cs typeface="Courier New"/>
                <a:sym typeface="Courier New"/>
              </a:rPr>
              <a:t>speed1</a:t>
            </a:r>
            <a:r>
              <a:rPr lang="en-US" sz="1600" b="1" dirty="0">
                <a:solidFill>
                  <a:srgbClr val="D4D4D4"/>
                </a:solidFill>
                <a:latin typeface="Courier New"/>
                <a:ea typeface="Courier New"/>
                <a:cs typeface="Courier New"/>
                <a:sym typeface="Courier New"/>
              </a:rPr>
              <a:t> * </a:t>
            </a:r>
            <a:r>
              <a:rPr lang="en-US" sz="1600" b="1" dirty="0">
                <a:solidFill>
                  <a:srgbClr val="9CDCFE"/>
                </a:solidFill>
                <a:latin typeface="Courier New"/>
                <a:ea typeface="Courier New"/>
                <a:cs typeface="Courier New"/>
                <a:sym typeface="Courier New"/>
              </a:rPr>
              <a:t>time1</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600" b="1" dirty="0">
                <a:solidFill>
                  <a:srgbClr val="569CD6"/>
                </a:solidFill>
                <a:latin typeface="Courier New"/>
                <a:ea typeface="Courier New"/>
                <a:cs typeface="Courier New"/>
                <a:sym typeface="Courier New"/>
              </a:rPr>
              <a:t>var</a:t>
            </a:r>
            <a:r>
              <a:rPr lang="en-US" sz="1600" b="1" dirty="0">
                <a:solidFill>
                  <a:srgbClr val="D4D4D4"/>
                </a:solidFill>
                <a:latin typeface="Courier New"/>
                <a:ea typeface="Courier New"/>
                <a:cs typeface="Courier New"/>
                <a:sym typeface="Courier New"/>
              </a:rPr>
              <a:t> </a:t>
            </a:r>
            <a:r>
              <a:rPr lang="en-US" sz="1600" b="1" dirty="0">
                <a:solidFill>
                  <a:srgbClr val="9CDCFE"/>
                </a:solidFill>
                <a:latin typeface="Courier New"/>
                <a:ea typeface="Courier New"/>
                <a:cs typeface="Courier New"/>
                <a:sym typeface="Courier New"/>
              </a:rPr>
              <a:t>speed2</a:t>
            </a:r>
            <a:r>
              <a:rPr lang="en-US" sz="1600" b="1" dirty="0">
                <a:solidFill>
                  <a:srgbClr val="D4D4D4"/>
                </a:solidFill>
                <a:latin typeface="Courier New"/>
                <a:ea typeface="Courier New"/>
                <a:cs typeface="Courier New"/>
                <a:sym typeface="Courier New"/>
              </a:rPr>
              <a:t> = </a:t>
            </a:r>
            <a:r>
              <a:rPr lang="en-US" sz="1600" b="1" dirty="0">
                <a:solidFill>
                  <a:srgbClr val="B5CEA8"/>
                </a:solidFill>
                <a:latin typeface="Courier New"/>
                <a:ea typeface="Courier New"/>
                <a:cs typeface="Courier New"/>
                <a:sym typeface="Courier New"/>
              </a:rPr>
              <a:t>12</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600" b="1" dirty="0">
                <a:solidFill>
                  <a:srgbClr val="569CD6"/>
                </a:solidFill>
                <a:latin typeface="Courier New"/>
                <a:ea typeface="Courier New"/>
                <a:cs typeface="Courier New"/>
                <a:sym typeface="Courier New"/>
              </a:rPr>
              <a:t>var</a:t>
            </a:r>
            <a:r>
              <a:rPr lang="en-US" sz="1600" b="1" dirty="0">
                <a:solidFill>
                  <a:srgbClr val="D4D4D4"/>
                </a:solidFill>
                <a:latin typeface="Courier New"/>
                <a:ea typeface="Courier New"/>
                <a:cs typeface="Courier New"/>
                <a:sym typeface="Courier New"/>
              </a:rPr>
              <a:t> </a:t>
            </a:r>
            <a:r>
              <a:rPr lang="en-US" sz="1600" b="1" dirty="0">
                <a:solidFill>
                  <a:srgbClr val="9CDCFE"/>
                </a:solidFill>
                <a:latin typeface="Courier New"/>
                <a:ea typeface="Courier New"/>
                <a:cs typeface="Courier New"/>
                <a:sym typeface="Courier New"/>
              </a:rPr>
              <a:t>time2</a:t>
            </a:r>
            <a:r>
              <a:rPr lang="en-US" sz="1600" b="1" dirty="0">
                <a:solidFill>
                  <a:srgbClr val="D4D4D4"/>
                </a:solidFill>
                <a:latin typeface="Courier New"/>
                <a:ea typeface="Courier New"/>
                <a:cs typeface="Courier New"/>
                <a:sym typeface="Courier New"/>
              </a:rPr>
              <a:t> = </a:t>
            </a:r>
            <a:r>
              <a:rPr lang="en-US" sz="1600" b="1" dirty="0">
                <a:solidFill>
                  <a:srgbClr val="B5CEA8"/>
                </a:solidFill>
                <a:latin typeface="Courier New"/>
                <a:ea typeface="Courier New"/>
                <a:cs typeface="Courier New"/>
                <a:sym typeface="Courier New"/>
              </a:rPr>
              <a:t>9</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600" b="1" dirty="0">
                <a:solidFill>
                  <a:srgbClr val="DCDCAA"/>
                </a:solidFill>
                <a:latin typeface="Courier New"/>
                <a:ea typeface="Courier New"/>
                <a:cs typeface="Courier New"/>
                <a:sym typeface="Courier New"/>
              </a:rPr>
              <a:t>alert</a:t>
            </a:r>
            <a:r>
              <a:rPr lang="en-US" sz="1600" b="1" dirty="0">
                <a:solidFill>
                  <a:srgbClr val="D4D4D4"/>
                </a:solidFill>
                <a:latin typeface="Courier New"/>
                <a:ea typeface="Courier New"/>
                <a:cs typeface="Courier New"/>
                <a:sym typeface="Courier New"/>
              </a:rPr>
              <a:t>(</a:t>
            </a:r>
            <a:r>
              <a:rPr lang="en-US" sz="1600" b="1" dirty="0">
                <a:solidFill>
                  <a:srgbClr val="9CDCFE"/>
                </a:solidFill>
                <a:latin typeface="Courier New"/>
                <a:ea typeface="Courier New"/>
                <a:cs typeface="Courier New"/>
                <a:sym typeface="Courier New"/>
              </a:rPr>
              <a:t>speed2</a:t>
            </a:r>
            <a:r>
              <a:rPr lang="en-US" sz="1600" b="1" dirty="0">
                <a:solidFill>
                  <a:srgbClr val="D4D4D4"/>
                </a:solidFill>
                <a:latin typeface="Courier New"/>
                <a:ea typeface="Courier New"/>
                <a:cs typeface="Courier New"/>
                <a:sym typeface="Courier New"/>
              </a:rPr>
              <a:t> * </a:t>
            </a:r>
            <a:r>
              <a:rPr lang="en-US" sz="1600" b="1" dirty="0">
                <a:solidFill>
                  <a:srgbClr val="9CDCFE"/>
                </a:solidFill>
                <a:latin typeface="Courier New"/>
                <a:ea typeface="Courier New"/>
                <a:cs typeface="Courier New"/>
                <a:sym typeface="Courier New"/>
              </a:rPr>
              <a:t>time2</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600" b="1" dirty="0">
                <a:solidFill>
                  <a:srgbClr val="569CD6"/>
                </a:solidFill>
                <a:latin typeface="Courier New"/>
                <a:ea typeface="Courier New"/>
                <a:cs typeface="Courier New"/>
                <a:sym typeface="Courier New"/>
              </a:rPr>
              <a:t>var</a:t>
            </a:r>
            <a:r>
              <a:rPr lang="en-US" sz="1600" b="1" dirty="0">
                <a:solidFill>
                  <a:srgbClr val="D4D4D4"/>
                </a:solidFill>
                <a:latin typeface="Courier New"/>
                <a:ea typeface="Courier New"/>
                <a:cs typeface="Courier New"/>
                <a:sym typeface="Courier New"/>
              </a:rPr>
              <a:t> </a:t>
            </a:r>
            <a:r>
              <a:rPr lang="en-US" sz="1600" b="1" dirty="0">
                <a:solidFill>
                  <a:srgbClr val="9CDCFE"/>
                </a:solidFill>
                <a:latin typeface="Courier New"/>
                <a:ea typeface="Courier New"/>
                <a:cs typeface="Courier New"/>
                <a:sym typeface="Courier New"/>
              </a:rPr>
              <a:t>speed3</a:t>
            </a:r>
            <a:r>
              <a:rPr lang="en-US" sz="1600" b="1" dirty="0">
                <a:solidFill>
                  <a:srgbClr val="D4D4D4"/>
                </a:solidFill>
                <a:latin typeface="Courier New"/>
                <a:ea typeface="Courier New"/>
                <a:cs typeface="Courier New"/>
                <a:sym typeface="Courier New"/>
              </a:rPr>
              <a:t> = </a:t>
            </a:r>
            <a:r>
              <a:rPr lang="en-US" sz="1600" b="1" dirty="0">
                <a:solidFill>
                  <a:srgbClr val="B5CEA8"/>
                </a:solidFill>
                <a:latin typeface="Courier New"/>
                <a:ea typeface="Courier New"/>
                <a:cs typeface="Courier New"/>
                <a:sym typeface="Courier New"/>
              </a:rPr>
              <a:t>42</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600" b="1" dirty="0">
                <a:solidFill>
                  <a:srgbClr val="569CD6"/>
                </a:solidFill>
                <a:latin typeface="Courier New"/>
                <a:ea typeface="Courier New"/>
                <a:cs typeface="Courier New"/>
                <a:sym typeface="Courier New"/>
              </a:rPr>
              <a:t>var</a:t>
            </a:r>
            <a:r>
              <a:rPr lang="en-US" sz="1600" b="1" dirty="0">
                <a:solidFill>
                  <a:srgbClr val="D4D4D4"/>
                </a:solidFill>
                <a:latin typeface="Courier New"/>
                <a:ea typeface="Courier New"/>
                <a:cs typeface="Courier New"/>
                <a:sym typeface="Courier New"/>
              </a:rPr>
              <a:t> </a:t>
            </a:r>
            <a:r>
              <a:rPr lang="en-US" sz="1600" b="1" dirty="0">
                <a:solidFill>
                  <a:srgbClr val="9CDCFE"/>
                </a:solidFill>
                <a:latin typeface="Courier New"/>
                <a:ea typeface="Courier New"/>
                <a:cs typeface="Courier New"/>
                <a:sym typeface="Courier New"/>
              </a:rPr>
              <a:t>time3</a:t>
            </a:r>
            <a:r>
              <a:rPr lang="en-US" sz="1600" b="1" dirty="0">
                <a:solidFill>
                  <a:srgbClr val="D4D4D4"/>
                </a:solidFill>
                <a:latin typeface="Courier New"/>
                <a:ea typeface="Courier New"/>
                <a:cs typeface="Courier New"/>
                <a:sym typeface="Courier New"/>
              </a:rPr>
              <a:t> = </a:t>
            </a:r>
            <a:r>
              <a:rPr lang="en-US" sz="1600" b="1" dirty="0">
                <a:solidFill>
                  <a:srgbClr val="B5CEA8"/>
                </a:solidFill>
                <a:latin typeface="Courier New"/>
                <a:ea typeface="Courier New"/>
                <a:cs typeface="Courier New"/>
                <a:sym typeface="Courier New"/>
              </a:rPr>
              <a:t>21</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600" b="1" dirty="0">
                <a:solidFill>
                  <a:srgbClr val="DCDCAA"/>
                </a:solidFill>
                <a:latin typeface="Courier New"/>
                <a:ea typeface="Courier New"/>
                <a:cs typeface="Courier New"/>
                <a:sym typeface="Courier New"/>
              </a:rPr>
              <a:t>alert</a:t>
            </a:r>
            <a:r>
              <a:rPr lang="en-US" sz="1600" b="1" dirty="0">
                <a:solidFill>
                  <a:srgbClr val="D4D4D4"/>
                </a:solidFill>
                <a:latin typeface="Courier New"/>
                <a:ea typeface="Courier New"/>
                <a:cs typeface="Courier New"/>
                <a:sym typeface="Courier New"/>
              </a:rPr>
              <a:t>(</a:t>
            </a:r>
            <a:r>
              <a:rPr lang="en-US" sz="1600" b="1" dirty="0">
                <a:solidFill>
                  <a:srgbClr val="9CDCFE"/>
                </a:solidFill>
                <a:latin typeface="Courier New"/>
                <a:ea typeface="Courier New"/>
                <a:cs typeface="Courier New"/>
                <a:sym typeface="Courier New"/>
              </a:rPr>
              <a:t>speed3</a:t>
            </a:r>
            <a:r>
              <a:rPr lang="en-US" sz="1600" b="1" dirty="0">
                <a:solidFill>
                  <a:srgbClr val="D4D4D4"/>
                </a:solidFill>
                <a:latin typeface="Courier New"/>
                <a:ea typeface="Courier New"/>
                <a:cs typeface="Courier New"/>
                <a:sym typeface="Courier New"/>
              </a:rPr>
              <a:t> * </a:t>
            </a:r>
            <a:r>
              <a:rPr lang="en-US" sz="1600" b="1" dirty="0">
                <a:solidFill>
                  <a:srgbClr val="9CDCFE"/>
                </a:solidFill>
                <a:latin typeface="Courier New"/>
                <a:ea typeface="Courier New"/>
                <a:cs typeface="Courier New"/>
                <a:sym typeface="Courier New"/>
              </a:rPr>
              <a:t>time3</a:t>
            </a:r>
            <a:r>
              <a:rPr lang="en-US" sz="1600" b="1" dirty="0">
                <a:solidFill>
                  <a:srgbClr val="D4D4D4"/>
                </a:solidFill>
                <a:latin typeface="Courier New"/>
                <a:ea typeface="Courier New"/>
                <a:cs typeface="Courier New"/>
                <a:sym typeface="Courier New"/>
              </a:rPr>
              <a:t>);</a:t>
            </a:r>
            <a:endParaRPr sz="16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800" b="1" dirty="0">
              <a:solidFill>
                <a:srgbClr val="569CD6"/>
              </a:solidFill>
              <a:latin typeface="Courier New"/>
              <a:ea typeface="Courier New"/>
              <a:cs typeface="Courier New"/>
              <a:sym typeface="Courier New"/>
            </a:endParaRPr>
          </a:p>
        </p:txBody>
      </p:sp>
    </p:spTree>
    <p:extLst>
      <p:ext uri="{BB962C8B-B14F-4D97-AF65-F5344CB8AC3E}">
        <p14:creationId xmlns:p14="http://schemas.microsoft.com/office/powerpoint/2010/main" val="4506172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6" name="Google Shape;100;p19">
            <a:extLst>
              <a:ext uri="{FF2B5EF4-FFF2-40B4-BE49-F238E27FC236}">
                <a16:creationId xmlns:a16="http://schemas.microsoft.com/office/drawing/2014/main" id="{A38AEE3A-C08A-9D4B-89DC-D34F907C29C6}"/>
              </a:ext>
            </a:extLst>
          </p:cNvPr>
          <p:cNvSpPr txBox="1">
            <a:spLocks noGrp="1"/>
          </p:cNvSpPr>
          <p:nvPr>
            <p:ph type="title"/>
          </p:nvPr>
        </p:nvSpPr>
        <p:spPr>
          <a:xfrm>
            <a:off x="735300" y="2072400"/>
            <a:ext cx="10721400" cy="271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5119"/>
              <a:buFont typeface="Helvetica Neue Light"/>
              <a:buNone/>
            </a:pPr>
            <a:r>
              <a:rPr lang="en-US" sz="5000" b="1" dirty="0">
                <a:solidFill>
                  <a:schemeClr val="tx1"/>
                </a:solidFill>
                <a:latin typeface="Helvetica Neue"/>
                <a:ea typeface="Helvetica Neue"/>
                <a:cs typeface="Helvetica Neue"/>
                <a:sym typeface="Helvetica Neue"/>
              </a:rPr>
              <a:t>You should avoid unnecessarily repeating code. </a:t>
            </a:r>
            <a:r>
              <a:rPr lang="en-US" sz="5000" dirty="0">
                <a:solidFill>
                  <a:schemeClr val="tx1"/>
                </a:solidFill>
                <a:latin typeface="Helvetica Neue Light"/>
                <a:ea typeface="Helvetica Neue Light"/>
                <a:cs typeface="Helvetica Neue Light"/>
                <a:sym typeface="Helvetica Neue Light"/>
              </a:rPr>
              <a:t>It makes your life more complicated.</a:t>
            </a:r>
            <a:endParaRPr sz="5000" dirty="0">
              <a:solidFill>
                <a:schemeClr val="tx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55315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2" name="Title 4">
            <a:extLst>
              <a:ext uri="{FF2B5EF4-FFF2-40B4-BE49-F238E27FC236}">
                <a16:creationId xmlns:a16="http://schemas.microsoft.com/office/drawing/2014/main" id="{5BBC5913-693C-8440-8AE9-6D69E1F86879}"/>
              </a:ext>
            </a:extLst>
          </p:cNvPr>
          <p:cNvSpPr>
            <a:spLocks noGrp="1"/>
          </p:cNvSpPr>
          <p:nvPr/>
        </p:nvSpPr>
        <p:spPr>
          <a:xfrm>
            <a:off x="689517" y="-153523"/>
            <a:ext cx="899913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In the digital economy, geeks are…</a:t>
            </a:r>
          </a:p>
        </p:txBody>
      </p:sp>
      <p:pic>
        <p:nvPicPr>
          <p:cNvPr id="13" name="Picture 12">
            <a:extLst>
              <a:ext uri="{FF2B5EF4-FFF2-40B4-BE49-F238E27FC236}">
                <a16:creationId xmlns:a16="http://schemas.microsoft.com/office/drawing/2014/main" id="{2FC25932-D432-C34E-8076-26C14BF3D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134" y="1208877"/>
            <a:ext cx="4581150" cy="2447260"/>
          </a:xfrm>
          <a:prstGeom prst="rect">
            <a:avLst/>
          </a:prstGeom>
        </p:spPr>
      </p:pic>
      <p:sp>
        <p:nvSpPr>
          <p:cNvPr id="20" name="TextBox 19">
            <a:extLst>
              <a:ext uri="{FF2B5EF4-FFF2-40B4-BE49-F238E27FC236}">
                <a16:creationId xmlns:a16="http://schemas.microsoft.com/office/drawing/2014/main" id="{494F6B3E-D225-4C47-84D3-2934DABB4470}"/>
              </a:ext>
            </a:extLst>
          </p:cNvPr>
          <p:cNvSpPr txBox="1"/>
          <p:nvPr/>
        </p:nvSpPr>
        <p:spPr>
          <a:xfrm>
            <a:off x="711030" y="1511768"/>
            <a:ext cx="2820247" cy="523220"/>
          </a:xfrm>
          <a:prstGeom prst="rect">
            <a:avLst/>
          </a:prstGeom>
          <a:noFill/>
        </p:spPr>
        <p:txBody>
          <a:bodyPr wrap="square" rtlCol="0">
            <a:spAutoFit/>
          </a:bodyPr>
          <a:lstStyle/>
          <a:p>
            <a:r>
              <a:rPr lang="en-US" sz="2800" dirty="0"/>
              <a:t>Problem Solvers</a:t>
            </a:r>
          </a:p>
        </p:txBody>
      </p:sp>
      <p:sp>
        <p:nvSpPr>
          <p:cNvPr id="21" name="TextBox 20">
            <a:extLst>
              <a:ext uri="{FF2B5EF4-FFF2-40B4-BE49-F238E27FC236}">
                <a16:creationId xmlns:a16="http://schemas.microsoft.com/office/drawing/2014/main" id="{884624D1-30FF-D349-B4B3-47237D6BF2FA}"/>
              </a:ext>
            </a:extLst>
          </p:cNvPr>
          <p:cNvSpPr txBox="1"/>
          <p:nvPr/>
        </p:nvSpPr>
        <p:spPr>
          <a:xfrm>
            <a:off x="689517" y="2432507"/>
            <a:ext cx="4123035" cy="523220"/>
          </a:xfrm>
          <a:prstGeom prst="rect">
            <a:avLst/>
          </a:prstGeom>
          <a:noFill/>
        </p:spPr>
        <p:txBody>
          <a:bodyPr wrap="square" rtlCol="0">
            <a:spAutoFit/>
          </a:bodyPr>
          <a:lstStyle/>
          <a:p>
            <a:r>
              <a:rPr lang="en-US" sz="2800" dirty="0"/>
              <a:t>Designers</a:t>
            </a:r>
          </a:p>
        </p:txBody>
      </p:sp>
      <p:sp>
        <p:nvSpPr>
          <p:cNvPr id="22" name="TextBox 21">
            <a:extLst>
              <a:ext uri="{FF2B5EF4-FFF2-40B4-BE49-F238E27FC236}">
                <a16:creationId xmlns:a16="http://schemas.microsoft.com/office/drawing/2014/main" id="{28FE7A86-C1C0-5A4F-A970-E16E2DE4839B}"/>
              </a:ext>
            </a:extLst>
          </p:cNvPr>
          <p:cNvSpPr txBox="1"/>
          <p:nvPr/>
        </p:nvSpPr>
        <p:spPr>
          <a:xfrm>
            <a:off x="689517" y="3394527"/>
            <a:ext cx="2290575" cy="523220"/>
          </a:xfrm>
          <a:prstGeom prst="rect">
            <a:avLst/>
          </a:prstGeom>
          <a:noFill/>
        </p:spPr>
        <p:txBody>
          <a:bodyPr wrap="square" rtlCol="0">
            <a:spAutoFit/>
          </a:bodyPr>
          <a:lstStyle/>
          <a:p>
            <a:r>
              <a:rPr lang="en-US" sz="2800" dirty="0"/>
              <a:t>Creators</a:t>
            </a:r>
          </a:p>
        </p:txBody>
      </p:sp>
      <p:sp>
        <p:nvSpPr>
          <p:cNvPr id="23" name="TextBox 22">
            <a:extLst>
              <a:ext uri="{FF2B5EF4-FFF2-40B4-BE49-F238E27FC236}">
                <a16:creationId xmlns:a16="http://schemas.microsoft.com/office/drawing/2014/main" id="{8F8F48F1-C4F5-954F-9849-D07A55DA2BAF}"/>
              </a:ext>
            </a:extLst>
          </p:cNvPr>
          <p:cNvSpPr txBox="1"/>
          <p:nvPr/>
        </p:nvSpPr>
        <p:spPr>
          <a:xfrm>
            <a:off x="711030" y="4256188"/>
            <a:ext cx="2748690" cy="523220"/>
          </a:xfrm>
          <a:prstGeom prst="rect">
            <a:avLst/>
          </a:prstGeom>
          <a:noFill/>
        </p:spPr>
        <p:txBody>
          <a:bodyPr wrap="square" rtlCol="0">
            <a:spAutoFit/>
          </a:bodyPr>
          <a:lstStyle/>
          <a:p>
            <a:r>
              <a:rPr lang="en-US" sz="2800" dirty="0"/>
              <a:t>Enablers</a:t>
            </a:r>
          </a:p>
        </p:txBody>
      </p:sp>
      <p:pic>
        <p:nvPicPr>
          <p:cNvPr id="25" name="Picture 24">
            <a:extLst>
              <a:ext uri="{FF2B5EF4-FFF2-40B4-BE49-F238E27FC236}">
                <a16:creationId xmlns:a16="http://schemas.microsoft.com/office/drawing/2014/main" id="{86D41E08-906D-2D4F-A04E-C4DAD5922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472" y="1323364"/>
            <a:ext cx="3112403" cy="2071163"/>
          </a:xfrm>
          <a:prstGeom prst="rect">
            <a:avLst/>
          </a:prstGeom>
        </p:spPr>
      </p:pic>
      <p:sp>
        <p:nvSpPr>
          <p:cNvPr id="2" name="TextBox 1">
            <a:extLst>
              <a:ext uri="{FF2B5EF4-FFF2-40B4-BE49-F238E27FC236}">
                <a16:creationId xmlns:a16="http://schemas.microsoft.com/office/drawing/2014/main" id="{E9C09520-CBC9-C74A-A3F3-2F303863AF53}"/>
              </a:ext>
            </a:extLst>
          </p:cNvPr>
          <p:cNvSpPr txBox="1"/>
          <p:nvPr/>
        </p:nvSpPr>
        <p:spPr>
          <a:xfrm>
            <a:off x="5753100" y="5582872"/>
            <a:ext cx="6438900" cy="338554"/>
          </a:xfrm>
          <a:prstGeom prst="rect">
            <a:avLst/>
          </a:prstGeom>
          <a:noFill/>
        </p:spPr>
        <p:txBody>
          <a:bodyPr wrap="square" rtlCol="0">
            <a:spAutoFit/>
          </a:bodyPr>
          <a:lstStyle/>
          <a:p>
            <a:r>
              <a:rPr lang="en-US" sz="800" dirty="0"/>
              <a:t>Source: https://lh3.googleusercontent.com/T1uuAU2Ov5B0oYU4KCifPlOaYu8cZCqbUBwF_4KXAHzvbU_VKp0ymBGetZ1pBUL0Q73oL4o=s159</a:t>
            </a:r>
          </a:p>
        </p:txBody>
      </p:sp>
      <p:sp>
        <p:nvSpPr>
          <p:cNvPr id="3" name="TextBox 2">
            <a:extLst>
              <a:ext uri="{FF2B5EF4-FFF2-40B4-BE49-F238E27FC236}">
                <a16:creationId xmlns:a16="http://schemas.microsoft.com/office/drawing/2014/main" id="{5B854E5B-1343-4143-8DFF-B9D09146C1CA}"/>
              </a:ext>
            </a:extLst>
          </p:cNvPr>
          <p:cNvSpPr txBox="1"/>
          <p:nvPr/>
        </p:nvSpPr>
        <p:spPr>
          <a:xfrm>
            <a:off x="5753100" y="5323489"/>
            <a:ext cx="6496050" cy="215444"/>
          </a:xfrm>
          <a:prstGeom prst="rect">
            <a:avLst/>
          </a:prstGeom>
          <a:noFill/>
        </p:spPr>
        <p:txBody>
          <a:bodyPr wrap="square" rtlCol="0">
            <a:spAutoFit/>
          </a:bodyPr>
          <a:lstStyle/>
          <a:p>
            <a:r>
              <a:rPr lang="en-US" sz="800" dirty="0"/>
              <a:t>Source: https://lh3.googleusercontent.com/1w8YU_tUBElGdnnz7bm6J11P0r1ULETREi4a66qF_kQCwwMF4VRdytLg_iu2sXcFSeru=s128</a:t>
            </a:r>
          </a:p>
        </p:txBody>
      </p:sp>
    </p:spTree>
    <p:extLst>
      <p:ext uri="{BB962C8B-B14F-4D97-AF65-F5344CB8AC3E}">
        <p14:creationId xmlns:p14="http://schemas.microsoft.com/office/powerpoint/2010/main" val="385199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 grpId="0"/>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5" name="Google Shape;105;p20">
            <a:extLst>
              <a:ext uri="{FF2B5EF4-FFF2-40B4-BE49-F238E27FC236}">
                <a16:creationId xmlns:a16="http://schemas.microsoft.com/office/drawing/2014/main" id="{56929443-19E7-8949-AAD8-2DC5D2DD731F}"/>
              </a:ext>
            </a:extLst>
          </p:cNvPr>
          <p:cNvSpPr txBox="1">
            <a:spLocks noGrp="1"/>
          </p:cNvSpPr>
          <p:nvPr>
            <p:ph type="title"/>
          </p:nvPr>
        </p:nvSpPr>
        <p:spPr>
          <a:xfrm>
            <a:off x="735300" y="2072400"/>
            <a:ext cx="10721400" cy="27132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5119"/>
              <a:buFont typeface="Helvetica Neue Light"/>
              <a:buNone/>
            </a:pPr>
            <a:r>
              <a:rPr lang="en-US" sz="7200" dirty="0">
                <a:solidFill>
                  <a:schemeClr val="tx1"/>
                </a:solidFill>
                <a:latin typeface="Helvetica Neue Light"/>
                <a:ea typeface="Helvetica Neue Light"/>
                <a:cs typeface="Helvetica Neue Light"/>
                <a:sym typeface="Helvetica Neue Light"/>
              </a:rPr>
              <a:t>This is where functions come in...</a:t>
            </a:r>
            <a:endParaRPr sz="7200" dirty="0">
              <a:solidFill>
                <a:schemeClr val="tx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947944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8" name="Google Shape;111;p21">
            <a:extLst>
              <a:ext uri="{FF2B5EF4-FFF2-40B4-BE49-F238E27FC236}">
                <a16:creationId xmlns:a16="http://schemas.microsoft.com/office/drawing/2014/main" id="{84EEF29D-CAEB-BD45-BF90-10ED7F2A6387}"/>
              </a:ext>
            </a:extLst>
          </p:cNvPr>
          <p:cNvSpPr txBox="1"/>
          <p:nvPr/>
        </p:nvSpPr>
        <p:spPr>
          <a:xfrm>
            <a:off x="371175" y="405350"/>
            <a:ext cx="10914600" cy="10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chemeClr val="tx1"/>
                </a:solidFill>
                <a:latin typeface="Helvetica Neue"/>
                <a:ea typeface="Helvetica Neue"/>
                <a:cs typeface="Helvetica Neue"/>
                <a:sym typeface="Helvetica Neue"/>
              </a:rPr>
              <a:t>Meet the Function</a:t>
            </a:r>
            <a:endParaRPr sz="4800" b="1" dirty="0">
              <a:solidFill>
                <a:schemeClr val="tx1"/>
              </a:solidFill>
              <a:latin typeface="Helvetica Neue"/>
              <a:ea typeface="Helvetica Neue"/>
              <a:cs typeface="Helvetica Neue"/>
              <a:sym typeface="Helvetica Neue"/>
            </a:endParaRPr>
          </a:p>
        </p:txBody>
      </p:sp>
      <p:sp>
        <p:nvSpPr>
          <p:cNvPr id="14" name="Google Shape;113;p21">
            <a:extLst>
              <a:ext uri="{FF2B5EF4-FFF2-40B4-BE49-F238E27FC236}">
                <a16:creationId xmlns:a16="http://schemas.microsoft.com/office/drawing/2014/main" id="{2451E9A5-1E31-E449-8235-149A6E040B94}"/>
              </a:ext>
            </a:extLst>
          </p:cNvPr>
          <p:cNvSpPr txBox="1"/>
          <p:nvPr/>
        </p:nvSpPr>
        <p:spPr>
          <a:xfrm>
            <a:off x="414000" y="1614675"/>
            <a:ext cx="11313600" cy="5151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9434C"/>
              </a:buClr>
              <a:buSzPts val="3600"/>
              <a:buFont typeface="Helvetica Neue Light"/>
              <a:buNone/>
            </a:pPr>
            <a:r>
              <a:rPr lang="en-US" sz="3000" dirty="0">
                <a:solidFill>
                  <a:schemeClr val="tx1"/>
                </a:solidFill>
                <a:latin typeface="Helvetica Neue Light"/>
                <a:ea typeface="Helvetica Neue Light"/>
                <a:cs typeface="Helvetica Neue Light"/>
                <a:sym typeface="Helvetica Neue Light"/>
              </a:rPr>
              <a:t>Using functions, the code we saw earlier can look like this:</a:t>
            </a:r>
            <a:endParaRPr sz="3000" dirty="0">
              <a:solidFill>
                <a:schemeClr val="tx1"/>
              </a:solidFill>
              <a:latin typeface="Helvetica Neue Light"/>
              <a:ea typeface="Helvetica Neue Light"/>
              <a:cs typeface="Helvetica Neue Light"/>
              <a:sym typeface="Helvetica Neue Light"/>
            </a:endParaRPr>
          </a:p>
        </p:txBody>
      </p:sp>
      <p:sp>
        <p:nvSpPr>
          <p:cNvPr id="15" name="Google Shape;112;p21">
            <a:extLst>
              <a:ext uri="{FF2B5EF4-FFF2-40B4-BE49-F238E27FC236}">
                <a16:creationId xmlns:a16="http://schemas.microsoft.com/office/drawing/2014/main" id="{6D42235A-8686-CB47-AFC3-026F4E737A7B}"/>
              </a:ext>
            </a:extLst>
          </p:cNvPr>
          <p:cNvSpPr txBox="1"/>
          <p:nvPr/>
        </p:nvSpPr>
        <p:spPr>
          <a:xfrm>
            <a:off x="414000" y="2411801"/>
            <a:ext cx="11232600" cy="34371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b="1" dirty="0">
                <a:solidFill>
                  <a:srgbClr val="569CD6"/>
                </a:solidFill>
                <a:latin typeface="Courier New"/>
                <a:ea typeface="Courier New"/>
                <a:cs typeface="Courier New"/>
                <a:sym typeface="Courier New"/>
              </a:rPr>
              <a:t>function</a:t>
            </a: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9CDCFE"/>
                </a:solidFill>
                <a:latin typeface="Courier New"/>
                <a:ea typeface="Courier New"/>
                <a:cs typeface="Courier New"/>
                <a:sym typeface="Courier New"/>
              </a:rPr>
              <a:t>speed</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time</a:t>
            </a: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alert</a:t>
            </a:r>
            <a:r>
              <a:rPr lang="en-US" sz="1800" b="1" dirty="0">
                <a:solidFill>
                  <a:srgbClr val="D4D4D4"/>
                </a:solidFill>
                <a:latin typeface="Courier New"/>
                <a:ea typeface="Courier New"/>
                <a:cs typeface="Courier New"/>
                <a:sym typeface="Courier New"/>
              </a:rPr>
              <a:t>(</a:t>
            </a:r>
            <a:r>
              <a:rPr lang="en-US" sz="1800" b="1" dirty="0">
                <a:solidFill>
                  <a:srgbClr val="9CDCFE"/>
                </a:solidFill>
                <a:latin typeface="Courier New"/>
                <a:ea typeface="Courier New"/>
                <a:cs typeface="Courier New"/>
                <a:sym typeface="Courier New"/>
              </a:rPr>
              <a:t>speed</a:t>
            </a:r>
            <a:r>
              <a:rPr lang="en-US" sz="1800" b="1" dirty="0">
                <a:solidFill>
                  <a:srgbClr val="D4D4D4"/>
                </a:solidFill>
                <a:latin typeface="Courier New"/>
                <a:ea typeface="Courier New"/>
                <a:cs typeface="Courier New"/>
                <a:sym typeface="Courier New"/>
              </a:rPr>
              <a:t> * </a:t>
            </a:r>
            <a:r>
              <a:rPr lang="en-US" sz="1800" b="1" dirty="0">
                <a:solidFill>
                  <a:srgbClr val="9CDCFE"/>
                </a:solidFill>
                <a:latin typeface="Courier New"/>
                <a:ea typeface="Courier New"/>
                <a:cs typeface="Courier New"/>
                <a:sym typeface="Courier New"/>
              </a:rPr>
              <a:t>time</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10</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5</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85</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1.5</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12</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9</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42</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21</a:t>
            </a:r>
            <a:r>
              <a:rPr lang="en-US" sz="1800" b="1" dirty="0">
                <a:solidFill>
                  <a:srgbClr val="D4D4D4"/>
                </a:solidFill>
                <a:latin typeface="Courier New"/>
                <a:ea typeface="Courier New"/>
                <a:cs typeface="Courier New"/>
                <a:sym typeface="Courier New"/>
              </a:rPr>
              <a:t>);</a:t>
            </a:r>
            <a:endParaRPr sz="1800" b="1" dirty="0">
              <a:solidFill>
                <a:srgbClr val="569CD6"/>
              </a:solidFill>
              <a:latin typeface="Courier New"/>
              <a:ea typeface="Courier New"/>
              <a:cs typeface="Courier New"/>
              <a:sym typeface="Courier New"/>
            </a:endParaRPr>
          </a:p>
        </p:txBody>
      </p:sp>
    </p:spTree>
    <p:extLst>
      <p:ext uri="{BB962C8B-B14F-4D97-AF65-F5344CB8AC3E}">
        <p14:creationId xmlns:p14="http://schemas.microsoft.com/office/powerpoint/2010/main" val="98157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7" name="Google Shape;119;p22">
            <a:extLst>
              <a:ext uri="{FF2B5EF4-FFF2-40B4-BE49-F238E27FC236}">
                <a16:creationId xmlns:a16="http://schemas.microsoft.com/office/drawing/2014/main" id="{AC3C875B-E277-124D-BB1D-146C8FC9BCEB}"/>
              </a:ext>
            </a:extLst>
          </p:cNvPr>
          <p:cNvSpPr txBox="1"/>
          <p:nvPr/>
        </p:nvSpPr>
        <p:spPr>
          <a:xfrm>
            <a:off x="371175" y="405350"/>
            <a:ext cx="10914600" cy="10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chemeClr val="tx1"/>
                </a:solidFill>
                <a:latin typeface="Helvetica Neue"/>
                <a:ea typeface="Helvetica Neue"/>
                <a:cs typeface="Helvetica Neue"/>
                <a:sym typeface="Helvetica Neue"/>
              </a:rPr>
              <a:t>What exactly is a function?</a:t>
            </a:r>
            <a:endParaRPr sz="4800" b="1" dirty="0">
              <a:solidFill>
                <a:schemeClr val="tx1"/>
              </a:solidFill>
              <a:latin typeface="Helvetica Neue"/>
              <a:ea typeface="Helvetica Neue"/>
              <a:cs typeface="Helvetica Neue"/>
              <a:sym typeface="Helvetica Neue"/>
            </a:endParaRPr>
          </a:p>
        </p:txBody>
      </p:sp>
      <p:sp>
        <p:nvSpPr>
          <p:cNvPr id="18" name="Google Shape;120;p22">
            <a:extLst>
              <a:ext uri="{FF2B5EF4-FFF2-40B4-BE49-F238E27FC236}">
                <a16:creationId xmlns:a16="http://schemas.microsoft.com/office/drawing/2014/main" id="{1660BA90-0D20-EA45-878D-AE502C14BB1F}"/>
              </a:ext>
            </a:extLst>
          </p:cNvPr>
          <p:cNvSpPr txBox="1"/>
          <p:nvPr/>
        </p:nvSpPr>
        <p:spPr>
          <a:xfrm>
            <a:off x="414000" y="1614675"/>
            <a:ext cx="11313600" cy="42534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000" dirty="0">
                <a:solidFill>
                  <a:schemeClr val="tx1"/>
                </a:solidFill>
                <a:latin typeface="Helvetica Neue Light"/>
                <a:ea typeface="Helvetica Neue Light"/>
                <a:cs typeface="Helvetica Neue Light"/>
                <a:sym typeface="Helvetica Neue Light"/>
              </a:rPr>
              <a:t>At a very basic level, a function is nothing more than a wrapper for some code. It does two things well:</a:t>
            </a:r>
            <a:endParaRPr sz="3000" dirty="0">
              <a:solidFill>
                <a:schemeClr val="tx1"/>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chemeClr val="dk1"/>
              </a:buClr>
              <a:buSzPts val="1100"/>
              <a:buFont typeface="Arial"/>
              <a:buNone/>
            </a:pPr>
            <a:endParaRPr sz="3000" dirty="0">
              <a:solidFill>
                <a:schemeClr val="tx1"/>
              </a:solidFill>
              <a:latin typeface="Helvetica Neue Light"/>
              <a:ea typeface="Helvetica Neue Light"/>
              <a:cs typeface="Helvetica Neue Light"/>
              <a:sym typeface="Helvetica Neue Light"/>
            </a:endParaRPr>
          </a:p>
          <a:p>
            <a:pPr marL="457200" marR="0" lvl="0" indent="-419100" algn="l" rtl="0">
              <a:lnSpc>
                <a:spcPct val="100000"/>
              </a:lnSpc>
              <a:spcBef>
                <a:spcPts val="0"/>
              </a:spcBef>
              <a:spcAft>
                <a:spcPts val="0"/>
              </a:spcAft>
              <a:buClr>
                <a:srgbClr val="39434C"/>
              </a:buClr>
              <a:buSzPts val="3000"/>
              <a:buFont typeface="Helvetica Neue Light"/>
              <a:buAutoNum type="arabicPeriod"/>
            </a:pPr>
            <a:r>
              <a:rPr lang="en-US" sz="3000" dirty="0">
                <a:solidFill>
                  <a:schemeClr val="tx1"/>
                </a:solidFill>
                <a:latin typeface="Helvetica Neue Light"/>
                <a:ea typeface="Helvetica Neue Light"/>
                <a:cs typeface="Helvetica Neue Light"/>
                <a:sym typeface="Helvetica Neue Light"/>
              </a:rPr>
              <a:t>Groups statements together</a:t>
            </a:r>
            <a:br>
              <a:rPr lang="en-US" sz="3000" dirty="0">
                <a:solidFill>
                  <a:schemeClr val="tx1"/>
                </a:solidFill>
                <a:latin typeface="Helvetica Neue Light"/>
                <a:ea typeface="Helvetica Neue Light"/>
                <a:cs typeface="Helvetica Neue Light"/>
                <a:sym typeface="Helvetica Neue Light"/>
              </a:rPr>
            </a:br>
            <a:endParaRPr sz="3000" dirty="0">
              <a:solidFill>
                <a:schemeClr val="tx1"/>
              </a:solidFill>
              <a:latin typeface="Helvetica Neue Light"/>
              <a:ea typeface="Helvetica Neue Light"/>
              <a:cs typeface="Helvetica Neue Light"/>
              <a:sym typeface="Helvetica Neue Light"/>
            </a:endParaRPr>
          </a:p>
          <a:p>
            <a:pPr marL="457200" marR="0" lvl="0" indent="-419100" algn="l" rtl="0">
              <a:lnSpc>
                <a:spcPct val="100000"/>
              </a:lnSpc>
              <a:spcBef>
                <a:spcPts val="0"/>
              </a:spcBef>
              <a:spcAft>
                <a:spcPts val="0"/>
              </a:spcAft>
              <a:buClr>
                <a:srgbClr val="39434C"/>
              </a:buClr>
              <a:buSzPts val="3000"/>
              <a:buFont typeface="Helvetica Neue Light"/>
              <a:buAutoNum type="arabicPeriod"/>
            </a:pPr>
            <a:r>
              <a:rPr lang="en-US" sz="3000" dirty="0">
                <a:solidFill>
                  <a:schemeClr val="tx1"/>
                </a:solidFill>
                <a:latin typeface="Helvetica Neue Light"/>
                <a:ea typeface="Helvetica Neue Light"/>
                <a:cs typeface="Helvetica Neue Light"/>
                <a:sym typeface="Helvetica Neue Light"/>
              </a:rPr>
              <a:t>Makes your code reusable</a:t>
            </a:r>
            <a:endParaRPr sz="3000" dirty="0">
              <a:solidFill>
                <a:schemeClr val="tx1"/>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chemeClr val="dk1"/>
              </a:buClr>
              <a:buSzPts val="1100"/>
              <a:buFont typeface="Arial"/>
              <a:buNone/>
            </a:pPr>
            <a:endParaRPr sz="3000" dirty="0">
              <a:solidFill>
                <a:schemeClr val="tx1"/>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chemeClr val="dk1"/>
              </a:buClr>
              <a:buSzPts val="1100"/>
              <a:buFont typeface="Arial"/>
              <a:buNone/>
            </a:pPr>
            <a:r>
              <a:rPr lang="en-US" sz="3000" dirty="0">
                <a:solidFill>
                  <a:schemeClr val="tx1"/>
                </a:solidFill>
                <a:latin typeface="Helvetica Neue Light"/>
                <a:ea typeface="Helvetica Neue Light"/>
                <a:cs typeface="Helvetica Neue Light"/>
                <a:sym typeface="Helvetica Neue Light"/>
              </a:rPr>
              <a:t>You will rarely write or use code that doesn't involve functions!</a:t>
            </a:r>
            <a:endParaRPr sz="3000" dirty="0">
              <a:solidFill>
                <a:schemeClr val="tx1"/>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39434C"/>
              </a:buClr>
              <a:buSzPts val="3600"/>
              <a:buFont typeface="Helvetica Neue Light"/>
              <a:buNone/>
            </a:pPr>
            <a:endParaRPr sz="3000" dirty="0">
              <a:solidFill>
                <a:schemeClr val="tx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0299926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2" name="Google Shape;126;p23">
            <a:extLst>
              <a:ext uri="{FF2B5EF4-FFF2-40B4-BE49-F238E27FC236}">
                <a16:creationId xmlns:a16="http://schemas.microsoft.com/office/drawing/2014/main" id="{68984989-F035-7246-BADA-96F11E67DC50}"/>
              </a:ext>
            </a:extLst>
          </p:cNvPr>
          <p:cNvSpPr txBox="1"/>
          <p:nvPr/>
        </p:nvSpPr>
        <p:spPr>
          <a:xfrm>
            <a:off x="0" y="-1"/>
            <a:ext cx="4719300" cy="5965333"/>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700" b="1" dirty="0">
                <a:solidFill>
                  <a:srgbClr val="569CD6"/>
                </a:solidFill>
                <a:latin typeface="Courier New"/>
                <a:ea typeface="Courier New"/>
                <a:cs typeface="Courier New"/>
                <a:sym typeface="Courier New"/>
              </a:rPr>
              <a:t>var</a:t>
            </a:r>
            <a:r>
              <a:rPr lang="en-US" sz="1700" b="1" dirty="0">
                <a:solidFill>
                  <a:srgbClr val="D4D4D4"/>
                </a:solidFill>
                <a:latin typeface="Courier New"/>
                <a:ea typeface="Courier New"/>
                <a:cs typeface="Courier New"/>
                <a:sym typeface="Courier New"/>
              </a:rPr>
              <a:t> </a:t>
            </a:r>
            <a:r>
              <a:rPr lang="en-US" sz="1700" b="1" dirty="0">
                <a:solidFill>
                  <a:srgbClr val="9CDCFE"/>
                </a:solidFill>
                <a:latin typeface="Courier New"/>
                <a:ea typeface="Courier New"/>
                <a:cs typeface="Courier New"/>
                <a:sym typeface="Courier New"/>
              </a:rPr>
              <a:t>speed</a:t>
            </a:r>
            <a:r>
              <a:rPr lang="en-US" sz="1700" b="1" dirty="0">
                <a:solidFill>
                  <a:srgbClr val="D4D4D4"/>
                </a:solidFill>
                <a:latin typeface="Courier New"/>
                <a:ea typeface="Courier New"/>
                <a:cs typeface="Courier New"/>
                <a:sym typeface="Courier New"/>
              </a:rPr>
              <a:t> = </a:t>
            </a:r>
            <a:r>
              <a:rPr lang="en-US" sz="1700" b="1" dirty="0">
                <a:solidFill>
                  <a:srgbClr val="B5CEA8"/>
                </a:solidFill>
                <a:latin typeface="Courier New"/>
                <a:ea typeface="Courier New"/>
                <a:cs typeface="Courier New"/>
                <a:sym typeface="Courier New"/>
              </a:rPr>
              <a:t>10</a:t>
            </a:r>
            <a:r>
              <a:rPr lang="en-US" sz="1700" b="1" dirty="0">
                <a:solidFill>
                  <a:srgbClr val="D4D4D4"/>
                </a:solidFill>
                <a:latin typeface="Courier New"/>
                <a:ea typeface="Courier New"/>
                <a:cs typeface="Courier New"/>
                <a:sym typeface="Courier New"/>
              </a:rPr>
              <a:t>;</a:t>
            </a: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700" b="1" dirty="0">
                <a:solidFill>
                  <a:srgbClr val="569CD6"/>
                </a:solidFill>
                <a:latin typeface="Courier New"/>
                <a:ea typeface="Courier New"/>
                <a:cs typeface="Courier New"/>
                <a:sym typeface="Courier New"/>
              </a:rPr>
              <a:t>var</a:t>
            </a:r>
            <a:r>
              <a:rPr lang="en-US" sz="1700" b="1" dirty="0">
                <a:solidFill>
                  <a:srgbClr val="D4D4D4"/>
                </a:solidFill>
                <a:latin typeface="Courier New"/>
                <a:ea typeface="Courier New"/>
                <a:cs typeface="Courier New"/>
                <a:sym typeface="Courier New"/>
              </a:rPr>
              <a:t> </a:t>
            </a:r>
            <a:r>
              <a:rPr lang="en-US" sz="1700" b="1" dirty="0">
                <a:solidFill>
                  <a:srgbClr val="9CDCFE"/>
                </a:solidFill>
                <a:latin typeface="Courier New"/>
                <a:ea typeface="Courier New"/>
                <a:cs typeface="Courier New"/>
                <a:sym typeface="Courier New"/>
              </a:rPr>
              <a:t>time</a:t>
            </a:r>
            <a:r>
              <a:rPr lang="en-US" sz="1700" b="1" dirty="0">
                <a:solidFill>
                  <a:srgbClr val="D4D4D4"/>
                </a:solidFill>
                <a:latin typeface="Courier New"/>
                <a:ea typeface="Courier New"/>
                <a:cs typeface="Courier New"/>
                <a:sym typeface="Courier New"/>
              </a:rPr>
              <a:t> = </a:t>
            </a:r>
            <a:r>
              <a:rPr lang="en-US" sz="1700" b="1" dirty="0">
                <a:solidFill>
                  <a:srgbClr val="B5CEA8"/>
                </a:solidFill>
                <a:latin typeface="Courier New"/>
                <a:ea typeface="Courier New"/>
                <a:cs typeface="Courier New"/>
                <a:sym typeface="Courier New"/>
              </a:rPr>
              <a:t>5</a:t>
            </a:r>
            <a:r>
              <a:rPr lang="en-US" sz="1700" b="1" dirty="0">
                <a:solidFill>
                  <a:srgbClr val="D4D4D4"/>
                </a:solidFill>
                <a:latin typeface="Courier New"/>
                <a:ea typeface="Courier New"/>
                <a:cs typeface="Courier New"/>
                <a:sym typeface="Courier New"/>
              </a:rPr>
              <a:t>;</a:t>
            </a: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700" b="1" dirty="0">
                <a:solidFill>
                  <a:srgbClr val="DCDCAA"/>
                </a:solidFill>
                <a:latin typeface="Courier New"/>
                <a:ea typeface="Courier New"/>
                <a:cs typeface="Courier New"/>
                <a:sym typeface="Courier New"/>
              </a:rPr>
              <a:t>alert</a:t>
            </a:r>
            <a:r>
              <a:rPr lang="en-US" sz="1700" b="1" dirty="0">
                <a:solidFill>
                  <a:srgbClr val="D4D4D4"/>
                </a:solidFill>
                <a:latin typeface="Courier New"/>
                <a:ea typeface="Courier New"/>
                <a:cs typeface="Courier New"/>
                <a:sym typeface="Courier New"/>
              </a:rPr>
              <a:t>(</a:t>
            </a:r>
            <a:r>
              <a:rPr lang="en-US" sz="1700" b="1" dirty="0">
                <a:solidFill>
                  <a:srgbClr val="9CDCFE"/>
                </a:solidFill>
                <a:latin typeface="Courier New"/>
                <a:ea typeface="Courier New"/>
                <a:cs typeface="Courier New"/>
                <a:sym typeface="Courier New"/>
              </a:rPr>
              <a:t>speed</a:t>
            </a:r>
            <a:r>
              <a:rPr lang="en-US" sz="1700" b="1" dirty="0">
                <a:solidFill>
                  <a:srgbClr val="D4D4D4"/>
                </a:solidFill>
                <a:latin typeface="Courier New"/>
                <a:ea typeface="Courier New"/>
                <a:cs typeface="Courier New"/>
                <a:sym typeface="Courier New"/>
              </a:rPr>
              <a:t> * </a:t>
            </a:r>
            <a:r>
              <a:rPr lang="en-US" sz="1700" b="1" dirty="0">
                <a:solidFill>
                  <a:srgbClr val="9CDCFE"/>
                </a:solidFill>
                <a:latin typeface="Courier New"/>
                <a:ea typeface="Courier New"/>
                <a:cs typeface="Courier New"/>
                <a:sym typeface="Courier New"/>
              </a:rPr>
              <a:t>time</a:t>
            </a:r>
            <a:r>
              <a:rPr lang="en-US" sz="1700" b="1" dirty="0">
                <a:solidFill>
                  <a:srgbClr val="D4D4D4"/>
                </a:solidFill>
                <a:latin typeface="Courier New"/>
                <a:ea typeface="Courier New"/>
                <a:cs typeface="Courier New"/>
                <a:sym typeface="Courier New"/>
              </a:rPr>
              <a:t>);</a:t>
            </a: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700" b="1" dirty="0">
                <a:solidFill>
                  <a:srgbClr val="569CD6"/>
                </a:solidFill>
                <a:latin typeface="Courier New"/>
                <a:ea typeface="Courier New"/>
                <a:cs typeface="Courier New"/>
                <a:sym typeface="Courier New"/>
              </a:rPr>
              <a:t>var</a:t>
            </a:r>
            <a:r>
              <a:rPr lang="en-US" sz="1700" b="1" dirty="0">
                <a:solidFill>
                  <a:srgbClr val="D4D4D4"/>
                </a:solidFill>
                <a:latin typeface="Courier New"/>
                <a:ea typeface="Courier New"/>
                <a:cs typeface="Courier New"/>
                <a:sym typeface="Courier New"/>
              </a:rPr>
              <a:t> </a:t>
            </a:r>
            <a:r>
              <a:rPr lang="en-US" sz="1700" b="1" dirty="0">
                <a:solidFill>
                  <a:srgbClr val="9CDCFE"/>
                </a:solidFill>
                <a:latin typeface="Courier New"/>
                <a:ea typeface="Courier New"/>
                <a:cs typeface="Courier New"/>
                <a:sym typeface="Courier New"/>
              </a:rPr>
              <a:t>speed1</a:t>
            </a:r>
            <a:r>
              <a:rPr lang="en-US" sz="1700" b="1" dirty="0">
                <a:solidFill>
                  <a:srgbClr val="D4D4D4"/>
                </a:solidFill>
                <a:latin typeface="Courier New"/>
                <a:ea typeface="Courier New"/>
                <a:cs typeface="Courier New"/>
                <a:sym typeface="Courier New"/>
              </a:rPr>
              <a:t> = </a:t>
            </a:r>
            <a:r>
              <a:rPr lang="en-US" sz="1700" b="1" dirty="0">
                <a:solidFill>
                  <a:srgbClr val="B5CEA8"/>
                </a:solidFill>
                <a:latin typeface="Courier New"/>
                <a:ea typeface="Courier New"/>
                <a:cs typeface="Courier New"/>
                <a:sym typeface="Courier New"/>
              </a:rPr>
              <a:t>85</a:t>
            </a:r>
            <a:r>
              <a:rPr lang="en-US" sz="1700" b="1" dirty="0">
                <a:solidFill>
                  <a:srgbClr val="D4D4D4"/>
                </a:solidFill>
                <a:latin typeface="Courier New"/>
                <a:ea typeface="Courier New"/>
                <a:cs typeface="Courier New"/>
                <a:sym typeface="Courier New"/>
              </a:rPr>
              <a:t>;</a:t>
            </a: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700" b="1" dirty="0">
                <a:solidFill>
                  <a:srgbClr val="569CD6"/>
                </a:solidFill>
                <a:latin typeface="Courier New"/>
                <a:ea typeface="Courier New"/>
                <a:cs typeface="Courier New"/>
                <a:sym typeface="Courier New"/>
              </a:rPr>
              <a:t>var</a:t>
            </a:r>
            <a:r>
              <a:rPr lang="en-US" sz="1700" b="1" dirty="0">
                <a:solidFill>
                  <a:srgbClr val="D4D4D4"/>
                </a:solidFill>
                <a:latin typeface="Courier New"/>
                <a:ea typeface="Courier New"/>
                <a:cs typeface="Courier New"/>
                <a:sym typeface="Courier New"/>
              </a:rPr>
              <a:t> </a:t>
            </a:r>
            <a:r>
              <a:rPr lang="en-US" sz="1700" b="1" dirty="0">
                <a:solidFill>
                  <a:srgbClr val="9CDCFE"/>
                </a:solidFill>
                <a:latin typeface="Courier New"/>
                <a:ea typeface="Courier New"/>
                <a:cs typeface="Courier New"/>
                <a:sym typeface="Courier New"/>
              </a:rPr>
              <a:t>time1</a:t>
            </a:r>
            <a:r>
              <a:rPr lang="en-US" sz="1700" b="1" dirty="0">
                <a:solidFill>
                  <a:srgbClr val="D4D4D4"/>
                </a:solidFill>
                <a:latin typeface="Courier New"/>
                <a:ea typeface="Courier New"/>
                <a:cs typeface="Courier New"/>
                <a:sym typeface="Courier New"/>
              </a:rPr>
              <a:t> = </a:t>
            </a:r>
            <a:r>
              <a:rPr lang="en-US" sz="1700" b="1" dirty="0">
                <a:solidFill>
                  <a:srgbClr val="B5CEA8"/>
                </a:solidFill>
                <a:latin typeface="Courier New"/>
                <a:ea typeface="Courier New"/>
                <a:cs typeface="Courier New"/>
                <a:sym typeface="Courier New"/>
              </a:rPr>
              <a:t>1.5</a:t>
            </a:r>
            <a:r>
              <a:rPr lang="en-US" sz="1700" b="1" dirty="0">
                <a:solidFill>
                  <a:srgbClr val="D4D4D4"/>
                </a:solidFill>
                <a:latin typeface="Courier New"/>
                <a:ea typeface="Courier New"/>
                <a:cs typeface="Courier New"/>
                <a:sym typeface="Courier New"/>
              </a:rPr>
              <a:t>;</a:t>
            </a: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700" b="1" dirty="0">
                <a:solidFill>
                  <a:srgbClr val="DCDCAA"/>
                </a:solidFill>
                <a:latin typeface="Courier New"/>
                <a:ea typeface="Courier New"/>
                <a:cs typeface="Courier New"/>
                <a:sym typeface="Courier New"/>
              </a:rPr>
              <a:t>alert</a:t>
            </a:r>
            <a:r>
              <a:rPr lang="en-US" sz="1700" b="1" dirty="0">
                <a:solidFill>
                  <a:srgbClr val="D4D4D4"/>
                </a:solidFill>
                <a:latin typeface="Courier New"/>
                <a:ea typeface="Courier New"/>
                <a:cs typeface="Courier New"/>
                <a:sym typeface="Courier New"/>
              </a:rPr>
              <a:t>(</a:t>
            </a:r>
            <a:r>
              <a:rPr lang="en-US" sz="1700" b="1" dirty="0">
                <a:solidFill>
                  <a:srgbClr val="9CDCFE"/>
                </a:solidFill>
                <a:latin typeface="Courier New"/>
                <a:ea typeface="Courier New"/>
                <a:cs typeface="Courier New"/>
                <a:sym typeface="Courier New"/>
              </a:rPr>
              <a:t>speed1</a:t>
            </a:r>
            <a:r>
              <a:rPr lang="en-US" sz="1700" b="1" dirty="0">
                <a:solidFill>
                  <a:srgbClr val="D4D4D4"/>
                </a:solidFill>
                <a:latin typeface="Courier New"/>
                <a:ea typeface="Courier New"/>
                <a:cs typeface="Courier New"/>
                <a:sym typeface="Courier New"/>
              </a:rPr>
              <a:t> * </a:t>
            </a:r>
            <a:r>
              <a:rPr lang="en-US" sz="1700" b="1" dirty="0">
                <a:solidFill>
                  <a:srgbClr val="9CDCFE"/>
                </a:solidFill>
                <a:latin typeface="Courier New"/>
                <a:ea typeface="Courier New"/>
                <a:cs typeface="Courier New"/>
                <a:sym typeface="Courier New"/>
              </a:rPr>
              <a:t>time1</a:t>
            </a:r>
            <a:r>
              <a:rPr lang="en-US" sz="1700" b="1" dirty="0">
                <a:solidFill>
                  <a:srgbClr val="D4D4D4"/>
                </a:solidFill>
                <a:latin typeface="Courier New"/>
                <a:ea typeface="Courier New"/>
                <a:cs typeface="Courier New"/>
                <a:sym typeface="Courier New"/>
              </a:rPr>
              <a:t>);</a:t>
            </a: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700" b="1" dirty="0">
                <a:solidFill>
                  <a:srgbClr val="569CD6"/>
                </a:solidFill>
                <a:latin typeface="Courier New"/>
                <a:ea typeface="Courier New"/>
                <a:cs typeface="Courier New"/>
                <a:sym typeface="Courier New"/>
              </a:rPr>
              <a:t>var</a:t>
            </a:r>
            <a:r>
              <a:rPr lang="en-US" sz="1700" b="1" dirty="0">
                <a:solidFill>
                  <a:srgbClr val="D4D4D4"/>
                </a:solidFill>
                <a:latin typeface="Courier New"/>
                <a:ea typeface="Courier New"/>
                <a:cs typeface="Courier New"/>
                <a:sym typeface="Courier New"/>
              </a:rPr>
              <a:t> </a:t>
            </a:r>
            <a:r>
              <a:rPr lang="en-US" sz="1700" b="1" dirty="0">
                <a:solidFill>
                  <a:srgbClr val="9CDCFE"/>
                </a:solidFill>
                <a:latin typeface="Courier New"/>
                <a:ea typeface="Courier New"/>
                <a:cs typeface="Courier New"/>
                <a:sym typeface="Courier New"/>
              </a:rPr>
              <a:t>speed2</a:t>
            </a:r>
            <a:r>
              <a:rPr lang="en-US" sz="1700" b="1" dirty="0">
                <a:solidFill>
                  <a:srgbClr val="D4D4D4"/>
                </a:solidFill>
                <a:latin typeface="Courier New"/>
                <a:ea typeface="Courier New"/>
                <a:cs typeface="Courier New"/>
                <a:sym typeface="Courier New"/>
              </a:rPr>
              <a:t> = </a:t>
            </a:r>
            <a:r>
              <a:rPr lang="en-US" sz="1700" b="1" dirty="0">
                <a:solidFill>
                  <a:srgbClr val="B5CEA8"/>
                </a:solidFill>
                <a:latin typeface="Courier New"/>
                <a:ea typeface="Courier New"/>
                <a:cs typeface="Courier New"/>
                <a:sym typeface="Courier New"/>
              </a:rPr>
              <a:t>12</a:t>
            </a:r>
            <a:r>
              <a:rPr lang="en-US" sz="1700" b="1" dirty="0">
                <a:solidFill>
                  <a:srgbClr val="D4D4D4"/>
                </a:solidFill>
                <a:latin typeface="Courier New"/>
                <a:ea typeface="Courier New"/>
                <a:cs typeface="Courier New"/>
                <a:sym typeface="Courier New"/>
              </a:rPr>
              <a:t>;</a:t>
            </a: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700" b="1" dirty="0">
                <a:solidFill>
                  <a:srgbClr val="569CD6"/>
                </a:solidFill>
                <a:latin typeface="Courier New"/>
                <a:ea typeface="Courier New"/>
                <a:cs typeface="Courier New"/>
                <a:sym typeface="Courier New"/>
              </a:rPr>
              <a:t>var</a:t>
            </a:r>
            <a:r>
              <a:rPr lang="en-US" sz="1700" b="1" dirty="0">
                <a:solidFill>
                  <a:srgbClr val="D4D4D4"/>
                </a:solidFill>
                <a:latin typeface="Courier New"/>
                <a:ea typeface="Courier New"/>
                <a:cs typeface="Courier New"/>
                <a:sym typeface="Courier New"/>
              </a:rPr>
              <a:t> </a:t>
            </a:r>
            <a:r>
              <a:rPr lang="en-US" sz="1700" b="1" dirty="0">
                <a:solidFill>
                  <a:srgbClr val="9CDCFE"/>
                </a:solidFill>
                <a:latin typeface="Courier New"/>
                <a:ea typeface="Courier New"/>
                <a:cs typeface="Courier New"/>
                <a:sym typeface="Courier New"/>
              </a:rPr>
              <a:t>time2</a:t>
            </a:r>
            <a:r>
              <a:rPr lang="en-US" sz="1700" b="1" dirty="0">
                <a:solidFill>
                  <a:srgbClr val="D4D4D4"/>
                </a:solidFill>
                <a:latin typeface="Courier New"/>
                <a:ea typeface="Courier New"/>
                <a:cs typeface="Courier New"/>
                <a:sym typeface="Courier New"/>
              </a:rPr>
              <a:t> = </a:t>
            </a:r>
            <a:r>
              <a:rPr lang="en-US" sz="1700" b="1" dirty="0">
                <a:solidFill>
                  <a:srgbClr val="B5CEA8"/>
                </a:solidFill>
                <a:latin typeface="Courier New"/>
                <a:ea typeface="Courier New"/>
                <a:cs typeface="Courier New"/>
                <a:sym typeface="Courier New"/>
              </a:rPr>
              <a:t>9</a:t>
            </a:r>
            <a:r>
              <a:rPr lang="en-US" sz="1700" b="1" dirty="0">
                <a:solidFill>
                  <a:srgbClr val="D4D4D4"/>
                </a:solidFill>
                <a:latin typeface="Courier New"/>
                <a:ea typeface="Courier New"/>
                <a:cs typeface="Courier New"/>
                <a:sym typeface="Courier New"/>
              </a:rPr>
              <a:t>;</a:t>
            </a: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700" b="1" dirty="0">
                <a:solidFill>
                  <a:srgbClr val="DCDCAA"/>
                </a:solidFill>
                <a:latin typeface="Courier New"/>
                <a:ea typeface="Courier New"/>
                <a:cs typeface="Courier New"/>
                <a:sym typeface="Courier New"/>
              </a:rPr>
              <a:t>alert</a:t>
            </a:r>
            <a:r>
              <a:rPr lang="en-US" sz="1700" b="1" dirty="0">
                <a:solidFill>
                  <a:srgbClr val="D4D4D4"/>
                </a:solidFill>
                <a:latin typeface="Courier New"/>
                <a:ea typeface="Courier New"/>
                <a:cs typeface="Courier New"/>
                <a:sym typeface="Courier New"/>
              </a:rPr>
              <a:t>(</a:t>
            </a:r>
            <a:r>
              <a:rPr lang="en-US" sz="1700" b="1" dirty="0">
                <a:solidFill>
                  <a:srgbClr val="9CDCFE"/>
                </a:solidFill>
                <a:latin typeface="Courier New"/>
                <a:ea typeface="Courier New"/>
                <a:cs typeface="Courier New"/>
                <a:sym typeface="Courier New"/>
              </a:rPr>
              <a:t>speed2</a:t>
            </a:r>
            <a:r>
              <a:rPr lang="en-US" sz="1700" b="1" dirty="0">
                <a:solidFill>
                  <a:srgbClr val="D4D4D4"/>
                </a:solidFill>
                <a:latin typeface="Courier New"/>
                <a:ea typeface="Courier New"/>
                <a:cs typeface="Courier New"/>
                <a:sym typeface="Courier New"/>
              </a:rPr>
              <a:t> * </a:t>
            </a:r>
            <a:r>
              <a:rPr lang="en-US" sz="1700" b="1" dirty="0">
                <a:solidFill>
                  <a:srgbClr val="9CDCFE"/>
                </a:solidFill>
                <a:latin typeface="Courier New"/>
                <a:ea typeface="Courier New"/>
                <a:cs typeface="Courier New"/>
                <a:sym typeface="Courier New"/>
              </a:rPr>
              <a:t>time2</a:t>
            </a:r>
            <a:r>
              <a:rPr lang="en-US" sz="1700" b="1" dirty="0">
                <a:solidFill>
                  <a:srgbClr val="D4D4D4"/>
                </a:solidFill>
                <a:latin typeface="Courier New"/>
                <a:ea typeface="Courier New"/>
                <a:cs typeface="Courier New"/>
                <a:sym typeface="Courier New"/>
              </a:rPr>
              <a:t>);</a:t>
            </a:r>
          </a:p>
          <a:p>
            <a:pPr marL="0" lvl="0" indent="0" algn="l" rtl="0">
              <a:lnSpc>
                <a:spcPct val="150000"/>
              </a:lnSpc>
              <a:spcBef>
                <a:spcPts val="0"/>
              </a:spcBef>
              <a:spcAft>
                <a:spcPts val="0"/>
              </a:spcAft>
              <a:buNone/>
            </a:pP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700" b="1" dirty="0">
                <a:solidFill>
                  <a:srgbClr val="569CD6"/>
                </a:solidFill>
                <a:latin typeface="Courier New"/>
                <a:ea typeface="Courier New"/>
                <a:cs typeface="Courier New"/>
                <a:sym typeface="Courier New"/>
              </a:rPr>
              <a:t>var</a:t>
            </a:r>
            <a:r>
              <a:rPr lang="en-US" sz="1700" b="1" dirty="0">
                <a:solidFill>
                  <a:srgbClr val="D4D4D4"/>
                </a:solidFill>
                <a:latin typeface="Courier New"/>
                <a:ea typeface="Courier New"/>
                <a:cs typeface="Courier New"/>
                <a:sym typeface="Courier New"/>
              </a:rPr>
              <a:t> </a:t>
            </a:r>
            <a:r>
              <a:rPr lang="en-US" sz="1700" b="1" dirty="0">
                <a:solidFill>
                  <a:srgbClr val="9CDCFE"/>
                </a:solidFill>
                <a:latin typeface="Courier New"/>
                <a:ea typeface="Courier New"/>
                <a:cs typeface="Courier New"/>
                <a:sym typeface="Courier New"/>
              </a:rPr>
              <a:t>speed3</a:t>
            </a:r>
            <a:r>
              <a:rPr lang="en-US" sz="1700" b="1" dirty="0">
                <a:solidFill>
                  <a:srgbClr val="D4D4D4"/>
                </a:solidFill>
                <a:latin typeface="Courier New"/>
                <a:ea typeface="Courier New"/>
                <a:cs typeface="Courier New"/>
                <a:sym typeface="Courier New"/>
              </a:rPr>
              <a:t> = </a:t>
            </a:r>
            <a:r>
              <a:rPr lang="en-US" sz="1700" b="1" dirty="0">
                <a:solidFill>
                  <a:srgbClr val="B5CEA8"/>
                </a:solidFill>
                <a:latin typeface="Courier New"/>
                <a:ea typeface="Courier New"/>
                <a:cs typeface="Courier New"/>
                <a:sym typeface="Courier New"/>
              </a:rPr>
              <a:t>42</a:t>
            </a:r>
            <a:r>
              <a:rPr lang="en-US" sz="1700" b="1" dirty="0">
                <a:solidFill>
                  <a:srgbClr val="D4D4D4"/>
                </a:solidFill>
                <a:latin typeface="Courier New"/>
                <a:ea typeface="Courier New"/>
                <a:cs typeface="Courier New"/>
                <a:sym typeface="Courier New"/>
              </a:rPr>
              <a:t>;</a:t>
            </a: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700" b="1" dirty="0">
                <a:solidFill>
                  <a:srgbClr val="569CD6"/>
                </a:solidFill>
                <a:latin typeface="Courier New"/>
                <a:ea typeface="Courier New"/>
                <a:cs typeface="Courier New"/>
                <a:sym typeface="Courier New"/>
              </a:rPr>
              <a:t>var</a:t>
            </a:r>
            <a:r>
              <a:rPr lang="en-US" sz="1700" b="1" dirty="0">
                <a:solidFill>
                  <a:srgbClr val="D4D4D4"/>
                </a:solidFill>
                <a:latin typeface="Courier New"/>
                <a:ea typeface="Courier New"/>
                <a:cs typeface="Courier New"/>
                <a:sym typeface="Courier New"/>
              </a:rPr>
              <a:t> </a:t>
            </a:r>
            <a:r>
              <a:rPr lang="en-US" sz="1700" b="1" dirty="0">
                <a:solidFill>
                  <a:srgbClr val="9CDCFE"/>
                </a:solidFill>
                <a:latin typeface="Courier New"/>
                <a:ea typeface="Courier New"/>
                <a:cs typeface="Courier New"/>
                <a:sym typeface="Courier New"/>
              </a:rPr>
              <a:t>time3</a:t>
            </a:r>
            <a:r>
              <a:rPr lang="en-US" sz="1700" b="1" dirty="0">
                <a:solidFill>
                  <a:srgbClr val="D4D4D4"/>
                </a:solidFill>
                <a:latin typeface="Courier New"/>
                <a:ea typeface="Courier New"/>
                <a:cs typeface="Courier New"/>
                <a:sym typeface="Courier New"/>
              </a:rPr>
              <a:t> = </a:t>
            </a:r>
            <a:r>
              <a:rPr lang="en-US" sz="1700" b="1" dirty="0">
                <a:solidFill>
                  <a:srgbClr val="B5CEA8"/>
                </a:solidFill>
                <a:latin typeface="Courier New"/>
                <a:ea typeface="Courier New"/>
                <a:cs typeface="Courier New"/>
                <a:sym typeface="Courier New"/>
              </a:rPr>
              <a:t>21</a:t>
            </a:r>
            <a:r>
              <a:rPr lang="en-US" sz="1700" b="1" dirty="0">
                <a:solidFill>
                  <a:srgbClr val="D4D4D4"/>
                </a:solidFill>
                <a:latin typeface="Courier New"/>
                <a:ea typeface="Courier New"/>
                <a:cs typeface="Courier New"/>
                <a:sym typeface="Courier New"/>
              </a:rPr>
              <a:t>;</a:t>
            </a: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700" b="1" dirty="0">
                <a:solidFill>
                  <a:srgbClr val="DCDCAA"/>
                </a:solidFill>
                <a:latin typeface="Courier New"/>
                <a:ea typeface="Courier New"/>
                <a:cs typeface="Courier New"/>
                <a:sym typeface="Courier New"/>
              </a:rPr>
              <a:t>alert</a:t>
            </a:r>
            <a:r>
              <a:rPr lang="en-US" sz="1700" b="1" dirty="0">
                <a:solidFill>
                  <a:srgbClr val="D4D4D4"/>
                </a:solidFill>
                <a:latin typeface="Courier New"/>
                <a:ea typeface="Courier New"/>
                <a:cs typeface="Courier New"/>
                <a:sym typeface="Courier New"/>
              </a:rPr>
              <a:t>(</a:t>
            </a:r>
            <a:r>
              <a:rPr lang="en-US" sz="1700" b="1" dirty="0">
                <a:solidFill>
                  <a:srgbClr val="9CDCFE"/>
                </a:solidFill>
                <a:latin typeface="Courier New"/>
                <a:ea typeface="Courier New"/>
                <a:cs typeface="Courier New"/>
                <a:sym typeface="Courier New"/>
              </a:rPr>
              <a:t>speed3</a:t>
            </a:r>
            <a:r>
              <a:rPr lang="en-US" sz="1700" b="1" dirty="0">
                <a:solidFill>
                  <a:srgbClr val="D4D4D4"/>
                </a:solidFill>
                <a:latin typeface="Courier New"/>
                <a:ea typeface="Courier New"/>
                <a:cs typeface="Courier New"/>
                <a:sym typeface="Courier New"/>
              </a:rPr>
              <a:t> * </a:t>
            </a:r>
            <a:r>
              <a:rPr lang="en-US" sz="1700" b="1" dirty="0">
                <a:solidFill>
                  <a:srgbClr val="9CDCFE"/>
                </a:solidFill>
                <a:latin typeface="Courier New"/>
                <a:ea typeface="Courier New"/>
                <a:cs typeface="Courier New"/>
                <a:sym typeface="Courier New"/>
              </a:rPr>
              <a:t>time3</a:t>
            </a:r>
            <a:r>
              <a:rPr lang="en-US" sz="1700" b="1" dirty="0">
                <a:solidFill>
                  <a:srgbClr val="D4D4D4"/>
                </a:solidFill>
                <a:latin typeface="Courier New"/>
                <a:ea typeface="Courier New"/>
                <a:cs typeface="Courier New"/>
                <a:sym typeface="Courier New"/>
              </a:rPr>
              <a:t>);</a:t>
            </a:r>
            <a:endParaRPr sz="17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800" b="1" dirty="0">
              <a:solidFill>
                <a:srgbClr val="569CD6"/>
              </a:solidFill>
              <a:latin typeface="Courier New"/>
              <a:ea typeface="Courier New"/>
              <a:cs typeface="Courier New"/>
              <a:sym typeface="Courier New"/>
            </a:endParaRPr>
          </a:p>
        </p:txBody>
      </p:sp>
      <p:sp>
        <p:nvSpPr>
          <p:cNvPr id="13" name="Google Shape;128;p23">
            <a:extLst>
              <a:ext uri="{FF2B5EF4-FFF2-40B4-BE49-F238E27FC236}">
                <a16:creationId xmlns:a16="http://schemas.microsoft.com/office/drawing/2014/main" id="{B92C4C24-A86B-CC45-A05D-C9894BE1AC3B}"/>
              </a:ext>
            </a:extLst>
          </p:cNvPr>
          <p:cNvSpPr txBox="1"/>
          <p:nvPr/>
        </p:nvSpPr>
        <p:spPr>
          <a:xfrm>
            <a:off x="5618700" y="2589365"/>
            <a:ext cx="954600" cy="78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latin typeface="Helvetica Neue"/>
                <a:ea typeface="Helvetica Neue"/>
                <a:cs typeface="Helvetica Neue"/>
                <a:sym typeface="Helvetica Neue"/>
              </a:rPr>
              <a:t>vs.</a:t>
            </a:r>
            <a:endParaRPr sz="3600" b="1" dirty="0">
              <a:latin typeface="Helvetica Neue"/>
              <a:ea typeface="Helvetica Neue"/>
              <a:cs typeface="Helvetica Neue"/>
              <a:sym typeface="Helvetica Neue"/>
            </a:endParaRPr>
          </a:p>
        </p:txBody>
      </p:sp>
      <p:sp>
        <p:nvSpPr>
          <p:cNvPr id="14" name="Google Shape;127;p23">
            <a:extLst>
              <a:ext uri="{FF2B5EF4-FFF2-40B4-BE49-F238E27FC236}">
                <a16:creationId xmlns:a16="http://schemas.microsoft.com/office/drawing/2014/main" id="{935374E1-7DFD-6D43-950D-7B6912034220}"/>
              </a:ext>
            </a:extLst>
          </p:cNvPr>
          <p:cNvSpPr txBox="1"/>
          <p:nvPr/>
        </p:nvSpPr>
        <p:spPr>
          <a:xfrm>
            <a:off x="7472700" y="-1"/>
            <a:ext cx="4719300" cy="5965333"/>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b="1" dirty="0">
                <a:solidFill>
                  <a:srgbClr val="569CD6"/>
                </a:solidFill>
                <a:latin typeface="Courier New"/>
                <a:ea typeface="Courier New"/>
                <a:cs typeface="Courier New"/>
                <a:sym typeface="Courier New"/>
              </a:rPr>
              <a:t>function</a:t>
            </a: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9CDCFE"/>
                </a:solidFill>
                <a:latin typeface="Courier New"/>
                <a:ea typeface="Courier New"/>
                <a:cs typeface="Courier New"/>
                <a:sym typeface="Courier New"/>
              </a:rPr>
              <a:t>speed</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time</a:t>
            </a: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alert</a:t>
            </a:r>
            <a:r>
              <a:rPr lang="en-US" sz="1800" b="1" dirty="0">
                <a:solidFill>
                  <a:srgbClr val="D4D4D4"/>
                </a:solidFill>
                <a:latin typeface="Courier New"/>
                <a:ea typeface="Courier New"/>
                <a:cs typeface="Courier New"/>
                <a:sym typeface="Courier New"/>
              </a:rPr>
              <a:t>(</a:t>
            </a:r>
            <a:r>
              <a:rPr lang="en-US" sz="1800" b="1" dirty="0">
                <a:solidFill>
                  <a:srgbClr val="9CDCFE"/>
                </a:solidFill>
                <a:latin typeface="Courier New"/>
                <a:ea typeface="Courier New"/>
                <a:cs typeface="Courier New"/>
                <a:sym typeface="Courier New"/>
              </a:rPr>
              <a:t>speed</a:t>
            </a:r>
            <a:r>
              <a:rPr lang="en-US" sz="1800" b="1" dirty="0">
                <a:solidFill>
                  <a:srgbClr val="D4D4D4"/>
                </a:solidFill>
                <a:latin typeface="Courier New"/>
                <a:ea typeface="Courier New"/>
                <a:cs typeface="Courier New"/>
                <a:sym typeface="Courier New"/>
              </a:rPr>
              <a:t> * </a:t>
            </a:r>
            <a:r>
              <a:rPr lang="en-US" sz="1800" b="1" dirty="0">
                <a:solidFill>
                  <a:srgbClr val="9CDCFE"/>
                </a:solidFill>
                <a:latin typeface="Courier New"/>
                <a:ea typeface="Courier New"/>
                <a:cs typeface="Courier New"/>
                <a:sym typeface="Courier New"/>
              </a:rPr>
              <a:t>time</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10</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5</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85</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1.5</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12</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9</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42</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21</a:t>
            </a:r>
            <a:r>
              <a:rPr lang="en-US" sz="1800" b="1" dirty="0">
                <a:solidFill>
                  <a:srgbClr val="D4D4D4"/>
                </a:solidFill>
                <a:latin typeface="Courier New"/>
                <a:ea typeface="Courier New"/>
                <a:cs typeface="Courier New"/>
                <a:sym typeface="Courier New"/>
              </a:rPr>
              <a:t>);</a:t>
            </a:r>
            <a:endParaRPr sz="1800" b="1" dirty="0">
              <a:solidFill>
                <a:srgbClr val="569CD6"/>
              </a:solidFill>
              <a:latin typeface="Courier New"/>
              <a:ea typeface="Courier New"/>
              <a:cs typeface="Courier New"/>
              <a:sym typeface="Courier New"/>
            </a:endParaRPr>
          </a:p>
        </p:txBody>
      </p:sp>
    </p:spTree>
    <p:extLst>
      <p:ext uri="{BB962C8B-B14F-4D97-AF65-F5344CB8AC3E}">
        <p14:creationId xmlns:p14="http://schemas.microsoft.com/office/powerpoint/2010/main" val="33476634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CCE3A13-16A1-A649-9E37-B3AF824DEEC5}"/>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9" name="Google Shape;134;p24">
            <a:extLst>
              <a:ext uri="{FF2B5EF4-FFF2-40B4-BE49-F238E27FC236}">
                <a16:creationId xmlns:a16="http://schemas.microsoft.com/office/drawing/2014/main" id="{8DE6B491-E6CE-CB4A-BDBB-1136AE593035}"/>
              </a:ext>
            </a:extLst>
          </p:cNvPr>
          <p:cNvSpPr txBox="1"/>
          <p:nvPr/>
        </p:nvSpPr>
        <p:spPr>
          <a:xfrm>
            <a:off x="371175" y="405350"/>
            <a:ext cx="10914600" cy="10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chemeClr val="tx1"/>
                </a:solidFill>
                <a:latin typeface="Helvetica Neue"/>
                <a:ea typeface="Helvetica Neue"/>
                <a:cs typeface="Helvetica Neue"/>
                <a:sym typeface="Helvetica Neue"/>
              </a:rPr>
              <a:t>A Simple Function</a:t>
            </a:r>
            <a:endParaRPr sz="4800" b="1" dirty="0">
              <a:solidFill>
                <a:schemeClr val="tx1"/>
              </a:solidFill>
              <a:latin typeface="Helvetica Neue"/>
              <a:ea typeface="Helvetica Neue"/>
              <a:cs typeface="Helvetica Neue"/>
              <a:sym typeface="Helvetica Neue"/>
            </a:endParaRPr>
          </a:p>
        </p:txBody>
      </p:sp>
      <p:sp>
        <p:nvSpPr>
          <p:cNvPr id="21" name="Google Shape;135;p24">
            <a:extLst>
              <a:ext uri="{FF2B5EF4-FFF2-40B4-BE49-F238E27FC236}">
                <a16:creationId xmlns:a16="http://schemas.microsoft.com/office/drawing/2014/main" id="{2A515C57-D414-3543-B996-1718D6C8EEDE}"/>
              </a:ext>
            </a:extLst>
          </p:cNvPr>
          <p:cNvSpPr txBox="1"/>
          <p:nvPr/>
        </p:nvSpPr>
        <p:spPr>
          <a:xfrm>
            <a:off x="494900" y="1778525"/>
            <a:ext cx="11232600" cy="18057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a:solidFill>
                  <a:srgbClr val="569CD6"/>
                </a:solidFill>
                <a:latin typeface="Courier New"/>
                <a:ea typeface="Courier New"/>
                <a:cs typeface="Courier New"/>
                <a:sym typeface="Courier New"/>
              </a:rPr>
              <a:t>function</a:t>
            </a:r>
            <a:r>
              <a:rPr lang="en-US" sz="2400" b="1" dirty="0">
                <a:solidFill>
                  <a:srgbClr val="D4D4D4"/>
                </a:solidFill>
                <a:latin typeface="Courier New"/>
                <a:ea typeface="Courier New"/>
                <a:cs typeface="Courier New"/>
                <a:sym typeface="Courier New"/>
              </a:rPr>
              <a:t> </a:t>
            </a:r>
            <a:r>
              <a:rPr lang="en-US" sz="2400" b="1" dirty="0">
                <a:solidFill>
                  <a:srgbClr val="DCDCAA"/>
                </a:solidFill>
                <a:latin typeface="Courier New"/>
                <a:ea typeface="Courier New"/>
                <a:cs typeface="Courier New"/>
                <a:sym typeface="Courier New"/>
              </a:rPr>
              <a:t>sayHello</a:t>
            </a:r>
            <a:r>
              <a:rPr lang="en-US" sz="2400" b="1" dirty="0">
                <a:solidFill>
                  <a:srgbClr val="D4D4D4"/>
                </a:solidFill>
                <a:latin typeface="Courier New"/>
                <a:ea typeface="Courier New"/>
                <a:cs typeface="Courier New"/>
                <a:sym typeface="Courier New"/>
              </a:rPr>
              <a:t>() {</a:t>
            </a:r>
            <a:endParaRPr sz="24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D4D4D4"/>
                </a:solidFill>
                <a:latin typeface="Courier New"/>
                <a:ea typeface="Courier New"/>
                <a:cs typeface="Courier New"/>
                <a:sym typeface="Courier New"/>
              </a:rPr>
              <a:t> </a:t>
            </a:r>
            <a:r>
              <a:rPr lang="en-US" sz="2400" b="1" dirty="0">
                <a:solidFill>
                  <a:srgbClr val="DCDCAA"/>
                </a:solidFill>
                <a:latin typeface="Courier New"/>
                <a:ea typeface="Courier New"/>
                <a:cs typeface="Courier New"/>
                <a:sym typeface="Courier New"/>
              </a:rPr>
              <a:t>alert</a:t>
            </a:r>
            <a:r>
              <a:rPr lang="en-US" sz="2400" b="1" dirty="0">
                <a:solidFill>
                  <a:srgbClr val="D4D4D4"/>
                </a:solidFill>
                <a:latin typeface="Courier New"/>
                <a:ea typeface="Courier New"/>
                <a:cs typeface="Courier New"/>
                <a:sym typeface="Courier New"/>
              </a:rPr>
              <a:t>(</a:t>
            </a:r>
            <a:r>
              <a:rPr lang="en-US" sz="2400" b="1" dirty="0">
                <a:solidFill>
                  <a:srgbClr val="CE9178"/>
                </a:solidFill>
                <a:latin typeface="Courier New"/>
                <a:ea typeface="Courier New"/>
                <a:cs typeface="Courier New"/>
                <a:sym typeface="Courier New"/>
              </a:rPr>
              <a:t>"hello!"</a:t>
            </a:r>
            <a:r>
              <a:rPr lang="en-US" sz="2400" b="1" dirty="0">
                <a:solidFill>
                  <a:srgbClr val="D4D4D4"/>
                </a:solidFill>
                <a:latin typeface="Courier New"/>
                <a:ea typeface="Courier New"/>
                <a:cs typeface="Courier New"/>
                <a:sym typeface="Courier New"/>
              </a:rPr>
              <a:t>);</a:t>
            </a:r>
            <a:endParaRPr sz="24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D4D4D4"/>
                </a:solidFill>
                <a:latin typeface="Courier New"/>
                <a:ea typeface="Courier New"/>
                <a:cs typeface="Courier New"/>
                <a:sym typeface="Courier New"/>
              </a:rPr>
              <a:t>}</a:t>
            </a:r>
            <a:endParaRPr sz="2400" b="1" dirty="0">
              <a:solidFill>
                <a:srgbClr val="569CD6"/>
              </a:solidFill>
              <a:latin typeface="Courier New"/>
              <a:ea typeface="Courier New"/>
              <a:cs typeface="Courier New"/>
              <a:sym typeface="Courier New"/>
            </a:endParaRPr>
          </a:p>
        </p:txBody>
      </p:sp>
      <p:sp>
        <p:nvSpPr>
          <p:cNvPr id="22" name="Google Shape;136;p24">
            <a:extLst>
              <a:ext uri="{FF2B5EF4-FFF2-40B4-BE49-F238E27FC236}">
                <a16:creationId xmlns:a16="http://schemas.microsoft.com/office/drawing/2014/main" id="{D51E8A25-A7CF-8042-9B49-1FF085FA884F}"/>
              </a:ext>
            </a:extLst>
          </p:cNvPr>
          <p:cNvSpPr txBox="1"/>
          <p:nvPr/>
        </p:nvSpPr>
        <p:spPr>
          <a:xfrm>
            <a:off x="414000" y="4129275"/>
            <a:ext cx="11313600" cy="16248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0"/>
              </a:spcBef>
              <a:spcAft>
                <a:spcPts val="0"/>
              </a:spcAft>
              <a:buClr>
                <a:srgbClr val="39434C"/>
              </a:buClr>
              <a:buSzPts val="3600"/>
              <a:buFont typeface="Helvetica Neue Light"/>
              <a:buNone/>
            </a:pPr>
            <a:r>
              <a:rPr lang="en-US" sz="3000" dirty="0">
                <a:solidFill>
                  <a:schemeClr val="tx1"/>
                </a:solidFill>
                <a:latin typeface="Helvetica Neue Light"/>
                <a:ea typeface="Helvetica Neue Light"/>
                <a:cs typeface="Helvetica Neue Light"/>
                <a:sym typeface="Helvetica Neue Light"/>
              </a:rPr>
              <a:t>You have the </a:t>
            </a:r>
            <a:r>
              <a:rPr lang="en-US" sz="3000" b="1" dirty="0">
                <a:solidFill>
                  <a:schemeClr val="tx1"/>
                </a:solidFill>
                <a:latin typeface="Helvetica Neue"/>
                <a:ea typeface="Helvetica Neue"/>
                <a:cs typeface="Helvetica Neue"/>
                <a:sym typeface="Helvetica Neue"/>
              </a:rPr>
              <a:t>function</a:t>
            </a:r>
            <a:r>
              <a:rPr lang="en-US" sz="3000" dirty="0">
                <a:solidFill>
                  <a:schemeClr val="tx1"/>
                </a:solidFill>
                <a:latin typeface="Helvetica Neue Light"/>
                <a:ea typeface="Helvetica Neue Light"/>
                <a:cs typeface="Helvetica Neue Light"/>
                <a:sym typeface="Helvetica Neue Light"/>
              </a:rPr>
              <a:t> keyword, followed by your function name, some weird parentheses and brackets, and the code your function will run when called.</a:t>
            </a:r>
            <a:endParaRPr sz="3000" dirty="0">
              <a:solidFill>
                <a:schemeClr val="tx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9026240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5163F8-C185-F745-A890-B86D3D3EB2DC}"/>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6" name="Google Shape;142;p25">
            <a:extLst>
              <a:ext uri="{FF2B5EF4-FFF2-40B4-BE49-F238E27FC236}">
                <a16:creationId xmlns:a16="http://schemas.microsoft.com/office/drawing/2014/main" id="{341CD7CC-3E90-0D4F-8272-359FD4EEEF51}"/>
              </a:ext>
            </a:extLst>
          </p:cNvPr>
          <p:cNvSpPr txBox="1"/>
          <p:nvPr/>
        </p:nvSpPr>
        <p:spPr>
          <a:xfrm>
            <a:off x="371175" y="405350"/>
            <a:ext cx="10914600" cy="10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chemeClr val="tx1"/>
                </a:solidFill>
                <a:latin typeface="Helvetica Neue"/>
                <a:ea typeface="Helvetica Neue"/>
                <a:cs typeface="Helvetica Neue"/>
                <a:sym typeface="Helvetica Neue"/>
              </a:rPr>
              <a:t>Calling a Function</a:t>
            </a:r>
            <a:endParaRPr sz="4800" b="1" dirty="0">
              <a:solidFill>
                <a:schemeClr val="tx1"/>
              </a:solidFill>
              <a:latin typeface="Helvetica Neue"/>
              <a:ea typeface="Helvetica Neue"/>
              <a:cs typeface="Helvetica Neue"/>
              <a:sym typeface="Helvetica Neue"/>
            </a:endParaRPr>
          </a:p>
        </p:txBody>
      </p:sp>
      <p:sp>
        <p:nvSpPr>
          <p:cNvPr id="10" name="Google Shape;143;p25">
            <a:extLst>
              <a:ext uri="{FF2B5EF4-FFF2-40B4-BE49-F238E27FC236}">
                <a16:creationId xmlns:a16="http://schemas.microsoft.com/office/drawing/2014/main" id="{6357A02A-8BEC-AE43-A865-94F550866A69}"/>
              </a:ext>
            </a:extLst>
          </p:cNvPr>
          <p:cNvSpPr txBox="1"/>
          <p:nvPr/>
        </p:nvSpPr>
        <p:spPr>
          <a:xfrm>
            <a:off x="494900" y="1778525"/>
            <a:ext cx="11232600" cy="23508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a:solidFill>
                  <a:srgbClr val="999999"/>
                </a:solidFill>
                <a:latin typeface="Courier New"/>
                <a:ea typeface="Courier New"/>
                <a:cs typeface="Courier New"/>
                <a:sym typeface="Courier New"/>
              </a:rPr>
              <a:t>function sayHello() {</a:t>
            </a:r>
            <a:endParaRPr sz="2400" b="1" dirty="0">
              <a:solidFill>
                <a:srgbClr val="999999"/>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999999"/>
                </a:solidFill>
                <a:latin typeface="Courier New"/>
                <a:ea typeface="Courier New"/>
                <a:cs typeface="Courier New"/>
                <a:sym typeface="Courier New"/>
              </a:rPr>
              <a:t> alert("hello!");</a:t>
            </a:r>
            <a:endParaRPr sz="2400" b="1" dirty="0">
              <a:solidFill>
                <a:srgbClr val="999999"/>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999999"/>
                </a:solidFill>
                <a:latin typeface="Courier New"/>
                <a:ea typeface="Courier New"/>
                <a:cs typeface="Courier New"/>
                <a:sym typeface="Courier New"/>
              </a:rPr>
              <a:t>}</a:t>
            </a:r>
            <a:endParaRPr sz="2400" b="1" dirty="0">
              <a:solidFill>
                <a:srgbClr val="999999"/>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2400" b="1" dirty="0">
                <a:solidFill>
                  <a:srgbClr val="DCDCAA"/>
                </a:solidFill>
                <a:latin typeface="Courier New"/>
                <a:ea typeface="Courier New"/>
                <a:cs typeface="Courier New"/>
                <a:sym typeface="Courier New"/>
              </a:rPr>
              <a:t>sayHello</a:t>
            </a:r>
            <a:r>
              <a:rPr lang="en-US" sz="2400" b="1" dirty="0">
                <a:solidFill>
                  <a:srgbClr val="D4D4D4"/>
                </a:solidFill>
                <a:latin typeface="Courier New"/>
                <a:ea typeface="Courier New"/>
                <a:cs typeface="Courier New"/>
                <a:sym typeface="Courier New"/>
              </a:rPr>
              <a:t>();</a:t>
            </a:r>
            <a:endParaRPr sz="2400" b="1" dirty="0">
              <a:solidFill>
                <a:srgbClr val="569CD6"/>
              </a:solidFill>
              <a:latin typeface="Courier New"/>
              <a:ea typeface="Courier New"/>
              <a:cs typeface="Courier New"/>
              <a:sym typeface="Courier New"/>
            </a:endParaRPr>
          </a:p>
        </p:txBody>
      </p:sp>
      <p:sp>
        <p:nvSpPr>
          <p:cNvPr id="11" name="Google Shape;144;p25">
            <a:extLst>
              <a:ext uri="{FF2B5EF4-FFF2-40B4-BE49-F238E27FC236}">
                <a16:creationId xmlns:a16="http://schemas.microsoft.com/office/drawing/2014/main" id="{78A029E7-611A-7646-AE8A-D0A090F03E1E}"/>
              </a:ext>
            </a:extLst>
          </p:cNvPr>
          <p:cNvSpPr txBox="1"/>
          <p:nvPr/>
        </p:nvSpPr>
        <p:spPr>
          <a:xfrm>
            <a:off x="414000" y="4434075"/>
            <a:ext cx="11313600" cy="12093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0"/>
              </a:spcBef>
              <a:spcAft>
                <a:spcPts val="0"/>
              </a:spcAft>
              <a:buClr>
                <a:srgbClr val="39434C"/>
              </a:buClr>
              <a:buSzPts val="3600"/>
              <a:buFont typeface="Helvetica Neue Light"/>
              <a:buNone/>
            </a:pPr>
            <a:r>
              <a:rPr lang="en-US" sz="3000" dirty="0">
                <a:solidFill>
                  <a:schemeClr val="tx1"/>
                </a:solidFill>
                <a:highlight>
                  <a:srgbClr val="FFFFFF"/>
                </a:highlight>
                <a:latin typeface="Helvetica Neue"/>
                <a:ea typeface="Helvetica Neue"/>
                <a:cs typeface="Helvetica Neue"/>
                <a:sym typeface="Helvetica Neue"/>
              </a:rPr>
              <a:t>The function call is typically the name the function you want to </a:t>
            </a:r>
            <a:r>
              <a:rPr lang="en-US" sz="3000" b="1" dirty="0">
                <a:solidFill>
                  <a:schemeClr val="tx1"/>
                </a:solidFill>
                <a:highlight>
                  <a:srgbClr val="FFFFFF"/>
                </a:highlight>
                <a:latin typeface="Helvetica Neue"/>
                <a:ea typeface="Helvetica Neue"/>
                <a:cs typeface="Helvetica Neue"/>
                <a:sym typeface="Helvetica Neue"/>
              </a:rPr>
              <a:t>call</a:t>
            </a:r>
            <a:r>
              <a:rPr lang="en-US" sz="3000" dirty="0">
                <a:solidFill>
                  <a:schemeClr val="tx1"/>
                </a:solidFill>
                <a:highlight>
                  <a:srgbClr val="FFFFFF"/>
                </a:highlight>
                <a:latin typeface="Helvetica Neue"/>
                <a:ea typeface="Helvetica Neue"/>
                <a:cs typeface="Helvetica Neue"/>
                <a:sym typeface="Helvetica Neue"/>
              </a:rPr>
              <a:t> (aka </a:t>
            </a:r>
            <a:r>
              <a:rPr lang="en-US" sz="3000" b="1" dirty="0">
                <a:solidFill>
                  <a:schemeClr val="tx1"/>
                </a:solidFill>
                <a:highlight>
                  <a:srgbClr val="FFFFFF"/>
                </a:highlight>
                <a:latin typeface="Helvetica Neue"/>
                <a:ea typeface="Helvetica Neue"/>
                <a:cs typeface="Helvetica Neue"/>
                <a:sym typeface="Helvetica Neue"/>
              </a:rPr>
              <a:t>invoke</a:t>
            </a:r>
            <a:r>
              <a:rPr lang="en-US" sz="3000" dirty="0">
                <a:solidFill>
                  <a:schemeClr val="tx1"/>
                </a:solidFill>
                <a:highlight>
                  <a:srgbClr val="FFFFFF"/>
                </a:highlight>
                <a:latin typeface="Helvetica Neue"/>
                <a:ea typeface="Helvetica Neue"/>
                <a:cs typeface="Helvetica Neue"/>
                <a:sym typeface="Helvetica Neue"/>
              </a:rPr>
              <a:t>) followed again by the parentheses.</a:t>
            </a:r>
            <a:endParaRPr sz="3000" dirty="0">
              <a:solidFill>
                <a:schemeClr val="tx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40131949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97DDF3-539C-CA49-8980-BC49C8461D1E}"/>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4" name="Google Shape;149;p26">
            <a:extLst>
              <a:ext uri="{FF2B5EF4-FFF2-40B4-BE49-F238E27FC236}">
                <a16:creationId xmlns:a16="http://schemas.microsoft.com/office/drawing/2014/main" id="{940E5293-E403-2D45-B1CC-D694A01DE0AC}"/>
              </a:ext>
            </a:extLst>
          </p:cNvPr>
          <p:cNvSpPr txBox="1"/>
          <p:nvPr/>
        </p:nvSpPr>
        <p:spPr>
          <a:xfrm>
            <a:off x="1142700" y="1325650"/>
            <a:ext cx="9906600" cy="39681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0"/>
              </a:spcBef>
              <a:spcAft>
                <a:spcPts val="0"/>
              </a:spcAft>
              <a:buClr>
                <a:srgbClr val="39434C"/>
              </a:buClr>
              <a:buSzPts val="3600"/>
              <a:buFont typeface="Helvetica Neue Light"/>
              <a:buNone/>
            </a:pPr>
            <a:r>
              <a:rPr lang="en-US" sz="3600" dirty="0">
                <a:solidFill>
                  <a:schemeClr val="tx1"/>
                </a:solidFill>
                <a:latin typeface="Helvetica Neue Light"/>
                <a:ea typeface="Helvetica Neue Light"/>
                <a:cs typeface="Helvetica Neue Light"/>
                <a:sym typeface="Helvetica Neue Light"/>
              </a:rPr>
              <a:t>What exactly a function does can be customized. It doesn’t have to be boring and predictable like what have seen so far. One way is by providing what are known as </a:t>
            </a:r>
            <a:r>
              <a:rPr lang="en-US" sz="3600" b="1" dirty="0">
                <a:solidFill>
                  <a:schemeClr val="tx1"/>
                </a:solidFill>
                <a:latin typeface="Helvetica Neue"/>
                <a:ea typeface="Helvetica Neue"/>
                <a:cs typeface="Helvetica Neue"/>
                <a:sym typeface="Helvetica Neue"/>
              </a:rPr>
              <a:t>arguments</a:t>
            </a:r>
            <a:r>
              <a:rPr lang="en-US" sz="3600" dirty="0">
                <a:solidFill>
                  <a:schemeClr val="tx1"/>
                </a:solidFill>
                <a:latin typeface="Helvetica Neue Light"/>
                <a:ea typeface="Helvetica Neue Light"/>
                <a:cs typeface="Helvetica Neue Light"/>
                <a:sym typeface="Helvetica Neue Light"/>
              </a:rPr>
              <a:t> where your function call contains some data that you pass into the function.</a:t>
            </a:r>
            <a:endParaRPr sz="3600" dirty="0">
              <a:solidFill>
                <a:schemeClr val="tx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591759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20F30FA-9F95-674C-AE33-215A2AF43487}"/>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26" name="Google Shape;156;p27">
            <a:extLst>
              <a:ext uri="{FF2B5EF4-FFF2-40B4-BE49-F238E27FC236}">
                <a16:creationId xmlns:a16="http://schemas.microsoft.com/office/drawing/2014/main" id="{627AF998-D77D-5D48-9EEB-D09E0F067500}"/>
              </a:ext>
            </a:extLst>
          </p:cNvPr>
          <p:cNvSpPr txBox="1"/>
          <p:nvPr/>
        </p:nvSpPr>
        <p:spPr>
          <a:xfrm>
            <a:off x="371175" y="405350"/>
            <a:ext cx="10914600" cy="10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chemeClr val="tx1"/>
                </a:solidFill>
                <a:latin typeface="Helvetica Neue"/>
                <a:ea typeface="Helvetica Neue"/>
                <a:cs typeface="Helvetica Neue"/>
                <a:sym typeface="Helvetica Neue"/>
              </a:rPr>
              <a:t>Hello, again!</a:t>
            </a:r>
            <a:endParaRPr sz="4800" b="1" dirty="0">
              <a:solidFill>
                <a:schemeClr val="tx1"/>
              </a:solidFill>
              <a:latin typeface="Helvetica Neue"/>
              <a:ea typeface="Helvetica Neue"/>
              <a:cs typeface="Helvetica Neue"/>
              <a:sym typeface="Helvetica Neue"/>
            </a:endParaRPr>
          </a:p>
        </p:txBody>
      </p:sp>
      <p:sp>
        <p:nvSpPr>
          <p:cNvPr id="27" name="Google Shape;158;p27">
            <a:extLst>
              <a:ext uri="{FF2B5EF4-FFF2-40B4-BE49-F238E27FC236}">
                <a16:creationId xmlns:a16="http://schemas.microsoft.com/office/drawing/2014/main" id="{17077D6B-B7B6-D242-AAD0-79577366F47F}"/>
              </a:ext>
            </a:extLst>
          </p:cNvPr>
          <p:cNvSpPr txBox="1"/>
          <p:nvPr/>
        </p:nvSpPr>
        <p:spPr>
          <a:xfrm>
            <a:off x="414000" y="1614675"/>
            <a:ext cx="11313600" cy="5151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39434C"/>
              </a:buClr>
              <a:buSzPts val="3600"/>
              <a:buFont typeface="Helvetica Neue Light"/>
              <a:buNone/>
            </a:pPr>
            <a:r>
              <a:rPr lang="en-US" sz="3000" dirty="0">
                <a:solidFill>
                  <a:schemeClr val="tx1"/>
                </a:solidFill>
                <a:latin typeface="Helvetica Neue Light"/>
                <a:ea typeface="Helvetica Neue Light"/>
                <a:cs typeface="Helvetica Neue Light"/>
                <a:sym typeface="Helvetica Neue Light"/>
              </a:rPr>
              <a:t>The </a:t>
            </a:r>
            <a:r>
              <a:rPr lang="en-US" sz="3000" b="1" dirty="0">
                <a:solidFill>
                  <a:schemeClr val="tx1"/>
                </a:solidFill>
                <a:latin typeface="Helvetica Neue"/>
                <a:ea typeface="Helvetica Neue"/>
                <a:cs typeface="Helvetica Neue"/>
                <a:sym typeface="Helvetica Neue"/>
              </a:rPr>
              <a:t>showDistance</a:t>
            </a:r>
            <a:r>
              <a:rPr lang="en-US" sz="3000" dirty="0">
                <a:solidFill>
                  <a:schemeClr val="tx1"/>
                </a:solidFill>
                <a:latin typeface="Helvetica Neue Light"/>
                <a:ea typeface="Helvetica Neue Light"/>
                <a:cs typeface="Helvetica Neue Light"/>
                <a:sym typeface="Helvetica Neue Light"/>
              </a:rPr>
              <a:t> function takes two arguments: </a:t>
            </a:r>
            <a:r>
              <a:rPr lang="en-US" sz="3000" b="1" dirty="0">
                <a:solidFill>
                  <a:schemeClr val="tx1"/>
                </a:solidFill>
                <a:latin typeface="Helvetica Neue"/>
                <a:ea typeface="Helvetica Neue"/>
                <a:cs typeface="Helvetica Neue"/>
                <a:sym typeface="Helvetica Neue"/>
              </a:rPr>
              <a:t>speed</a:t>
            </a:r>
            <a:r>
              <a:rPr lang="en-US" sz="3000" dirty="0">
                <a:solidFill>
                  <a:schemeClr val="tx1"/>
                </a:solidFill>
                <a:latin typeface="Helvetica Neue Light"/>
                <a:ea typeface="Helvetica Neue Light"/>
                <a:cs typeface="Helvetica Neue Light"/>
                <a:sym typeface="Helvetica Neue Light"/>
              </a:rPr>
              <a:t>, </a:t>
            </a:r>
            <a:r>
              <a:rPr lang="en-US" sz="3000" b="1" dirty="0">
                <a:solidFill>
                  <a:schemeClr val="tx1"/>
                </a:solidFill>
                <a:latin typeface="Helvetica Neue"/>
                <a:ea typeface="Helvetica Neue"/>
                <a:cs typeface="Helvetica Neue"/>
                <a:sym typeface="Helvetica Neue"/>
              </a:rPr>
              <a:t>time</a:t>
            </a:r>
            <a:r>
              <a:rPr lang="en-US" sz="3000" dirty="0">
                <a:solidFill>
                  <a:schemeClr val="tx1"/>
                </a:solidFill>
                <a:latin typeface="Helvetica Neue Light"/>
                <a:ea typeface="Helvetica Neue Light"/>
                <a:cs typeface="Helvetica Neue Light"/>
                <a:sym typeface="Helvetica Neue Light"/>
              </a:rPr>
              <a:t>:</a:t>
            </a:r>
            <a:endParaRPr sz="3000" dirty="0">
              <a:solidFill>
                <a:schemeClr val="tx1"/>
              </a:solidFill>
              <a:latin typeface="Helvetica Neue Light"/>
              <a:ea typeface="Helvetica Neue Light"/>
              <a:cs typeface="Helvetica Neue Light"/>
              <a:sym typeface="Helvetica Neue Light"/>
            </a:endParaRPr>
          </a:p>
        </p:txBody>
      </p:sp>
      <p:sp>
        <p:nvSpPr>
          <p:cNvPr id="28" name="Google Shape;157;p27">
            <a:extLst>
              <a:ext uri="{FF2B5EF4-FFF2-40B4-BE49-F238E27FC236}">
                <a16:creationId xmlns:a16="http://schemas.microsoft.com/office/drawing/2014/main" id="{89A09642-689C-AA43-8416-B895C0F7B0CC}"/>
              </a:ext>
            </a:extLst>
          </p:cNvPr>
          <p:cNvSpPr txBox="1"/>
          <p:nvPr/>
        </p:nvSpPr>
        <p:spPr>
          <a:xfrm>
            <a:off x="371175" y="2411801"/>
            <a:ext cx="11232600" cy="34371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b="1" dirty="0">
                <a:solidFill>
                  <a:srgbClr val="569CD6"/>
                </a:solidFill>
                <a:latin typeface="Courier New"/>
                <a:ea typeface="Courier New"/>
                <a:cs typeface="Courier New"/>
                <a:sym typeface="Courier New"/>
              </a:rPr>
              <a:t>function</a:t>
            </a: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9CDCFE"/>
                </a:solidFill>
                <a:latin typeface="Courier New"/>
                <a:ea typeface="Courier New"/>
                <a:cs typeface="Courier New"/>
                <a:sym typeface="Courier New"/>
              </a:rPr>
              <a:t>speed</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time</a:t>
            </a: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alert</a:t>
            </a:r>
            <a:r>
              <a:rPr lang="en-US" sz="1800" b="1" dirty="0">
                <a:solidFill>
                  <a:srgbClr val="D4D4D4"/>
                </a:solidFill>
                <a:latin typeface="Courier New"/>
                <a:ea typeface="Courier New"/>
                <a:cs typeface="Courier New"/>
                <a:sym typeface="Courier New"/>
              </a:rPr>
              <a:t>(</a:t>
            </a:r>
            <a:r>
              <a:rPr lang="en-US" sz="1800" b="1" dirty="0">
                <a:solidFill>
                  <a:srgbClr val="9CDCFE"/>
                </a:solidFill>
                <a:latin typeface="Courier New"/>
                <a:ea typeface="Courier New"/>
                <a:cs typeface="Courier New"/>
                <a:sym typeface="Courier New"/>
              </a:rPr>
              <a:t>speed</a:t>
            </a:r>
            <a:r>
              <a:rPr lang="en-US" sz="1800" b="1" dirty="0">
                <a:solidFill>
                  <a:srgbClr val="D4D4D4"/>
                </a:solidFill>
                <a:latin typeface="Courier New"/>
                <a:ea typeface="Courier New"/>
                <a:cs typeface="Courier New"/>
                <a:sym typeface="Courier New"/>
              </a:rPr>
              <a:t> * </a:t>
            </a:r>
            <a:r>
              <a:rPr lang="en-US" sz="1800" b="1" dirty="0">
                <a:solidFill>
                  <a:srgbClr val="9CDCFE"/>
                </a:solidFill>
                <a:latin typeface="Courier New"/>
                <a:ea typeface="Courier New"/>
                <a:cs typeface="Courier New"/>
                <a:sym typeface="Courier New"/>
              </a:rPr>
              <a:t>time</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10</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5</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85</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1.5</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12</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9</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showDistance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42</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21</a:t>
            </a:r>
            <a:r>
              <a:rPr lang="en-US" sz="1800" b="1" dirty="0">
                <a:solidFill>
                  <a:srgbClr val="D4D4D4"/>
                </a:solidFill>
                <a:latin typeface="Courier New"/>
                <a:ea typeface="Courier New"/>
                <a:cs typeface="Courier New"/>
                <a:sym typeface="Courier New"/>
              </a:rPr>
              <a:t>);</a:t>
            </a:r>
            <a:endParaRPr sz="1800" b="1" dirty="0">
              <a:solidFill>
                <a:srgbClr val="569CD6"/>
              </a:solidFill>
              <a:latin typeface="Courier New"/>
              <a:ea typeface="Courier New"/>
              <a:cs typeface="Courier New"/>
              <a:sym typeface="Courier New"/>
            </a:endParaRPr>
          </a:p>
        </p:txBody>
      </p:sp>
    </p:spTree>
    <p:extLst>
      <p:ext uri="{BB962C8B-B14F-4D97-AF65-F5344CB8AC3E}">
        <p14:creationId xmlns:p14="http://schemas.microsoft.com/office/powerpoint/2010/main" val="42748024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5D1441-293A-1148-AE06-569BAAAA4F0B}"/>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7" name="Google Shape;164;p28">
            <a:extLst>
              <a:ext uri="{FF2B5EF4-FFF2-40B4-BE49-F238E27FC236}">
                <a16:creationId xmlns:a16="http://schemas.microsoft.com/office/drawing/2014/main" id="{5D3E5624-5D56-824F-9F7B-08E1AD91251B}"/>
              </a:ext>
            </a:extLst>
          </p:cNvPr>
          <p:cNvPicPr preferRelativeResize="0"/>
          <p:nvPr/>
        </p:nvPicPr>
        <p:blipFill>
          <a:blip r:embed="rId3">
            <a:alphaModFix/>
          </a:blip>
          <a:stretch>
            <a:fillRect/>
          </a:stretch>
        </p:blipFill>
        <p:spPr>
          <a:xfrm>
            <a:off x="798824" y="362223"/>
            <a:ext cx="10594352" cy="4769701"/>
          </a:xfrm>
          <a:prstGeom prst="rect">
            <a:avLst/>
          </a:prstGeom>
          <a:noFill/>
          <a:ln>
            <a:noFill/>
          </a:ln>
        </p:spPr>
      </p:pic>
      <p:sp>
        <p:nvSpPr>
          <p:cNvPr id="4" name="TextBox 3">
            <a:extLst>
              <a:ext uri="{FF2B5EF4-FFF2-40B4-BE49-F238E27FC236}">
                <a16:creationId xmlns:a16="http://schemas.microsoft.com/office/drawing/2014/main" id="{C4F1639A-60C3-644A-8354-24E37AD2CF1F}"/>
              </a:ext>
            </a:extLst>
          </p:cNvPr>
          <p:cNvSpPr txBox="1"/>
          <p:nvPr/>
        </p:nvSpPr>
        <p:spPr>
          <a:xfrm>
            <a:off x="6417542" y="5516843"/>
            <a:ext cx="5774458" cy="307777"/>
          </a:xfrm>
          <a:prstGeom prst="rect">
            <a:avLst/>
          </a:prstGeom>
          <a:noFill/>
        </p:spPr>
        <p:txBody>
          <a:bodyPr wrap="square" rtlCol="0">
            <a:spAutoFit/>
          </a:bodyPr>
          <a:lstStyle/>
          <a:p>
            <a:r>
              <a:rPr lang="en-US" dirty="0"/>
              <a:t>Source: JavaScript Absolute Beginner’s Guide by Kirupa Chinnathambi</a:t>
            </a:r>
          </a:p>
        </p:txBody>
      </p:sp>
    </p:spTree>
    <p:extLst>
      <p:ext uri="{BB962C8B-B14F-4D97-AF65-F5344CB8AC3E}">
        <p14:creationId xmlns:p14="http://schemas.microsoft.com/office/powerpoint/2010/main" val="2230528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8F7910-7F4F-8D40-9894-2301538BF8CA}"/>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4" name="Google Shape;170;p29">
            <a:extLst>
              <a:ext uri="{FF2B5EF4-FFF2-40B4-BE49-F238E27FC236}">
                <a16:creationId xmlns:a16="http://schemas.microsoft.com/office/drawing/2014/main" id="{AE4C3F3A-3CDF-A94A-952A-6A08D0C58102}"/>
              </a:ext>
            </a:extLst>
          </p:cNvPr>
          <p:cNvPicPr preferRelativeResize="0"/>
          <p:nvPr/>
        </p:nvPicPr>
        <p:blipFill>
          <a:blip r:embed="rId3">
            <a:alphaModFix/>
          </a:blip>
          <a:stretch>
            <a:fillRect/>
          </a:stretch>
        </p:blipFill>
        <p:spPr>
          <a:xfrm>
            <a:off x="82658" y="1"/>
            <a:ext cx="10642169" cy="5176433"/>
          </a:xfrm>
          <a:prstGeom prst="rect">
            <a:avLst/>
          </a:prstGeom>
          <a:noFill/>
          <a:ln>
            <a:noFill/>
          </a:ln>
        </p:spPr>
      </p:pic>
      <p:sp>
        <p:nvSpPr>
          <p:cNvPr id="5" name="TextBox 4">
            <a:extLst>
              <a:ext uri="{FF2B5EF4-FFF2-40B4-BE49-F238E27FC236}">
                <a16:creationId xmlns:a16="http://schemas.microsoft.com/office/drawing/2014/main" id="{87EC9C72-2225-CB4C-B3C4-E5B62A1F7033}"/>
              </a:ext>
            </a:extLst>
          </p:cNvPr>
          <p:cNvSpPr txBox="1"/>
          <p:nvPr/>
        </p:nvSpPr>
        <p:spPr>
          <a:xfrm>
            <a:off x="6417542" y="5516843"/>
            <a:ext cx="5774458" cy="307777"/>
          </a:xfrm>
          <a:prstGeom prst="rect">
            <a:avLst/>
          </a:prstGeom>
          <a:noFill/>
        </p:spPr>
        <p:txBody>
          <a:bodyPr wrap="square" rtlCol="0">
            <a:spAutoFit/>
          </a:bodyPr>
          <a:lstStyle/>
          <a:p>
            <a:r>
              <a:rPr lang="en-US" dirty="0"/>
              <a:t>Source: JavaScript Absolute Beginner’s Guide by Kirupa Chinnathambi</a:t>
            </a:r>
          </a:p>
        </p:txBody>
      </p:sp>
    </p:spTree>
    <p:extLst>
      <p:ext uri="{BB962C8B-B14F-4D97-AF65-F5344CB8AC3E}">
        <p14:creationId xmlns:p14="http://schemas.microsoft.com/office/powerpoint/2010/main" val="205787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1" name="Title 1">
            <a:extLst>
              <a:ext uri="{FF2B5EF4-FFF2-40B4-BE49-F238E27FC236}">
                <a16:creationId xmlns:a16="http://schemas.microsoft.com/office/drawing/2014/main" id="{310CB043-C027-2C47-97DE-1FB4CD372B91}"/>
              </a:ext>
            </a:extLst>
          </p:cNvPr>
          <p:cNvSpPr>
            <a:spLocks noGrp="1"/>
          </p:cNvSpPr>
          <p:nvPr>
            <p:ph type="title"/>
          </p:nvPr>
        </p:nvSpPr>
        <p:spPr>
          <a:xfrm>
            <a:off x="70845" y="133738"/>
            <a:ext cx="8596668" cy="1320800"/>
          </a:xfrm>
        </p:spPr>
        <p:txBody>
          <a:bodyPr/>
          <a:lstStyle/>
          <a:p>
            <a:r>
              <a:rPr lang="en-US" dirty="0"/>
              <a:t>What exactly is a program?</a:t>
            </a:r>
          </a:p>
        </p:txBody>
      </p:sp>
      <p:pic>
        <p:nvPicPr>
          <p:cNvPr id="13" name="Picture 12">
            <a:extLst>
              <a:ext uri="{FF2B5EF4-FFF2-40B4-BE49-F238E27FC236}">
                <a16:creationId xmlns:a16="http://schemas.microsoft.com/office/drawing/2014/main" id="{FFA439C5-7353-A541-8998-6DC59CEE6E62}"/>
              </a:ext>
            </a:extLst>
          </p:cNvPr>
          <p:cNvPicPr>
            <a:picLocks noChangeAspect="1"/>
          </p:cNvPicPr>
          <p:nvPr/>
        </p:nvPicPr>
        <p:blipFill>
          <a:blip r:embed="rId3"/>
          <a:stretch>
            <a:fillRect/>
          </a:stretch>
        </p:blipFill>
        <p:spPr>
          <a:xfrm>
            <a:off x="2565921" y="990082"/>
            <a:ext cx="6234587" cy="4675941"/>
          </a:xfrm>
          <a:prstGeom prst="rect">
            <a:avLst/>
          </a:prstGeom>
        </p:spPr>
      </p:pic>
      <p:sp>
        <p:nvSpPr>
          <p:cNvPr id="2" name="TextBox 1">
            <a:extLst>
              <a:ext uri="{FF2B5EF4-FFF2-40B4-BE49-F238E27FC236}">
                <a16:creationId xmlns:a16="http://schemas.microsoft.com/office/drawing/2014/main" id="{5224E9F4-263C-7D43-A54A-02A8E13F2E00}"/>
              </a:ext>
            </a:extLst>
          </p:cNvPr>
          <p:cNvSpPr txBox="1"/>
          <p:nvPr/>
        </p:nvSpPr>
        <p:spPr>
          <a:xfrm>
            <a:off x="5619605" y="5760196"/>
            <a:ext cx="6638925" cy="215444"/>
          </a:xfrm>
          <a:prstGeom prst="rect">
            <a:avLst/>
          </a:prstGeom>
          <a:noFill/>
        </p:spPr>
        <p:txBody>
          <a:bodyPr wrap="square" rtlCol="0">
            <a:spAutoFit/>
          </a:bodyPr>
          <a:lstStyle/>
          <a:p>
            <a:r>
              <a:rPr lang="en-US" sz="800" dirty="0"/>
              <a:t>Source: https://lh3.googleusercontent.com/ZcDhYsffPS_f2HRcyXUenTLZm9EeoVwHGlxcMrlw7G4HsGcCE_7o3HcToGjynKLosbP2EQ=s114</a:t>
            </a:r>
          </a:p>
        </p:txBody>
      </p:sp>
    </p:spTree>
    <p:extLst>
      <p:ext uri="{BB962C8B-B14F-4D97-AF65-F5344CB8AC3E}">
        <p14:creationId xmlns:p14="http://schemas.microsoft.com/office/powerpoint/2010/main" val="397335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58EFE7-4081-1E47-A75D-9FCAED2A59BC}"/>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7" name="Google Shape;176;p30">
            <a:extLst>
              <a:ext uri="{FF2B5EF4-FFF2-40B4-BE49-F238E27FC236}">
                <a16:creationId xmlns:a16="http://schemas.microsoft.com/office/drawing/2014/main" id="{E2ADEC60-80FD-5749-A02A-1FDE56305900}"/>
              </a:ext>
            </a:extLst>
          </p:cNvPr>
          <p:cNvSpPr txBox="1"/>
          <p:nvPr/>
        </p:nvSpPr>
        <p:spPr>
          <a:xfrm>
            <a:off x="293683" y="157377"/>
            <a:ext cx="10914600" cy="10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chemeClr val="tx1"/>
                </a:solidFill>
                <a:latin typeface="Helvetica Neue"/>
                <a:ea typeface="Helvetica Neue"/>
                <a:cs typeface="Helvetica Neue"/>
                <a:sym typeface="Helvetica Neue"/>
              </a:rPr>
              <a:t>Returning Data</a:t>
            </a:r>
            <a:endParaRPr sz="4800" b="1" dirty="0">
              <a:solidFill>
                <a:schemeClr val="tx1"/>
              </a:solidFill>
              <a:latin typeface="Helvetica Neue"/>
              <a:ea typeface="Helvetica Neue"/>
              <a:cs typeface="Helvetica Neue"/>
              <a:sym typeface="Helvetica Neue"/>
            </a:endParaRPr>
          </a:p>
        </p:txBody>
      </p:sp>
      <p:sp>
        <p:nvSpPr>
          <p:cNvPr id="8" name="Google Shape;177;p30">
            <a:extLst>
              <a:ext uri="{FF2B5EF4-FFF2-40B4-BE49-F238E27FC236}">
                <a16:creationId xmlns:a16="http://schemas.microsoft.com/office/drawing/2014/main" id="{7681BE43-8A6C-234A-BA3E-2E4AFC56ECD8}"/>
              </a:ext>
            </a:extLst>
          </p:cNvPr>
          <p:cNvSpPr txBox="1"/>
          <p:nvPr/>
        </p:nvSpPr>
        <p:spPr>
          <a:xfrm>
            <a:off x="495000" y="1329074"/>
            <a:ext cx="11232600" cy="30204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b="1" dirty="0">
                <a:solidFill>
                  <a:srgbClr val="569CD6"/>
                </a:solidFill>
                <a:latin typeface="Courier New"/>
                <a:ea typeface="Courier New"/>
                <a:cs typeface="Courier New"/>
                <a:sym typeface="Courier New"/>
              </a:rPr>
              <a:t>function</a:t>
            </a: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getDistance</a:t>
            </a:r>
            <a:r>
              <a:rPr lang="en-US" sz="1800" b="1" dirty="0">
                <a:solidFill>
                  <a:srgbClr val="D4D4D4"/>
                </a:solidFill>
                <a:latin typeface="Courier New"/>
                <a:ea typeface="Courier New"/>
                <a:cs typeface="Courier New"/>
                <a:sym typeface="Courier New"/>
              </a:rPr>
              <a:t>(</a:t>
            </a:r>
            <a:r>
              <a:rPr lang="en-US" sz="1800" b="1" dirty="0">
                <a:solidFill>
                  <a:srgbClr val="9CDCFE"/>
                </a:solidFill>
                <a:latin typeface="Courier New"/>
                <a:ea typeface="Courier New"/>
                <a:cs typeface="Courier New"/>
                <a:sym typeface="Courier New"/>
              </a:rPr>
              <a:t>speed</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time</a:t>
            </a: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569CD6"/>
                </a:solidFill>
                <a:latin typeface="Courier New"/>
                <a:ea typeface="Courier New"/>
                <a:cs typeface="Courier New"/>
                <a:sym typeface="Courier New"/>
              </a:rPr>
              <a:t>var</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distance</a:t>
            </a:r>
            <a:r>
              <a:rPr lang="en-US" sz="1800" b="1" dirty="0">
                <a:solidFill>
                  <a:srgbClr val="D4D4D4"/>
                </a:solidFill>
                <a:latin typeface="Courier New"/>
                <a:ea typeface="Courier New"/>
                <a:cs typeface="Courier New"/>
                <a:sym typeface="Courier New"/>
              </a:rPr>
              <a:t> = </a:t>
            </a:r>
            <a:r>
              <a:rPr lang="en-US" sz="1800" b="1" dirty="0">
                <a:solidFill>
                  <a:srgbClr val="9CDCFE"/>
                </a:solidFill>
                <a:latin typeface="Courier New"/>
                <a:ea typeface="Courier New"/>
                <a:cs typeface="Courier New"/>
                <a:sym typeface="Courier New"/>
              </a:rPr>
              <a:t>speed</a:t>
            </a:r>
            <a:r>
              <a:rPr lang="en-US" sz="1800" b="1" dirty="0">
                <a:solidFill>
                  <a:srgbClr val="D4D4D4"/>
                </a:solidFill>
                <a:latin typeface="Courier New"/>
                <a:ea typeface="Courier New"/>
                <a:cs typeface="Courier New"/>
                <a:sym typeface="Courier New"/>
              </a:rPr>
              <a:t> * </a:t>
            </a:r>
            <a:r>
              <a:rPr lang="en-US" sz="1800" b="1" dirty="0">
                <a:solidFill>
                  <a:srgbClr val="9CDCFE"/>
                </a:solidFill>
                <a:latin typeface="Courier New"/>
                <a:ea typeface="Courier New"/>
                <a:cs typeface="Courier New"/>
                <a:sym typeface="Courier New"/>
              </a:rPr>
              <a:t>time</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C586C0"/>
                </a:solidFill>
                <a:latin typeface="Courier New"/>
                <a:ea typeface="Courier New"/>
                <a:cs typeface="Courier New"/>
                <a:sym typeface="Courier New"/>
              </a:rPr>
              <a:t>return</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distance</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569CD6"/>
                </a:solidFill>
                <a:latin typeface="Courier New"/>
                <a:ea typeface="Courier New"/>
                <a:cs typeface="Courier New"/>
                <a:sym typeface="Courier New"/>
              </a:rPr>
              <a:t>var</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myDistance</a:t>
            </a:r>
            <a:r>
              <a:rPr lang="en-US" sz="1800" b="1" dirty="0">
                <a:solidFill>
                  <a:srgbClr val="D4D4D4"/>
                </a:solidFill>
                <a:latin typeface="Courier New"/>
                <a:ea typeface="Courier New"/>
                <a:cs typeface="Courier New"/>
                <a:sym typeface="Courier New"/>
              </a:rPr>
              <a:t> = </a:t>
            </a:r>
            <a:r>
              <a:rPr lang="en-US" sz="1800" b="1" dirty="0">
                <a:solidFill>
                  <a:srgbClr val="DCDCAA"/>
                </a:solidFill>
                <a:latin typeface="Courier New"/>
                <a:ea typeface="Courier New"/>
                <a:cs typeface="Courier New"/>
                <a:sym typeface="Courier New"/>
              </a:rPr>
              <a:t>getDistance</a:t>
            </a:r>
            <a:r>
              <a:rPr lang="en-US" sz="1800" b="1" dirty="0">
                <a:solidFill>
                  <a:srgbClr val="D4D4D4"/>
                </a:solidFill>
                <a:latin typeface="Courier New"/>
                <a:ea typeface="Courier New"/>
                <a:cs typeface="Courier New"/>
                <a:sym typeface="Courier New"/>
              </a:rPr>
              <a:t>(</a:t>
            </a:r>
            <a:r>
              <a:rPr lang="en-US" sz="1800" b="1" dirty="0">
                <a:solidFill>
                  <a:srgbClr val="B5CEA8"/>
                </a:solidFill>
                <a:latin typeface="Courier New"/>
                <a:ea typeface="Courier New"/>
                <a:cs typeface="Courier New"/>
                <a:sym typeface="Courier New"/>
              </a:rPr>
              <a:t>10</a:t>
            </a:r>
            <a:r>
              <a:rPr lang="en-US" sz="1800" b="1" dirty="0">
                <a:solidFill>
                  <a:srgbClr val="D4D4D4"/>
                </a:solidFill>
                <a:latin typeface="Courier New"/>
                <a:ea typeface="Courier New"/>
                <a:cs typeface="Courier New"/>
                <a:sym typeface="Courier New"/>
              </a:rPr>
              <a:t>, </a:t>
            </a:r>
            <a:r>
              <a:rPr lang="en-US" sz="1800" b="1" dirty="0">
                <a:solidFill>
                  <a:srgbClr val="B5CEA8"/>
                </a:solidFill>
                <a:latin typeface="Courier New"/>
                <a:ea typeface="Courier New"/>
                <a:cs typeface="Courier New"/>
                <a:sym typeface="Courier New"/>
              </a:rPr>
              <a:t>5</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CDCAA"/>
                </a:solidFill>
                <a:latin typeface="Courier New"/>
                <a:ea typeface="Courier New"/>
                <a:cs typeface="Courier New"/>
                <a:sym typeface="Courier New"/>
              </a:rPr>
              <a:t>alert</a:t>
            </a:r>
            <a:r>
              <a:rPr lang="en-US" sz="1800" b="1" dirty="0">
                <a:solidFill>
                  <a:srgbClr val="D4D4D4"/>
                </a:solidFill>
                <a:latin typeface="Courier New"/>
                <a:ea typeface="Courier New"/>
                <a:cs typeface="Courier New"/>
                <a:sym typeface="Courier New"/>
              </a:rPr>
              <a:t>(</a:t>
            </a:r>
            <a:r>
              <a:rPr lang="en-US" sz="1800" b="1" dirty="0">
                <a:solidFill>
                  <a:srgbClr val="9CDCFE"/>
                </a:solidFill>
                <a:latin typeface="Courier New"/>
                <a:ea typeface="Courier New"/>
                <a:cs typeface="Courier New"/>
                <a:sym typeface="Courier New"/>
              </a:rPr>
              <a:t>myDistance</a:t>
            </a:r>
            <a:r>
              <a:rPr lang="en-US" sz="1800" b="1" dirty="0">
                <a:solidFill>
                  <a:srgbClr val="D4D4D4"/>
                </a:solidFill>
                <a:latin typeface="Courier New"/>
                <a:ea typeface="Courier New"/>
                <a:cs typeface="Courier New"/>
                <a:sym typeface="Courier New"/>
              </a:rPr>
              <a:t>);</a:t>
            </a:r>
            <a:endParaRPr sz="1800" b="1" dirty="0">
              <a:solidFill>
                <a:srgbClr val="999999"/>
              </a:solidFill>
              <a:latin typeface="Courier New"/>
              <a:ea typeface="Courier New"/>
              <a:cs typeface="Courier New"/>
              <a:sym typeface="Courier New"/>
            </a:endParaRPr>
          </a:p>
        </p:txBody>
      </p:sp>
      <p:sp>
        <p:nvSpPr>
          <p:cNvPr id="9" name="Google Shape;178;p30">
            <a:extLst>
              <a:ext uri="{FF2B5EF4-FFF2-40B4-BE49-F238E27FC236}">
                <a16:creationId xmlns:a16="http://schemas.microsoft.com/office/drawing/2014/main" id="{2F858A01-B33F-F344-B24B-E690BF65173B}"/>
              </a:ext>
            </a:extLst>
          </p:cNvPr>
          <p:cNvSpPr txBox="1"/>
          <p:nvPr/>
        </p:nvSpPr>
        <p:spPr>
          <a:xfrm>
            <a:off x="414000" y="4635551"/>
            <a:ext cx="11313600" cy="12093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0"/>
              </a:spcBef>
              <a:spcAft>
                <a:spcPts val="0"/>
              </a:spcAft>
              <a:buClr>
                <a:srgbClr val="39434C"/>
              </a:buClr>
              <a:buSzPts val="3600"/>
              <a:buFont typeface="Helvetica Neue Light"/>
              <a:buNone/>
            </a:pPr>
            <a:r>
              <a:rPr lang="en-US" sz="3000" dirty="0">
                <a:solidFill>
                  <a:schemeClr val="tx1"/>
                </a:solidFill>
                <a:highlight>
                  <a:srgbClr val="FFFFFF"/>
                </a:highlight>
                <a:latin typeface="Helvetica Neue"/>
                <a:ea typeface="Helvetica Neue"/>
                <a:cs typeface="Helvetica Neue"/>
                <a:sym typeface="Helvetica Neue"/>
              </a:rPr>
              <a:t>The </a:t>
            </a:r>
            <a:r>
              <a:rPr lang="en-US" sz="3000" b="1" dirty="0">
                <a:solidFill>
                  <a:schemeClr val="tx1"/>
                </a:solidFill>
                <a:highlight>
                  <a:srgbClr val="FFFFFF"/>
                </a:highlight>
                <a:latin typeface="Helvetica Neue"/>
                <a:ea typeface="Helvetica Neue"/>
                <a:cs typeface="Helvetica Neue"/>
                <a:sym typeface="Helvetica Neue"/>
              </a:rPr>
              <a:t>return</a:t>
            </a:r>
            <a:r>
              <a:rPr lang="en-US" sz="3000" dirty="0">
                <a:solidFill>
                  <a:schemeClr val="tx1"/>
                </a:solidFill>
                <a:highlight>
                  <a:srgbClr val="FFFFFF"/>
                </a:highlight>
                <a:latin typeface="Helvetica Neue"/>
                <a:ea typeface="Helvetica Neue"/>
                <a:cs typeface="Helvetica Neue"/>
                <a:sym typeface="Helvetica Neue"/>
              </a:rPr>
              <a:t> keyword allows you to send data back to whatever called your function in the first place.</a:t>
            </a:r>
            <a:endParaRPr sz="3000" dirty="0">
              <a:solidFill>
                <a:schemeClr val="tx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741502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599319-EF80-F54B-A047-B650F56DC2A8}"/>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 name="Google Shape;185;p31">
            <a:extLst>
              <a:ext uri="{FF2B5EF4-FFF2-40B4-BE49-F238E27FC236}">
                <a16:creationId xmlns:a16="http://schemas.microsoft.com/office/drawing/2014/main" id="{D8AED3CF-5401-2F4C-9D30-2454A5EABFDF}"/>
              </a:ext>
            </a:extLst>
          </p:cNvPr>
          <p:cNvSpPr txBox="1"/>
          <p:nvPr/>
        </p:nvSpPr>
        <p:spPr>
          <a:xfrm>
            <a:off x="315325" y="573143"/>
            <a:ext cx="5266200" cy="3976800"/>
          </a:xfrm>
          <a:prstGeom prst="rect">
            <a:avLst/>
          </a:prstGeom>
          <a:noFill/>
          <a:ln>
            <a:noFill/>
          </a:ln>
        </p:spPr>
        <p:txBody>
          <a:bodyPr spcFirstLastPara="1" wrap="square" lIns="45700" tIns="45700" rIns="45700" bIns="45700" anchor="t" anchorCtr="0">
            <a:noAutofit/>
          </a:bodyPr>
          <a:lstStyle/>
          <a:p>
            <a:pPr marL="0" marR="0" lvl="0" indent="0" algn="r" rtl="0">
              <a:lnSpc>
                <a:spcPct val="115000"/>
              </a:lnSpc>
              <a:spcBef>
                <a:spcPts val="0"/>
              </a:spcBef>
              <a:spcAft>
                <a:spcPts val="0"/>
              </a:spcAft>
              <a:buClr>
                <a:srgbClr val="39434C"/>
              </a:buClr>
              <a:buSzPts val="3600"/>
              <a:buFont typeface="Helvetica Neue Light"/>
              <a:buNone/>
            </a:pPr>
            <a:r>
              <a:rPr lang="en-US" sz="2800" dirty="0">
                <a:solidFill>
                  <a:schemeClr val="tx1"/>
                </a:solidFill>
                <a:latin typeface="Helvetica Neue Light"/>
                <a:ea typeface="Helvetica Neue Light"/>
                <a:cs typeface="Helvetica Neue Light"/>
                <a:sym typeface="Helvetica Neue Light"/>
              </a:rPr>
              <a:t>Once your </a:t>
            </a:r>
            <a:r>
              <a:rPr lang="en-US" sz="2800" b="1" dirty="0">
                <a:solidFill>
                  <a:schemeClr val="tx1"/>
                </a:solidFill>
                <a:latin typeface="Helvetica Neue Light"/>
                <a:ea typeface="Helvetica Neue Light"/>
                <a:cs typeface="Helvetica Neue Light"/>
                <a:sym typeface="Helvetica Neue Light"/>
              </a:rPr>
              <a:t>function</a:t>
            </a:r>
            <a:r>
              <a:rPr lang="en-US" sz="2800" dirty="0">
                <a:solidFill>
                  <a:schemeClr val="tx1"/>
                </a:solidFill>
                <a:latin typeface="Helvetica Neue Light"/>
                <a:ea typeface="Helvetica Neue Light"/>
                <a:cs typeface="Helvetica Neue Light"/>
                <a:sym typeface="Helvetica Neue Light"/>
              </a:rPr>
              <a:t> hits the </a:t>
            </a:r>
            <a:r>
              <a:rPr lang="en-US" sz="2800" b="1" dirty="0">
                <a:solidFill>
                  <a:schemeClr val="tx1"/>
                </a:solidFill>
                <a:latin typeface="Helvetica Neue"/>
                <a:ea typeface="Helvetica Neue"/>
                <a:cs typeface="Helvetica Neue"/>
                <a:sym typeface="Helvetica Neue"/>
              </a:rPr>
              <a:t>return</a:t>
            </a:r>
            <a:r>
              <a:rPr lang="en-US" sz="2800" dirty="0">
                <a:solidFill>
                  <a:schemeClr val="tx1"/>
                </a:solidFill>
                <a:latin typeface="Helvetica Neue Light"/>
                <a:ea typeface="Helvetica Neue Light"/>
                <a:cs typeface="Helvetica Neue Light"/>
                <a:sym typeface="Helvetica Neue Light"/>
              </a:rPr>
              <a:t> keyword, it stops everything it is doing at that point, returns whatever value you specified to the caller, and exits the function only. It does not exit the program!!!!</a:t>
            </a:r>
            <a:endParaRPr sz="2800" dirty="0">
              <a:solidFill>
                <a:schemeClr val="tx1"/>
              </a:solidFill>
              <a:latin typeface="Helvetica Neue Light"/>
              <a:ea typeface="Helvetica Neue Light"/>
              <a:cs typeface="Helvetica Neue Light"/>
              <a:sym typeface="Helvetica Neue Light"/>
            </a:endParaRPr>
          </a:p>
          <a:p>
            <a:pPr marL="0" marR="0" lvl="0" indent="0" algn="r" rtl="0">
              <a:lnSpc>
                <a:spcPct val="115000"/>
              </a:lnSpc>
              <a:spcBef>
                <a:spcPts val="0"/>
              </a:spcBef>
              <a:spcAft>
                <a:spcPts val="0"/>
              </a:spcAft>
              <a:buClr>
                <a:srgbClr val="39434C"/>
              </a:buClr>
              <a:buSzPts val="3600"/>
              <a:buFont typeface="Helvetica Neue Light"/>
              <a:buNone/>
            </a:pPr>
            <a:endParaRPr sz="2800" dirty="0">
              <a:solidFill>
                <a:schemeClr val="tx1"/>
              </a:solidFill>
              <a:latin typeface="Helvetica Neue Light"/>
              <a:ea typeface="Helvetica Neue Light"/>
              <a:cs typeface="Helvetica Neue Light"/>
              <a:sym typeface="Helvetica Neue Light"/>
            </a:endParaRPr>
          </a:p>
          <a:p>
            <a:pPr marL="0" marR="0" lvl="0" indent="0" algn="r" rtl="0">
              <a:lnSpc>
                <a:spcPct val="115000"/>
              </a:lnSpc>
              <a:spcBef>
                <a:spcPts val="0"/>
              </a:spcBef>
              <a:spcAft>
                <a:spcPts val="0"/>
              </a:spcAft>
              <a:buClr>
                <a:srgbClr val="39434C"/>
              </a:buClr>
              <a:buSzPts val="3600"/>
              <a:buFont typeface="Helvetica Neue Light"/>
              <a:buNone/>
            </a:pPr>
            <a:r>
              <a:rPr lang="en-US" sz="2800" dirty="0">
                <a:solidFill>
                  <a:schemeClr val="tx1"/>
                </a:solidFill>
                <a:latin typeface="Helvetica Neue Light"/>
                <a:ea typeface="Helvetica Neue Light"/>
                <a:cs typeface="Helvetica Neue Light"/>
                <a:sym typeface="Helvetica Neue Light"/>
              </a:rPr>
              <a:t>No code in your function after </a:t>
            </a:r>
            <a:r>
              <a:rPr lang="en-US" sz="2800" b="1" dirty="0">
                <a:solidFill>
                  <a:schemeClr val="tx1"/>
                </a:solidFill>
                <a:latin typeface="Helvetica Neue"/>
                <a:ea typeface="Helvetica Neue"/>
                <a:cs typeface="Helvetica Neue"/>
                <a:sym typeface="Helvetica Neue"/>
              </a:rPr>
              <a:t>return</a:t>
            </a:r>
            <a:r>
              <a:rPr lang="en-US" sz="2800" dirty="0">
                <a:solidFill>
                  <a:schemeClr val="tx1"/>
                </a:solidFill>
                <a:latin typeface="Helvetica Neue Light"/>
                <a:ea typeface="Helvetica Neue Light"/>
                <a:cs typeface="Helvetica Neue Light"/>
                <a:sym typeface="Helvetica Neue Light"/>
              </a:rPr>
              <a:t> will run.</a:t>
            </a:r>
            <a:endParaRPr sz="2800" b="1" dirty="0">
              <a:solidFill>
                <a:schemeClr val="tx1"/>
              </a:solidFill>
              <a:latin typeface="Helvetica Neue"/>
              <a:ea typeface="Helvetica Neue"/>
              <a:cs typeface="Helvetica Neue"/>
              <a:sym typeface="Helvetica Neue"/>
            </a:endParaRPr>
          </a:p>
        </p:txBody>
      </p:sp>
      <p:sp>
        <p:nvSpPr>
          <p:cNvPr id="7" name="Google Shape;184;p31">
            <a:extLst>
              <a:ext uri="{FF2B5EF4-FFF2-40B4-BE49-F238E27FC236}">
                <a16:creationId xmlns:a16="http://schemas.microsoft.com/office/drawing/2014/main" id="{3DB4BBE9-A835-1F4D-AF77-62EA4F039C1C}"/>
              </a:ext>
            </a:extLst>
          </p:cNvPr>
          <p:cNvSpPr txBox="1"/>
          <p:nvPr/>
        </p:nvSpPr>
        <p:spPr>
          <a:xfrm>
            <a:off x="6451475" y="1144475"/>
            <a:ext cx="5425200" cy="40740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b="1" dirty="0">
                <a:solidFill>
                  <a:srgbClr val="569CD6"/>
                </a:solidFill>
                <a:latin typeface="Courier New"/>
                <a:ea typeface="Courier New"/>
                <a:cs typeface="Courier New"/>
                <a:sym typeface="Courier New"/>
              </a:rPr>
              <a:t>function</a:t>
            </a:r>
            <a:r>
              <a:rPr lang="en-US" sz="1800" b="1" dirty="0">
                <a:solidFill>
                  <a:srgbClr val="D4D4D4"/>
                </a:solidFill>
                <a:latin typeface="Courier New"/>
                <a:ea typeface="Courier New"/>
                <a:cs typeface="Courier New"/>
                <a:sym typeface="Courier New"/>
              </a:rPr>
              <a:t> </a:t>
            </a:r>
            <a:r>
              <a:rPr lang="en-US" sz="1800" b="1" dirty="0">
                <a:solidFill>
                  <a:srgbClr val="DCDCAA"/>
                </a:solidFill>
                <a:latin typeface="Courier New"/>
                <a:ea typeface="Courier New"/>
                <a:cs typeface="Courier New"/>
                <a:sym typeface="Courier New"/>
              </a:rPr>
              <a:t>getDistance</a:t>
            </a:r>
            <a:r>
              <a:rPr lang="en-US" sz="1800" b="1" dirty="0">
                <a:solidFill>
                  <a:srgbClr val="D4D4D4"/>
                </a:solidFill>
                <a:latin typeface="Courier New"/>
                <a:ea typeface="Courier New"/>
                <a:cs typeface="Courier New"/>
                <a:sym typeface="Courier New"/>
              </a:rPr>
              <a:t>(</a:t>
            </a:r>
            <a:r>
              <a:rPr lang="en-US" sz="1800" b="1" dirty="0">
                <a:solidFill>
                  <a:srgbClr val="9CDCFE"/>
                </a:solidFill>
                <a:latin typeface="Courier New"/>
                <a:ea typeface="Courier New"/>
                <a:cs typeface="Courier New"/>
                <a:sym typeface="Courier New"/>
              </a:rPr>
              <a:t>speed</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time</a:t>
            </a: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569CD6"/>
                </a:solidFill>
                <a:latin typeface="Courier New"/>
                <a:ea typeface="Courier New"/>
                <a:cs typeface="Courier New"/>
                <a:sym typeface="Courier New"/>
              </a:rPr>
              <a:t>var</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distance</a:t>
            </a:r>
            <a:r>
              <a:rPr lang="en-US" sz="1800" b="1" dirty="0">
                <a:solidFill>
                  <a:srgbClr val="D4D4D4"/>
                </a:solidFill>
                <a:latin typeface="Courier New"/>
                <a:ea typeface="Courier New"/>
                <a:cs typeface="Courier New"/>
                <a:sym typeface="Courier New"/>
              </a:rPr>
              <a:t> = </a:t>
            </a:r>
            <a:r>
              <a:rPr lang="en-US" sz="1800" b="1" dirty="0">
                <a:solidFill>
                  <a:srgbClr val="9CDCFE"/>
                </a:solidFill>
                <a:latin typeface="Courier New"/>
                <a:ea typeface="Courier New"/>
                <a:cs typeface="Courier New"/>
                <a:sym typeface="Courier New"/>
              </a:rPr>
              <a:t>speed</a:t>
            </a:r>
            <a:r>
              <a:rPr lang="en-US" sz="1800" b="1" dirty="0">
                <a:solidFill>
                  <a:srgbClr val="D4D4D4"/>
                </a:solidFill>
                <a:latin typeface="Courier New"/>
                <a:ea typeface="Courier New"/>
                <a:cs typeface="Courier New"/>
                <a:sym typeface="Courier New"/>
              </a:rPr>
              <a:t> * </a:t>
            </a:r>
            <a:r>
              <a:rPr lang="en-US" sz="1800" b="1" dirty="0">
                <a:solidFill>
                  <a:srgbClr val="9CDCFE"/>
                </a:solidFill>
                <a:latin typeface="Courier New"/>
                <a:ea typeface="Courier New"/>
                <a:cs typeface="Courier New"/>
                <a:sym typeface="Courier New"/>
              </a:rPr>
              <a:t>time</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C586C0"/>
                </a:solidFill>
                <a:latin typeface="Courier New"/>
                <a:ea typeface="Courier New"/>
                <a:cs typeface="Courier New"/>
                <a:sym typeface="Courier New"/>
              </a:rPr>
              <a:t>return</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distance</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C586C0"/>
                </a:solidFill>
                <a:latin typeface="Courier New"/>
                <a:ea typeface="Courier New"/>
                <a:cs typeface="Courier New"/>
                <a:sym typeface="Courier New"/>
              </a:rPr>
              <a:t>if</a:t>
            </a: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speed</a:t>
            </a:r>
            <a:r>
              <a:rPr lang="en-US" sz="1800" b="1" dirty="0">
                <a:solidFill>
                  <a:srgbClr val="D4D4D4"/>
                </a:solidFill>
                <a:latin typeface="Courier New"/>
                <a:ea typeface="Courier New"/>
                <a:cs typeface="Courier New"/>
                <a:sym typeface="Courier New"/>
              </a:rPr>
              <a:t> &lt; </a:t>
            </a:r>
            <a:r>
              <a:rPr lang="en-US" sz="1800" b="1" dirty="0">
                <a:solidFill>
                  <a:srgbClr val="B5CEA8"/>
                </a:solidFill>
                <a:latin typeface="Courier New"/>
                <a:ea typeface="Courier New"/>
                <a:cs typeface="Courier New"/>
                <a:sym typeface="Courier New"/>
              </a:rPr>
              <a:t>0</a:t>
            </a: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r>
              <a:rPr lang="en-US" sz="1800" b="1" dirty="0">
                <a:solidFill>
                  <a:srgbClr val="9CDCFE"/>
                </a:solidFill>
                <a:latin typeface="Courier New"/>
                <a:ea typeface="Courier New"/>
                <a:cs typeface="Courier New"/>
                <a:sym typeface="Courier New"/>
              </a:rPr>
              <a:t>distance</a:t>
            </a:r>
            <a:r>
              <a:rPr lang="en-US" sz="1800" b="1" dirty="0">
                <a:solidFill>
                  <a:srgbClr val="D4D4D4"/>
                </a:solidFill>
                <a:latin typeface="Courier New"/>
                <a:ea typeface="Courier New"/>
                <a:cs typeface="Courier New"/>
                <a:sym typeface="Courier New"/>
              </a:rPr>
              <a:t> *= -</a:t>
            </a:r>
            <a:r>
              <a:rPr lang="en-US" sz="1800" b="1" dirty="0">
                <a:solidFill>
                  <a:srgbClr val="B5CEA8"/>
                </a:solidFill>
                <a:latin typeface="Courier New"/>
                <a:ea typeface="Courier New"/>
                <a:cs typeface="Courier New"/>
                <a:sym typeface="Courier New"/>
              </a:rPr>
              <a:t>1</a:t>
            </a:r>
            <a:r>
              <a:rPr lang="en-US" sz="1800" b="1" dirty="0">
                <a:solidFill>
                  <a:srgbClr val="D4D4D4"/>
                </a:solidFill>
                <a:latin typeface="Courier New"/>
                <a:ea typeface="Courier New"/>
                <a:cs typeface="Courier New"/>
                <a:sym typeface="Courier New"/>
              </a:rPr>
              <a:t>;</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  }</a:t>
            </a:r>
            <a:endParaRPr sz="1800" b="1" dirty="0">
              <a:solidFill>
                <a:srgbClr val="D4D4D4"/>
              </a:solidFill>
              <a:latin typeface="Courier New"/>
              <a:ea typeface="Courier New"/>
              <a:cs typeface="Courier New"/>
              <a:sym typeface="Courier New"/>
            </a:endParaRPr>
          </a:p>
          <a:p>
            <a:pPr marL="0" lvl="0" indent="0" algn="l" rtl="0">
              <a:lnSpc>
                <a:spcPct val="150000"/>
              </a:lnSpc>
              <a:spcBef>
                <a:spcPts val="0"/>
              </a:spcBef>
              <a:spcAft>
                <a:spcPts val="0"/>
              </a:spcAft>
              <a:buNone/>
            </a:pPr>
            <a:r>
              <a:rPr lang="en-US" sz="1800" b="1" dirty="0">
                <a:solidFill>
                  <a:srgbClr val="D4D4D4"/>
                </a:solidFill>
                <a:latin typeface="Courier New"/>
                <a:ea typeface="Courier New"/>
                <a:cs typeface="Courier New"/>
                <a:sym typeface="Courier New"/>
              </a:rPr>
              <a:t>}</a:t>
            </a:r>
            <a:endParaRPr sz="1800" b="1" dirty="0">
              <a:solidFill>
                <a:srgbClr val="569CD6"/>
              </a:solidFill>
              <a:latin typeface="Courier New"/>
              <a:ea typeface="Courier New"/>
              <a:cs typeface="Courier New"/>
              <a:sym typeface="Courier New"/>
            </a:endParaRPr>
          </a:p>
        </p:txBody>
      </p:sp>
    </p:spTree>
    <p:extLst>
      <p:ext uri="{BB962C8B-B14F-4D97-AF65-F5344CB8AC3E}">
        <p14:creationId xmlns:p14="http://schemas.microsoft.com/office/powerpoint/2010/main" val="32059986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0;p27">
            <a:extLst>
              <a:ext uri="{FF2B5EF4-FFF2-40B4-BE49-F238E27FC236}">
                <a16:creationId xmlns:a16="http://schemas.microsoft.com/office/drawing/2014/main" id="{6B9F6A0F-0C88-6E4E-B625-A38D0235436B}"/>
              </a:ext>
            </a:extLst>
          </p:cNvPr>
          <p:cNvSpPr txBox="1">
            <a:spLocks noGrp="1"/>
          </p:cNvSpPr>
          <p:nvPr>
            <p:ph type="title"/>
          </p:nvPr>
        </p:nvSpPr>
        <p:spPr>
          <a:xfrm>
            <a:off x="1676400" y="1905886"/>
            <a:ext cx="8382000" cy="2718611"/>
          </a:xfrm>
          <a:prstGeom prst="rect">
            <a:avLst/>
          </a:prstGeom>
          <a:no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5400"/>
              <a:buFont typeface="Helvetica Neue"/>
              <a:buNone/>
            </a:pPr>
            <a:r>
              <a:rPr lang="en-US" sz="5400" b="1" dirty="0">
                <a:solidFill>
                  <a:schemeClr val="tx1"/>
                </a:solidFill>
                <a:latin typeface="Helvetica Neue"/>
                <a:ea typeface="Helvetica Neue"/>
                <a:cs typeface="Helvetica Neue"/>
                <a:sym typeface="Helvetica Neue"/>
              </a:rPr>
              <a:t>Time for “Challenges”!</a:t>
            </a:r>
            <a:endParaRPr dirty="0">
              <a:solidFill>
                <a:schemeClr val="tx1"/>
              </a:solidFill>
            </a:endParaRPr>
          </a:p>
        </p:txBody>
      </p:sp>
      <p:sp>
        <p:nvSpPr>
          <p:cNvPr id="7" name="Rectangle 6">
            <a:extLst>
              <a:ext uri="{FF2B5EF4-FFF2-40B4-BE49-F238E27FC236}">
                <a16:creationId xmlns:a16="http://schemas.microsoft.com/office/drawing/2014/main" id="{B26B3319-43B2-D145-8D5E-E85F1AA459C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25239428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62CBC2-DA5E-7242-9075-47BA75D1C1DE}"/>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9" name="Title 1">
            <a:extLst>
              <a:ext uri="{FF2B5EF4-FFF2-40B4-BE49-F238E27FC236}">
                <a16:creationId xmlns:a16="http://schemas.microsoft.com/office/drawing/2014/main" id="{5BDD8CF0-990B-6E40-B199-0097777F93AB}"/>
              </a:ext>
            </a:extLst>
          </p:cNvPr>
          <p:cNvSpPr>
            <a:spLocks noGrp="1"/>
          </p:cNvSpPr>
          <p:nvPr>
            <p:ph type="title"/>
          </p:nvPr>
        </p:nvSpPr>
        <p:spPr>
          <a:xfrm>
            <a:off x="842112" y="1198339"/>
            <a:ext cx="3494362" cy="2740615"/>
          </a:xfrm>
        </p:spPr>
        <p:txBody>
          <a:bodyPr vert="horz" lIns="91440" tIns="45720" rIns="91440" bIns="45720" rtlCol="0" anchor="ctr">
            <a:normAutofit fontScale="90000"/>
          </a:bodyPr>
          <a:lstStyle/>
          <a:p>
            <a:pPr algn="r">
              <a:spcBef>
                <a:spcPct val="0"/>
              </a:spcBef>
            </a:pPr>
            <a:r>
              <a:rPr lang="en-US" kern="1200" dirty="0">
                <a:solidFill>
                  <a:srgbClr val="A41E35"/>
                </a:solidFill>
                <a:latin typeface="+mj-lt"/>
                <a:ea typeface="+mj-ea"/>
                <a:cs typeface="+mj-cs"/>
              </a:rPr>
              <a:t>In-Class Challenges</a:t>
            </a:r>
            <a:br>
              <a:rPr lang="en-US" kern="1200" dirty="0">
                <a:solidFill>
                  <a:srgbClr val="A41E35"/>
                </a:solidFill>
                <a:latin typeface="+mj-lt"/>
                <a:ea typeface="+mj-ea"/>
                <a:cs typeface="+mj-cs"/>
              </a:rPr>
            </a:br>
            <a:r>
              <a:rPr lang="en-US" kern="1200" dirty="0">
                <a:solidFill>
                  <a:srgbClr val="A41E35"/>
                </a:solidFill>
                <a:latin typeface="+mj-lt"/>
                <a:ea typeface="+mj-ea"/>
                <a:cs typeface="+mj-cs"/>
              </a:rPr>
              <a:t/>
            </a:r>
            <a:br>
              <a:rPr lang="en-US" kern="1200" dirty="0">
                <a:solidFill>
                  <a:srgbClr val="A41E35"/>
                </a:solidFill>
                <a:latin typeface="+mj-lt"/>
                <a:ea typeface="+mj-ea"/>
                <a:cs typeface="+mj-cs"/>
              </a:rPr>
            </a:br>
            <a:r>
              <a:rPr lang="en-US" kern="1200" dirty="0">
                <a:solidFill>
                  <a:srgbClr val="A41E35"/>
                </a:solidFill>
                <a:latin typeface="+mj-lt"/>
                <a:ea typeface="+mj-ea"/>
                <a:cs typeface="+mj-cs"/>
              </a:rPr>
              <a:t/>
            </a:r>
            <a:br>
              <a:rPr lang="en-US" kern="1200" dirty="0">
                <a:solidFill>
                  <a:srgbClr val="A41E35"/>
                </a:solidFill>
                <a:latin typeface="+mj-lt"/>
                <a:ea typeface="+mj-ea"/>
                <a:cs typeface="+mj-cs"/>
              </a:rPr>
            </a:br>
            <a:endParaRPr lang="en-US" kern="1200" dirty="0">
              <a:solidFill>
                <a:srgbClr val="A41E35"/>
              </a:solidFill>
              <a:latin typeface="+mj-lt"/>
              <a:ea typeface="+mj-ea"/>
              <a:cs typeface="+mj-cs"/>
            </a:endParaRPr>
          </a:p>
        </p:txBody>
      </p:sp>
      <p:sp>
        <p:nvSpPr>
          <p:cNvPr id="11" name="Text Placeholder 2">
            <a:extLst>
              <a:ext uri="{FF2B5EF4-FFF2-40B4-BE49-F238E27FC236}">
                <a16:creationId xmlns:a16="http://schemas.microsoft.com/office/drawing/2014/main" id="{6AB8B87E-701B-C34F-B0BF-5AFCBB1B8C1C}"/>
              </a:ext>
            </a:extLst>
          </p:cNvPr>
          <p:cNvSpPr>
            <a:spLocks noGrp="1"/>
          </p:cNvSpPr>
          <p:nvPr>
            <p:ph type="body" idx="1"/>
          </p:nvPr>
        </p:nvSpPr>
        <p:spPr>
          <a:xfrm>
            <a:off x="4972119" y="420969"/>
            <a:ext cx="6377769" cy="5066723"/>
          </a:xfrm>
        </p:spPr>
        <p:txBody>
          <a:bodyPr vert="horz" lIns="91440" tIns="45720" rIns="91440" bIns="45720" rtlCol="0" anchor="ctr">
            <a:normAutofit/>
          </a:bodyPr>
          <a:lstStyle/>
          <a:p>
            <a:pPr marL="628650" indent="-228600">
              <a:buFont typeface="Arial" panose="020B0604020202020204" pitchFamily="34" charset="0"/>
              <a:buChar char="•"/>
            </a:pPr>
            <a:r>
              <a:rPr lang="en-US" sz="2400" kern="1200" dirty="0">
                <a:solidFill>
                  <a:schemeClr val="tx1"/>
                </a:solidFill>
                <a:latin typeface="+mn-lt"/>
                <a:ea typeface="+mn-ea"/>
                <a:cs typeface="+mn-cs"/>
              </a:rPr>
              <a:t>TotalDistance</a:t>
            </a:r>
          </a:p>
          <a:p>
            <a:pPr marL="628650" indent="-228600">
              <a:buFont typeface="Arial" panose="020B0604020202020204" pitchFamily="34" charset="0"/>
              <a:buChar char="•"/>
            </a:pPr>
            <a:r>
              <a:rPr lang="en-US" sz="2400" kern="1200" dirty="0">
                <a:solidFill>
                  <a:schemeClr val="tx1"/>
                </a:solidFill>
                <a:latin typeface="+mn-lt"/>
                <a:ea typeface="+mn-ea"/>
                <a:cs typeface="+mn-cs"/>
              </a:rPr>
              <a:t>SalesTax</a:t>
            </a:r>
          </a:p>
          <a:p>
            <a:pPr marL="628650" indent="-228600">
              <a:buFont typeface="Arial" panose="020B0604020202020204" pitchFamily="34" charset="0"/>
              <a:buChar char="•"/>
            </a:pPr>
            <a:r>
              <a:rPr lang="en-US" sz="2400" kern="1200" dirty="0">
                <a:solidFill>
                  <a:schemeClr val="tx1"/>
                </a:solidFill>
                <a:latin typeface="+mn-lt"/>
                <a:ea typeface="+mn-ea"/>
                <a:cs typeface="+mn-cs"/>
              </a:rPr>
              <a:t>MPG</a:t>
            </a:r>
          </a:p>
          <a:p>
            <a:pPr marL="628650" indent="-228600">
              <a:buFont typeface="Arial" panose="020B0604020202020204" pitchFamily="34" charset="0"/>
              <a:buChar char="•"/>
            </a:pPr>
            <a:r>
              <a:rPr lang="en-US" sz="2400" kern="1200" dirty="0">
                <a:solidFill>
                  <a:schemeClr val="tx1"/>
                </a:solidFill>
                <a:latin typeface="+mn-lt"/>
                <a:ea typeface="+mn-ea"/>
                <a:cs typeface="+mn-cs"/>
              </a:rPr>
              <a:t>TipTaxTotal</a:t>
            </a:r>
          </a:p>
          <a:p>
            <a:pPr marL="628650" indent="-228600">
              <a:buFont typeface="Arial" panose="020B0604020202020204" pitchFamily="34" charset="0"/>
              <a:buChar char="•"/>
            </a:pPr>
            <a:r>
              <a:rPr lang="en-US" sz="2400" kern="1200" dirty="0">
                <a:solidFill>
                  <a:schemeClr val="tx1"/>
                </a:solidFill>
                <a:latin typeface="+mn-lt"/>
              </a:rPr>
              <a:t>C2F</a:t>
            </a:r>
          </a:p>
          <a:p>
            <a:pPr marL="628650" indent="-228600">
              <a:buFont typeface="Arial" panose="020B0604020202020204" pitchFamily="34" charset="0"/>
              <a:buChar char="•"/>
            </a:pPr>
            <a:r>
              <a:rPr lang="en-US" sz="2400" kern="1200" dirty="0" err="1" smtClean="0">
                <a:solidFill>
                  <a:schemeClr val="tx1"/>
                </a:solidFill>
                <a:latin typeface="+mn-lt"/>
              </a:rPr>
              <a:t>IngredientAdjuster</a:t>
            </a:r>
            <a:endParaRPr lang="en-US" sz="2400" kern="1200" dirty="0" smtClean="0">
              <a:solidFill>
                <a:schemeClr val="tx1"/>
              </a:solidFill>
              <a:latin typeface="+mn-lt"/>
            </a:endParaRPr>
          </a:p>
          <a:p>
            <a:pPr marL="400050" indent="0">
              <a:buNone/>
            </a:pPr>
            <a:endParaRPr lang="en-US" sz="2400" kern="1200" dirty="0">
              <a:solidFill>
                <a:schemeClr val="tx1"/>
              </a:solidFill>
              <a:latin typeface="+mn-lt"/>
            </a:endParaRPr>
          </a:p>
        </p:txBody>
      </p:sp>
    </p:spTree>
    <p:extLst>
      <p:ext uri="{BB962C8B-B14F-4D97-AF65-F5344CB8AC3E}">
        <p14:creationId xmlns:p14="http://schemas.microsoft.com/office/powerpoint/2010/main" val="1102663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EC28A4-555C-CA42-A011-67F16BD05378}"/>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8" name="Title 1">
            <a:extLst>
              <a:ext uri="{FF2B5EF4-FFF2-40B4-BE49-F238E27FC236}">
                <a16:creationId xmlns:a16="http://schemas.microsoft.com/office/drawing/2014/main" id="{2EA31BC0-426D-B44F-8737-9B65B906BA26}"/>
              </a:ext>
            </a:extLst>
          </p:cNvPr>
          <p:cNvSpPr>
            <a:spLocks noGrp="1"/>
          </p:cNvSpPr>
          <p:nvPr>
            <p:ph type="title"/>
          </p:nvPr>
        </p:nvSpPr>
        <p:spPr>
          <a:xfrm>
            <a:off x="292135" y="9566"/>
            <a:ext cx="10515600" cy="702789"/>
          </a:xfrm>
        </p:spPr>
        <p:txBody>
          <a:bodyPr/>
          <a:lstStyle/>
          <a:p>
            <a:r>
              <a:rPr lang="en-US" dirty="0"/>
              <a:t>TotalDistance</a:t>
            </a:r>
          </a:p>
        </p:txBody>
      </p:sp>
      <p:sp>
        <p:nvSpPr>
          <p:cNvPr id="9" name="TextBox 8">
            <a:extLst>
              <a:ext uri="{FF2B5EF4-FFF2-40B4-BE49-F238E27FC236}">
                <a16:creationId xmlns:a16="http://schemas.microsoft.com/office/drawing/2014/main" id="{F4D7E0E5-132C-0F4B-827E-DD2CC4E045B1}"/>
              </a:ext>
            </a:extLst>
          </p:cNvPr>
          <p:cNvSpPr txBox="1"/>
          <p:nvPr/>
        </p:nvSpPr>
        <p:spPr>
          <a:xfrm>
            <a:off x="-32523" y="795648"/>
            <a:ext cx="4115810" cy="400110"/>
          </a:xfrm>
          <a:prstGeom prst="rect">
            <a:avLst/>
          </a:prstGeom>
          <a:noFill/>
        </p:spPr>
        <p:txBody>
          <a:bodyPr wrap="square" rtlCol="0">
            <a:spAutoFit/>
          </a:bodyPr>
          <a:lstStyle/>
          <a:p>
            <a:r>
              <a:rPr lang="en-US" sz="2000" dirty="0"/>
              <a:t>Step #1 – Understand the Problem</a:t>
            </a:r>
          </a:p>
        </p:txBody>
      </p:sp>
      <p:sp>
        <p:nvSpPr>
          <p:cNvPr id="10" name="TextBox 9">
            <a:extLst>
              <a:ext uri="{FF2B5EF4-FFF2-40B4-BE49-F238E27FC236}">
                <a16:creationId xmlns:a16="http://schemas.microsoft.com/office/drawing/2014/main" id="{D710D1DF-2C79-FA4A-92D7-175BFF502CD2}"/>
              </a:ext>
            </a:extLst>
          </p:cNvPr>
          <p:cNvSpPr txBox="1"/>
          <p:nvPr/>
        </p:nvSpPr>
        <p:spPr>
          <a:xfrm>
            <a:off x="4193652" y="810906"/>
            <a:ext cx="4046738" cy="400110"/>
          </a:xfrm>
          <a:prstGeom prst="rect">
            <a:avLst/>
          </a:prstGeom>
          <a:noFill/>
        </p:spPr>
        <p:txBody>
          <a:bodyPr wrap="square" rtlCol="0">
            <a:spAutoFit/>
          </a:bodyPr>
          <a:lstStyle/>
          <a:p>
            <a:r>
              <a:rPr lang="en-US" sz="2000" dirty="0"/>
              <a:t>Step #2 – Develop the Algorithm</a:t>
            </a:r>
          </a:p>
        </p:txBody>
      </p:sp>
      <p:sp>
        <p:nvSpPr>
          <p:cNvPr id="11" name="TextBox 10">
            <a:extLst>
              <a:ext uri="{FF2B5EF4-FFF2-40B4-BE49-F238E27FC236}">
                <a16:creationId xmlns:a16="http://schemas.microsoft.com/office/drawing/2014/main" id="{BF220AAB-2B4F-2A4F-900B-DFE78869FEE3}"/>
              </a:ext>
            </a:extLst>
          </p:cNvPr>
          <p:cNvSpPr txBox="1"/>
          <p:nvPr/>
        </p:nvSpPr>
        <p:spPr>
          <a:xfrm>
            <a:off x="8350755" y="814958"/>
            <a:ext cx="3556000" cy="400110"/>
          </a:xfrm>
          <a:prstGeom prst="rect">
            <a:avLst/>
          </a:prstGeom>
          <a:noFill/>
        </p:spPr>
        <p:txBody>
          <a:bodyPr wrap="square" rtlCol="0">
            <a:spAutoFit/>
          </a:bodyPr>
          <a:lstStyle/>
          <a:p>
            <a:r>
              <a:rPr lang="en-US" sz="2000" dirty="0"/>
              <a:t>Step #3 – Write the Code</a:t>
            </a:r>
          </a:p>
        </p:txBody>
      </p:sp>
      <p:sp>
        <p:nvSpPr>
          <p:cNvPr id="12" name="TextBox 11">
            <a:extLst>
              <a:ext uri="{FF2B5EF4-FFF2-40B4-BE49-F238E27FC236}">
                <a16:creationId xmlns:a16="http://schemas.microsoft.com/office/drawing/2014/main" id="{89571CD8-39DB-114C-B0BB-BCA2650DA021}"/>
              </a:ext>
            </a:extLst>
          </p:cNvPr>
          <p:cNvSpPr txBox="1"/>
          <p:nvPr/>
        </p:nvSpPr>
        <p:spPr>
          <a:xfrm>
            <a:off x="59660" y="1378634"/>
            <a:ext cx="4023627" cy="4339650"/>
          </a:xfrm>
          <a:prstGeom prst="rect">
            <a:avLst/>
          </a:prstGeom>
          <a:noFill/>
        </p:spPr>
        <p:txBody>
          <a:bodyPr wrap="square" rtlCol="0">
            <a:spAutoFit/>
          </a:bodyPr>
          <a:lstStyle/>
          <a:p>
            <a:r>
              <a:rPr lang="en-US" sz="2300" dirty="0"/>
              <a:t>Assuming there are no accidents or delays, the distance that a car travels down the interstate can be calculated with the following formula:</a:t>
            </a:r>
          </a:p>
          <a:p>
            <a:r>
              <a:rPr lang="en-US" sz="2300" dirty="0"/>
              <a:t>  Distance=Speed*Time</a:t>
            </a:r>
          </a:p>
          <a:p>
            <a:endParaRPr lang="en-US" sz="2300" dirty="0"/>
          </a:p>
          <a:p>
            <a:r>
              <a:rPr lang="en-US" sz="2300" dirty="0"/>
              <a:t>Write a program that prompts for both Speed and Time and calls a function to calculate the distance traveled.            </a:t>
            </a:r>
          </a:p>
        </p:txBody>
      </p:sp>
      <p:sp>
        <p:nvSpPr>
          <p:cNvPr id="13" name="Flowchart: Alternate Process 5">
            <a:extLst>
              <a:ext uri="{FF2B5EF4-FFF2-40B4-BE49-F238E27FC236}">
                <a16:creationId xmlns:a16="http://schemas.microsoft.com/office/drawing/2014/main" id="{19511179-7977-2D46-90F5-CE8C83460AD9}"/>
              </a:ext>
            </a:extLst>
          </p:cNvPr>
          <p:cNvSpPr/>
          <p:nvPr/>
        </p:nvSpPr>
        <p:spPr>
          <a:xfrm>
            <a:off x="5188087" y="1336903"/>
            <a:ext cx="1815825" cy="37148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Start</a:t>
            </a:r>
          </a:p>
        </p:txBody>
      </p:sp>
      <p:cxnSp>
        <p:nvCxnSpPr>
          <p:cNvPr id="14" name="Straight Arrow Connector 13">
            <a:extLst>
              <a:ext uri="{FF2B5EF4-FFF2-40B4-BE49-F238E27FC236}">
                <a16:creationId xmlns:a16="http://schemas.microsoft.com/office/drawing/2014/main" id="{2F078A50-2AB0-B246-9F6E-135091BBFD5C}"/>
              </a:ext>
            </a:extLst>
          </p:cNvPr>
          <p:cNvCxnSpPr>
            <a:cxnSpLocks/>
          </p:cNvCxnSpPr>
          <p:nvPr/>
        </p:nvCxnSpPr>
        <p:spPr>
          <a:xfrm>
            <a:off x="6058526" y="1712041"/>
            <a:ext cx="3048" cy="240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lowchart: Data 21">
            <a:extLst>
              <a:ext uri="{FF2B5EF4-FFF2-40B4-BE49-F238E27FC236}">
                <a16:creationId xmlns:a16="http://schemas.microsoft.com/office/drawing/2014/main" id="{FEC2DBAF-12AC-C740-B70F-7862B8FD2658}"/>
              </a:ext>
            </a:extLst>
          </p:cNvPr>
          <p:cNvSpPr/>
          <p:nvPr/>
        </p:nvSpPr>
        <p:spPr>
          <a:xfrm>
            <a:off x="5147047" y="1954967"/>
            <a:ext cx="1907533" cy="68300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Prompt for Speed</a:t>
            </a:r>
          </a:p>
        </p:txBody>
      </p:sp>
      <p:sp>
        <p:nvSpPr>
          <p:cNvPr id="16" name="Flowchart: Data 20">
            <a:extLst>
              <a:ext uri="{FF2B5EF4-FFF2-40B4-BE49-F238E27FC236}">
                <a16:creationId xmlns:a16="http://schemas.microsoft.com/office/drawing/2014/main" id="{DB170D53-F51C-0045-998A-0A934FB6B53C}"/>
              </a:ext>
            </a:extLst>
          </p:cNvPr>
          <p:cNvSpPr/>
          <p:nvPr/>
        </p:nvSpPr>
        <p:spPr>
          <a:xfrm>
            <a:off x="5150965" y="2865451"/>
            <a:ext cx="1907533" cy="68300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Prompt for Time</a:t>
            </a:r>
          </a:p>
        </p:txBody>
      </p:sp>
      <p:cxnSp>
        <p:nvCxnSpPr>
          <p:cNvPr id="17" name="Straight Arrow Connector 16">
            <a:extLst>
              <a:ext uri="{FF2B5EF4-FFF2-40B4-BE49-F238E27FC236}">
                <a16:creationId xmlns:a16="http://schemas.microsoft.com/office/drawing/2014/main" id="{D606EBAD-7B13-4044-8580-B84C6FE1C13E}"/>
              </a:ext>
            </a:extLst>
          </p:cNvPr>
          <p:cNvCxnSpPr>
            <a:cxnSpLocks/>
          </p:cNvCxnSpPr>
          <p:nvPr/>
        </p:nvCxnSpPr>
        <p:spPr>
          <a:xfrm>
            <a:off x="6061448" y="2644687"/>
            <a:ext cx="4087" cy="218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6CDAD3D-930F-D349-AD53-5CAD7B44D626}"/>
              </a:ext>
            </a:extLst>
          </p:cNvPr>
          <p:cNvCxnSpPr>
            <a:cxnSpLocks/>
          </p:cNvCxnSpPr>
          <p:nvPr/>
        </p:nvCxnSpPr>
        <p:spPr>
          <a:xfrm>
            <a:off x="6065535" y="3467764"/>
            <a:ext cx="12229" cy="309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lowchart: Predefined Process 24">
            <a:extLst>
              <a:ext uri="{FF2B5EF4-FFF2-40B4-BE49-F238E27FC236}">
                <a16:creationId xmlns:a16="http://schemas.microsoft.com/office/drawing/2014/main" id="{4C3F0382-D142-0C4A-95C1-FC1EB4295A08}"/>
              </a:ext>
            </a:extLst>
          </p:cNvPr>
          <p:cNvSpPr/>
          <p:nvPr/>
        </p:nvSpPr>
        <p:spPr>
          <a:xfrm>
            <a:off x="5028688" y="3805346"/>
            <a:ext cx="2152085" cy="611407"/>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distanceTraveled</a:t>
            </a:r>
          </a:p>
        </p:txBody>
      </p:sp>
      <p:cxnSp>
        <p:nvCxnSpPr>
          <p:cNvPr id="20" name="Straight Arrow Connector 19">
            <a:extLst>
              <a:ext uri="{FF2B5EF4-FFF2-40B4-BE49-F238E27FC236}">
                <a16:creationId xmlns:a16="http://schemas.microsoft.com/office/drawing/2014/main" id="{BCE58EEC-A9D4-BC46-A78B-A5CA1A9F5053}"/>
              </a:ext>
            </a:extLst>
          </p:cNvPr>
          <p:cNvCxnSpPr>
            <a:cxnSpLocks/>
          </p:cNvCxnSpPr>
          <p:nvPr/>
        </p:nvCxnSpPr>
        <p:spPr>
          <a:xfrm>
            <a:off x="6077427" y="4278897"/>
            <a:ext cx="337" cy="350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lowchart: Data 3">
            <a:extLst>
              <a:ext uri="{FF2B5EF4-FFF2-40B4-BE49-F238E27FC236}">
                <a16:creationId xmlns:a16="http://schemas.microsoft.com/office/drawing/2014/main" id="{3DA87658-827A-5A4A-BC22-97E0A34E80B1}"/>
              </a:ext>
            </a:extLst>
          </p:cNvPr>
          <p:cNvSpPr/>
          <p:nvPr/>
        </p:nvSpPr>
        <p:spPr>
          <a:xfrm>
            <a:off x="5188087" y="4649291"/>
            <a:ext cx="1907533" cy="683008"/>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Distance Traveled</a:t>
            </a:r>
          </a:p>
        </p:txBody>
      </p:sp>
      <p:sp>
        <p:nvSpPr>
          <p:cNvPr id="22" name="Flowchart: Alternate Process 22">
            <a:extLst>
              <a:ext uri="{FF2B5EF4-FFF2-40B4-BE49-F238E27FC236}">
                <a16:creationId xmlns:a16="http://schemas.microsoft.com/office/drawing/2014/main" id="{BB8E620A-DE94-6E49-947E-B134DFE11E00}"/>
              </a:ext>
            </a:extLst>
          </p:cNvPr>
          <p:cNvSpPr/>
          <p:nvPr/>
        </p:nvSpPr>
        <p:spPr>
          <a:xfrm>
            <a:off x="5196817" y="5552537"/>
            <a:ext cx="1815825" cy="37148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End</a:t>
            </a:r>
          </a:p>
        </p:txBody>
      </p:sp>
      <p:cxnSp>
        <p:nvCxnSpPr>
          <p:cNvPr id="23" name="Straight Arrow Connector 22">
            <a:extLst>
              <a:ext uri="{FF2B5EF4-FFF2-40B4-BE49-F238E27FC236}">
                <a16:creationId xmlns:a16="http://schemas.microsoft.com/office/drawing/2014/main" id="{22CF23EC-E1C3-144A-A947-C27CD148E381}"/>
              </a:ext>
            </a:extLst>
          </p:cNvPr>
          <p:cNvCxnSpPr>
            <a:cxnSpLocks/>
          </p:cNvCxnSpPr>
          <p:nvPr/>
        </p:nvCxnSpPr>
        <p:spPr>
          <a:xfrm>
            <a:off x="6095999" y="5195598"/>
            <a:ext cx="1033" cy="310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Flowchart: Process 27">
            <a:extLst>
              <a:ext uri="{FF2B5EF4-FFF2-40B4-BE49-F238E27FC236}">
                <a16:creationId xmlns:a16="http://schemas.microsoft.com/office/drawing/2014/main" id="{8F1C6FBA-21FD-3B45-99B7-A449287C8244}"/>
              </a:ext>
            </a:extLst>
          </p:cNvPr>
          <p:cNvSpPr/>
          <p:nvPr/>
        </p:nvSpPr>
        <p:spPr>
          <a:xfrm>
            <a:off x="9032741" y="3340917"/>
            <a:ext cx="1758462" cy="6799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Calculate Distance Traveled</a:t>
            </a:r>
          </a:p>
        </p:txBody>
      </p:sp>
      <p:sp>
        <p:nvSpPr>
          <p:cNvPr id="27" name="Flowchart: Alternate Process 65">
            <a:extLst>
              <a:ext uri="{FF2B5EF4-FFF2-40B4-BE49-F238E27FC236}">
                <a16:creationId xmlns:a16="http://schemas.microsoft.com/office/drawing/2014/main" id="{8555D9F5-3509-2C4F-9DE3-632C5B85D43A}"/>
              </a:ext>
            </a:extLst>
          </p:cNvPr>
          <p:cNvSpPr/>
          <p:nvPr/>
        </p:nvSpPr>
        <p:spPr>
          <a:xfrm>
            <a:off x="9038594" y="2630980"/>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distanceTraveled</a:t>
            </a:r>
          </a:p>
        </p:txBody>
      </p:sp>
      <p:cxnSp>
        <p:nvCxnSpPr>
          <p:cNvPr id="28" name="Straight Arrow Connector 27">
            <a:extLst>
              <a:ext uri="{FF2B5EF4-FFF2-40B4-BE49-F238E27FC236}">
                <a16:creationId xmlns:a16="http://schemas.microsoft.com/office/drawing/2014/main" id="{2366F5D5-42DF-3147-AF85-D90B82482A06}"/>
              </a:ext>
            </a:extLst>
          </p:cNvPr>
          <p:cNvCxnSpPr>
            <a:cxnSpLocks/>
            <a:stCxn id="27" idx="2"/>
            <a:endCxn id="26" idx="0"/>
          </p:cNvCxnSpPr>
          <p:nvPr/>
        </p:nvCxnSpPr>
        <p:spPr>
          <a:xfrm>
            <a:off x="9909033" y="3006118"/>
            <a:ext cx="2939" cy="334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2589223-FFBC-CC42-9919-B2C39179515F}"/>
              </a:ext>
            </a:extLst>
          </p:cNvPr>
          <p:cNvCxnSpPr>
            <a:cxnSpLocks/>
            <a:stCxn id="26" idx="2"/>
            <a:endCxn id="30" idx="0"/>
          </p:cNvCxnSpPr>
          <p:nvPr/>
        </p:nvCxnSpPr>
        <p:spPr>
          <a:xfrm>
            <a:off x="9911972" y="4020855"/>
            <a:ext cx="8793" cy="388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lowchart: Alternate Process 73">
            <a:extLst>
              <a:ext uri="{FF2B5EF4-FFF2-40B4-BE49-F238E27FC236}">
                <a16:creationId xmlns:a16="http://schemas.microsoft.com/office/drawing/2014/main" id="{2BF25D26-53ED-A141-A524-5ED1369F1CE4}"/>
              </a:ext>
            </a:extLst>
          </p:cNvPr>
          <p:cNvSpPr/>
          <p:nvPr/>
        </p:nvSpPr>
        <p:spPr>
          <a:xfrm>
            <a:off x="9050326" y="4409010"/>
            <a:ext cx="1740877" cy="5145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Distance Traveled</a:t>
            </a:r>
          </a:p>
        </p:txBody>
      </p:sp>
    </p:spTree>
    <p:extLst>
      <p:ext uri="{BB962C8B-B14F-4D97-AF65-F5344CB8AC3E}">
        <p14:creationId xmlns:p14="http://schemas.microsoft.com/office/powerpoint/2010/main" val="153063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ppt_x"/>
                                          </p:val>
                                        </p:tav>
                                        <p:tav tm="100000">
                                          <p:val>
                                            <p:strVal val="#ppt_x"/>
                                          </p:val>
                                        </p:tav>
                                      </p:tavLst>
                                    </p:anim>
                                    <p:anim calcmode="lin" valueType="num">
                                      <p:cBhvr additive="base">
                                        <p:cTn id="82" dur="500" fill="hold"/>
                                        <p:tgtEl>
                                          <p:spTgt spid="2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5" grpId="0" animBg="1"/>
      <p:bldP spid="16" grpId="0" animBg="1"/>
      <p:bldP spid="19" grpId="0" animBg="1"/>
      <p:bldP spid="21" grpId="0" animBg="1"/>
      <p:bldP spid="22" grpId="0" animBg="1"/>
      <p:bldP spid="26" grpId="0" animBg="1"/>
      <p:bldP spid="27" grpId="0" animBg="1"/>
      <p:bldP spid="3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238D3B-8B91-234A-97E3-F024047D48C4}"/>
              </a:ext>
            </a:extLst>
          </p:cNvPr>
          <p:cNvSpPr>
            <a:spLocks noGrp="1"/>
          </p:cNvSpPr>
          <p:nvPr>
            <p:ph type="title"/>
          </p:nvPr>
        </p:nvSpPr>
        <p:spPr>
          <a:xfrm>
            <a:off x="2918190" y="2856389"/>
            <a:ext cx="6706258" cy="1145222"/>
          </a:xfrm>
        </p:spPr>
        <p:txBody>
          <a:bodyPr/>
          <a:lstStyle/>
          <a:p>
            <a:r>
              <a:rPr lang="en-US" sz="7200" dirty="0"/>
              <a:t>Time to Code!</a:t>
            </a:r>
          </a:p>
        </p:txBody>
      </p:sp>
      <p:sp>
        <p:nvSpPr>
          <p:cNvPr id="5" name="Rectangle 4">
            <a:extLst>
              <a:ext uri="{FF2B5EF4-FFF2-40B4-BE49-F238E27FC236}">
                <a16:creationId xmlns:a16="http://schemas.microsoft.com/office/drawing/2014/main" id="{0AA151D7-347E-B34D-BCD5-198F6E658D32}"/>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35778288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31" y="1159286"/>
            <a:ext cx="5922284" cy="4401205"/>
          </a:xfrm>
          <a:prstGeom prst="rect">
            <a:avLst/>
          </a:prstGeom>
          <a:solidFill>
            <a:schemeClr val="tx2">
              <a:lumMod val="10000"/>
            </a:schemeClr>
          </a:solidFill>
        </p:spPr>
        <p:txBody>
          <a:bodyPr wrap="square" rtlCol="0">
            <a:spAutoFit/>
          </a:bodyPr>
          <a:lstStyle/>
          <a:p>
            <a:r>
              <a:rPr lang="en-US" dirty="0">
                <a:solidFill>
                  <a:schemeClr val="bg1"/>
                </a:solidFill>
              </a:rPr>
              <a:t>&lt;html&gt;</a:t>
            </a:r>
          </a:p>
          <a:p>
            <a:r>
              <a:rPr lang="en-US" dirty="0">
                <a:solidFill>
                  <a:schemeClr val="bg1"/>
                </a:solidFill>
              </a:rPr>
              <a:t>&lt;body&gt;</a:t>
            </a:r>
          </a:p>
          <a:p>
            <a:r>
              <a:rPr lang="en-US" dirty="0">
                <a:solidFill>
                  <a:schemeClr val="bg1"/>
                </a:solidFill>
              </a:rPr>
              <a:t>&lt;script&gt;</a:t>
            </a:r>
          </a:p>
          <a:p>
            <a:endParaRPr lang="en-US" dirty="0">
              <a:solidFill>
                <a:schemeClr val="bg1"/>
              </a:solidFill>
            </a:endParaRPr>
          </a:p>
          <a:p>
            <a:r>
              <a:rPr lang="en-US" dirty="0">
                <a:solidFill>
                  <a:schemeClr val="bg1"/>
                </a:solidFill>
              </a:rPr>
              <a:t>function distanceTraveled(drivingSpeed, timeDriving) {</a:t>
            </a:r>
          </a:p>
          <a:p>
            <a:endParaRPr lang="en-US" dirty="0">
              <a:solidFill>
                <a:schemeClr val="bg1"/>
              </a:solidFill>
            </a:endParaRPr>
          </a:p>
          <a:p>
            <a:r>
              <a:rPr lang="en-US" dirty="0">
                <a:solidFill>
                  <a:schemeClr val="bg1"/>
                </a:solidFill>
              </a:rPr>
              <a:t>	return drivingSpeed * timeDriving;</a:t>
            </a:r>
          </a:p>
          <a:p>
            <a:r>
              <a:rPr lang="en-US" dirty="0">
                <a:solidFill>
                  <a:schemeClr val="bg1"/>
                </a:solidFill>
              </a:rPr>
              <a:t>	</a:t>
            </a:r>
          </a:p>
          <a:p>
            <a:r>
              <a:rPr lang="en-US" dirty="0">
                <a:solidFill>
                  <a:schemeClr val="bg1"/>
                </a:solidFill>
              </a:rPr>
              <a:t>}</a:t>
            </a:r>
          </a:p>
          <a:p>
            <a:endParaRPr lang="en-US" dirty="0">
              <a:solidFill>
                <a:schemeClr val="bg1"/>
              </a:solidFill>
            </a:endParaRPr>
          </a:p>
          <a:p>
            <a:r>
              <a:rPr lang="en-US" dirty="0">
                <a:solidFill>
                  <a:schemeClr val="bg1"/>
                </a:solidFill>
              </a:rPr>
              <a:t>var speed = prompt('How fast are you traveling in miles per hour? ');</a:t>
            </a:r>
          </a:p>
          <a:p>
            <a:r>
              <a:rPr lang="en-US" dirty="0">
                <a:solidFill>
                  <a:schemeClr val="bg1"/>
                </a:solidFill>
              </a:rPr>
              <a:t>var time = prompt('How long are you driving at that speed in hours? ')</a:t>
            </a:r>
          </a:p>
          <a:p>
            <a:endParaRPr lang="en-US" dirty="0">
              <a:solidFill>
                <a:schemeClr val="bg1"/>
              </a:solidFill>
            </a:endParaRPr>
          </a:p>
          <a:p>
            <a:r>
              <a:rPr lang="en-US" dirty="0">
                <a:solidFill>
                  <a:schemeClr val="bg1"/>
                </a:solidFill>
              </a:rPr>
              <a:t>alert('While driving at ' + speed + ' miles/hour, you will have traveled ' + distanceTraveled(speed, time) + ' miles in ' + time + ' hours.');</a:t>
            </a:r>
          </a:p>
          <a:p>
            <a:endParaRPr lang="en-US" dirty="0">
              <a:solidFill>
                <a:schemeClr val="bg1"/>
              </a:solidFill>
            </a:endParaRPr>
          </a:p>
          <a:p>
            <a:endParaRPr lang="en-US" dirty="0">
              <a:solidFill>
                <a:schemeClr val="bg1"/>
              </a:solidFill>
            </a:endParaRPr>
          </a:p>
          <a:p>
            <a:r>
              <a:rPr lang="en-US" dirty="0">
                <a:solidFill>
                  <a:schemeClr val="bg1"/>
                </a:solidFill>
              </a:rPr>
              <a:t>&lt;/script&gt;</a:t>
            </a:r>
          </a:p>
          <a:p>
            <a:r>
              <a:rPr lang="en-US" dirty="0">
                <a:solidFill>
                  <a:schemeClr val="bg1"/>
                </a:solidFill>
              </a:rPr>
              <a:t>&lt;/body&gt;</a:t>
            </a:r>
          </a:p>
          <a:p>
            <a:r>
              <a:rPr lang="en-US" dirty="0">
                <a:solidFill>
                  <a:schemeClr val="bg1"/>
                </a:solidFill>
              </a:rPr>
              <a:t>&lt;/html&gt;</a:t>
            </a:r>
          </a:p>
        </p:txBody>
      </p:sp>
      <p:sp>
        <p:nvSpPr>
          <p:cNvPr id="2" name="TextBox 1"/>
          <p:cNvSpPr txBox="1"/>
          <p:nvPr/>
        </p:nvSpPr>
        <p:spPr>
          <a:xfrm>
            <a:off x="1061711" y="323299"/>
            <a:ext cx="9941031" cy="461665"/>
          </a:xfrm>
          <a:prstGeom prst="rect">
            <a:avLst/>
          </a:prstGeom>
          <a:solidFill>
            <a:srgbClr val="A30C33"/>
          </a:solidFill>
        </p:spPr>
        <p:txBody>
          <a:bodyPr wrap="square" rtlCol="0">
            <a:spAutoFit/>
          </a:bodyPr>
          <a:lstStyle/>
          <a:p>
            <a:pPr algn="ctr"/>
            <a:r>
              <a:rPr lang="en-US" sz="2400" dirty="0">
                <a:solidFill>
                  <a:schemeClr val="bg1"/>
                </a:solidFill>
              </a:rPr>
              <a:t>Step 3: Write the code </a:t>
            </a:r>
          </a:p>
        </p:txBody>
      </p:sp>
      <p:sp>
        <p:nvSpPr>
          <p:cNvPr id="9" name="Oval 8">
            <a:extLst>
              <a:ext uri="{FF2B5EF4-FFF2-40B4-BE49-F238E27FC236}">
                <a16:creationId xmlns:a16="http://schemas.microsoft.com/office/drawing/2014/main" id="{11A590F8-84B4-CB49-A644-C86119846A4B}"/>
              </a:ext>
            </a:extLst>
          </p:cNvPr>
          <p:cNvSpPr/>
          <p:nvPr/>
        </p:nvSpPr>
        <p:spPr>
          <a:xfrm>
            <a:off x="-101600" y="1114170"/>
            <a:ext cx="1163311"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1A590F8-84B4-CB49-A644-C86119846A4B}"/>
              </a:ext>
            </a:extLst>
          </p:cNvPr>
          <p:cNvSpPr/>
          <p:nvPr/>
        </p:nvSpPr>
        <p:spPr>
          <a:xfrm>
            <a:off x="-154397" y="1926518"/>
            <a:ext cx="5834743" cy="467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1A590F8-84B4-CB49-A644-C86119846A4B}"/>
              </a:ext>
            </a:extLst>
          </p:cNvPr>
          <p:cNvSpPr/>
          <p:nvPr/>
        </p:nvSpPr>
        <p:spPr>
          <a:xfrm>
            <a:off x="-241939" y="3793474"/>
            <a:ext cx="5922285" cy="765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1A590F8-84B4-CB49-A644-C86119846A4B}"/>
              </a:ext>
            </a:extLst>
          </p:cNvPr>
          <p:cNvSpPr/>
          <p:nvPr/>
        </p:nvSpPr>
        <p:spPr>
          <a:xfrm>
            <a:off x="-101600" y="4779256"/>
            <a:ext cx="1322969"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981371" y="1262743"/>
            <a:ext cx="5036913" cy="1988457"/>
          </a:xfrm>
          <a:prstGeom prst="rect">
            <a:avLst/>
          </a:prstGeom>
        </p:spPr>
        <p:txBody>
          <a:bodyPr wrap="square" rtlCol="0">
            <a:spAutoFit/>
          </a:bodyPr>
          <a:lstStyle/>
          <a:p>
            <a:endParaRPr lang="en-US" dirty="0"/>
          </a:p>
        </p:txBody>
      </p:sp>
      <p:sp>
        <p:nvSpPr>
          <p:cNvPr id="16" name="Rectangle 15"/>
          <p:cNvSpPr/>
          <p:nvPr/>
        </p:nvSpPr>
        <p:spPr>
          <a:xfrm>
            <a:off x="6057365" y="851715"/>
            <a:ext cx="6096000" cy="923330"/>
          </a:xfrm>
          <a:prstGeom prst="rect">
            <a:avLst/>
          </a:prstGeom>
          <a:solidFill>
            <a:schemeClr val="bg1"/>
          </a:solidFill>
        </p:spPr>
        <p:txBody>
          <a:bodyPr>
            <a:spAutoFit/>
          </a:bodyPr>
          <a:lstStyle/>
          <a:p>
            <a:pPr marL="342900" lvl="0" indent="-342900">
              <a:buFont typeface="Arial"/>
              <a:buAutoNum type="arabicPeriod"/>
            </a:pPr>
            <a:r>
              <a:rPr lang="en-US" sz="1800" dirty="0"/>
              <a:t>Make the tags: &lt;html&gt; for the html page, &lt;body&gt; for the content in the page, &lt;script&gt;  for the code in the page.</a:t>
            </a:r>
          </a:p>
        </p:txBody>
      </p:sp>
      <p:sp>
        <p:nvSpPr>
          <p:cNvPr id="17" name="Rectangle 16"/>
          <p:cNvSpPr/>
          <p:nvPr/>
        </p:nvSpPr>
        <p:spPr>
          <a:xfrm>
            <a:off x="6096000" y="1835190"/>
            <a:ext cx="6096000" cy="1754326"/>
          </a:xfrm>
          <a:prstGeom prst="rect">
            <a:avLst/>
          </a:prstGeom>
          <a:solidFill>
            <a:schemeClr val="bg1"/>
          </a:solidFill>
        </p:spPr>
        <p:txBody>
          <a:bodyPr>
            <a:spAutoFit/>
          </a:bodyPr>
          <a:lstStyle/>
          <a:p>
            <a:r>
              <a:rPr lang="en-US" sz="1800" dirty="0"/>
              <a:t>2. Here we call the function. It is like an equation with variables in it. The word “function” helps in creating a function. The variables inside the parenthesis are the values a function takes. This function named distanceTraveled returns the distance which is the product of speed and time.</a:t>
            </a:r>
          </a:p>
        </p:txBody>
      </p:sp>
      <p:sp>
        <p:nvSpPr>
          <p:cNvPr id="18" name="Rectangle 17"/>
          <p:cNvSpPr/>
          <p:nvPr/>
        </p:nvSpPr>
        <p:spPr>
          <a:xfrm>
            <a:off x="6096000" y="5101572"/>
            <a:ext cx="6096000" cy="923330"/>
          </a:xfrm>
          <a:prstGeom prst="rect">
            <a:avLst/>
          </a:prstGeom>
          <a:solidFill>
            <a:schemeClr val="bg1"/>
          </a:solidFill>
        </p:spPr>
        <p:txBody>
          <a:bodyPr wrap="square">
            <a:spAutoFit/>
          </a:bodyPr>
          <a:lstStyle/>
          <a:p>
            <a:r>
              <a:rPr lang="en-US" sz="1800" dirty="0"/>
              <a:t>4. “alert”, displays a box on the browser with the information. Notice how the function is called here, with the parameters. Now display all the details</a:t>
            </a:r>
          </a:p>
        </p:txBody>
      </p:sp>
      <p:sp>
        <p:nvSpPr>
          <p:cNvPr id="19" name="Rectangle 18"/>
          <p:cNvSpPr/>
          <p:nvPr/>
        </p:nvSpPr>
        <p:spPr>
          <a:xfrm>
            <a:off x="6057365" y="6096975"/>
            <a:ext cx="6096000" cy="369332"/>
          </a:xfrm>
          <a:prstGeom prst="rect">
            <a:avLst/>
          </a:prstGeom>
          <a:solidFill>
            <a:schemeClr val="bg1"/>
          </a:solidFill>
        </p:spPr>
        <p:txBody>
          <a:bodyPr>
            <a:spAutoFit/>
          </a:bodyPr>
          <a:lstStyle/>
          <a:p>
            <a:r>
              <a:rPr lang="en-US" sz="1800" dirty="0"/>
              <a:t>5. Close the tags</a:t>
            </a:r>
          </a:p>
        </p:txBody>
      </p:sp>
      <p:sp>
        <p:nvSpPr>
          <p:cNvPr id="3" name="Rectangle 2">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4" name="Rectangle 13"/>
          <p:cNvSpPr/>
          <p:nvPr/>
        </p:nvSpPr>
        <p:spPr>
          <a:xfrm>
            <a:off x="6096000" y="3603209"/>
            <a:ext cx="6096000" cy="1477328"/>
          </a:xfrm>
          <a:prstGeom prst="rect">
            <a:avLst/>
          </a:prstGeom>
          <a:solidFill>
            <a:schemeClr val="bg1"/>
          </a:solidFill>
        </p:spPr>
        <p:txBody>
          <a:bodyPr>
            <a:spAutoFit/>
          </a:bodyPr>
          <a:lstStyle/>
          <a:p>
            <a:r>
              <a:rPr lang="en-US" sz="1800" dirty="0"/>
              <a:t>3. Here we get the speed in miles/hour and time in hours taken to drive.</a:t>
            </a:r>
          </a:p>
          <a:p>
            <a:pPr marL="342900" indent="-342900">
              <a:buFont typeface="Arial" panose="020B0604020202020204" pitchFamily="34" charset="0"/>
              <a:buChar char="•"/>
            </a:pPr>
            <a:r>
              <a:rPr lang="en-US" sz="1800" dirty="0"/>
              <a:t>“var” helps us make variables</a:t>
            </a:r>
          </a:p>
          <a:p>
            <a:pPr marL="342900" indent="-342900">
              <a:buFont typeface="Arial" panose="020B0604020202020204" pitchFamily="34" charset="0"/>
              <a:buChar char="•"/>
            </a:pPr>
            <a:r>
              <a:rPr lang="en-US" sz="1800" dirty="0"/>
              <a:t>“=“ assigns the value to the variable</a:t>
            </a:r>
          </a:p>
          <a:p>
            <a:pPr marL="342900" indent="-342900">
              <a:buFont typeface="Arial" panose="020B0604020202020204" pitchFamily="34" charset="0"/>
              <a:buChar char="•"/>
            </a:pPr>
            <a:r>
              <a:rPr lang="en-US" sz="1800" dirty="0"/>
              <a:t>“prompt” gets the data from the user.</a:t>
            </a:r>
          </a:p>
        </p:txBody>
      </p:sp>
      <p:sp>
        <p:nvSpPr>
          <p:cNvPr id="20" name="Oval 19">
            <a:extLst>
              <a:ext uri="{FF2B5EF4-FFF2-40B4-BE49-F238E27FC236}">
                <a16:creationId xmlns:a16="http://schemas.microsoft.com/office/drawing/2014/main" id="{11A590F8-84B4-CB49-A644-C86119846A4B}"/>
              </a:ext>
            </a:extLst>
          </p:cNvPr>
          <p:cNvSpPr/>
          <p:nvPr/>
        </p:nvSpPr>
        <p:spPr>
          <a:xfrm>
            <a:off x="-232872" y="3144580"/>
            <a:ext cx="5922285" cy="765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A1F5C52-70BC-C94C-83B9-F57A5091F8D1}"/>
              </a:ext>
            </a:extLst>
          </p:cNvPr>
          <p:cNvSpPr/>
          <p:nvPr/>
        </p:nvSpPr>
        <p:spPr>
          <a:xfrm>
            <a:off x="697424" y="2405030"/>
            <a:ext cx="3378630" cy="467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71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6" grpId="0" animBg="1"/>
      <p:bldP spid="17" grpId="0" animBg="1"/>
      <p:bldP spid="18" grpId="0" animBg="1"/>
      <p:bldP spid="19" grpId="0" animBg="1"/>
      <p:bldP spid="14" grpId="0" animBg="1"/>
      <p:bldP spid="20" grpId="0" animBg="1"/>
      <p:bldP spid="2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62F41E-1C6D-5B46-911C-6193E3D9508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9" name="Title 1">
            <a:extLst>
              <a:ext uri="{FF2B5EF4-FFF2-40B4-BE49-F238E27FC236}">
                <a16:creationId xmlns:a16="http://schemas.microsoft.com/office/drawing/2014/main" id="{FFB6D1E6-32F1-F14D-9F38-F03EFE477A0D}"/>
              </a:ext>
            </a:extLst>
          </p:cNvPr>
          <p:cNvSpPr>
            <a:spLocks noGrp="1"/>
          </p:cNvSpPr>
          <p:nvPr>
            <p:ph type="title"/>
          </p:nvPr>
        </p:nvSpPr>
        <p:spPr>
          <a:xfrm>
            <a:off x="202770" y="0"/>
            <a:ext cx="10515600" cy="1325563"/>
          </a:xfrm>
        </p:spPr>
        <p:txBody>
          <a:bodyPr/>
          <a:lstStyle/>
          <a:p>
            <a:r>
              <a:rPr lang="en-US" dirty="0"/>
              <a:t>SalesTax</a:t>
            </a:r>
          </a:p>
        </p:txBody>
      </p:sp>
      <p:sp>
        <p:nvSpPr>
          <p:cNvPr id="10" name="Flowchart: Data 3">
            <a:extLst>
              <a:ext uri="{FF2B5EF4-FFF2-40B4-BE49-F238E27FC236}">
                <a16:creationId xmlns:a16="http://schemas.microsoft.com/office/drawing/2014/main" id="{9C630661-E3F1-6C48-B4F2-DE7FC56CC261}"/>
              </a:ext>
            </a:extLst>
          </p:cNvPr>
          <p:cNvSpPr/>
          <p:nvPr/>
        </p:nvSpPr>
        <p:spPr>
          <a:xfrm>
            <a:off x="5068130" y="4209325"/>
            <a:ext cx="1828800" cy="68972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Display Order Total</a:t>
            </a:r>
          </a:p>
        </p:txBody>
      </p:sp>
      <p:sp>
        <p:nvSpPr>
          <p:cNvPr id="11" name="Flowchart: Alternate Process 5">
            <a:extLst>
              <a:ext uri="{FF2B5EF4-FFF2-40B4-BE49-F238E27FC236}">
                <a16:creationId xmlns:a16="http://schemas.microsoft.com/office/drawing/2014/main" id="{1B56C2A2-7C32-0549-9C63-761B9EA02062}"/>
              </a:ext>
            </a:extLst>
          </p:cNvPr>
          <p:cNvSpPr/>
          <p:nvPr/>
        </p:nvSpPr>
        <p:spPr>
          <a:xfrm>
            <a:off x="5101351" y="1390780"/>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Start</a:t>
            </a:r>
          </a:p>
        </p:txBody>
      </p:sp>
      <p:cxnSp>
        <p:nvCxnSpPr>
          <p:cNvPr id="12" name="Straight Arrow Connector 11">
            <a:extLst>
              <a:ext uri="{FF2B5EF4-FFF2-40B4-BE49-F238E27FC236}">
                <a16:creationId xmlns:a16="http://schemas.microsoft.com/office/drawing/2014/main" id="{2E7D655F-2638-5243-8AAA-E9E72423B87E}"/>
              </a:ext>
            </a:extLst>
          </p:cNvPr>
          <p:cNvCxnSpPr>
            <a:cxnSpLocks/>
            <a:stCxn id="10" idx="4"/>
            <a:endCxn id="13" idx="0"/>
          </p:cNvCxnSpPr>
          <p:nvPr/>
        </p:nvCxnSpPr>
        <p:spPr>
          <a:xfrm>
            <a:off x="5982530" y="4899046"/>
            <a:ext cx="990" cy="458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lowchart: Alternate Process 22">
            <a:extLst>
              <a:ext uri="{FF2B5EF4-FFF2-40B4-BE49-F238E27FC236}">
                <a16:creationId xmlns:a16="http://schemas.microsoft.com/office/drawing/2014/main" id="{F1D43150-5C20-4840-AE78-8CAD13423F37}"/>
              </a:ext>
            </a:extLst>
          </p:cNvPr>
          <p:cNvSpPr/>
          <p:nvPr/>
        </p:nvSpPr>
        <p:spPr>
          <a:xfrm>
            <a:off x="5113081" y="5357356"/>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End</a:t>
            </a:r>
          </a:p>
        </p:txBody>
      </p:sp>
      <p:sp>
        <p:nvSpPr>
          <p:cNvPr id="14" name="TextBox 13">
            <a:extLst>
              <a:ext uri="{FF2B5EF4-FFF2-40B4-BE49-F238E27FC236}">
                <a16:creationId xmlns:a16="http://schemas.microsoft.com/office/drawing/2014/main" id="{1EDE68DB-16B2-7B49-83B3-505A9FB78A8E}"/>
              </a:ext>
            </a:extLst>
          </p:cNvPr>
          <p:cNvSpPr txBox="1"/>
          <p:nvPr/>
        </p:nvSpPr>
        <p:spPr>
          <a:xfrm>
            <a:off x="0" y="1325563"/>
            <a:ext cx="4401235" cy="4401205"/>
          </a:xfrm>
          <a:prstGeom prst="rect">
            <a:avLst/>
          </a:prstGeom>
          <a:noFill/>
        </p:spPr>
        <p:txBody>
          <a:bodyPr wrap="square" rtlCol="0">
            <a:spAutoFit/>
          </a:bodyPr>
          <a:lstStyle/>
          <a:p>
            <a:r>
              <a:rPr lang="en-US" sz="2000" dirty="0"/>
              <a:t>Write a program that will ask the user to enter the amount of a purchase. </a:t>
            </a:r>
          </a:p>
          <a:p>
            <a:r>
              <a:rPr lang="en-US" sz="2000" dirty="0"/>
              <a:t>The program should then call a function to compute the state and county sales tax. Assume the state sales tax is 5% and the county sales tax is 2.5%.  The function should return the total for the purchase including the original purchase price plus state sales tax and county sales tax. </a:t>
            </a:r>
          </a:p>
          <a:p>
            <a:r>
              <a:rPr lang="en-US" sz="2000" dirty="0"/>
              <a:t>Hint: Use the value 0.025 to represent 2.5%, and 0.05 to represent 5%.</a:t>
            </a:r>
          </a:p>
        </p:txBody>
      </p:sp>
      <p:sp>
        <p:nvSpPr>
          <p:cNvPr id="15" name="TextBox 14">
            <a:extLst>
              <a:ext uri="{FF2B5EF4-FFF2-40B4-BE49-F238E27FC236}">
                <a16:creationId xmlns:a16="http://schemas.microsoft.com/office/drawing/2014/main" id="{083D851B-771A-F942-B724-E84B17517E99}"/>
              </a:ext>
            </a:extLst>
          </p:cNvPr>
          <p:cNvSpPr txBox="1"/>
          <p:nvPr/>
        </p:nvSpPr>
        <p:spPr>
          <a:xfrm>
            <a:off x="4239681" y="845865"/>
            <a:ext cx="4046738" cy="400110"/>
          </a:xfrm>
          <a:prstGeom prst="rect">
            <a:avLst/>
          </a:prstGeom>
          <a:noFill/>
        </p:spPr>
        <p:txBody>
          <a:bodyPr wrap="square" rtlCol="0">
            <a:spAutoFit/>
          </a:bodyPr>
          <a:lstStyle/>
          <a:p>
            <a:r>
              <a:rPr lang="en-US" sz="2000" dirty="0"/>
              <a:t>Step #2 – Develop the Algorithm</a:t>
            </a:r>
          </a:p>
        </p:txBody>
      </p:sp>
      <p:sp>
        <p:nvSpPr>
          <p:cNvPr id="16" name="TextBox 15">
            <a:extLst>
              <a:ext uri="{FF2B5EF4-FFF2-40B4-BE49-F238E27FC236}">
                <a16:creationId xmlns:a16="http://schemas.microsoft.com/office/drawing/2014/main" id="{8C56A1A3-A015-5743-85A7-B59D25C52286}"/>
              </a:ext>
            </a:extLst>
          </p:cNvPr>
          <p:cNvSpPr txBox="1"/>
          <p:nvPr/>
        </p:nvSpPr>
        <p:spPr>
          <a:xfrm>
            <a:off x="8462284" y="838414"/>
            <a:ext cx="3556000" cy="400110"/>
          </a:xfrm>
          <a:prstGeom prst="rect">
            <a:avLst/>
          </a:prstGeom>
          <a:noFill/>
        </p:spPr>
        <p:txBody>
          <a:bodyPr wrap="square" rtlCol="0">
            <a:spAutoFit/>
          </a:bodyPr>
          <a:lstStyle/>
          <a:p>
            <a:r>
              <a:rPr lang="en-US" sz="2000" dirty="0"/>
              <a:t>Step #3 – Write the Code</a:t>
            </a:r>
          </a:p>
        </p:txBody>
      </p:sp>
      <p:sp>
        <p:nvSpPr>
          <p:cNvPr id="17" name="Flowchart: Process 27">
            <a:extLst>
              <a:ext uri="{FF2B5EF4-FFF2-40B4-BE49-F238E27FC236}">
                <a16:creationId xmlns:a16="http://schemas.microsoft.com/office/drawing/2014/main" id="{25D5082C-DBAF-1142-BA59-0AA3FFDDFB5B}"/>
              </a:ext>
            </a:extLst>
          </p:cNvPr>
          <p:cNvSpPr/>
          <p:nvPr/>
        </p:nvSpPr>
        <p:spPr>
          <a:xfrm>
            <a:off x="9097680" y="4081219"/>
            <a:ext cx="1758462" cy="6799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_______________</a:t>
            </a:r>
          </a:p>
          <a:p>
            <a:pPr algn="ctr"/>
            <a:r>
              <a:rPr lang="en-US" dirty="0"/>
              <a:t>_____</a:t>
            </a:r>
          </a:p>
        </p:txBody>
      </p:sp>
      <p:sp>
        <p:nvSpPr>
          <p:cNvPr id="18" name="Flowchart: Data 21">
            <a:extLst>
              <a:ext uri="{FF2B5EF4-FFF2-40B4-BE49-F238E27FC236}">
                <a16:creationId xmlns:a16="http://schemas.microsoft.com/office/drawing/2014/main" id="{35E03EAF-E84D-1B43-B83E-E16F259729B2}"/>
              </a:ext>
            </a:extLst>
          </p:cNvPr>
          <p:cNvSpPr/>
          <p:nvPr/>
        </p:nvSpPr>
        <p:spPr>
          <a:xfrm>
            <a:off x="5060312" y="2095468"/>
            <a:ext cx="1828800" cy="689721"/>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Prompt for Purchase Amount</a:t>
            </a:r>
          </a:p>
        </p:txBody>
      </p:sp>
      <p:sp>
        <p:nvSpPr>
          <p:cNvPr id="19" name="Flowchart: Predefined Process 24">
            <a:extLst>
              <a:ext uri="{FF2B5EF4-FFF2-40B4-BE49-F238E27FC236}">
                <a16:creationId xmlns:a16="http://schemas.microsoft.com/office/drawing/2014/main" id="{1DCB6D05-779E-434A-BCF9-4DE2AE0C4162}"/>
              </a:ext>
            </a:extLst>
          </p:cNvPr>
          <p:cNvSpPr/>
          <p:nvPr/>
        </p:nvSpPr>
        <p:spPr>
          <a:xfrm>
            <a:off x="4958725" y="3161296"/>
            <a:ext cx="2063258" cy="617416"/>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orderTotal</a:t>
            </a:r>
          </a:p>
        </p:txBody>
      </p:sp>
      <p:cxnSp>
        <p:nvCxnSpPr>
          <p:cNvPr id="20" name="Straight Arrow Connector 19">
            <a:extLst>
              <a:ext uri="{FF2B5EF4-FFF2-40B4-BE49-F238E27FC236}">
                <a16:creationId xmlns:a16="http://schemas.microsoft.com/office/drawing/2014/main" id="{E8418CE5-D09B-C549-9F0B-D14F041102D3}"/>
              </a:ext>
            </a:extLst>
          </p:cNvPr>
          <p:cNvCxnSpPr>
            <a:cxnSpLocks/>
            <a:stCxn id="18" idx="4"/>
            <a:endCxn id="19" idx="0"/>
          </p:cNvCxnSpPr>
          <p:nvPr/>
        </p:nvCxnSpPr>
        <p:spPr>
          <a:xfrm>
            <a:off x="5974712" y="2785189"/>
            <a:ext cx="15642" cy="376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3A7211-1805-0142-ACED-9C5FF3B97B55}"/>
              </a:ext>
            </a:extLst>
          </p:cNvPr>
          <p:cNvCxnSpPr>
            <a:cxnSpLocks/>
            <a:stCxn id="11" idx="2"/>
            <a:endCxn id="18" idx="1"/>
          </p:cNvCxnSpPr>
          <p:nvPr/>
        </p:nvCxnSpPr>
        <p:spPr>
          <a:xfrm>
            <a:off x="5971790" y="1765918"/>
            <a:ext cx="2922" cy="32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DCF4893-EE55-7949-B16E-A6D455CAF47A}"/>
              </a:ext>
            </a:extLst>
          </p:cNvPr>
          <p:cNvCxnSpPr>
            <a:cxnSpLocks/>
            <a:stCxn id="19" idx="2"/>
            <a:endCxn id="10" idx="1"/>
          </p:cNvCxnSpPr>
          <p:nvPr/>
        </p:nvCxnSpPr>
        <p:spPr>
          <a:xfrm flipH="1">
            <a:off x="5982530" y="3778712"/>
            <a:ext cx="7824" cy="430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Flowchart: Alternate Process 65">
            <a:extLst>
              <a:ext uri="{FF2B5EF4-FFF2-40B4-BE49-F238E27FC236}">
                <a16:creationId xmlns:a16="http://schemas.microsoft.com/office/drawing/2014/main" id="{2CFF207B-44E7-CA47-89C5-5D9285EEC665}"/>
              </a:ext>
            </a:extLst>
          </p:cNvPr>
          <p:cNvSpPr/>
          <p:nvPr/>
        </p:nvSpPr>
        <p:spPr>
          <a:xfrm>
            <a:off x="9103533" y="1398113"/>
            <a:ext cx="1740877" cy="3751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orderTotal</a:t>
            </a:r>
          </a:p>
        </p:txBody>
      </p:sp>
      <p:cxnSp>
        <p:nvCxnSpPr>
          <p:cNvPr id="24" name="Straight Arrow Connector 23">
            <a:extLst>
              <a:ext uri="{FF2B5EF4-FFF2-40B4-BE49-F238E27FC236}">
                <a16:creationId xmlns:a16="http://schemas.microsoft.com/office/drawing/2014/main" id="{834C2204-5C76-984F-8B79-B8C3854F80F5}"/>
              </a:ext>
            </a:extLst>
          </p:cNvPr>
          <p:cNvCxnSpPr>
            <a:cxnSpLocks/>
            <a:stCxn id="23" idx="2"/>
            <a:endCxn id="29" idx="0"/>
          </p:cNvCxnSpPr>
          <p:nvPr/>
        </p:nvCxnSpPr>
        <p:spPr>
          <a:xfrm>
            <a:off x="9973972" y="1773251"/>
            <a:ext cx="1274" cy="254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742484A-F6A1-EE40-8A0A-6435B8F42403}"/>
              </a:ext>
            </a:extLst>
          </p:cNvPr>
          <p:cNvCxnSpPr>
            <a:cxnSpLocks/>
            <a:stCxn id="17" idx="2"/>
            <a:endCxn id="26" idx="0"/>
          </p:cNvCxnSpPr>
          <p:nvPr/>
        </p:nvCxnSpPr>
        <p:spPr>
          <a:xfrm>
            <a:off x="9976911" y="4761157"/>
            <a:ext cx="8793" cy="37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Flowchart: Alternate Process 73">
            <a:extLst>
              <a:ext uri="{FF2B5EF4-FFF2-40B4-BE49-F238E27FC236}">
                <a16:creationId xmlns:a16="http://schemas.microsoft.com/office/drawing/2014/main" id="{00D4504C-F49F-044A-9EAB-E74B0693A648}"/>
              </a:ext>
            </a:extLst>
          </p:cNvPr>
          <p:cNvSpPr/>
          <p:nvPr/>
        </p:nvSpPr>
        <p:spPr>
          <a:xfrm>
            <a:off x="9115265" y="5139682"/>
            <a:ext cx="1740877" cy="5145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 Order Total</a:t>
            </a:r>
          </a:p>
        </p:txBody>
      </p:sp>
      <p:sp>
        <p:nvSpPr>
          <p:cNvPr id="27" name="Flowchart: Process 29">
            <a:extLst>
              <a:ext uri="{FF2B5EF4-FFF2-40B4-BE49-F238E27FC236}">
                <a16:creationId xmlns:a16="http://schemas.microsoft.com/office/drawing/2014/main" id="{C4F0A7C5-A896-CE43-8B1A-350BD4DF655D}"/>
              </a:ext>
            </a:extLst>
          </p:cNvPr>
          <p:cNvSpPr/>
          <p:nvPr/>
        </p:nvSpPr>
        <p:spPr>
          <a:xfrm>
            <a:off x="9108537" y="3047889"/>
            <a:ext cx="1758462" cy="6799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Calculate County Sales Tax</a:t>
            </a:r>
          </a:p>
        </p:txBody>
      </p:sp>
      <p:cxnSp>
        <p:nvCxnSpPr>
          <p:cNvPr id="28" name="Straight Arrow Connector 27">
            <a:extLst>
              <a:ext uri="{FF2B5EF4-FFF2-40B4-BE49-F238E27FC236}">
                <a16:creationId xmlns:a16="http://schemas.microsoft.com/office/drawing/2014/main" id="{25C88E2E-517D-834C-9196-2F94B6CD33BE}"/>
              </a:ext>
            </a:extLst>
          </p:cNvPr>
          <p:cNvCxnSpPr>
            <a:cxnSpLocks/>
            <a:stCxn id="27" idx="2"/>
          </p:cNvCxnSpPr>
          <p:nvPr/>
        </p:nvCxnSpPr>
        <p:spPr>
          <a:xfrm>
            <a:off x="9987768" y="3727827"/>
            <a:ext cx="8793" cy="388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Flowchart: Process 31">
            <a:extLst>
              <a:ext uri="{FF2B5EF4-FFF2-40B4-BE49-F238E27FC236}">
                <a16:creationId xmlns:a16="http://schemas.microsoft.com/office/drawing/2014/main" id="{D5125D84-9D94-7241-B851-D88D07CD8A3B}"/>
              </a:ext>
            </a:extLst>
          </p:cNvPr>
          <p:cNvSpPr/>
          <p:nvPr/>
        </p:nvSpPr>
        <p:spPr>
          <a:xfrm>
            <a:off x="9096015" y="2027857"/>
            <a:ext cx="1758462" cy="67993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_______________</a:t>
            </a:r>
          </a:p>
          <a:p>
            <a:pPr algn="ctr"/>
            <a:r>
              <a:rPr lang="en-US" dirty="0"/>
              <a:t>__________</a:t>
            </a:r>
          </a:p>
        </p:txBody>
      </p:sp>
      <p:cxnSp>
        <p:nvCxnSpPr>
          <p:cNvPr id="30" name="Straight Arrow Connector 29">
            <a:extLst>
              <a:ext uri="{FF2B5EF4-FFF2-40B4-BE49-F238E27FC236}">
                <a16:creationId xmlns:a16="http://schemas.microsoft.com/office/drawing/2014/main" id="{05F62032-9F30-4143-8A6F-F2305D1C76BC}"/>
              </a:ext>
            </a:extLst>
          </p:cNvPr>
          <p:cNvCxnSpPr>
            <a:cxnSpLocks/>
            <a:stCxn id="29" idx="2"/>
            <a:endCxn id="27" idx="0"/>
          </p:cNvCxnSpPr>
          <p:nvPr/>
        </p:nvCxnSpPr>
        <p:spPr>
          <a:xfrm>
            <a:off x="9975246" y="2707795"/>
            <a:ext cx="12522" cy="340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04573EE0-F021-064F-863F-6DFCF6ECF0FF}"/>
              </a:ext>
            </a:extLst>
          </p:cNvPr>
          <p:cNvSpPr/>
          <p:nvPr/>
        </p:nvSpPr>
        <p:spPr>
          <a:xfrm>
            <a:off x="8988446" y="1825911"/>
            <a:ext cx="1896509" cy="1081078"/>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71CE2CF-C8B7-D048-B7C3-28866F71C7D5}"/>
              </a:ext>
            </a:extLst>
          </p:cNvPr>
          <p:cNvSpPr/>
          <p:nvPr/>
        </p:nvSpPr>
        <p:spPr>
          <a:xfrm>
            <a:off x="8964992" y="3873542"/>
            <a:ext cx="1896509" cy="1081078"/>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98A262EC-83AF-0045-AA37-DE8F70023CCC}"/>
              </a:ext>
            </a:extLst>
          </p:cNvPr>
          <p:cNvSpPr txBox="1"/>
          <p:nvPr/>
        </p:nvSpPr>
        <p:spPr>
          <a:xfrm>
            <a:off x="9172894" y="2080737"/>
            <a:ext cx="1602154" cy="523220"/>
          </a:xfrm>
          <a:prstGeom prst="rect">
            <a:avLst/>
          </a:prstGeom>
          <a:noFill/>
        </p:spPr>
        <p:txBody>
          <a:bodyPr wrap="square" rtlCol="0">
            <a:spAutoFit/>
          </a:bodyPr>
          <a:lstStyle/>
          <a:p>
            <a:pPr algn="ctr"/>
            <a:r>
              <a:rPr lang="en-US" dirty="0">
                <a:solidFill>
                  <a:schemeClr val="bg1"/>
                </a:solidFill>
              </a:rPr>
              <a:t>Calculate State</a:t>
            </a:r>
          </a:p>
          <a:p>
            <a:pPr algn="ctr"/>
            <a:r>
              <a:rPr lang="en-US" dirty="0">
                <a:solidFill>
                  <a:schemeClr val="bg1"/>
                </a:solidFill>
              </a:rPr>
              <a:t>Sales Tax</a:t>
            </a:r>
          </a:p>
        </p:txBody>
      </p:sp>
      <p:sp>
        <p:nvSpPr>
          <p:cNvPr id="34" name="TextBox 33">
            <a:extLst>
              <a:ext uri="{FF2B5EF4-FFF2-40B4-BE49-F238E27FC236}">
                <a16:creationId xmlns:a16="http://schemas.microsoft.com/office/drawing/2014/main" id="{F6249D98-E694-8349-A72A-8E8EAF2CECEC}"/>
              </a:ext>
            </a:extLst>
          </p:cNvPr>
          <p:cNvSpPr txBox="1"/>
          <p:nvPr/>
        </p:nvSpPr>
        <p:spPr>
          <a:xfrm>
            <a:off x="9205961" y="4152471"/>
            <a:ext cx="1461477" cy="523220"/>
          </a:xfrm>
          <a:prstGeom prst="rect">
            <a:avLst/>
          </a:prstGeom>
          <a:noFill/>
        </p:spPr>
        <p:txBody>
          <a:bodyPr wrap="square" rtlCol="0">
            <a:spAutoFit/>
          </a:bodyPr>
          <a:lstStyle/>
          <a:p>
            <a:r>
              <a:rPr lang="en-US" dirty="0">
                <a:solidFill>
                  <a:schemeClr val="bg1"/>
                </a:solidFill>
              </a:rPr>
              <a:t>Calculate Order</a:t>
            </a:r>
          </a:p>
          <a:p>
            <a:pPr algn="ctr"/>
            <a:r>
              <a:rPr lang="en-US" dirty="0">
                <a:solidFill>
                  <a:schemeClr val="bg1"/>
                </a:solidFill>
              </a:rPr>
              <a:t>Total</a:t>
            </a:r>
          </a:p>
        </p:txBody>
      </p:sp>
      <p:sp>
        <p:nvSpPr>
          <p:cNvPr id="35" name="TextBox 34">
            <a:extLst>
              <a:ext uri="{FF2B5EF4-FFF2-40B4-BE49-F238E27FC236}">
                <a16:creationId xmlns:a16="http://schemas.microsoft.com/office/drawing/2014/main" id="{DD6AECD5-2080-6D41-8749-74CDA887EBD6}"/>
              </a:ext>
            </a:extLst>
          </p:cNvPr>
          <p:cNvSpPr txBox="1"/>
          <p:nvPr/>
        </p:nvSpPr>
        <p:spPr>
          <a:xfrm>
            <a:off x="-51993" y="836219"/>
            <a:ext cx="4115810" cy="400110"/>
          </a:xfrm>
          <a:prstGeom prst="rect">
            <a:avLst/>
          </a:prstGeom>
          <a:noFill/>
        </p:spPr>
        <p:txBody>
          <a:bodyPr wrap="square" rtlCol="0">
            <a:spAutoFit/>
          </a:bodyPr>
          <a:lstStyle/>
          <a:p>
            <a:r>
              <a:rPr lang="en-US" sz="2000" dirty="0"/>
              <a:t>Step #1 – Understand the Problem</a:t>
            </a:r>
          </a:p>
        </p:txBody>
      </p:sp>
    </p:spTree>
    <p:extLst>
      <p:ext uri="{BB962C8B-B14F-4D97-AF65-F5344CB8AC3E}">
        <p14:creationId xmlns:p14="http://schemas.microsoft.com/office/powerpoint/2010/main" val="192817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ppt_x"/>
                                          </p:val>
                                        </p:tav>
                                        <p:tav tm="100000">
                                          <p:val>
                                            <p:strVal val="#ppt_x"/>
                                          </p:val>
                                        </p:tav>
                                      </p:tavLst>
                                    </p:anim>
                                    <p:anim calcmode="lin" valueType="num">
                                      <p:cBhvr additive="base">
                                        <p:cTn id="1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4"/>
                                        </p:tgtEl>
                                        <p:attrNameLst>
                                          <p:attrName>style.visibility</p:attrName>
                                        </p:attrNameLst>
                                      </p:cBhvr>
                                      <p:to>
                                        <p:strVal val="visible"/>
                                      </p:to>
                                    </p:set>
                                    <p:anim calcmode="lin" valueType="num">
                                      <p:cBhvr additive="base">
                                        <p:cTn id="117" dur="500" fill="hold"/>
                                        <p:tgtEl>
                                          <p:spTgt spid="34"/>
                                        </p:tgtEl>
                                        <p:attrNameLst>
                                          <p:attrName>ppt_x</p:attrName>
                                        </p:attrNameLst>
                                      </p:cBhvr>
                                      <p:tavLst>
                                        <p:tav tm="0">
                                          <p:val>
                                            <p:strVal val="#ppt_x"/>
                                          </p:val>
                                        </p:tav>
                                        <p:tav tm="100000">
                                          <p:val>
                                            <p:strVal val="#ppt_x"/>
                                          </p:val>
                                        </p:tav>
                                      </p:tavLst>
                                    </p:anim>
                                    <p:anim calcmode="lin" valueType="num">
                                      <p:cBhvr additive="base">
                                        <p:cTn id="1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additive="base">
                                        <p:cTn id="123" dur="500" fill="hold"/>
                                        <p:tgtEl>
                                          <p:spTgt spid="35"/>
                                        </p:tgtEl>
                                        <p:attrNameLst>
                                          <p:attrName>ppt_x</p:attrName>
                                        </p:attrNameLst>
                                      </p:cBhvr>
                                      <p:tavLst>
                                        <p:tav tm="0">
                                          <p:val>
                                            <p:strVal val="#ppt_x"/>
                                          </p:val>
                                        </p:tav>
                                        <p:tav tm="100000">
                                          <p:val>
                                            <p:strVal val="#ppt_x"/>
                                          </p:val>
                                        </p:tav>
                                      </p:tavLst>
                                    </p:anim>
                                    <p:anim calcmode="lin" valueType="num">
                                      <p:cBhvr additive="base">
                                        <p:cTn id="1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5" grpId="0"/>
      <p:bldP spid="16" grpId="0"/>
      <p:bldP spid="17" grpId="0" animBg="1"/>
      <p:bldP spid="18" grpId="0" animBg="1"/>
      <p:bldP spid="19" grpId="0" animBg="1"/>
      <p:bldP spid="23" grpId="0" animBg="1"/>
      <p:bldP spid="26" grpId="0" animBg="1"/>
      <p:bldP spid="27" grpId="0" animBg="1"/>
      <p:bldP spid="29" grpId="0" animBg="1"/>
      <p:bldP spid="31" grpId="0" animBg="1"/>
      <p:bldP spid="32" grpId="0" animBg="1"/>
      <p:bldP spid="33" grpId="0"/>
      <p:bldP spid="34" grpId="0"/>
      <p:bldP spid="3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238D3B-8B91-234A-97E3-F024047D48C4}"/>
              </a:ext>
            </a:extLst>
          </p:cNvPr>
          <p:cNvSpPr>
            <a:spLocks noGrp="1"/>
          </p:cNvSpPr>
          <p:nvPr>
            <p:ph type="title"/>
          </p:nvPr>
        </p:nvSpPr>
        <p:spPr>
          <a:xfrm>
            <a:off x="2918190" y="2856389"/>
            <a:ext cx="6706258" cy="1145222"/>
          </a:xfrm>
        </p:spPr>
        <p:txBody>
          <a:bodyPr/>
          <a:lstStyle/>
          <a:p>
            <a:r>
              <a:rPr lang="en-US" sz="7200" dirty="0"/>
              <a:t>Time to Code!</a:t>
            </a:r>
          </a:p>
        </p:txBody>
      </p:sp>
      <p:sp>
        <p:nvSpPr>
          <p:cNvPr id="5" name="Rectangle 4">
            <a:extLst>
              <a:ext uri="{FF2B5EF4-FFF2-40B4-BE49-F238E27FC236}">
                <a16:creationId xmlns:a16="http://schemas.microsoft.com/office/drawing/2014/main" id="{0AA151D7-347E-B34D-BCD5-198F6E658D32}"/>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23569260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31" y="1159286"/>
            <a:ext cx="5922284" cy="4832092"/>
          </a:xfrm>
          <a:prstGeom prst="rect">
            <a:avLst/>
          </a:prstGeom>
          <a:solidFill>
            <a:schemeClr val="tx2">
              <a:lumMod val="10000"/>
            </a:schemeClr>
          </a:solidFill>
        </p:spPr>
        <p:txBody>
          <a:bodyPr wrap="square" rtlCol="0">
            <a:spAutoFit/>
          </a:bodyPr>
          <a:lstStyle/>
          <a:p>
            <a:r>
              <a:rPr lang="en-US" dirty="0">
                <a:solidFill>
                  <a:schemeClr val="bg1"/>
                </a:solidFill>
              </a:rPr>
              <a:t>&lt;html&gt;</a:t>
            </a:r>
          </a:p>
          <a:p>
            <a:r>
              <a:rPr lang="en-US" dirty="0">
                <a:solidFill>
                  <a:schemeClr val="bg1"/>
                </a:solidFill>
              </a:rPr>
              <a:t>&lt;body&gt;</a:t>
            </a:r>
          </a:p>
          <a:p>
            <a:r>
              <a:rPr lang="en-US" dirty="0">
                <a:solidFill>
                  <a:schemeClr val="bg1"/>
                </a:solidFill>
              </a:rPr>
              <a:t>&lt;script&gt;</a:t>
            </a:r>
          </a:p>
          <a:p>
            <a:endParaRPr lang="en-US" dirty="0">
              <a:solidFill>
                <a:schemeClr val="bg1"/>
              </a:solidFill>
            </a:endParaRPr>
          </a:p>
          <a:p>
            <a:r>
              <a:rPr lang="en-US" dirty="0">
                <a:solidFill>
                  <a:schemeClr val="bg1"/>
                </a:solidFill>
              </a:rPr>
              <a:t>function orderTotal(subtotal) {</a:t>
            </a:r>
          </a:p>
          <a:p>
            <a:endParaRPr lang="en-US" dirty="0">
              <a:solidFill>
                <a:schemeClr val="bg1"/>
              </a:solidFill>
            </a:endParaRPr>
          </a:p>
          <a:p>
            <a:r>
              <a:rPr lang="en-US" dirty="0">
                <a:solidFill>
                  <a:schemeClr val="bg1"/>
                </a:solidFill>
              </a:rPr>
              <a:t>	var stateSalesTax = subtotal * .05;</a:t>
            </a:r>
          </a:p>
          <a:p>
            <a:r>
              <a:rPr lang="en-US" dirty="0">
                <a:solidFill>
                  <a:schemeClr val="bg1"/>
                </a:solidFill>
              </a:rPr>
              <a:t>	var countySalesTax = subtotal * .025;</a:t>
            </a:r>
          </a:p>
          <a:p>
            <a:r>
              <a:rPr lang="en-US" dirty="0">
                <a:solidFill>
                  <a:schemeClr val="bg1"/>
                </a:solidFill>
              </a:rPr>
              <a:t>	</a:t>
            </a:r>
          </a:p>
          <a:p>
            <a:r>
              <a:rPr lang="en-US" dirty="0">
                <a:solidFill>
                  <a:schemeClr val="bg1"/>
                </a:solidFill>
              </a:rPr>
              <a:t>	return subtotal + stateSalesTax + countySalesTax;</a:t>
            </a:r>
          </a:p>
          <a:p>
            <a:endParaRPr lang="en-US" dirty="0">
              <a:solidFill>
                <a:schemeClr val="bg1"/>
              </a:solidFill>
            </a:endParaRPr>
          </a:p>
          <a:p>
            <a:r>
              <a:rPr lang="en-US" dirty="0">
                <a:solidFill>
                  <a:schemeClr val="bg1"/>
                </a:solidFill>
              </a:rPr>
              <a:t>}</a:t>
            </a:r>
          </a:p>
          <a:p>
            <a:endParaRPr lang="en-US" dirty="0">
              <a:solidFill>
                <a:schemeClr val="bg1"/>
              </a:solidFill>
            </a:endParaRPr>
          </a:p>
          <a:p>
            <a:r>
              <a:rPr lang="en-US" dirty="0">
                <a:solidFill>
                  <a:schemeClr val="bg1"/>
                </a:solidFill>
              </a:rPr>
              <a:t>var amountOfPurchase = parseFloat(prompt('What is the amount of the purchase? '));</a:t>
            </a:r>
          </a:p>
          <a:p>
            <a:endParaRPr lang="en-US" dirty="0">
              <a:solidFill>
                <a:schemeClr val="bg1"/>
              </a:solidFill>
            </a:endParaRPr>
          </a:p>
          <a:p>
            <a:r>
              <a:rPr lang="en-US" dirty="0">
                <a:solidFill>
                  <a:schemeClr val="bg1"/>
                </a:solidFill>
              </a:rPr>
              <a:t>alert('The total for the order is $' + orderTotal(amountOfPurchase) + ' include state and county sales tax.');</a:t>
            </a:r>
          </a:p>
          <a:p>
            <a:endParaRPr lang="en-US" dirty="0">
              <a:solidFill>
                <a:schemeClr val="bg1"/>
              </a:solidFill>
            </a:endParaRPr>
          </a:p>
          <a:p>
            <a:r>
              <a:rPr lang="en-US" dirty="0">
                <a:solidFill>
                  <a:schemeClr val="bg1"/>
                </a:solidFill>
              </a:rPr>
              <a:t>&lt;/script&gt;</a:t>
            </a:r>
          </a:p>
          <a:p>
            <a:r>
              <a:rPr lang="en-US" dirty="0">
                <a:solidFill>
                  <a:schemeClr val="bg1"/>
                </a:solidFill>
              </a:rPr>
              <a:t>&lt;/body&gt;</a:t>
            </a:r>
          </a:p>
          <a:p>
            <a:r>
              <a:rPr lang="en-US" dirty="0">
                <a:solidFill>
                  <a:schemeClr val="bg1"/>
                </a:solidFill>
              </a:rPr>
              <a:t>&lt;/html&gt;</a:t>
            </a:r>
          </a:p>
        </p:txBody>
      </p:sp>
      <p:sp>
        <p:nvSpPr>
          <p:cNvPr id="2" name="TextBox 1"/>
          <p:cNvSpPr txBox="1"/>
          <p:nvPr/>
        </p:nvSpPr>
        <p:spPr>
          <a:xfrm>
            <a:off x="1061711" y="323299"/>
            <a:ext cx="9941031" cy="461665"/>
          </a:xfrm>
          <a:prstGeom prst="rect">
            <a:avLst/>
          </a:prstGeom>
          <a:solidFill>
            <a:srgbClr val="A30C33"/>
          </a:solidFill>
        </p:spPr>
        <p:txBody>
          <a:bodyPr wrap="square" rtlCol="0">
            <a:spAutoFit/>
          </a:bodyPr>
          <a:lstStyle/>
          <a:p>
            <a:pPr algn="ctr"/>
            <a:r>
              <a:rPr lang="en-US" sz="2400" dirty="0">
                <a:solidFill>
                  <a:schemeClr val="bg1"/>
                </a:solidFill>
              </a:rPr>
              <a:t>Step 3: Write the code </a:t>
            </a:r>
          </a:p>
        </p:txBody>
      </p:sp>
      <p:sp>
        <p:nvSpPr>
          <p:cNvPr id="9" name="Oval 8">
            <a:extLst>
              <a:ext uri="{FF2B5EF4-FFF2-40B4-BE49-F238E27FC236}">
                <a16:creationId xmlns:a16="http://schemas.microsoft.com/office/drawing/2014/main" id="{11A590F8-84B4-CB49-A644-C86119846A4B}"/>
              </a:ext>
            </a:extLst>
          </p:cNvPr>
          <p:cNvSpPr/>
          <p:nvPr/>
        </p:nvSpPr>
        <p:spPr>
          <a:xfrm>
            <a:off x="-101600" y="1114170"/>
            <a:ext cx="1163311"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1A590F8-84B4-CB49-A644-C86119846A4B}"/>
              </a:ext>
            </a:extLst>
          </p:cNvPr>
          <p:cNvSpPr/>
          <p:nvPr/>
        </p:nvSpPr>
        <p:spPr>
          <a:xfrm>
            <a:off x="-154397" y="1926518"/>
            <a:ext cx="5834743" cy="467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1A590F8-84B4-CB49-A644-C86119846A4B}"/>
              </a:ext>
            </a:extLst>
          </p:cNvPr>
          <p:cNvSpPr/>
          <p:nvPr/>
        </p:nvSpPr>
        <p:spPr>
          <a:xfrm>
            <a:off x="-241939" y="4429487"/>
            <a:ext cx="5922285" cy="765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1A590F8-84B4-CB49-A644-C86119846A4B}"/>
              </a:ext>
            </a:extLst>
          </p:cNvPr>
          <p:cNvSpPr/>
          <p:nvPr/>
        </p:nvSpPr>
        <p:spPr>
          <a:xfrm>
            <a:off x="-181430" y="5162020"/>
            <a:ext cx="1322969" cy="78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981371" y="1262743"/>
            <a:ext cx="5036913" cy="1988457"/>
          </a:xfrm>
          <a:prstGeom prst="rect">
            <a:avLst/>
          </a:prstGeom>
        </p:spPr>
        <p:txBody>
          <a:bodyPr wrap="square" rtlCol="0">
            <a:spAutoFit/>
          </a:bodyPr>
          <a:lstStyle/>
          <a:p>
            <a:endParaRPr lang="en-US" dirty="0"/>
          </a:p>
        </p:txBody>
      </p:sp>
      <p:sp>
        <p:nvSpPr>
          <p:cNvPr id="16" name="Rectangle 15"/>
          <p:cNvSpPr/>
          <p:nvPr/>
        </p:nvSpPr>
        <p:spPr>
          <a:xfrm>
            <a:off x="6057365" y="851715"/>
            <a:ext cx="6096000" cy="584775"/>
          </a:xfrm>
          <a:prstGeom prst="rect">
            <a:avLst/>
          </a:prstGeom>
          <a:solidFill>
            <a:schemeClr val="bg1"/>
          </a:solidFill>
        </p:spPr>
        <p:txBody>
          <a:bodyPr>
            <a:spAutoFit/>
          </a:bodyPr>
          <a:lstStyle/>
          <a:p>
            <a:pPr lvl="0"/>
            <a:r>
              <a:rPr lang="en-US" sz="1600" dirty="0"/>
              <a:t>1.Make the tags: &lt;html&gt; for the html page, &lt;body&gt; for the content in the page, &lt;script&gt;  for the code in the page.</a:t>
            </a:r>
          </a:p>
        </p:txBody>
      </p:sp>
      <p:sp>
        <p:nvSpPr>
          <p:cNvPr id="17" name="Rectangle 16"/>
          <p:cNvSpPr/>
          <p:nvPr/>
        </p:nvSpPr>
        <p:spPr>
          <a:xfrm>
            <a:off x="6096000" y="1445836"/>
            <a:ext cx="6096000" cy="1815882"/>
          </a:xfrm>
          <a:prstGeom prst="rect">
            <a:avLst/>
          </a:prstGeom>
          <a:solidFill>
            <a:schemeClr val="bg1"/>
          </a:solidFill>
        </p:spPr>
        <p:txBody>
          <a:bodyPr>
            <a:spAutoFit/>
          </a:bodyPr>
          <a:lstStyle/>
          <a:p>
            <a:r>
              <a:rPr lang="en-US" sz="1600" dirty="0"/>
              <a:t>2. Here we call the function. It is like an equation with variables in it. The word “function” helps in creating a function. The variables inside the parenthesis are the values a function takes. This function named orderTotal is called with subtotal as parameter and:</a:t>
            </a:r>
          </a:p>
          <a:p>
            <a:r>
              <a:rPr lang="en-US" sz="1600" dirty="0"/>
              <a:t>stateSalesTax which is calculate with respect to subtotal</a:t>
            </a:r>
          </a:p>
          <a:p>
            <a:r>
              <a:rPr lang="en-US" sz="1600" dirty="0"/>
              <a:t>countySalesTax which is also calculated with respect to subtotal</a:t>
            </a:r>
          </a:p>
        </p:txBody>
      </p:sp>
      <p:sp>
        <p:nvSpPr>
          <p:cNvPr id="18" name="Rectangle 17"/>
          <p:cNvSpPr/>
          <p:nvPr/>
        </p:nvSpPr>
        <p:spPr>
          <a:xfrm>
            <a:off x="6081840" y="5175288"/>
            <a:ext cx="6096000" cy="830997"/>
          </a:xfrm>
          <a:prstGeom prst="rect">
            <a:avLst/>
          </a:prstGeom>
          <a:solidFill>
            <a:schemeClr val="bg1"/>
          </a:solidFill>
        </p:spPr>
        <p:txBody>
          <a:bodyPr wrap="square">
            <a:spAutoFit/>
          </a:bodyPr>
          <a:lstStyle/>
          <a:p>
            <a:r>
              <a:rPr lang="en-US" sz="1600" dirty="0"/>
              <a:t>5. “alert”, displays a box on the browser with the information. Notice how the function is called here, with the parameters. Now display all the details</a:t>
            </a:r>
          </a:p>
        </p:txBody>
      </p:sp>
      <p:sp>
        <p:nvSpPr>
          <p:cNvPr id="19" name="Rectangle 18"/>
          <p:cNvSpPr/>
          <p:nvPr/>
        </p:nvSpPr>
        <p:spPr>
          <a:xfrm>
            <a:off x="6096000" y="6006285"/>
            <a:ext cx="6096000" cy="338554"/>
          </a:xfrm>
          <a:prstGeom prst="rect">
            <a:avLst/>
          </a:prstGeom>
          <a:solidFill>
            <a:schemeClr val="bg1"/>
          </a:solidFill>
        </p:spPr>
        <p:txBody>
          <a:bodyPr>
            <a:spAutoFit/>
          </a:bodyPr>
          <a:lstStyle/>
          <a:p>
            <a:r>
              <a:rPr lang="en-US" sz="1600" dirty="0"/>
              <a:t>6. Close the tags</a:t>
            </a:r>
          </a:p>
        </p:txBody>
      </p:sp>
      <p:sp>
        <p:nvSpPr>
          <p:cNvPr id="3" name="Rectangle 2">
            <a:extLst>
              <a:ext uri="{FF2B5EF4-FFF2-40B4-BE49-F238E27FC236}">
                <a16:creationId xmlns:a16="http://schemas.microsoft.com/office/drawing/2014/main" id="{129E910C-E2C5-C347-A362-F076CE1F0F46}"/>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4" name="Rectangle 13"/>
          <p:cNvSpPr/>
          <p:nvPr/>
        </p:nvSpPr>
        <p:spPr>
          <a:xfrm>
            <a:off x="6096000" y="3625351"/>
            <a:ext cx="6096000" cy="1569660"/>
          </a:xfrm>
          <a:prstGeom prst="rect">
            <a:avLst/>
          </a:prstGeom>
          <a:solidFill>
            <a:schemeClr val="bg1"/>
          </a:solidFill>
        </p:spPr>
        <p:txBody>
          <a:bodyPr>
            <a:spAutoFit/>
          </a:bodyPr>
          <a:lstStyle/>
          <a:p>
            <a:r>
              <a:rPr lang="en-US" sz="1600" dirty="0"/>
              <a:t>4. Here we get the amount in dollars from the user and store it in variable called amountOfPurchase.</a:t>
            </a:r>
          </a:p>
          <a:p>
            <a:pPr marL="342900" indent="-342900">
              <a:buFont typeface="Arial" panose="020B0604020202020204" pitchFamily="34" charset="0"/>
              <a:buChar char="•"/>
            </a:pPr>
            <a:r>
              <a:rPr lang="en-US" sz="1600" dirty="0"/>
              <a:t>“var” helps us make variables</a:t>
            </a:r>
          </a:p>
          <a:p>
            <a:pPr marL="342900" indent="-342900">
              <a:buFont typeface="Arial" panose="020B0604020202020204" pitchFamily="34" charset="0"/>
              <a:buChar char="•"/>
            </a:pPr>
            <a:r>
              <a:rPr lang="en-US" sz="1600" dirty="0"/>
              <a:t>“=“ assigns the value to the variable</a:t>
            </a:r>
          </a:p>
          <a:p>
            <a:pPr marL="342900" indent="-342900">
              <a:buFont typeface="Arial" panose="020B0604020202020204" pitchFamily="34" charset="0"/>
              <a:buChar char="•"/>
            </a:pPr>
            <a:r>
              <a:rPr lang="en-US" sz="1600" dirty="0"/>
              <a:t>“prompt” gets the data from the user.</a:t>
            </a:r>
          </a:p>
          <a:p>
            <a:pPr marL="342900" indent="-342900">
              <a:buFont typeface="Arial" panose="020B0604020202020204" pitchFamily="34" charset="0"/>
              <a:buChar char="•"/>
            </a:pPr>
            <a:r>
              <a:rPr lang="en-US" sz="1600" dirty="0"/>
              <a:t>“parseFloat” converts the data into decimals</a:t>
            </a:r>
          </a:p>
        </p:txBody>
      </p:sp>
      <p:sp>
        <p:nvSpPr>
          <p:cNvPr id="20" name="Oval 19">
            <a:extLst>
              <a:ext uri="{FF2B5EF4-FFF2-40B4-BE49-F238E27FC236}">
                <a16:creationId xmlns:a16="http://schemas.microsoft.com/office/drawing/2014/main" id="{11A590F8-84B4-CB49-A644-C86119846A4B}"/>
              </a:ext>
            </a:extLst>
          </p:cNvPr>
          <p:cNvSpPr/>
          <p:nvPr/>
        </p:nvSpPr>
        <p:spPr>
          <a:xfrm>
            <a:off x="-371958" y="3846615"/>
            <a:ext cx="6206704" cy="765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A1F5C52-70BC-C94C-83B9-F57A5091F8D1}"/>
              </a:ext>
            </a:extLst>
          </p:cNvPr>
          <p:cNvSpPr/>
          <p:nvPr/>
        </p:nvSpPr>
        <p:spPr>
          <a:xfrm>
            <a:off x="732117" y="2413320"/>
            <a:ext cx="3487118" cy="598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394BF91-EE61-104C-855D-68DAD385DC49}"/>
              </a:ext>
            </a:extLst>
          </p:cNvPr>
          <p:cNvSpPr/>
          <p:nvPr/>
        </p:nvSpPr>
        <p:spPr>
          <a:xfrm>
            <a:off x="764950" y="2952167"/>
            <a:ext cx="4339656" cy="598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D56A949-26CC-B442-9936-F5BE1D7E9685}"/>
              </a:ext>
            </a:extLst>
          </p:cNvPr>
          <p:cNvSpPr/>
          <p:nvPr/>
        </p:nvSpPr>
        <p:spPr>
          <a:xfrm>
            <a:off x="6096000" y="3290742"/>
            <a:ext cx="6096000" cy="338554"/>
          </a:xfrm>
          <a:prstGeom prst="rect">
            <a:avLst/>
          </a:prstGeom>
          <a:solidFill>
            <a:schemeClr val="bg1"/>
          </a:solidFill>
        </p:spPr>
        <p:txBody>
          <a:bodyPr>
            <a:spAutoFit/>
          </a:bodyPr>
          <a:lstStyle/>
          <a:p>
            <a:r>
              <a:rPr lang="en-US" sz="1600" dirty="0"/>
              <a:t>3. The function returns the equation by adding up all the variables</a:t>
            </a:r>
          </a:p>
        </p:txBody>
      </p:sp>
    </p:spTree>
    <p:extLst>
      <p:ext uri="{BB962C8B-B14F-4D97-AF65-F5344CB8AC3E}">
        <p14:creationId xmlns:p14="http://schemas.microsoft.com/office/powerpoint/2010/main" val="342095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6" grpId="0" animBg="1"/>
      <p:bldP spid="17" grpId="0" animBg="1"/>
      <p:bldP spid="18" grpId="0" animBg="1"/>
      <p:bldP spid="19" grpId="0" animBg="1"/>
      <p:bldP spid="14"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1" name="Title 1">
            <a:extLst>
              <a:ext uri="{FF2B5EF4-FFF2-40B4-BE49-F238E27FC236}">
                <a16:creationId xmlns:a16="http://schemas.microsoft.com/office/drawing/2014/main" id="{0662DA3B-C3BA-0944-AD8C-E0C022988C8E}"/>
              </a:ext>
            </a:extLst>
          </p:cNvPr>
          <p:cNvSpPr>
            <a:spLocks noGrp="1"/>
          </p:cNvSpPr>
          <p:nvPr>
            <p:ph type="title"/>
          </p:nvPr>
        </p:nvSpPr>
        <p:spPr>
          <a:xfrm>
            <a:off x="266787" y="255037"/>
            <a:ext cx="8596668" cy="1320800"/>
          </a:xfrm>
        </p:spPr>
        <p:txBody>
          <a:bodyPr/>
          <a:lstStyle/>
          <a:p>
            <a:r>
              <a:rPr lang="en-US" dirty="0"/>
              <a:t>How to learn how to program</a:t>
            </a:r>
          </a:p>
        </p:txBody>
      </p:sp>
      <p:sp>
        <p:nvSpPr>
          <p:cNvPr id="12" name="Content Placeholder 2">
            <a:extLst>
              <a:ext uri="{FF2B5EF4-FFF2-40B4-BE49-F238E27FC236}">
                <a16:creationId xmlns:a16="http://schemas.microsoft.com/office/drawing/2014/main" id="{B424B0C5-0344-9347-B719-D3F101E545B6}"/>
              </a:ext>
            </a:extLst>
          </p:cNvPr>
          <p:cNvSpPr txBox="1">
            <a:spLocks/>
          </p:cNvSpPr>
          <p:nvPr/>
        </p:nvSpPr>
        <p:spPr>
          <a:xfrm>
            <a:off x="425407" y="1483150"/>
            <a:ext cx="8596668" cy="3880773"/>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dirty="0"/>
              <a:t>Program</a:t>
            </a:r>
          </a:p>
          <a:p>
            <a:r>
              <a:rPr lang="en-US" dirty="0"/>
              <a:t>Program some more</a:t>
            </a:r>
          </a:p>
          <a:p>
            <a:r>
              <a:rPr lang="en-US" dirty="0"/>
              <a:t>Program more after that</a:t>
            </a:r>
          </a:p>
          <a:p>
            <a:r>
              <a:rPr lang="en-US" dirty="0"/>
              <a:t>Delete everything and program it all over again</a:t>
            </a:r>
          </a:p>
        </p:txBody>
      </p:sp>
      <p:sp>
        <p:nvSpPr>
          <p:cNvPr id="9" name="TextBox 8">
            <a:extLst>
              <a:ext uri="{FF2B5EF4-FFF2-40B4-BE49-F238E27FC236}">
                <a16:creationId xmlns:a16="http://schemas.microsoft.com/office/drawing/2014/main" id="{C73DEF53-E1A6-E348-9376-5B22A20E8319}"/>
              </a:ext>
            </a:extLst>
          </p:cNvPr>
          <p:cNvSpPr txBox="1"/>
          <p:nvPr/>
        </p:nvSpPr>
        <p:spPr>
          <a:xfrm>
            <a:off x="8099067" y="5552992"/>
            <a:ext cx="4092933" cy="338554"/>
          </a:xfrm>
          <a:prstGeom prst="rect">
            <a:avLst/>
          </a:prstGeom>
          <a:noFill/>
        </p:spPr>
        <p:txBody>
          <a:bodyPr wrap="square" rtlCol="0">
            <a:spAutoFit/>
          </a:bodyPr>
          <a:lstStyle/>
          <a:p>
            <a:r>
              <a:rPr lang="en-US" sz="800" dirty="0"/>
              <a:t>Source: https://i.pinimg.com/originals/75/0f/6f/750f6fae522eb0e3b03d49a7e46b6c58.jpg</a:t>
            </a:r>
          </a:p>
        </p:txBody>
      </p:sp>
      <p:pic>
        <p:nvPicPr>
          <p:cNvPr id="8" name="Picture 7">
            <a:extLst>
              <a:ext uri="{FF2B5EF4-FFF2-40B4-BE49-F238E27FC236}">
                <a16:creationId xmlns:a16="http://schemas.microsoft.com/office/drawing/2014/main" id="{5A729B4F-3451-B140-8AB0-CF51C57C7216}"/>
              </a:ext>
            </a:extLst>
          </p:cNvPr>
          <p:cNvPicPr>
            <a:picLocks noChangeAspect="1"/>
          </p:cNvPicPr>
          <p:nvPr/>
        </p:nvPicPr>
        <p:blipFill>
          <a:blip r:embed="rId3"/>
          <a:stretch>
            <a:fillRect/>
          </a:stretch>
        </p:blipFill>
        <p:spPr>
          <a:xfrm>
            <a:off x="7925351" y="494522"/>
            <a:ext cx="4092933" cy="4988262"/>
          </a:xfrm>
          <a:prstGeom prst="rect">
            <a:avLst/>
          </a:prstGeom>
        </p:spPr>
      </p:pic>
    </p:spTree>
    <p:extLst>
      <p:ext uri="{BB962C8B-B14F-4D97-AF65-F5344CB8AC3E}">
        <p14:creationId xmlns:p14="http://schemas.microsoft.com/office/powerpoint/2010/main" val="42611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9"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3C1B97-DA25-4549-98A0-ADBCE4439D7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5441712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2661CD-B166-48C1-B0B8-B1382E61D682}">
  <we:reference id="wa104178141" version="3.10.0.19" store="en-US" storeType="OMEX"/>
  <we:alternateReferences>
    <we:reference id="wa104178141" version="3.10.0.19"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2347</TotalTime>
  <Words>3870</Words>
  <Application>Microsoft Office PowerPoint</Application>
  <PresentationFormat>Widescreen</PresentationFormat>
  <Paragraphs>900</Paragraphs>
  <Slides>90</Slides>
  <Notes>65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1" baseType="lpstr">
      <vt:lpstr>Arial Narrow</vt:lpstr>
      <vt:lpstr>Helvetica Neue Light</vt:lpstr>
      <vt:lpstr>Arial</vt:lpstr>
      <vt:lpstr>Calibri</vt:lpstr>
      <vt:lpstr>Times New Roman</vt:lpstr>
      <vt:lpstr>Georgia</vt:lpstr>
      <vt:lpstr>Courier New</vt:lpstr>
      <vt:lpstr>Arial Black</vt:lpstr>
      <vt:lpstr>Helvetica Neue</vt:lpstr>
      <vt:lpstr>Office Theme</vt:lpstr>
      <vt:lpstr>Document</vt:lpstr>
      <vt:lpstr>Information Systems in Organizations</vt:lpstr>
      <vt:lpstr>PowerPoint Presentation</vt:lpstr>
      <vt:lpstr>An Introduction to Programming</vt:lpstr>
      <vt:lpstr>Machines</vt:lpstr>
      <vt:lpstr>Machines (cont.)</vt:lpstr>
      <vt:lpstr>Software Programs = Software = Apps  </vt:lpstr>
      <vt:lpstr>PowerPoint Presentation</vt:lpstr>
      <vt:lpstr>What exactly is a program?</vt:lpstr>
      <vt:lpstr>How to learn how to program</vt:lpstr>
      <vt:lpstr>“To err is human, but to really foul things up you need a computer.”</vt:lpstr>
      <vt:lpstr>Managing Expectations</vt:lpstr>
      <vt:lpstr>Hello World</vt:lpstr>
      <vt:lpstr>Hello World</vt:lpstr>
      <vt:lpstr>Fancy Hello World!</vt:lpstr>
      <vt:lpstr>Fancy Hello World!</vt:lpstr>
      <vt:lpstr>To code, we will need a text editor:  Installing-VS-Code-Windows  Installing-VS-Code-Mac-OS</vt:lpstr>
      <vt:lpstr>File Naming Convention:  lastname_firstname_Unit1_01_HelloWorld.html  Properly naming you file is very important, if it is improperly named then you will not receive the points for your assignments and challenges.</vt:lpstr>
      <vt:lpstr>Values and Variables</vt:lpstr>
      <vt:lpstr>In JavaScript, every piece of data that you provide or use is considered to contain a value.</vt:lpstr>
      <vt:lpstr>PowerPoint Presentation</vt:lpstr>
      <vt:lpstr>PowerPoint Presentation</vt:lpstr>
      <vt:lpstr>Because you’ll be working with values a whole lot, there are two things you need to simplify your life when working with them. You need to be able to: </vt:lpstr>
      <vt:lpstr>PowerPoint Presentation</vt:lpstr>
      <vt:lpstr>Right now, your variable has simply been declared. It doesn't contain a value. We can  fix that by initializing our variable to a value like...</vt:lpstr>
      <vt:lpstr>PowerPoint Presentation</vt:lpstr>
      <vt:lpstr>PowerPoint Presentation</vt:lpstr>
      <vt:lpstr>PowerPoint Presentation</vt:lpstr>
      <vt:lpstr>PowerPoint Presentation</vt:lpstr>
      <vt:lpstr>PowerPoint Presentation</vt:lpstr>
      <vt:lpstr>Throughout your code, wherever you referenced the myText variable, you will now see the new text appear.  For larger applications, this convenience with having just one location where you can make a change that gets reflected everywhere is a major time saver. </vt:lpstr>
      <vt:lpstr>PowerPoint Presentation</vt:lpstr>
      <vt:lpstr>Basically, keep the following things in mind when naming them:  Your variables can be as short one character, or they can be as long as you want - think thousands and thousands...and thousands of characters.   Your variables can start with a letter, underscore, or the $ character. They can't start with a number.  Outside of the first character, your variables can be made up of any combination of letters, underscores, numbers, and $ characters. You can also mix and match lowercase and uppercase to your heart's content.  Spaces are not allowed.</vt:lpstr>
      <vt:lpstr>PowerPoint Presentation</vt:lpstr>
      <vt:lpstr>Arithmetic operators</vt:lpstr>
      <vt:lpstr>PowerPoint Presentation</vt:lpstr>
      <vt:lpstr>Concatenation operator</vt:lpstr>
      <vt:lpstr>Prompt(), addition and concatenation</vt:lpstr>
      <vt:lpstr>PowerPoint Presentation</vt:lpstr>
      <vt:lpstr>PowerPoint Presentation</vt:lpstr>
      <vt:lpstr>PowerPoint Presentation</vt:lpstr>
      <vt:lpstr>PowerPoint Presentation</vt:lpstr>
      <vt:lpstr>How to write a program in 3 easy steps!</vt:lpstr>
      <vt:lpstr>The only part that is language specific…</vt:lpstr>
      <vt:lpstr>PowerPoint Presentation</vt:lpstr>
      <vt:lpstr>Flowcharts</vt:lpstr>
      <vt:lpstr>Hello World</vt:lpstr>
      <vt:lpstr>PowerPoint Presentation</vt:lpstr>
      <vt:lpstr>Time for “Challenges”!</vt:lpstr>
      <vt:lpstr>Pair programming is an agile software development technique in which two programmers work together at one workstation. One, the driver, writes code while the other, the observer or navigator, reviews each line of code as it is typed in. The two programmers switch roles frequently.                   -Wikipedia</vt:lpstr>
      <vt:lpstr>Challenges</vt:lpstr>
      <vt:lpstr>Address</vt:lpstr>
      <vt:lpstr>TIME TO CODE!</vt:lpstr>
      <vt:lpstr>PowerPoint Presentation</vt:lpstr>
      <vt:lpstr>GuessANumber</vt:lpstr>
      <vt:lpstr>TIME TO CODE!</vt:lpstr>
      <vt:lpstr>PowerPoint Presentation</vt:lpstr>
      <vt:lpstr>Profits</vt:lpstr>
      <vt:lpstr>TIME TO CODE!</vt:lpstr>
      <vt:lpstr>PowerPoint Presentation</vt:lpstr>
      <vt:lpstr>Functions</vt:lpstr>
      <vt:lpstr>What is a function in Excel?</vt:lpstr>
      <vt:lpstr>What is a function in Excel? (cont.)</vt:lpstr>
      <vt:lpstr>Functions allow our code to be more maintainable and reusable!</vt:lpstr>
      <vt:lpstr>What is a function in JavaScript?</vt:lpstr>
      <vt:lpstr>PowerPoint Presentation</vt:lpstr>
      <vt:lpstr>PowerPoint Presentation</vt:lpstr>
      <vt:lpstr>PowerPoint Presentation</vt:lpstr>
      <vt:lpstr>PowerPoint Presentation</vt:lpstr>
      <vt:lpstr>You should avoid unnecessarily repeating code. It makes your life more complicated.</vt:lpstr>
      <vt:lpstr>This is where functions come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for “Challenges”!</vt:lpstr>
      <vt:lpstr>In-Class Challenges   </vt:lpstr>
      <vt:lpstr>TotalDistance</vt:lpstr>
      <vt:lpstr>Time to Code!</vt:lpstr>
      <vt:lpstr>PowerPoint Presentation</vt:lpstr>
      <vt:lpstr>SalesTax</vt:lpstr>
      <vt:lpstr>Time to Code!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Title</dc:title>
  <dc:creator>Steven Sclarow</dc:creator>
  <cp:lastModifiedBy>Marie Martin</cp:lastModifiedBy>
  <cp:revision>202</cp:revision>
  <cp:lastPrinted>2019-04-10T22:15:37Z</cp:lastPrinted>
  <dcterms:modified xsi:type="dcterms:W3CDTF">2020-02-03T19:43:28Z</dcterms:modified>
</cp:coreProperties>
</file>