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tiff" ContentType="image/tif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6"/>
  </p:notesMasterIdLst>
  <p:sldIdLst>
    <p:sldId id="256" r:id="rId2"/>
    <p:sldId id="376" r:id="rId3"/>
    <p:sldId id="275" r:id="rId4"/>
    <p:sldId id="278" r:id="rId5"/>
    <p:sldId id="356" r:id="rId6"/>
    <p:sldId id="316" r:id="rId7"/>
    <p:sldId id="317" r:id="rId8"/>
    <p:sldId id="319" r:id="rId9"/>
    <p:sldId id="329" r:id="rId10"/>
    <p:sldId id="330" r:id="rId11"/>
    <p:sldId id="324" r:id="rId12"/>
    <p:sldId id="323" r:id="rId13"/>
    <p:sldId id="327" r:id="rId14"/>
    <p:sldId id="332" r:id="rId15"/>
    <p:sldId id="349" r:id="rId16"/>
    <p:sldId id="325" r:id="rId17"/>
    <p:sldId id="374" r:id="rId18"/>
    <p:sldId id="370" r:id="rId19"/>
    <p:sldId id="366" r:id="rId20"/>
    <p:sldId id="375" r:id="rId21"/>
    <p:sldId id="371" r:id="rId22"/>
    <p:sldId id="367"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Lst>
  <p:sldSz cx="12192000" cy="6858000"/>
  <p:notesSz cx="7023100" cy="9309100"/>
  <p:embeddedFontLst>
    <p:embeddedFont>
      <p:font typeface="Consolas" panose="020B0609020204030204" pitchFamily="49"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Arial Black" panose="020B0A04020102020204" pitchFamily="34" charset="0"/>
      <p:bold r:id="rId55"/>
    </p:embeddedFont>
    <p:embeddedFont>
      <p:font typeface="Wingdings 3" panose="05040102010807070707" pitchFamily="18" charset="2"/>
      <p:regular r:id="rId56"/>
    </p:embeddedFont>
    <p:embeddedFont>
      <p:font typeface="Georgia" panose="02040502050405020303" pitchFamily="18" charset="0"/>
      <p:regular r:id="rId57"/>
      <p:bold r:id="rId58"/>
      <p:italic r:id="rId59"/>
      <p:boldItalic r:id="rId60"/>
    </p:embeddedFont>
    <p:embeddedFont>
      <p:font typeface="Arial Narrow" panose="020B060602020203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A4A3A4"/>
          </p15:clr>
        </p15:guide>
        <p15:guide id="2" pos="7344" userDrawn="1">
          <p15:clr>
            <a:srgbClr val="A4A3A4"/>
          </p15:clr>
        </p15:guide>
        <p15:guide id="3" orient="horz" pos="22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2" autoAdjust="0"/>
    <p:restoredTop sz="96688" autoAdjust="0"/>
  </p:normalViewPr>
  <p:slideViewPr>
    <p:cSldViewPr snapToGrid="0">
      <p:cViewPr varScale="1">
        <p:scale>
          <a:sx n="125" d="100"/>
          <a:sy n="125" d="100"/>
        </p:scale>
        <p:origin x="270" y="108"/>
      </p:cViewPr>
      <p:guideLst>
        <p:guide pos="288"/>
        <p:guide pos="7344"/>
        <p:guide orient="horz" pos="2208"/>
      </p:guideLst>
    </p:cSldViewPr>
  </p:slideViewPr>
  <p:outlineViewPr>
    <p:cViewPr>
      <p:scale>
        <a:sx n="33" d="100"/>
        <a:sy n="33" d="100"/>
      </p:scale>
      <p:origin x="0" y="-7350"/>
    </p:cViewPr>
  </p:outlineViewPr>
  <p:notesTextViewPr>
    <p:cViewPr>
      <p:scale>
        <a:sx n="1" d="1"/>
        <a:sy n="1" d="1"/>
      </p:scale>
      <p:origin x="0" y="0"/>
    </p:cViewPr>
  </p:notesTextViewPr>
  <p:sorterViewPr>
    <p:cViewPr>
      <p:scale>
        <a:sx n="100" d="100"/>
        <a:sy n="100" d="100"/>
      </p:scale>
      <p:origin x="0" y="-2112"/>
    </p:cViewPr>
  </p:sorterViewPr>
  <p:notesViewPr>
    <p:cSldViewPr snapToGrid="0">
      <p:cViewPr varScale="1">
        <p:scale>
          <a:sx n="115" d="100"/>
          <a:sy n="115" d="100"/>
        </p:scale>
        <p:origin x="501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39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179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45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51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9355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69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137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66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81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30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659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479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5610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3324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254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4877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82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7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0971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000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5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472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3465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5594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72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94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27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79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7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189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737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25" name="Google Shape;25;p3"/>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72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7" name="Google Shape;27;p3"/>
          <p:cNvCxnSpPr/>
          <p:nvPr/>
        </p:nvCxnSpPr>
        <p:spPr>
          <a:xfrm>
            <a:off x="5433000" y="405860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type="blank">
  <p:cSld name="BLANK">
    <p:bg>
      <p:bgPr>
        <a:solidFill>
          <a:srgbClr val="222222"/>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432843" y="2068829"/>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432843" y="2505075"/>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83" name="Google Shape;83;p13"/>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4" name="Google Shape;84;p13"/>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6296432" y="2068828"/>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6296432" y="2505074"/>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9"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package" Target="../embeddings/Microsoft_Word_Document3.docx"/><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aestheticblasphemy.com/blog/technical/hardware-ish/avr-first-breath-hello-world/18" TargetMode="External"/><Relationship Id="rId5" Type="http://schemas.openxmlformats.org/officeDocument/2006/relationships/image" Target="../media/image13.jpg"/><Relationship Id="rId4" Type="http://schemas.openxmlformats.org/officeDocument/2006/relationships/hyperlink" Target="http://www.freestockphotos.biz/stockphoto/1689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bodymindsoulspirit.com/froot-loops-sampl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en.wikipedia.org/wiki/File:Froot-Loops-Cereal-Bowl.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smtClean="0"/>
              <a:t>Logical </a:t>
            </a:r>
            <a:r>
              <a:rPr lang="en-US" dirty="0"/>
              <a:t>Operators and Conditional Logic</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Title 1">
            <a:extLst>
              <a:ext uri="{FF2B5EF4-FFF2-40B4-BE49-F238E27FC236}">
                <a16:creationId xmlns:a16="http://schemas.microsoft.com/office/drawing/2014/main" id="{F02A4699-B3C1-6940-B98C-192ECA6C968E}"/>
              </a:ext>
            </a:extLst>
          </p:cNvPr>
          <p:cNvSpPr>
            <a:spLocks noGrp="1"/>
          </p:cNvSpPr>
          <p:nvPr>
            <p:ph type="title"/>
          </p:nvPr>
        </p:nvSpPr>
        <p:spPr>
          <a:xfrm>
            <a:off x="0" y="0"/>
            <a:ext cx="12192000" cy="838200"/>
          </a:xfrm>
        </p:spPr>
        <p:txBody>
          <a:bodyPr/>
          <a:lstStyle/>
          <a:p>
            <a:r>
              <a:rPr lang="en-US" dirty="0"/>
              <a:t>Conditional expressions with logical operators</a:t>
            </a:r>
          </a:p>
        </p:txBody>
      </p:sp>
      <p:sp>
        <p:nvSpPr>
          <p:cNvPr id="3" name="TextBox 2">
            <a:extLst>
              <a:ext uri="{FF2B5EF4-FFF2-40B4-BE49-F238E27FC236}">
                <a16:creationId xmlns:a16="http://schemas.microsoft.com/office/drawing/2014/main" id="{F7FCD3FC-F40E-CE49-A6DB-5EB40D10B0F4}"/>
              </a:ext>
            </a:extLst>
          </p:cNvPr>
          <p:cNvSpPr txBox="1"/>
          <p:nvPr/>
        </p:nvSpPr>
        <p:spPr>
          <a:xfrm>
            <a:off x="1472339" y="838200"/>
            <a:ext cx="9546956" cy="4417017"/>
          </a:xfrm>
          <a:prstGeom prst="rect">
            <a:avLst/>
          </a:prstGeom>
          <a:solidFill>
            <a:srgbClr val="A41E35"/>
          </a:solidFill>
        </p:spPr>
        <p:txBody>
          <a:bodyPr wrap="square" rtlCol="0">
            <a:spAutoFit/>
          </a:bodyPr>
          <a:lstStyle/>
          <a:p>
            <a:endParaRPr lang="en-US" dirty="0"/>
          </a:p>
        </p:txBody>
      </p:sp>
      <p:graphicFrame>
        <p:nvGraphicFramePr>
          <p:cNvPr id="15" name="Object 14">
            <a:extLst>
              <a:ext uri="{FF2B5EF4-FFF2-40B4-BE49-F238E27FC236}">
                <a16:creationId xmlns:a16="http://schemas.microsoft.com/office/drawing/2014/main" id="{7CDDF551-7DE8-C04A-97B0-6D14E472F1B2}"/>
              </a:ext>
            </a:extLst>
          </p:cNvPr>
          <p:cNvGraphicFramePr>
            <a:graphicFrameLocks noChangeAspect="1"/>
          </p:cNvGraphicFramePr>
          <p:nvPr>
            <p:extLst>
              <p:ext uri="{D42A27DB-BD31-4B8C-83A1-F6EECF244321}">
                <p14:modId xmlns:p14="http://schemas.microsoft.com/office/powerpoint/2010/main" val="1305785673"/>
              </p:ext>
            </p:extLst>
          </p:nvPr>
        </p:nvGraphicFramePr>
        <p:xfrm>
          <a:off x="1957952" y="1557046"/>
          <a:ext cx="7313400" cy="3743907"/>
        </p:xfrm>
        <a:graphic>
          <a:graphicData uri="http://schemas.openxmlformats.org/presentationml/2006/ole">
            <mc:AlternateContent xmlns:mc="http://schemas.openxmlformats.org/markup-compatibility/2006">
              <mc:Choice xmlns:v="urn:schemas-microsoft-com:vml" Requires="v">
                <p:oleObj spid="_x0000_s2107" name="Document" r:id="rId4" imgW="7303721" imgH="3747121" progId="Word.Document.12">
                  <p:embed/>
                </p:oleObj>
              </mc:Choice>
              <mc:Fallback>
                <p:oleObj name="Document" r:id="rId4" imgW="7303721" imgH="3747121" progId="Word.Document.12">
                  <p:embed/>
                  <p:pic>
                    <p:nvPicPr>
                      <p:cNvPr id="4" name="Object 3"/>
                      <p:cNvPicPr/>
                      <p:nvPr/>
                    </p:nvPicPr>
                    <p:blipFill>
                      <a:blip r:embed="rId5"/>
                      <a:stretch>
                        <a:fillRect/>
                      </a:stretch>
                    </p:blipFill>
                    <p:spPr>
                      <a:xfrm>
                        <a:off x="1957952" y="1557046"/>
                        <a:ext cx="7313400" cy="3743907"/>
                      </a:xfrm>
                      <a:prstGeom prst="rect">
                        <a:avLst/>
                      </a:prstGeom>
                    </p:spPr>
                  </p:pic>
                </p:oleObj>
              </mc:Fallback>
            </mc:AlternateContent>
          </a:graphicData>
        </a:graphic>
      </p:graphicFrame>
      <p:sp>
        <p:nvSpPr>
          <p:cNvPr id="16" name="Rounded Rectangle 15">
            <a:extLst>
              <a:ext uri="{FF2B5EF4-FFF2-40B4-BE49-F238E27FC236}">
                <a16:creationId xmlns:a16="http://schemas.microsoft.com/office/drawing/2014/main" id="{66014173-F05C-C246-9817-41D4F0888FA9}"/>
              </a:ext>
            </a:extLst>
          </p:cNvPr>
          <p:cNvSpPr/>
          <p:nvPr/>
        </p:nvSpPr>
        <p:spPr bwMode="auto">
          <a:xfrm>
            <a:off x="6934200" y="1628777"/>
            <a:ext cx="2972700" cy="213360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Expressions evaluate to true or false.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What do each of these expressions evaluate to?</a:t>
            </a:r>
          </a:p>
        </p:txBody>
      </p:sp>
    </p:spTree>
    <p:extLst>
      <p:ext uri="{BB962C8B-B14F-4D97-AF65-F5344CB8AC3E}">
        <p14:creationId xmlns:p14="http://schemas.microsoft.com/office/powerpoint/2010/main" val="21502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Title 1">
            <a:extLst>
              <a:ext uri="{FF2B5EF4-FFF2-40B4-BE49-F238E27FC236}">
                <a16:creationId xmlns:a16="http://schemas.microsoft.com/office/drawing/2014/main" id="{AA133440-D6C8-0540-A876-73879EF66635}"/>
              </a:ext>
            </a:extLst>
          </p:cNvPr>
          <p:cNvSpPr txBox="1">
            <a:spLocks/>
          </p:cNvSpPr>
          <p:nvPr/>
        </p:nvSpPr>
        <p:spPr bwMode="auto">
          <a:xfrm>
            <a:off x="2438400" y="13107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defRPr/>
            </a:pPr>
            <a:r>
              <a:rPr lang="en-US" kern="0" dirty="0">
                <a:latin typeface="Arial"/>
              </a:rPr>
              <a:t>The syntax of the if statement</a:t>
            </a:r>
          </a:p>
        </p:txBody>
      </p:sp>
      <p:graphicFrame>
        <p:nvGraphicFramePr>
          <p:cNvPr id="8" name="Object 7">
            <a:extLst>
              <a:ext uri="{FF2B5EF4-FFF2-40B4-BE49-F238E27FC236}">
                <a16:creationId xmlns:a16="http://schemas.microsoft.com/office/drawing/2014/main" id="{BF21C17A-7DCF-8F49-BB81-5406BE9DE43D}"/>
              </a:ext>
            </a:extLst>
          </p:cNvPr>
          <p:cNvGraphicFramePr>
            <a:graphicFrameLocks noChangeAspect="1"/>
          </p:cNvGraphicFramePr>
          <p:nvPr/>
        </p:nvGraphicFramePr>
        <p:xfrm>
          <a:off x="2438400" y="1747839"/>
          <a:ext cx="7245350" cy="2884487"/>
        </p:xfrm>
        <a:graphic>
          <a:graphicData uri="http://schemas.openxmlformats.org/presentationml/2006/ole">
            <mc:AlternateContent xmlns:mc="http://schemas.openxmlformats.org/markup-compatibility/2006">
              <mc:Choice xmlns:v="urn:schemas-microsoft-com:vml" Requires="v">
                <p:oleObj spid="_x0000_s3130" name="Document" r:id="rId4" imgW="7313400" imgH="2923908" progId="Word.Document.12">
                  <p:embed/>
                </p:oleObj>
              </mc:Choice>
              <mc:Fallback>
                <p:oleObj name="Document" r:id="rId4" imgW="7313400" imgH="2923908" progId="Word.Document.12">
                  <p:embed/>
                  <p:pic>
                    <p:nvPicPr>
                      <p:cNvPr id="5" name="Object 4"/>
                      <p:cNvPicPr/>
                      <p:nvPr/>
                    </p:nvPicPr>
                    <p:blipFill>
                      <a:blip r:embed="rId5"/>
                      <a:stretch>
                        <a:fillRect/>
                      </a:stretch>
                    </p:blipFill>
                    <p:spPr>
                      <a:xfrm>
                        <a:off x="2438400" y="1747839"/>
                        <a:ext cx="7245350" cy="2884487"/>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45489872-8709-3F4F-A862-10C17C48411F}"/>
              </a:ext>
            </a:extLst>
          </p:cNvPr>
          <p:cNvSpPr>
            <a:spLocks noGrp="1"/>
          </p:cNvSpPr>
          <p:nvPr>
            <p:ph type="title"/>
          </p:nvPr>
        </p:nvSpPr>
        <p:spPr>
          <a:xfrm>
            <a:off x="0" y="0"/>
            <a:ext cx="12192000" cy="838200"/>
          </a:xfrm>
        </p:spPr>
        <p:txBody>
          <a:bodyPr/>
          <a:lstStyle/>
          <a:p>
            <a:r>
              <a:rPr lang="en-US" dirty="0"/>
              <a:t>Putting conditional expressions to work!</a:t>
            </a:r>
          </a:p>
        </p:txBody>
      </p:sp>
    </p:spTree>
    <p:extLst>
      <p:ext uri="{BB962C8B-B14F-4D97-AF65-F5344CB8AC3E}">
        <p14:creationId xmlns:p14="http://schemas.microsoft.com/office/powerpoint/2010/main" val="426113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extBox 3">
            <a:extLst>
              <a:ext uri="{FF2B5EF4-FFF2-40B4-BE49-F238E27FC236}">
                <a16:creationId xmlns:a16="http://schemas.microsoft.com/office/drawing/2014/main" id="{DDDAC030-BEE6-6941-916F-8D573B897BE0}"/>
              </a:ext>
            </a:extLst>
          </p:cNvPr>
          <p:cNvSpPr txBox="1"/>
          <p:nvPr/>
        </p:nvSpPr>
        <p:spPr>
          <a:xfrm>
            <a:off x="2384155" y="565611"/>
            <a:ext cx="7423690" cy="4688314"/>
          </a:xfrm>
          <a:prstGeom prst="rect">
            <a:avLst/>
          </a:prstGeom>
          <a:solidFill>
            <a:srgbClr val="A41E35"/>
          </a:solidFill>
        </p:spPr>
        <p:txBody>
          <a:bodyPr wrap="square" rtlCol="0">
            <a:spAutoFit/>
          </a:bodyPr>
          <a:lstStyle/>
          <a:p>
            <a:endParaRPr lang="en-US" dirty="0"/>
          </a:p>
        </p:txBody>
      </p:sp>
      <p:graphicFrame>
        <p:nvGraphicFramePr>
          <p:cNvPr id="8" name="Object 7">
            <a:extLst>
              <a:ext uri="{FF2B5EF4-FFF2-40B4-BE49-F238E27FC236}">
                <a16:creationId xmlns:a16="http://schemas.microsoft.com/office/drawing/2014/main" id="{D94D2EE8-893F-0C40-B53B-7F062A324F01}"/>
              </a:ext>
            </a:extLst>
          </p:cNvPr>
          <p:cNvGraphicFramePr>
            <a:graphicFrameLocks noChangeAspect="1"/>
          </p:cNvGraphicFramePr>
          <p:nvPr>
            <p:extLst>
              <p:ext uri="{D42A27DB-BD31-4B8C-83A1-F6EECF244321}">
                <p14:modId xmlns:p14="http://schemas.microsoft.com/office/powerpoint/2010/main" val="97773429"/>
              </p:ext>
            </p:extLst>
          </p:nvPr>
        </p:nvGraphicFramePr>
        <p:xfrm>
          <a:off x="2514600" y="685244"/>
          <a:ext cx="7243762" cy="2884488"/>
        </p:xfrm>
        <a:graphic>
          <a:graphicData uri="http://schemas.openxmlformats.org/presentationml/2006/ole">
            <mc:AlternateContent xmlns:mc="http://schemas.openxmlformats.org/markup-compatibility/2006">
              <mc:Choice xmlns:v="urn:schemas-microsoft-com:vml" Requires="v">
                <p:oleObj spid="_x0000_s4211" name="Document" r:id="rId4" imgW="7303721" imgH="2925874" progId="Word.Document.12">
                  <p:embed/>
                </p:oleObj>
              </mc:Choice>
              <mc:Fallback>
                <p:oleObj name="Document" r:id="rId4" imgW="7303721" imgH="2925874" progId="Word.Document.12">
                  <p:embed/>
                  <p:pic>
                    <p:nvPicPr>
                      <p:cNvPr id="6" name="Object 5"/>
                      <p:cNvPicPr/>
                      <p:nvPr/>
                    </p:nvPicPr>
                    <p:blipFill>
                      <a:blip r:embed="rId5"/>
                      <a:stretch>
                        <a:fillRect/>
                      </a:stretch>
                    </p:blipFill>
                    <p:spPr>
                      <a:xfrm>
                        <a:off x="2514600" y="685244"/>
                        <a:ext cx="7243762" cy="288448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789E2C1-B9A8-5C41-A6D3-C5D870861518}"/>
              </a:ext>
            </a:extLst>
          </p:cNvPr>
          <p:cNvGraphicFramePr>
            <a:graphicFrameLocks noChangeAspect="1"/>
          </p:cNvGraphicFramePr>
          <p:nvPr>
            <p:extLst>
              <p:ext uri="{D42A27DB-BD31-4B8C-83A1-F6EECF244321}">
                <p14:modId xmlns:p14="http://schemas.microsoft.com/office/powerpoint/2010/main" val="173517588"/>
              </p:ext>
            </p:extLst>
          </p:nvPr>
        </p:nvGraphicFramePr>
        <p:xfrm>
          <a:off x="2516188" y="3224379"/>
          <a:ext cx="7313612" cy="1847850"/>
        </p:xfrm>
        <a:graphic>
          <a:graphicData uri="http://schemas.openxmlformats.org/presentationml/2006/ole">
            <mc:AlternateContent xmlns:mc="http://schemas.openxmlformats.org/markup-compatibility/2006">
              <mc:Choice xmlns:v="urn:schemas-microsoft-com:vml" Requires="v">
                <p:oleObj spid="_x0000_s4212" name="Document" r:id="rId6" imgW="7303721" imgH="1847446" progId="Word.Document.12">
                  <p:embed/>
                </p:oleObj>
              </mc:Choice>
              <mc:Fallback>
                <p:oleObj name="Document" r:id="rId6" imgW="7303721" imgH="1847446" progId="Word.Document.12">
                  <p:embed/>
                  <p:pic>
                    <p:nvPicPr>
                      <p:cNvPr id="5" name="Object 4"/>
                      <p:cNvPicPr/>
                      <p:nvPr/>
                    </p:nvPicPr>
                    <p:blipFill>
                      <a:blip r:embed="rId7"/>
                      <a:stretch>
                        <a:fillRect/>
                      </a:stretch>
                    </p:blipFill>
                    <p:spPr>
                      <a:xfrm>
                        <a:off x="2516188" y="3224379"/>
                        <a:ext cx="7313612" cy="1847850"/>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261B99C4-884A-B849-9DEB-17617ADEA1AF}"/>
              </a:ext>
            </a:extLst>
          </p:cNvPr>
          <p:cNvSpPr txBox="1">
            <a:spLocks/>
          </p:cNvSpPr>
          <p:nvPr/>
        </p:nvSpPr>
        <p:spPr bwMode="auto">
          <a:xfrm>
            <a:off x="2514600" y="2725102"/>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defRPr/>
            </a:pPr>
            <a:r>
              <a:rPr lang="en-US" kern="0" dirty="0">
                <a:solidFill>
                  <a:schemeClr val="tx1"/>
                </a:solidFill>
                <a:latin typeface="Arial"/>
              </a:rPr>
              <a:t>An if statement with multiple else clauses</a:t>
            </a:r>
          </a:p>
        </p:txBody>
      </p:sp>
    </p:spTree>
    <p:extLst>
      <p:ext uri="{BB962C8B-B14F-4D97-AF65-F5344CB8AC3E}">
        <p14:creationId xmlns:p14="http://schemas.microsoft.com/office/powerpoint/2010/main" val="345964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Google Shape;92;p18">
            <a:extLst>
              <a:ext uri="{FF2B5EF4-FFF2-40B4-BE49-F238E27FC236}">
                <a16:creationId xmlns:a16="http://schemas.microsoft.com/office/drawing/2014/main" id="{C5F6E466-E470-0943-95A6-D9F097730CE8}"/>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An Example</a:t>
            </a:r>
            <a:endParaRPr sz="4800" b="1" dirty="0">
              <a:solidFill>
                <a:schemeClr val="tx1"/>
              </a:solidFill>
              <a:latin typeface="Helvetica Neue"/>
              <a:ea typeface="Helvetica Neue"/>
              <a:cs typeface="Helvetica Neue"/>
              <a:sym typeface="Helvetica Neue"/>
            </a:endParaRPr>
          </a:p>
        </p:txBody>
      </p:sp>
      <p:sp>
        <p:nvSpPr>
          <p:cNvPr id="8" name="Google Shape;93;p18">
            <a:extLst>
              <a:ext uri="{FF2B5EF4-FFF2-40B4-BE49-F238E27FC236}">
                <a16:creationId xmlns:a16="http://schemas.microsoft.com/office/drawing/2014/main" id="{396D5087-2A6F-E546-B141-F5DA8B99E43C}"/>
              </a:ext>
            </a:extLst>
          </p:cNvPr>
          <p:cNvSpPr txBox="1"/>
          <p:nvPr/>
        </p:nvSpPr>
        <p:spPr>
          <a:xfrm>
            <a:off x="371175" y="1465850"/>
            <a:ext cx="11313600" cy="4191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speedLimit</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55</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569CD6"/>
                </a:solidFill>
                <a:latin typeface="Courier New"/>
                <a:ea typeface="Courier New"/>
                <a:cs typeface="Courier New"/>
                <a:sym typeface="Courier New"/>
              </a:rPr>
              <a:t>function</a:t>
            </a:r>
            <a:r>
              <a:rPr lang="en-US" sz="1600" b="1" dirty="0">
                <a:solidFill>
                  <a:srgbClr val="D4D4D4"/>
                </a:solidFill>
                <a:latin typeface="Courier New"/>
                <a:ea typeface="Courier New"/>
                <a:cs typeface="Courier New"/>
                <a:sym typeface="Courier New"/>
              </a:rPr>
              <a:t> </a:t>
            </a:r>
            <a:r>
              <a:rPr lang="en-US" sz="1600" b="1" dirty="0">
                <a:solidFill>
                  <a:srgbClr val="DCDCAA"/>
                </a:solidFill>
                <a:latin typeface="Courier New"/>
                <a:ea typeface="Courier New"/>
                <a:cs typeface="Courier New"/>
                <a:sym typeface="Courier New"/>
              </a:rPr>
              <a:t>amISpeeding</a:t>
            </a:r>
            <a:r>
              <a:rPr lang="en-US" sz="1600" b="1" dirty="0">
                <a:solidFill>
                  <a:srgbClr val="D4D4D4"/>
                </a:solidFill>
                <a:latin typeface="Courier New"/>
                <a:ea typeface="Courier New"/>
                <a:cs typeface="Courier New"/>
                <a:sym typeface="Courier New"/>
              </a:rPr>
              <a:t>(</a:t>
            </a:r>
            <a:r>
              <a:rPr lang="en-US" sz="1600" b="1" dirty="0">
                <a:solidFill>
                  <a:srgbClr val="9CDCFE"/>
                </a:solidFill>
                <a:latin typeface="Courier New"/>
                <a:ea typeface="Courier New"/>
                <a:cs typeface="Courier New"/>
                <a:sym typeface="Courier New"/>
              </a:rPr>
              <a:t>speed</a:t>
            </a:r>
            <a:r>
              <a:rPr lang="en-US" sz="1600" b="1" dirty="0">
                <a:solidFill>
                  <a:srgbClr val="D4D4D4"/>
                </a:solidFill>
                <a:latin typeface="Courier New"/>
                <a:ea typeface="Courier New"/>
                <a:cs typeface="Courier New"/>
                <a:sym typeface="Courier New"/>
              </a:rPr>
              <a:t>) {</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D4D4D4"/>
                </a:solidFill>
                <a:latin typeface="Courier New"/>
                <a:ea typeface="Courier New"/>
                <a:cs typeface="Courier New"/>
                <a:sym typeface="Courier New"/>
              </a:rPr>
              <a:t>   </a:t>
            </a:r>
            <a:r>
              <a:rPr lang="en-US" sz="1600" b="1" dirty="0">
                <a:solidFill>
                  <a:srgbClr val="C586C0"/>
                </a:solidFill>
                <a:latin typeface="Courier New"/>
                <a:ea typeface="Courier New"/>
                <a:cs typeface="Courier New"/>
                <a:sym typeface="Courier New"/>
              </a:rPr>
              <a:t>if</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speed</a:t>
            </a:r>
            <a:r>
              <a:rPr lang="en-US" sz="1600" b="1" dirty="0">
                <a:solidFill>
                  <a:srgbClr val="D4D4D4"/>
                </a:solidFill>
                <a:latin typeface="Courier New"/>
                <a:ea typeface="Courier New"/>
                <a:cs typeface="Courier New"/>
                <a:sym typeface="Courier New"/>
              </a:rPr>
              <a:t> &gt;= </a:t>
            </a:r>
            <a:r>
              <a:rPr lang="en-US" sz="1600" b="1" dirty="0">
                <a:solidFill>
                  <a:srgbClr val="9CDCFE"/>
                </a:solidFill>
                <a:latin typeface="Courier New"/>
                <a:ea typeface="Courier New"/>
                <a:cs typeface="Courier New"/>
                <a:sym typeface="Courier New"/>
              </a:rPr>
              <a:t>speedLimit</a:t>
            </a:r>
            <a:r>
              <a:rPr lang="en-US" sz="1600" b="1" dirty="0">
                <a:solidFill>
                  <a:srgbClr val="D4D4D4"/>
                </a:solidFill>
                <a:latin typeface="Courier New"/>
                <a:ea typeface="Courier New"/>
                <a:cs typeface="Courier New"/>
                <a:sym typeface="Courier New"/>
              </a:rPr>
              <a:t>) {</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D4D4D4"/>
                </a:solidFill>
                <a:latin typeface="Courier New"/>
                <a:ea typeface="Courier New"/>
                <a:cs typeface="Courier New"/>
                <a:sym typeface="Courier New"/>
              </a:rPr>
              <a:t>       </a:t>
            </a:r>
            <a:r>
              <a:rPr lang="en-US" sz="1600" b="1" dirty="0">
                <a:solidFill>
                  <a:srgbClr val="DCDCAA"/>
                </a:solidFill>
                <a:latin typeface="Courier New"/>
                <a:ea typeface="Courier New"/>
                <a:cs typeface="Courier New"/>
                <a:sym typeface="Courier New"/>
              </a:rPr>
              <a:t>alert</a:t>
            </a:r>
            <a:r>
              <a:rPr lang="en-US" sz="1600" b="1" dirty="0">
                <a:solidFill>
                  <a:srgbClr val="D4D4D4"/>
                </a:solidFill>
                <a:latin typeface="Courier New"/>
                <a:ea typeface="Courier New"/>
                <a:cs typeface="Courier New"/>
                <a:sym typeface="Courier New"/>
              </a:rPr>
              <a:t>(</a:t>
            </a:r>
            <a:r>
              <a:rPr lang="en-US" sz="1600" b="1" dirty="0">
                <a:solidFill>
                  <a:srgbClr val="CE9178"/>
                </a:solidFill>
                <a:latin typeface="Courier New"/>
                <a:ea typeface="Courier New"/>
                <a:cs typeface="Courier New"/>
                <a:sym typeface="Courier New"/>
              </a:rPr>
              <a:t>"Yes. You are speeding."</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D4D4D4"/>
                </a:solidFill>
                <a:latin typeface="Courier New"/>
                <a:ea typeface="Courier New"/>
                <a:cs typeface="Courier New"/>
                <a:sym typeface="Courier New"/>
              </a:rPr>
              <a:t>   } </a:t>
            </a:r>
            <a:r>
              <a:rPr lang="en-US" sz="1600" b="1" dirty="0">
                <a:solidFill>
                  <a:srgbClr val="C586C0"/>
                </a:solidFill>
                <a:latin typeface="Courier New"/>
                <a:ea typeface="Courier New"/>
                <a:cs typeface="Courier New"/>
                <a:sym typeface="Courier New"/>
              </a:rPr>
              <a:t>else</a:t>
            </a:r>
            <a:r>
              <a:rPr lang="en-US" sz="1600" b="1" dirty="0">
                <a:solidFill>
                  <a:srgbClr val="D4D4D4"/>
                </a:solidFill>
                <a:latin typeface="Courier New"/>
                <a:ea typeface="Courier New"/>
                <a:cs typeface="Courier New"/>
                <a:sym typeface="Courier New"/>
              </a:rPr>
              <a:t> {</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D4D4D4"/>
                </a:solidFill>
                <a:latin typeface="Courier New"/>
                <a:ea typeface="Courier New"/>
                <a:cs typeface="Courier New"/>
                <a:sym typeface="Courier New"/>
              </a:rPr>
              <a:t>       </a:t>
            </a:r>
            <a:r>
              <a:rPr lang="en-US" sz="1600" b="1" dirty="0">
                <a:solidFill>
                  <a:srgbClr val="DCDCAA"/>
                </a:solidFill>
                <a:latin typeface="Courier New"/>
                <a:ea typeface="Courier New"/>
                <a:cs typeface="Courier New"/>
                <a:sym typeface="Courier New"/>
              </a:rPr>
              <a:t>alert</a:t>
            </a:r>
            <a:r>
              <a:rPr lang="en-US" sz="1600" b="1" dirty="0">
                <a:solidFill>
                  <a:srgbClr val="D4D4D4"/>
                </a:solidFill>
                <a:latin typeface="Courier New"/>
                <a:ea typeface="Courier New"/>
                <a:cs typeface="Courier New"/>
                <a:sym typeface="Courier New"/>
              </a:rPr>
              <a:t>(</a:t>
            </a:r>
            <a:r>
              <a:rPr lang="en-US" sz="1600" b="1" dirty="0">
                <a:solidFill>
                  <a:srgbClr val="CE9178"/>
                </a:solidFill>
                <a:latin typeface="Courier New"/>
                <a:ea typeface="Courier New"/>
                <a:cs typeface="Courier New"/>
                <a:sym typeface="Courier New"/>
              </a:rPr>
              <a:t>"No. You are not speeding. What's wrong with you?"</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D4D4D4"/>
                </a:solidFill>
                <a:latin typeface="Courier New"/>
                <a:ea typeface="Courier New"/>
                <a:cs typeface="Courier New"/>
                <a:sym typeface="Courier New"/>
              </a:rPr>
              <a:t>   }</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600" b="1" dirty="0">
                <a:solidFill>
                  <a:srgbClr val="DCDCAA"/>
                </a:solidFill>
                <a:latin typeface="Courier New"/>
                <a:ea typeface="Courier New"/>
                <a:cs typeface="Courier New"/>
                <a:sym typeface="Courier New"/>
              </a:rPr>
              <a:t>amISpeeding</a:t>
            </a:r>
            <a:r>
              <a:rPr lang="en-US" sz="1600" b="1" dirty="0">
                <a:solidFill>
                  <a:srgbClr val="D4D4D4"/>
                </a:solidFill>
                <a:latin typeface="Courier New"/>
                <a:ea typeface="Courier New"/>
                <a:cs typeface="Courier New"/>
                <a:sym typeface="Courier New"/>
              </a:rPr>
              <a:t>(</a:t>
            </a:r>
            <a:r>
              <a:rPr lang="en-US" sz="1600" b="1" dirty="0">
                <a:solidFill>
                  <a:srgbClr val="B5CEA8"/>
                </a:solidFill>
                <a:latin typeface="Courier New"/>
                <a:ea typeface="Courier New"/>
                <a:cs typeface="Courier New"/>
                <a:sym typeface="Courier New"/>
              </a:rPr>
              <a:t>53</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DCDCAA"/>
                </a:solidFill>
                <a:latin typeface="Courier New"/>
                <a:ea typeface="Courier New"/>
                <a:cs typeface="Courier New"/>
                <a:sym typeface="Courier New"/>
              </a:rPr>
              <a:t>amISpeeding</a:t>
            </a:r>
            <a:r>
              <a:rPr lang="en-US" sz="1600" b="1" dirty="0">
                <a:solidFill>
                  <a:srgbClr val="D4D4D4"/>
                </a:solidFill>
                <a:latin typeface="Courier New"/>
                <a:ea typeface="Courier New"/>
                <a:cs typeface="Courier New"/>
                <a:sym typeface="Courier New"/>
              </a:rPr>
              <a:t>(</a:t>
            </a:r>
            <a:r>
              <a:rPr lang="en-US" sz="1600" b="1" dirty="0">
                <a:solidFill>
                  <a:srgbClr val="B5CEA8"/>
                </a:solidFill>
                <a:latin typeface="Courier New"/>
                <a:ea typeface="Courier New"/>
                <a:cs typeface="Courier New"/>
                <a:sym typeface="Courier New"/>
              </a:rPr>
              <a:t>72</a:t>
            </a:r>
            <a:r>
              <a:rPr lang="en-US" sz="1600" b="1" dirty="0">
                <a:solidFill>
                  <a:srgbClr val="D4D4D4"/>
                </a:solidFill>
                <a:latin typeface="Courier New"/>
                <a:ea typeface="Courier New"/>
                <a:cs typeface="Courier New"/>
                <a:sym typeface="Courier New"/>
              </a:rPr>
              <a:t>);</a:t>
            </a:r>
            <a:endParaRPr sz="16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163988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Google Shape;100;p19">
            <a:extLst>
              <a:ext uri="{FF2B5EF4-FFF2-40B4-BE49-F238E27FC236}">
                <a16:creationId xmlns:a16="http://schemas.microsoft.com/office/drawing/2014/main" id="{082F016B-B23A-714F-90F4-0217198AA363}"/>
              </a:ext>
            </a:extLst>
          </p:cNvPr>
          <p:cNvSpPr txBox="1"/>
          <p:nvPr/>
        </p:nvSpPr>
        <p:spPr>
          <a:xfrm>
            <a:off x="414000" y="1603800"/>
            <a:ext cx="3580500" cy="34455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39434C"/>
              </a:buClr>
              <a:buSzPts val="3600"/>
              <a:buFont typeface="Helvetica Neue Light"/>
              <a:buNone/>
            </a:pPr>
            <a:r>
              <a:rPr lang="en-US" sz="3600" dirty="0">
                <a:solidFill>
                  <a:schemeClr val="tx1"/>
                </a:solidFill>
                <a:latin typeface="Helvetica Neue Light"/>
                <a:ea typeface="Helvetica Neue Light"/>
                <a:cs typeface="Helvetica Neue Light"/>
                <a:sym typeface="Helvetica Neue Light"/>
              </a:rPr>
              <a:t>Your </a:t>
            </a:r>
            <a:r>
              <a:rPr lang="en-US" sz="3600" b="1" dirty="0">
                <a:solidFill>
                  <a:schemeClr val="tx1"/>
                </a:solidFill>
                <a:latin typeface="Helvetica Neue"/>
                <a:ea typeface="Helvetica Neue"/>
                <a:cs typeface="Helvetica Neue"/>
                <a:sym typeface="Helvetica Neue"/>
              </a:rPr>
              <a:t>if</a:t>
            </a:r>
            <a:r>
              <a:rPr lang="en-US" sz="3600" dirty="0">
                <a:solidFill>
                  <a:schemeClr val="tx1"/>
                </a:solidFill>
                <a:latin typeface="Helvetica Neue Light"/>
                <a:ea typeface="Helvetica Neue Light"/>
                <a:cs typeface="Helvetica Neue Light"/>
                <a:sym typeface="Helvetica Neue Light"/>
              </a:rPr>
              <a:t> and </a:t>
            </a:r>
            <a:r>
              <a:rPr lang="en-US" sz="3600" b="1" dirty="0">
                <a:solidFill>
                  <a:schemeClr val="tx1"/>
                </a:solidFill>
                <a:latin typeface="Helvetica Neue"/>
                <a:ea typeface="Helvetica Neue"/>
                <a:cs typeface="Helvetica Neue"/>
                <a:sym typeface="Helvetica Neue"/>
              </a:rPr>
              <a:t>else</a:t>
            </a:r>
            <a:r>
              <a:rPr lang="en-US" sz="3600" dirty="0">
                <a:solidFill>
                  <a:schemeClr val="tx1"/>
                </a:solidFill>
                <a:latin typeface="Helvetica Neue Light"/>
                <a:ea typeface="Helvetica Neue Light"/>
                <a:cs typeface="Helvetica Neue Light"/>
                <a:sym typeface="Helvetica Neue Light"/>
              </a:rPr>
              <a:t> statements can be nested to help you simulate more complex situations!</a:t>
            </a:r>
            <a:endParaRPr sz="3600" b="1" dirty="0">
              <a:solidFill>
                <a:schemeClr val="tx1"/>
              </a:solidFill>
              <a:latin typeface="Helvetica Neue"/>
              <a:ea typeface="Helvetica Neue"/>
              <a:cs typeface="Helvetica Neue"/>
              <a:sym typeface="Helvetica Neue"/>
            </a:endParaRPr>
          </a:p>
        </p:txBody>
      </p:sp>
      <p:sp>
        <p:nvSpPr>
          <p:cNvPr id="7" name="Google Shape;99;p19">
            <a:extLst>
              <a:ext uri="{FF2B5EF4-FFF2-40B4-BE49-F238E27FC236}">
                <a16:creationId xmlns:a16="http://schemas.microsoft.com/office/drawing/2014/main" id="{12B345F3-55F6-4C4B-8A7B-94CBF15B8B75}"/>
              </a:ext>
            </a:extLst>
          </p:cNvPr>
          <p:cNvSpPr txBox="1"/>
          <p:nvPr/>
        </p:nvSpPr>
        <p:spPr>
          <a:xfrm>
            <a:off x="4981500" y="-85203"/>
            <a:ext cx="7210500" cy="605205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800" b="1" dirty="0">
                <a:solidFill>
                  <a:srgbClr val="569CD6"/>
                </a:solidFill>
                <a:latin typeface="Courier New"/>
                <a:ea typeface="Courier New"/>
                <a:cs typeface="Courier New"/>
                <a:sym typeface="Courier New"/>
              </a:rPr>
              <a:t>var</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xPos</a:t>
            </a:r>
            <a:r>
              <a:rPr lang="en-US" sz="1800" b="1" dirty="0">
                <a:solidFill>
                  <a:srgbClr val="D4D4D4"/>
                </a:solidFill>
                <a:latin typeface="Courier New"/>
                <a:ea typeface="Courier New"/>
                <a:cs typeface="Courier New"/>
                <a:sym typeface="Courier New"/>
              </a:rPr>
              <a:t> = </a:t>
            </a:r>
            <a:r>
              <a:rPr lang="en-US" sz="1800" b="1" dirty="0">
                <a:solidFill>
                  <a:srgbClr val="B5CEA8"/>
                </a:solidFill>
                <a:latin typeface="Courier New"/>
                <a:ea typeface="Courier New"/>
                <a:cs typeface="Courier New"/>
                <a:sym typeface="Courier New"/>
              </a:rPr>
              <a:t>300</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var</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yPos</a:t>
            </a:r>
            <a:r>
              <a:rPr lang="en-US" sz="1800" b="1" dirty="0">
                <a:solidFill>
                  <a:srgbClr val="D4D4D4"/>
                </a:solidFill>
                <a:latin typeface="Courier New"/>
                <a:ea typeface="Courier New"/>
                <a:cs typeface="Courier New"/>
                <a:sym typeface="Courier New"/>
              </a:rPr>
              <a:t> = </a:t>
            </a:r>
            <a:r>
              <a:rPr lang="en-US" sz="1800" b="1" dirty="0">
                <a:solidFill>
                  <a:srgbClr val="B5CEA8"/>
                </a:solidFill>
                <a:latin typeface="Courier New"/>
                <a:ea typeface="Courier New"/>
                <a:cs typeface="Courier New"/>
                <a:sym typeface="Courier New"/>
              </a:rPr>
              <a:t>150</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569CD6"/>
                </a:solidFill>
                <a:latin typeface="Courier New"/>
                <a:ea typeface="Courier New"/>
                <a:cs typeface="Courier New"/>
                <a:sym typeface="Courier New"/>
              </a:rPr>
              <a:t>function</a:t>
            </a: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sendWarning</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x</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y</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D4D4D4"/>
                </a:solidFill>
                <a:latin typeface="Courier New"/>
                <a:ea typeface="Courier New"/>
                <a:cs typeface="Courier New"/>
                <a:sym typeface="Courier New"/>
              </a:rPr>
              <a:t>   </a:t>
            </a:r>
            <a:r>
              <a:rPr lang="en-US" sz="1800" b="1" dirty="0">
                <a:solidFill>
                  <a:srgbClr val="C586C0"/>
                </a:solidFill>
                <a:latin typeface="Courier New"/>
                <a:ea typeface="Courier New"/>
                <a:cs typeface="Courier New"/>
                <a:sym typeface="Courier New"/>
              </a:rPr>
              <a:t>if</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x</a:t>
            </a:r>
            <a:r>
              <a:rPr lang="en-US" sz="1800" b="1" dirty="0">
                <a:solidFill>
                  <a:srgbClr val="D4D4D4"/>
                </a:solidFill>
                <a:latin typeface="Courier New"/>
                <a:ea typeface="Courier New"/>
                <a:cs typeface="Courier New"/>
                <a:sym typeface="Courier New"/>
              </a:rPr>
              <a:t> &lt; </a:t>
            </a:r>
            <a:r>
              <a:rPr lang="en-US" sz="1800" b="1" dirty="0">
                <a:solidFill>
                  <a:srgbClr val="9CDCFE"/>
                </a:solidFill>
                <a:latin typeface="Courier New"/>
                <a:ea typeface="Courier New"/>
                <a:cs typeface="Courier New"/>
                <a:sym typeface="Courier New"/>
              </a:rPr>
              <a:t>xPos</a:t>
            </a:r>
            <a:r>
              <a:rPr lang="en-US" sz="1800" b="1" dirty="0">
                <a:solidFill>
                  <a:srgbClr val="D4D4D4"/>
                </a:solidFill>
                <a:latin typeface="Courier New"/>
                <a:ea typeface="Courier New"/>
                <a:cs typeface="Courier New"/>
                <a:sym typeface="Courier New"/>
              </a:rPr>
              <a:t>) &amp;&amp; (</a:t>
            </a:r>
            <a:r>
              <a:rPr lang="en-US" sz="1800" b="1" dirty="0">
                <a:solidFill>
                  <a:srgbClr val="9CDCFE"/>
                </a:solidFill>
                <a:latin typeface="Courier New"/>
                <a:ea typeface="Courier New"/>
                <a:cs typeface="Courier New"/>
                <a:sym typeface="Courier New"/>
              </a:rPr>
              <a:t>y</a:t>
            </a:r>
            <a:r>
              <a:rPr lang="en-US" sz="1800" b="1" dirty="0">
                <a:solidFill>
                  <a:srgbClr val="D4D4D4"/>
                </a:solidFill>
                <a:latin typeface="Courier New"/>
                <a:ea typeface="Courier New"/>
                <a:cs typeface="Courier New"/>
                <a:sym typeface="Courier New"/>
              </a:rPr>
              <a:t> &lt; </a:t>
            </a:r>
            <a:r>
              <a:rPr lang="en-US" sz="1800" b="1" dirty="0">
                <a:solidFill>
                  <a:srgbClr val="9CDCFE"/>
                </a:solidFill>
                <a:latin typeface="Courier New"/>
                <a:ea typeface="Courier New"/>
                <a:cs typeface="Courier New"/>
                <a:sym typeface="Courier New"/>
              </a:rPr>
              <a:t>yPos</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alert</a:t>
            </a:r>
            <a:r>
              <a:rPr lang="en-US" sz="1800" b="1" dirty="0">
                <a:solidFill>
                  <a:srgbClr val="D4D4D4"/>
                </a:solidFill>
                <a:latin typeface="Courier New"/>
                <a:ea typeface="Courier New"/>
                <a:cs typeface="Courier New"/>
                <a:sym typeface="Courier New"/>
              </a:rPr>
              <a:t>(</a:t>
            </a:r>
            <a:r>
              <a:rPr lang="en-US" sz="1800" b="1" dirty="0">
                <a:solidFill>
                  <a:srgbClr val="CE9178"/>
                </a:solidFill>
                <a:latin typeface="Courier New"/>
                <a:ea typeface="Courier New"/>
                <a:cs typeface="Courier New"/>
                <a:sym typeface="Courier New"/>
              </a:rPr>
              <a:t>"Adjust the position"</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D4D4D4"/>
                </a:solidFill>
                <a:latin typeface="Courier New"/>
                <a:ea typeface="Courier New"/>
                <a:cs typeface="Courier New"/>
                <a:sym typeface="Courier New"/>
              </a:rPr>
              <a:t>   } </a:t>
            </a:r>
            <a:r>
              <a:rPr lang="en-US" sz="1800" b="1" dirty="0">
                <a:solidFill>
                  <a:srgbClr val="C586C0"/>
                </a:solidFill>
                <a:latin typeface="Courier New"/>
                <a:ea typeface="Courier New"/>
                <a:cs typeface="Courier New"/>
                <a:sym typeface="Courier New"/>
              </a:rPr>
              <a:t>else</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alert</a:t>
            </a:r>
            <a:r>
              <a:rPr lang="en-US" sz="1800" b="1" dirty="0">
                <a:solidFill>
                  <a:srgbClr val="D4D4D4"/>
                </a:solidFill>
                <a:latin typeface="Courier New"/>
                <a:ea typeface="Courier New"/>
                <a:cs typeface="Courier New"/>
                <a:sym typeface="Courier New"/>
              </a:rPr>
              <a:t>(</a:t>
            </a:r>
            <a:r>
              <a:rPr lang="en-US" sz="1800" b="1" dirty="0">
                <a:solidFill>
                  <a:srgbClr val="CE9178"/>
                </a:solidFill>
                <a:latin typeface="Courier New"/>
                <a:ea typeface="Courier New"/>
                <a:cs typeface="Courier New"/>
                <a:sym typeface="Courier New"/>
              </a:rPr>
              <a:t>"Things are fine!"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DCDCAA"/>
                </a:solidFill>
                <a:latin typeface="Courier New"/>
                <a:ea typeface="Courier New"/>
                <a:cs typeface="Courier New"/>
                <a:sym typeface="Courier New"/>
              </a:rPr>
              <a:t>sendWarning</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500</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160</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1800" b="1" dirty="0">
                <a:solidFill>
                  <a:srgbClr val="DCDCAA"/>
                </a:solidFill>
                <a:latin typeface="Courier New"/>
                <a:ea typeface="Courier New"/>
                <a:cs typeface="Courier New"/>
                <a:sym typeface="Courier New"/>
              </a:rPr>
              <a:t>sendWarning</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100</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100</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sendWarning</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201</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149</a:t>
            </a:r>
            <a:r>
              <a:rPr lang="en-US" sz="1800" b="1" dirty="0">
                <a:solidFill>
                  <a:srgbClr val="D4D4D4"/>
                </a:solidFill>
                <a:latin typeface="Courier New"/>
                <a:ea typeface="Courier New"/>
                <a:cs typeface="Courier New"/>
                <a:sym typeface="Courier New"/>
              </a:rPr>
              <a:t>);</a:t>
            </a:r>
            <a:endParaRPr sz="18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33559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0;p27">
            <a:extLst>
              <a:ext uri="{FF2B5EF4-FFF2-40B4-BE49-F238E27FC236}">
                <a16:creationId xmlns:a16="http://schemas.microsoft.com/office/drawing/2014/main" id="{6B9F6A0F-0C88-6E4E-B625-A38D0235436B}"/>
              </a:ext>
            </a:extLst>
          </p:cNvPr>
          <p:cNvSpPr txBox="1">
            <a:spLocks noGrp="1"/>
          </p:cNvSpPr>
          <p:nvPr>
            <p:ph type="title"/>
          </p:nvPr>
        </p:nvSpPr>
        <p:spPr>
          <a:xfrm>
            <a:off x="2326121" y="1906291"/>
            <a:ext cx="7539758" cy="2687209"/>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5400"/>
              <a:buFont typeface="Helvetica Neue"/>
              <a:buNone/>
            </a:pPr>
            <a:r>
              <a:rPr lang="en-US" sz="5400" b="1" dirty="0">
                <a:solidFill>
                  <a:schemeClr val="tx1"/>
                </a:solidFill>
                <a:latin typeface="Helvetica Neue"/>
                <a:ea typeface="Helvetica Neue"/>
                <a:cs typeface="Helvetica Neue"/>
                <a:sym typeface="Helvetica Neue"/>
              </a:rPr>
              <a:t>Time for “Challenges”!</a:t>
            </a:r>
            <a:endParaRPr dirty="0">
              <a:solidFill>
                <a:schemeClr val="tx1"/>
              </a:solidFill>
            </a:endParaRPr>
          </a:p>
        </p:txBody>
      </p:sp>
      <p:sp>
        <p:nvSpPr>
          <p:cNvPr id="7" name="Rectangle 6">
            <a:extLst>
              <a:ext uri="{FF2B5EF4-FFF2-40B4-BE49-F238E27FC236}">
                <a16:creationId xmlns:a16="http://schemas.microsoft.com/office/drawing/2014/main" id="{B26B3319-43B2-D145-8D5E-E85F1AA459C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74702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Title 1">
            <a:extLst>
              <a:ext uri="{FF2B5EF4-FFF2-40B4-BE49-F238E27FC236}">
                <a16:creationId xmlns:a16="http://schemas.microsoft.com/office/drawing/2014/main" id="{53954043-B28F-BB4F-A03C-F6670060B455}"/>
              </a:ext>
            </a:extLst>
          </p:cNvPr>
          <p:cNvSpPr>
            <a:spLocks noGrp="1"/>
          </p:cNvSpPr>
          <p:nvPr>
            <p:ph type="title"/>
          </p:nvPr>
        </p:nvSpPr>
        <p:spPr>
          <a:xfrm>
            <a:off x="777240" y="1863037"/>
            <a:ext cx="3494362" cy="1505785"/>
          </a:xfrm>
        </p:spPr>
        <p:txBody>
          <a:bodyPr vert="horz" lIns="91440" tIns="45720" rIns="91440" bIns="45720" rtlCol="0" anchor="ctr">
            <a:normAutofit/>
          </a:bodyPr>
          <a:lstStyle/>
          <a:p>
            <a:pPr algn="r">
              <a:spcBef>
                <a:spcPct val="0"/>
              </a:spcBef>
            </a:pPr>
            <a:r>
              <a:rPr lang="en-US" kern="1200" dirty="0">
                <a:solidFill>
                  <a:srgbClr val="A41E35"/>
                </a:solidFill>
                <a:latin typeface="+mj-lt"/>
                <a:ea typeface="+mj-ea"/>
                <a:cs typeface="+mj-cs"/>
              </a:rPr>
              <a:t>In-Class Challenges</a:t>
            </a:r>
          </a:p>
        </p:txBody>
      </p:sp>
      <p:sp>
        <p:nvSpPr>
          <p:cNvPr id="8" name="Text Placeholder 2">
            <a:extLst>
              <a:ext uri="{FF2B5EF4-FFF2-40B4-BE49-F238E27FC236}">
                <a16:creationId xmlns:a16="http://schemas.microsoft.com/office/drawing/2014/main" id="{5B0B9EA1-757D-704A-865F-ED8DB263A48F}"/>
              </a:ext>
            </a:extLst>
          </p:cNvPr>
          <p:cNvSpPr>
            <a:spLocks noGrp="1"/>
          </p:cNvSpPr>
          <p:nvPr>
            <p:ph type="body" idx="1"/>
          </p:nvPr>
        </p:nvSpPr>
        <p:spPr>
          <a:xfrm>
            <a:off x="5099711" y="704340"/>
            <a:ext cx="6377769" cy="4930246"/>
          </a:xfrm>
        </p:spPr>
        <p:txBody>
          <a:bodyPr vert="horz" lIns="91440" tIns="45720" rIns="91440" bIns="45720" rtlCol="0" anchor="ctr">
            <a:normAutofit/>
          </a:bodyPr>
          <a:lstStyle/>
          <a:p>
            <a:pPr marL="628650" indent="-228600">
              <a:buFont typeface="Arial" panose="020B0604020202020204" pitchFamily="34" charset="0"/>
              <a:buChar char="•"/>
            </a:pPr>
            <a:r>
              <a:rPr lang="en-US" sz="2400" kern="1200" dirty="0">
                <a:solidFill>
                  <a:schemeClr val="tx1"/>
                </a:solidFill>
                <a:latin typeface="+mn-lt"/>
                <a:ea typeface="+mn-ea"/>
                <a:cs typeface="+mn-cs"/>
              </a:rPr>
              <a:t>GuessANumber</a:t>
            </a:r>
          </a:p>
          <a:p>
            <a:pPr marL="628650" indent="-228600">
              <a:buFont typeface="Arial" panose="020B0604020202020204" pitchFamily="34" charset="0"/>
              <a:buChar char="•"/>
            </a:pPr>
            <a:r>
              <a:rPr lang="en-US" sz="2400" kern="1200" dirty="0">
                <a:solidFill>
                  <a:schemeClr val="tx1"/>
                </a:solidFill>
                <a:latin typeface="+mn-lt"/>
                <a:ea typeface="+mn-ea"/>
                <a:cs typeface="+mn-cs"/>
              </a:rPr>
              <a:t>DayOfTheWeek</a:t>
            </a:r>
          </a:p>
          <a:p>
            <a:pPr marL="628650" indent="-228600">
              <a:buFont typeface="Arial" panose="020B0604020202020204" pitchFamily="34" charset="0"/>
              <a:buChar char="•"/>
            </a:pPr>
            <a:r>
              <a:rPr lang="en-US" sz="2400" kern="1200" dirty="0">
                <a:solidFill>
                  <a:schemeClr val="tx1"/>
                </a:solidFill>
                <a:latin typeface="+mn-lt"/>
                <a:ea typeface="+mn-ea"/>
                <a:cs typeface="+mn-cs"/>
              </a:rPr>
              <a:t>AreasOfRectangles</a:t>
            </a:r>
          </a:p>
          <a:p>
            <a:pPr marL="628650" indent="-228600">
              <a:buFont typeface="Arial" panose="020B0604020202020204" pitchFamily="34" charset="0"/>
              <a:buChar char="•"/>
            </a:pPr>
            <a:r>
              <a:rPr lang="en-US" sz="2400" kern="1200" dirty="0" err="1" smtClean="0">
                <a:solidFill>
                  <a:schemeClr val="tx1"/>
                </a:solidFill>
                <a:latin typeface="+mn-lt"/>
                <a:ea typeface="+mn-ea"/>
                <a:cs typeface="+mn-cs"/>
              </a:rPr>
              <a:t>AgeClassifier</a:t>
            </a:r>
            <a:endParaRPr lang="en-US" sz="2400" kern="1200" dirty="0">
              <a:solidFill>
                <a:schemeClr val="tx1"/>
              </a:solidFill>
              <a:latin typeface="+mn-lt"/>
              <a:ea typeface="+mn-ea"/>
              <a:cs typeface="+mn-cs"/>
            </a:endParaRPr>
          </a:p>
          <a:p>
            <a:pPr marL="628650" indent="-228600">
              <a:buFont typeface="Arial" panose="020B0604020202020204" pitchFamily="34" charset="0"/>
              <a:buChar char="•"/>
            </a:pPr>
            <a:r>
              <a:rPr lang="en-US" sz="2400" kern="1200" dirty="0" err="1">
                <a:solidFill>
                  <a:schemeClr val="tx1"/>
                </a:solidFill>
                <a:latin typeface="+mn-lt"/>
              </a:rPr>
              <a:t>RomanNumerals</a:t>
            </a:r>
            <a:endParaRPr lang="en-US" sz="2400" kern="1200" dirty="0">
              <a:solidFill>
                <a:schemeClr val="tx1"/>
              </a:solidFill>
              <a:latin typeface="+mn-lt"/>
            </a:endParaRPr>
          </a:p>
          <a:p>
            <a:pPr marL="628650" indent="-228600">
              <a:buFont typeface="Arial" panose="020B0604020202020204" pitchFamily="34" charset="0"/>
              <a:buChar char="•"/>
            </a:pPr>
            <a:r>
              <a:rPr lang="en-US" sz="2400" kern="1200" dirty="0" err="1" smtClean="0">
                <a:solidFill>
                  <a:schemeClr val="tx1"/>
                </a:solidFill>
                <a:latin typeface="+mn-lt"/>
              </a:rPr>
              <a:t>MassAndWeight</a:t>
            </a:r>
            <a:endParaRPr lang="en-US" sz="2400" kern="1200" dirty="0">
              <a:solidFill>
                <a:schemeClr val="tx1"/>
              </a:solidFill>
              <a:latin typeface="+mn-lt"/>
            </a:endParaRPr>
          </a:p>
        </p:txBody>
      </p:sp>
    </p:spTree>
    <p:extLst>
      <p:ext uri="{BB962C8B-B14F-4D97-AF65-F5344CB8AC3E}">
        <p14:creationId xmlns:p14="http://schemas.microsoft.com/office/powerpoint/2010/main" val="191005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943A4-C09B-E94D-AF63-CE932839E443}"/>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3" name="TextBox 2">
            <a:extLst>
              <a:ext uri="{FF2B5EF4-FFF2-40B4-BE49-F238E27FC236}">
                <a16:creationId xmlns:a16="http://schemas.microsoft.com/office/drawing/2014/main" id="{2B5C98C8-2E29-914B-BE30-FAFD9C139363}"/>
              </a:ext>
            </a:extLst>
          </p:cNvPr>
          <p:cNvSpPr txBox="1"/>
          <p:nvPr/>
        </p:nvSpPr>
        <p:spPr>
          <a:xfrm>
            <a:off x="3343007" y="-14415"/>
            <a:ext cx="3580108" cy="646331"/>
          </a:xfrm>
          <a:prstGeom prst="rect">
            <a:avLst/>
          </a:prstGeom>
          <a:solidFill>
            <a:srgbClr val="A41E35"/>
          </a:solidFill>
        </p:spPr>
        <p:txBody>
          <a:bodyPr wrap="square" rtlCol="0">
            <a:spAutoFit/>
          </a:bodyPr>
          <a:lstStyle/>
          <a:p>
            <a:r>
              <a:rPr lang="en-US" sz="3600" dirty="0">
                <a:solidFill>
                  <a:schemeClr val="bg1"/>
                </a:solidFill>
              </a:rPr>
              <a:t>GuessANumber</a:t>
            </a:r>
          </a:p>
        </p:txBody>
      </p:sp>
      <p:sp>
        <p:nvSpPr>
          <p:cNvPr id="4" name="Flowchart: Alternate Process 5">
            <a:extLst>
              <a:ext uri="{FF2B5EF4-FFF2-40B4-BE49-F238E27FC236}">
                <a16:creationId xmlns:a16="http://schemas.microsoft.com/office/drawing/2014/main" id="{2ABAC6D0-4E11-4F40-88BD-E358DBEF839C}"/>
              </a:ext>
            </a:extLst>
          </p:cNvPr>
          <p:cNvSpPr/>
          <p:nvPr/>
        </p:nvSpPr>
        <p:spPr>
          <a:xfrm>
            <a:off x="4992858" y="1908213"/>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Start</a:t>
            </a:r>
          </a:p>
        </p:txBody>
      </p:sp>
      <p:sp>
        <p:nvSpPr>
          <p:cNvPr id="5" name="Flowchart: Alternate Process 22">
            <a:extLst>
              <a:ext uri="{FF2B5EF4-FFF2-40B4-BE49-F238E27FC236}">
                <a16:creationId xmlns:a16="http://schemas.microsoft.com/office/drawing/2014/main" id="{602A7A05-5F2A-764D-A794-45C748A4D858}"/>
              </a:ext>
            </a:extLst>
          </p:cNvPr>
          <p:cNvSpPr/>
          <p:nvPr/>
        </p:nvSpPr>
        <p:spPr>
          <a:xfrm>
            <a:off x="5014213" y="5999922"/>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End</a:t>
            </a:r>
          </a:p>
        </p:txBody>
      </p:sp>
      <p:sp>
        <p:nvSpPr>
          <p:cNvPr id="6" name="TextBox 5">
            <a:extLst>
              <a:ext uri="{FF2B5EF4-FFF2-40B4-BE49-F238E27FC236}">
                <a16:creationId xmlns:a16="http://schemas.microsoft.com/office/drawing/2014/main" id="{6DA952B9-D3F4-1043-A456-AB5EC4272F77}"/>
              </a:ext>
            </a:extLst>
          </p:cNvPr>
          <p:cNvSpPr txBox="1"/>
          <p:nvPr/>
        </p:nvSpPr>
        <p:spPr>
          <a:xfrm>
            <a:off x="125046" y="1876956"/>
            <a:ext cx="4211502" cy="4893647"/>
          </a:xfrm>
          <a:prstGeom prst="rect">
            <a:avLst/>
          </a:prstGeom>
          <a:noFill/>
        </p:spPr>
        <p:txBody>
          <a:bodyPr wrap="square" rtlCol="0">
            <a:spAutoFit/>
          </a:bodyPr>
          <a:lstStyle/>
          <a:p>
            <a:r>
              <a:rPr lang="en-US" sz="2400" dirty="0"/>
              <a:t>Update your GuessANumber program so that after the random number is generated and the user is prompted for a guess.  If the guess is “Too high”, “Too low” or “Correct”, display the random number that was generated, the number that was guessed and an appropriate message that indicates if the guess was too high, too low or correct.</a:t>
            </a:r>
          </a:p>
        </p:txBody>
      </p:sp>
      <p:sp>
        <p:nvSpPr>
          <p:cNvPr id="7" name="TextBox 6">
            <a:extLst>
              <a:ext uri="{FF2B5EF4-FFF2-40B4-BE49-F238E27FC236}">
                <a16:creationId xmlns:a16="http://schemas.microsoft.com/office/drawing/2014/main" id="{0B97D7D9-B489-C047-AB3A-29744DD50BB1}"/>
              </a:ext>
            </a:extLst>
          </p:cNvPr>
          <p:cNvSpPr txBox="1"/>
          <p:nvPr/>
        </p:nvSpPr>
        <p:spPr>
          <a:xfrm>
            <a:off x="-8896" y="1275257"/>
            <a:ext cx="4115810" cy="400110"/>
          </a:xfrm>
          <a:prstGeom prst="rect">
            <a:avLst/>
          </a:prstGeom>
          <a:noFill/>
        </p:spPr>
        <p:txBody>
          <a:bodyPr wrap="square" rtlCol="0">
            <a:spAutoFit/>
          </a:bodyPr>
          <a:lstStyle/>
          <a:p>
            <a:r>
              <a:rPr lang="en-US" sz="2000" dirty="0"/>
              <a:t>Step #1 – Understand the Problem</a:t>
            </a:r>
          </a:p>
        </p:txBody>
      </p:sp>
      <p:sp>
        <p:nvSpPr>
          <p:cNvPr id="8" name="TextBox 7">
            <a:extLst>
              <a:ext uri="{FF2B5EF4-FFF2-40B4-BE49-F238E27FC236}">
                <a16:creationId xmlns:a16="http://schemas.microsoft.com/office/drawing/2014/main" id="{B76DAF4B-D5BA-FC44-9989-0B937F3DF45A}"/>
              </a:ext>
            </a:extLst>
          </p:cNvPr>
          <p:cNvSpPr txBox="1"/>
          <p:nvPr/>
        </p:nvSpPr>
        <p:spPr>
          <a:xfrm>
            <a:off x="4155516" y="1285766"/>
            <a:ext cx="4046738" cy="400110"/>
          </a:xfrm>
          <a:prstGeom prst="rect">
            <a:avLst/>
          </a:prstGeom>
          <a:noFill/>
        </p:spPr>
        <p:txBody>
          <a:bodyPr wrap="square" rtlCol="0">
            <a:spAutoFit/>
          </a:bodyPr>
          <a:lstStyle/>
          <a:p>
            <a:r>
              <a:rPr lang="en-US" sz="2000" dirty="0"/>
              <a:t>Step #2 – Develop the Algorithm</a:t>
            </a:r>
          </a:p>
        </p:txBody>
      </p:sp>
      <p:sp>
        <p:nvSpPr>
          <p:cNvPr id="9" name="TextBox 8">
            <a:extLst>
              <a:ext uri="{FF2B5EF4-FFF2-40B4-BE49-F238E27FC236}">
                <a16:creationId xmlns:a16="http://schemas.microsoft.com/office/drawing/2014/main" id="{36763020-13BA-7245-8AF1-B8A5D79368A8}"/>
              </a:ext>
            </a:extLst>
          </p:cNvPr>
          <p:cNvSpPr txBox="1"/>
          <p:nvPr/>
        </p:nvSpPr>
        <p:spPr>
          <a:xfrm>
            <a:off x="8315573" y="282497"/>
            <a:ext cx="3556000" cy="400110"/>
          </a:xfrm>
          <a:prstGeom prst="rect">
            <a:avLst/>
          </a:prstGeom>
          <a:noFill/>
        </p:spPr>
        <p:txBody>
          <a:bodyPr wrap="square" rtlCol="0">
            <a:spAutoFit/>
          </a:bodyPr>
          <a:lstStyle/>
          <a:p>
            <a:r>
              <a:rPr lang="en-US" sz="2000" dirty="0"/>
              <a:t>Step #3 – Write the Code</a:t>
            </a:r>
          </a:p>
        </p:txBody>
      </p:sp>
      <p:sp>
        <p:nvSpPr>
          <p:cNvPr id="10" name="Flowchart: Data 21">
            <a:extLst>
              <a:ext uri="{FF2B5EF4-FFF2-40B4-BE49-F238E27FC236}">
                <a16:creationId xmlns:a16="http://schemas.microsoft.com/office/drawing/2014/main" id="{26045AB6-7327-A448-B847-D2A9EE6474A9}"/>
              </a:ext>
            </a:extLst>
          </p:cNvPr>
          <p:cNvSpPr/>
          <p:nvPr/>
        </p:nvSpPr>
        <p:spPr>
          <a:xfrm>
            <a:off x="4961444" y="3710190"/>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for the User’s Guess</a:t>
            </a:r>
          </a:p>
        </p:txBody>
      </p:sp>
      <p:sp>
        <p:nvSpPr>
          <p:cNvPr id="11" name="Flowchart: Predefined Process 24">
            <a:extLst>
              <a:ext uri="{FF2B5EF4-FFF2-40B4-BE49-F238E27FC236}">
                <a16:creationId xmlns:a16="http://schemas.microsoft.com/office/drawing/2014/main" id="{6A6F6CCC-B6F8-BE4D-9BF9-EDBE052FF936}"/>
              </a:ext>
            </a:extLst>
          </p:cNvPr>
          <p:cNvSpPr/>
          <p:nvPr/>
        </p:nvSpPr>
        <p:spPr>
          <a:xfrm>
            <a:off x="4859857" y="4843382"/>
            <a:ext cx="2063258" cy="61741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guessMade</a:t>
            </a:r>
          </a:p>
        </p:txBody>
      </p:sp>
      <p:cxnSp>
        <p:nvCxnSpPr>
          <p:cNvPr id="12" name="Straight Arrow Connector 11">
            <a:extLst>
              <a:ext uri="{FF2B5EF4-FFF2-40B4-BE49-F238E27FC236}">
                <a16:creationId xmlns:a16="http://schemas.microsoft.com/office/drawing/2014/main" id="{5A96BC01-E869-7D43-ABC6-9127D2C91373}"/>
              </a:ext>
            </a:extLst>
          </p:cNvPr>
          <p:cNvCxnSpPr>
            <a:cxnSpLocks/>
            <a:stCxn id="10" idx="4"/>
            <a:endCxn id="11" idx="0"/>
          </p:cNvCxnSpPr>
          <p:nvPr/>
        </p:nvCxnSpPr>
        <p:spPr>
          <a:xfrm>
            <a:off x="5875844" y="4399911"/>
            <a:ext cx="15642" cy="44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AB4E3E-A07A-0B48-88F6-BF5FFCB89A4E}"/>
              </a:ext>
            </a:extLst>
          </p:cNvPr>
          <p:cNvCxnSpPr>
            <a:cxnSpLocks/>
            <a:stCxn id="4" idx="2"/>
            <a:endCxn id="21" idx="0"/>
          </p:cNvCxnSpPr>
          <p:nvPr/>
        </p:nvCxnSpPr>
        <p:spPr>
          <a:xfrm flipH="1">
            <a:off x="5863163" y="2283351"/>
            <a:ext cx="134" cy="305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0AF896B-E836-9840-A9C5-48FB3583BE0D}"/>
              </a:ext>
            </a:extLst>
          </p:cNvPr>
          <p:cNvCxnSpPr>
            <a:cxnSpLocks/>
            <a:stCxn id="11" idx="2"/>
            <a:endCxn id="5" idx="0"/>
          </p:cNvCxnSpPr>
          <p:nvPr/>
        </p:nvCxnSpPr>
        <p:spPr>
          <a:xfrm flipH="1">
            <a:off x="5884652" y="5460798"/>
            <a:ext cx="6834" cy="539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owchart: Alternate Process 65">
            <a:extLst>
              <a:ext uri="{FF2B5EF4-FFF2-40B4-BE49-F238E27FC236}">
                <a16:creationId xmlns:a16="http://schemas.microsoft.com/office/drawing/2014/main" id="{7563E024-CCC5-8F4F-9EAE-9D8C3DD0EE9C}"/>
              </a:ext>
            </a:extLst>
          </p:cNvPr>
          <p:cNvSpPr/>
          <p:nvPr/>
        </p:nvSpPr>
        <p:spPr>
          <a:xfrm>
            <a:off x="8795033" y="757668"/>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guessMade</a:t>
            </a:r>
          </a:p>
        </p:txBody>
      </p:sp>
      <p:cxnSp>
        <p:nvCxnSpPr>
          <p:cNvPr id="16" name="Straight Arrow Connector 15">
            <a:extLst>
              <a:ext uri="{FF2B5EF4-FFF2-40B4-BE49-F238E27FC236}">
                <a16:creationId xmlns:a16="http://schemas.microsoft.com/office/drawing/2014/main" id="{497AD418-9A85-D741-8453-0AF9F6845A00}"/>
              </a:ext>
            </a:extLst>
          </p:cNvPr>
          <p:cNvCxnSpPr>
            <a:cxnSpLocks/>
            <a:stCxn id="15" idx="2"/>
            <a:endCxn id="23" idx="0"/>
          </p:cNvCxnSpPr>
          <p:nvPr/>
        </p:nvCxnSpPr>
        <p:spPr>
          <a:xfrm>
            <a:off x="9665472" y="1132806"/>
            <a:ext cx="16095" cy="254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040EBD-42C4-214F-B9C7-786F872D9167}"/>
              </a:ext>
            </a:extLst>
          </p:cNvPr>
          <p:cNvCxnSpPr>
            <a:cxnSpLocks/>
            <a:stCxn id="27" idx="4"/>
            <a:endCxn id="18" idx="0"/>
          </p:cNvCxnSpPr>
          <p:nvPr/>
        </p:nvCxnSpPr>
        <p:spPr>
          <a:xfrm flipH="1">
            <a:off x="9677204" y="5949950"/>
            <a:ext cx="7045" cy="30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Alternate Process 73">
            <a:extLst>
              <a:ext uri="{FF2B5EF4-FFF2-40B4-BE49-F238E27FC236}">
                <a16:creationId xmlns:a16="http://schemas.microsoft.com/office/drawing/2014/main" id="{1DC0067A-BB84-1943-8514-24AF1372EDE8}"/>
              </a:ext>
            </a:extLst>
          </p:cNvPr>
          <p:cNvSpPr/>
          <p:nvPr/>
        </p:nvSpPr>
        <p:spPr>
          <a:xfrm>
            <a:off x="8806765" y="6251039"/>
            <a:ext cx="1740877" cy="5145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a:t>
            </a:r>
          </a:p>
        </p:txBody>
      </p:sp>
      <p:cxnSp>
        <p:nvCxnSpPr>
          <p:cNvPr id="19" name="Straight Arrow Connector 18">
            <a:extLst>
              <a:ext uri="{FF2B5EF4-FFF2-40B4-BE49-F238E27FC236}">
                <a16:creationId xmlns:a16="http://schemas.microsoft.com/office/drawing/2014/main" id="{E7DAF496-4A4E-974C-A541-7478C5100DFC}"/>
              </a:ext>
            </a:extLst>
          </p:cNvPr>
          <p:cNvCxnSpPr>
            <a:cxnSpLocks/>
            <a:stCxn id="25" idx="2"/>
            <a:endCxn id="26" idx="1"/>
          </p:cNvCxnSpPr>
          <p:nvPr/>
        </p:nvCxnSpPr>
        <p:spPr>
          <a:xfrm>
            <a:off x="9708842" y="4515084"/>
            <a:ext cx="4282" cy="225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55072FF-DF7F-8D48-BBF3-7B895F635E78}"/>
              </a:ext>
            </a:extLst>
          </p:cNvPr>
          <p:cNvCxnSpPr>
            <a:cxnSpLocks/>
            <a:stCxn id="23" idx="2"/>
            <a:endCxn id="24" idx="1"/>
          </p:cNvCxnSpPr>
          <p:nvPr/>
        </p:nvCxnSpPr>
        <p:spPr>
          <a:xfrm>
            <a:off x="9681567" y="2379862"/>
            <a:ext cx="4282" cy="225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owchart: Process 37">
            <a:extLst>
              <a:ext uri="{FF2B5EF4-FFF2-40B4-BE49-F238E27FC236}">
                <a16:creationId xmlns:a16="http://schemas.microsoft.com/office/drawing/2014/main" id="{7118B538-E639-5640-A7B4-7A27F0C041B8}"/>
              </a:ext>
            </a:extLst>
          </p:cNvPr>
          <p:cNvSpPr/>
          <p:nvPr/>
        </p:nvSpPr>
        <p:spPr>
          <a:xfrm>
            <a:off x="4983932" y="2588969"/>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Generate a Random Number (1-100)</a:t>
            </a:r>
          </a:p>
        </p:txBody>
      </p:sp>
      <p:cxnSp>
        <p:nvCxnSpPr>
          <p:cNvPr id="22" name="Straight Arrow Connector 21">
            <a:extLst>
              <a:ext uri="{FF2B5EF4-FFF2-40B4-BE49-F238E27FC236}">
                <a16:creationId xmlns:a16="http://schemas.microsoft.com/office/drawing/2014/main" id="{E59C2C4D-1C45-AD41-B507-0AB7FA8AE54B}"/>
              </a:ext>
            </a:extLst>
          </p:cNvPr>
          <p:cNvCxnSpPr>
            <a:cxnSpLocks/>
            <a:stCxn id="21" idx="2"/>
            <a:endCxn id="10" idx="1"/>
          </p:cNvCxnSpPr>
          <p:nvPr/>
        </p:nvCxnSpPr>
        <p:spPr>
          <a:xfrm>
            <a:off x="5863163" y="3268907"/>
            <a:ext cx="12681" cy="441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owchart: Decision 42">
            <a:extLst>
              <a:ext uri="{FF2B5EF4-FFF2-40B4-BE49-F238E27FC236}">
                <a16:creationId xmlns:a16="http://schemas.microsoft.com/office/drawing/2014/main" id="{4CC81C5C-B7DC-6643-A5F7-F0AE7F0A0B71}"/>
              </a:ext>
            </a:extLst>
          </p:cNvPr>
          <p:cNvSpPr/>
          <p:nvPr/>
        </p:nvSpPr>
        <p:spPr>
          <a:xfrm>
            <a:off x="8749365" y="1387431"/>
            <a:ext cx="1864404" cy="99243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Guess &gt; Random Number?</a:t>
            </a:r>
          </a:p>
        </p:txBody>
      </p:sp>
      <p:sp>
        <p:nvSpPr>
          <p:cNvPr id="24" name="Flowchart: Data 56">
            <a:extLst>
              <a:ext uri="{FF2B5EF4-FFF2-40B4-BE49-F238E27FC236}">
                <a16:creationId xmlns:a16="http://schemas.microsoft.com/office/drawing/2014/main" id="{F2AA6422-27F3-3F45-B14D-72A250AA5B11}"/>
              </a:ext>
            </a:extLst>
          </p:cNvPr>
          <p:cNvSpPr/>
          <p:nvPr/>
        </p:nvSpPr>
        <p:spPr>
          <a:xfrm>
            <a:off x="8771449" y="2605842"/>
            <a:ext cx="1828800" cy="46776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_________</a:t>
            </a:r>
          </a:p>
        </p:txBody>
      </p:sp>
      <p:sp>
        <p:nvSpPr>
          <p:cNvPr id="25" name="Flowchart: Decision 70">
            <a:extLst>
              <a:ext uri="{FF2B5EF4-FFF2-40B4-BE49-F238E27FC236}">
                <a16:creationId xmlns:a16="http://schemas.microsoft.com/office/drawing/2014/main" id="{886998D6-9888-8E46-897F-531F5F08AD3E}"/>
              </a:ext>
            </a:extLst>
          </p:cNvPr>
          <p:cNvSpPr/>
          <p:nvPr/>
        </p:nvSpPr>
        <p:spPr>
          <a:xfrm>
            <a:off x="8776640" y="3522653"/>
            <a:ext cx="1864404" cy="99243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Guess &lt; Random Number?</a:t>
            </a:r>
          </a:p>
        </p:txBody>
      </p:sp>
      <p:sp>
        <p:nvSpPr>
          <p:cNvPr id="26" name="Flowchart: Data 82">
            <a:extLst>
              <a:ext uri="{FF2B5EF4-FFF2-40B4-BE49-F238E27FC236}">
                <a16:creationId xmlns:a16="http://schemas.microsoft.com/office/drawing/2014/main" id="{F64BD678-F471-F546-8881-EC6DCEF38AAD}"/>
              </a:ext>
            </a:extLst>
          </p:cNvPr>
          <p:cNvSpPr/>
          <p:nvPr/>
        </p:nvSpPr>
        <p:spPr>
          <a:xfrm>
            <a:off x="8798724" y="4741043"/>
            <a:ext cx="1828800" cy="46776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“Too Low”</a:t>
            </a:r>
          </a:p>
        </p:txBody>
      </p:sp>
      <p:sp>
        <p:nvSpPr>
          <p:cNvPr id="27" name="Flowchart: Data 83">
            <a:extLst>
              <a:ext uri="{FF2B5EF4-FFF2-40B4-BE49-F238E27FC236}">
                <a16:creationId xmlns:a16="http://schemas.microsoft.com/office/drawing/2014/main" id="{AF150BA4-E4D5-E944-8655-742D20EB5068}"/>
              </a:ext>
            </a:extLst>
          </p:cNvPr>
          <p:cNvSpPr/>
          <p:nvPr/>
        </p:nvSpPr>
        <p:spPr>
          <a:xfrm>
            <a:off x="8769849" y="5482189"/>
            <a:ext cx="1828800" cy="46776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_________</a:t>
            </a:r>
          </a:p>
        </p:txBody>
      </p:sp>
      <p:cxnSp>
        <p:nvCxnSpPr>
          <p:cNvPr id="28" name="Connector: Elbow 87">
            <a:extLst>
              <a:ext uri="{FF2B5EF4-FFF2-40B4-BE49-F238E27FC236}">
                <a16:creationId xmlns:a16="http://schemas.microsoft.com/office/drawing/2014/main" id="{320BBC63-952F-BF4D-8A62-4F903AFBFAB0}"/>
              </a:ext>
            </a:extLst>
          </p:cNvPr>
          <p:cNvCxnSpPr>
            <a:cxnSpLocks/>
            <a:stCxn id="23" idx="1"/>
            <a:endCxn id="25" idx="0"/>
          </p:cNvCxnSpPr>
          <p:nvPr/>
        </p:nvCxnSpPr>
        <p:spPr>
          <a:xfrm rot="10800000" flipH="1" flipV="1">
            <a:off x="8749364" y="1883647"/>
            <a:ext cx="959477" cy="1639006"/>
          </a:xfrm>
          <a:prstGeom prst="bentConnector4">
            <a:avLst>
              <a:gd name="adj1" fmla="val -23825"/>
              <a:gd name="adj2" fmla="val 8745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91">
            <a:extLst>
              <a:ext uri="{FF2B5EF4-FFF2-40B4-BE49-F238E27FC236}">
                <a16:creationId xmlns:a16="http://schemas.microsoft.com/office/drawing/2014/main" id="{DB5CE515-669A-6044-A057-7A7F972F3F8F}"/>
              </a:ext>
            </a:extLst>
          </p:cNvPr>
          <p:cNvCxnSpPr>
            <a:stCxn id="24" idx="5"/>
            <a:endCxn id="18" idx="3"/>
          </p:cNvCxnSpPr>
          <p:nvPr/>
        </p:nvCxnSpPr>
        <p:spPr>
          <a:xfrm>
            <a:off x="10417369" y="2839723"/>
            <a:ext cx="130273" cy="3668584"/>
          </a:xfrm>
          <a:prstGeom prst="bentConnector3">
            <a:avLst>
              <a:gd name="adj1" fmla="val 31586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100">
            <a:extLst>
              <a:ext uri="{FF2B5EF4-FFF2-40B4-BE49-F238E27FC236}">
                <a16:creationId xmlns:a16="http://schemas.microsoft.com/office/drawing/2014/main" id="{39A21434-0CF6-D84A-8BC9-BC86CCE8B0DB}"/>
              </a:ext>
            </a:extLst>
          </p:cNvPr>
          <p:cNvCxnSpPr>
            <a:stCxn id="25" idx="1"/>
            <a:endCxn id="27" idx="2"/>
          </p:cNvCxnSpPr>
          <p:nvPr/>
        </p:nvCxnSpPr>
        <p:spPr>
          <a:xfrm rot="10800000" flipH="1" flipV="1">
            <a:off x="8776639" y="4018868"/>
            <a:ext cx="176089" cy="1697201"/>
          </a:xfrm>
          <a:prstGeom prst="bentConnector3">
            <a:avLst>
              <a:gd name="adj1" fmla="val -13367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102">
            <a:extLst>
              <a:ext uri="{FF2B5EF4-FFF2-40B4-BE49-F238E27FC236}">
                <a16:creationId xmlns:a16="http://schemas.microsoft.com/office/drawing/2014/main" id="{D98E2B98-5BF9-7C45-A752-8FE30F895BEE}"/>
              </a:ext>
            </a:extLst>
          </p:cNvPr>
          <p:cNvCxnSpPr>
            <a:stCxn id="26" idx="5"/>
            <a:endCxn id="18" idx="3"/>
          </p:cNvCxnSpPr>
          <p:nvPr/>
        </p:nvCxnSpPr>
        <p:spPr>
          <a:xfrm>
            <a:off x="10444644" y="4974924"/>
            <a:ext cx="102998" cy="1533383"/>
          </a:xfrm>
          <a:prstGeom prst="bentConnector3">
            <a:avLst>
              <a:gd name="adj1" fmla="val 371467"/>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B43D357-FC0C-B94D-9909-36D275B63E2B}"/>
              </a:ext>
            </a:extLst>
          </p:cNvPr>
          <p:cNvSpPr txBox="1"/>
          <p:nvPr/>
        </p:nvSpPr>
        <p:spPr>
          <a:xfrm>
            <a:off x="8488604" y="3961229"/>
            <a:ext cx="541696" cy="307777"/>
          </a:xfrm>
          <a:prstGeom prst="rect">
            <a:avLst/>
          </a:prstGeom>
          <a:noFill/>
        </p:spPr>
        <p:txBody>
          <a:bodyPr wrap="square" rtlCol="0">
            <a:spAutoFit/>
          </a:bodyPr>
          <a:lstStyle/>
          <a:p>
            <a:r>
              <a:rPr lang="en-US" dirty="0"/>
              <a:t>No</a:t>
            </a:r>
          </a:p>
        </p:txBody>
      </p:sp>
      <p:sp>
        <p:nvSpPr>
          <p:cNvPr id="33" name="TextBox 32">
            <a:extLst>
              <a:ext uri="{FF2B5EF4-FFF2-40B4-BE49-F238E27FC236}">
                <a16:creationId xmlns:a16="http://schemas.microsoft.com/office/drawing/2014/main" id="{0B6CC127-C320-564D-A85C-BE1C0442BFC1}"/>
              </a:ext>
            </a:extLst>
          </p:cNvPr>
          <p:cNvSpPr txBox="1"/>
          <p:nvPr/>
        </p:nvSpPr>
        <p:spPr>
          <a:xfrm>
            <a:off x="9795317" y="2263186"/>
            <a:ext cx="541696" cy="307777"/>
          </a:xfrm>
          <a:prstGeom prst="rect">
            <a:avLst/>
          </a:prstGeom>
          <a:noFill/>
        </p:spPr>
        <p:txBody>
          <a:bodyPr wrap="square" rtlCol="0">
            <a:spAutoFit/>
          </a:bodyPr>
          <a:lstStyle/>
          <a:p>
            <a:r>
              <a:rPr lang="en-US" dirty="0"/>
              <a:t>Yes</a:t>
            </a:r>
          </a:p>
        </p:txBody>
      </p:sp>
      <p:sp>
        <p:nvSpPr>
          <p:cNvPr id="34" name="TextBox 33">
            <a:extLst>
              <a:ext uri="{FF2B5EF4-FFF2-40B4-BE49-F238E27FC236}">
                <a16:creationId xmlns:a16="http://schemas.microsoft.com/office/drawing/2014/main" id="{DA3D471D-E61B-B848-8E78-25FC18270120}"/>
              </a:ext>
            </a:extLst>
          </p:cNvPr>
          <p:cNvSpPr txBox="1"/>
          <p:nvPr/>
        </p:nvSpPr>
        <p:spPr>
          <a:xfrm>
            <a:off x="9699058" y="4419240"/>
            <a:ext cx="541696" cy="307777"/>
          </a:xfrm>
          <a:prstGeom prst="rect">
            <a:avLst/>
          </a:prstGeom>
          <a:noFill/>
        </p:spPr>
        <p:txBody>
          <a:bodyPr wrap="square" rtlCol="0">
            <a:spAutoFit/>
          </a:bodyPr>
          <a:lstStyle/>
          <a:p>
            <a:r>
              <a:rPr lang="en-US" dirty="0"/>
              <a:t>Yes</a:t>
            </a:r>
          </a:p>
        </p:txBody>
      </p:sp>
      <p:sp>
        <p:nvSpPr>
          <p:cNvPr id="35" name="TextBox 34">
            <a:extLst>
              <a:ext uri="{FF2B5EF4-FFF2-40B4-BE49-F238E27FC236}">
                <a16:creationId xmlns:a16="http://schemas.microsoft.com/office/drawing/2014/main" id="{98C06A79-8A4F-C04F-98D6-B6C1C4F708B4}"/>
              </a:ext>
            </a:extLst>
          </p:cNvPr>
          <p:cNvSpPr txBox="1"/>
          <p:nvPr/>
        </p:nvSpPr>
        <p:spPr>
          <a:xfrm>
            <a:off x="8476649" y="1839680"/>
            <a:ext cx="541696" cy="307777"/>
          </a:xfrm>
          <a:prstGeom prst="rect">
            <a:avLst/>
          </a:prstGeom>
          <a:noFill/>
        </p:spPr>
        <p:txBody>
          <a:bodyPr wrap="square" rtlCol="0">
            <a:spAutoFit/>
          </a:bodyPr>
          <a:lstStyle/>
          <a:p>
            <a:r>
              <a:rPr lang="en-US" dirty="0"/>
              <a:t>No</a:t>
            </a:r>
          </a:p>
        </p:txBody>
      </p:sp>
      <p:sp>
        <p:nvSpPr>
          <p:cNvPr id="36" name="Oval 35">
            <a:extLst>
              <a:ext uri="{FF2B5EF4-FFF2-40B4-BE49-F238E27FC236}">
                <a16:creationId xmlns:a16="http://schemas.microsoft.com/office/drawing/2014/main" id="{D7F866F4-E7A7-5B41-A6ED-CDD4876EE3A7}"/>
              </a:ext>
            </a:extLst>
          </p:cNvPr>
          <p:cNvSpPr/>
          <p:nvPr/>
        </p:nvSpPr>
        <p:spPr>
          <a:xfrm>
            <a:off x="8842754" y="2561728"/>
            <a:ext cx="1677180" cy="59848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3344594B-B906-B44F-9E6E-CA0EA6CDC903}"/>
              </a:ext>
            </a:extLst>
          </p:cNvPr>
          <p:cNvSpPr/>
          <p:nvPr/>
        </p:nvSpPr>
        <p:spPr>
          <a:xfrm>
            <a:off x="8782726" y="5438801"/>
            <a:ext cx="1677180" cy="59848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90B6B8EB-0A5D-CB44-9913-48AAAC371AF6}"/>
              </a:ext>
            </a:extLst>
          </p:cNvPr>
          <p:cNvSpPr txBox="1"/>
          <p:nvPr/>
        </p:nvSpPr>
        <p:spPr>
          <a:xfrm>
            <a:off x="9199427" y="2789392"/>
            <a:ext cx="1353264" cy="307777"/>
          </a:xfrm>
          <a:prstGeom prst="rect">
            <a:avLst/>
          </a:prstGeom>
          <a:noFill/>
        </p:spPr>
        <p:txBody>
          <a:bodyPr wrap="square" rtlCol="0">
            <a:spAutoFit/>
          </a:bodyPr>
          <a:lstStyle/>
          <a:p>
            <a:r>
              <a:rPr lang="en-US" dirty="0">
                <a:solidFill>
                  <a:schemeClr val="bg1"/>
                </a:solidFill>
                <a:latin typeface="+mn-lt"/>
              </a:rPr>
              <a:t>“Too High”</a:t>
            </a:r>
          </a:p>
        </p:txBody>
      </p:sp>
      <p:sp>
        <p:nvSpPr>
          <p:cNvPr id="39" name="TextBox 38">
            <a:extLst>
              <a:ext uri="{FF2B5EF4-FFF2-40B4-BE49-F238E27FC236}">
                <a16:creationId xmlns:a16="http://schemas.microsoft.com/office/drawing/2014/main" id="{DE3E00C9-0237-0146-B837-8EAFCCEB07D3}"/>
              </a:ext>
            </a:extLst>
          </p:cNvPr>
          <p:cNvSpPr txBox="1"/>
          <p:nvPr/>
        </p:nvSpPr>
        <p:spPr>
          <a:xfrm>
            <a:off x="9222507" y="5657284"/>
            <a:ext cx="1353264" cy="307777"/>
          </a:xfrm>
          <a:prstGeom prst="rect">
            <a:avLst/>
          </a:prstGeom>
          <a:noFill/>
        </p:spPr>
        <p:txBody>
          <a:bodyPr wrap="square" rtlCol="0">
            <a:spAutoFit/>
          </a:bodyPr>
          <a:lstStyle/>
          <a:p>
            <a:r>
              <a:rPr lang="en-US" dirty="0">
                <a:solidFill>
                  <a:schemeClr val="bg1"/>
                </a:solidFill>
                <a:latin typeface="+mn-lt"/>
              </a:rPr>
              <a:t>“Correct!”</a:t>
            </a:r>
          </a:p>
        </p:txBody>
      </p:sp>
    </p:spTree>
    <p:extLst>
      <p:ext uri="{BB962C8B-B14F-4D97-AF65-F5344CB8AC3E}">
        <p14:creationId xmlns:p14="http://schemas.microsoft.com/office/powerpoint/2010/main" val="227851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ppt_x"/>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ppt_x"/>
                                          </p:val>
                                        </p:tav>
                                        <p:tav tm="100000">
                                          <p:val>
                                            <p:strVal val="#ppt_x"/>
                                          </p:val>
                                        </p:tav>
                                      </p:tavLst>
                                    </p:anim>
                                    <p:anim calcmode="lin" valueType="num">
                                      <p:cBhvr additive="base">
                                        <p:cTn id="106" dur="500" fill="hold"/>
                                        <p:tgtEl>
                                          <p:spTgt spid="2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ppt_x"/>
                                          </p:val>
                                        </p:tav>
                                        <p:tav tm="100000">
                                          <p:val>
                                            <p:strVal val="#ppt_x"/>
                                          </p:val>
                                        </p:tav>
                                      </p:tavLst>
                                    </p:anim>
                                    <p:anim calcmode="lin" valueType="num">
                                      <p:cBhvr additive="base">
                                        <p:cTn id="118" dur="500" fill="hold"/>
                                        <p:tgtEl>
                                          <p:spTgt spid="29"/>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500" fill="hold"/>
                                        <p:tgtEl>
                                          <p:spTgt spid="30"/>
                                        </p:tgtEl>
                                        <p:attrNameLst>
                                          <p:attrName>ppt_x</p:attrName>
                                        </p:attrNameLst>
                                      </p:cBhvr>
                                      <p:tavLst>
                                        <p:tav tm="0">
                                          <p:val>
                                            <p:strVal val="#ppt_x"/>
                                          </p:val>
                                        </p:tav>
                                        <p:tav tm="100000">
                                          <p:val>
                                            <p:strVal val="#ppt_x"/>
                                          </p:val>
                                        </p:tav>
                                      </p:tavLst>
                                    </p:anim>
                                    <p:anim calcmode="lin" valueType="num">
                                      <p:cBhvr additive="base">
                                        <p:cTn id="122" dur="500" fill="hold"/>
                                        <p:tgtEl>
                                          <p:spTgt spid="30"/>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additive="base">
                                        <p:cTn id="125" dur="500" fill="hold"/>
                                        <p:tgtEl>
                                          <p:spTgt spid="31"/>
                                        </p:tgtEl>
                                        <p:attrNameLst>
                                          <p:attrName>ppt_x</p:attrName>
                                        </p:attrNameLst>
                                      </p:cBhvr>
                                      <p:tavLst>
                                        <p:tav tm="0">
                                          <p:val>
                                            <p:strVal val="#ppt_x"/>
                                          </p:val>
                                        </p:tav>
                                        <p:tav tm="100000">
                                          <p:val>
                                            <p:strVal val="#ppt_x"/>
                                          </p:val>
                                        </p:tav>
                                      </p:tavLst>
                                    </p:anim>
                                    <p:anim calcmode="lin" valueType="num">
                                      <p:cBhvr additive="base">
                                        <p:cTn id="126" dur="500" fill="hold"/>
                                        <p:tgtEl>
                                          <p:spTgt spid="31"/>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500" fill="hold"/>
                                        <p:tgtEl>
                                          <p:spTgt spid="32"/>
                                        </p:tgtEl>
                                        <p:attrNameLst>
                                          <p:attrName>ppt_x</p:attrName>
                                        </p:attrNameLst>
                                      </p:cBhvr>
                                      <p:tavLst>
                                        <p:tav tm="0">
                                          <p:val>
                                            <p:strVal val="#ppt_x"/>
                                          </p:val>
                                        </p:tav>
                                        <p:tav tm="100000">
                                          <p:val>
                                            <p:strVal val="#ppt_x"/>
                                          </p:val>
                                        </p:tav>
                                      </p:tavLst>
                                    </p:anim>
                                    <p:anim calcmode="lin" valueType="num">
                                      <p:cBhvr additive="base">
                                        <p:cTn id="130" dur="500" fill="hold"/>
                                        <p:tgtEl>
                                          <p:spTgt spid="32"/>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additive="base">
                                        <p:cTn id="141" dur="500" fill="hold"/>
                                        <p:tgtEl>
                                          <p:spTgt spid="35"/>
                                        </p:tgtEl>
                                        <p:attrNameLst>
                                          <p:attrName>ppt_x</p:attrName>
                                        </p:attrNameLst>
                                      </p:cBhvr>
                                      <p:tavLst>
                                        <p:tav tm="0">
                                          <p:val>
                                            <p:strVal val="#ppt_x"/>
                                          </p:val>
                                        </p:tav>
                                        <p:tav tm="100000">
                                          <p:val>
                                            <p:strVal val="#ppt_x"/>
                                          </p:val>
                                        </p:tav>
                                      </p:tavLst>
                                    </p:anim>
                                    <p:anim calcmode="lin" valueType="num">
                                      <p:cBhvr additive="base">
                                        <p:cTn id="1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500" fill="hold"/>
                                        <p:tgtEl>
                                          <p:spTgt spid="36"/>
                                        </p:tgtEl>
                                        <p:attrNameLst>
                                          <p:attrName>ppt_x</p:attrName>
                                        </p:attrNameLst>
                                      </p:cBhvr>
                                      <p:tavLst>
                                        <p:tav tm="0">
                                          <p:val>
                                            <p:strVal val="#ppt_x"/>
                                          </p:val>
                                        </p:tav>
                                        <p:tav tm="100000">
                                          <p:val>
                                            <p:strVal val="#ppt_x"/>
                                          </p:val>
                                        </p:tav>
                                      </p:tavLst>
                                    </p:anim>
                                    <p:anim calcmode="lin" valueType="num">
                                      <p:cBhvr additive="base">
                                        <p:cTn id="148" dur="500" fill="hold"/>
                                        <p:tgtEl>
                                          <p:spTgt spid="3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7"/>
                                        </p:tgtEl>
                                        <p:attrNameLst>
                                          <p:attrName>style.visibility</p:attrName>
                                        </p:attrNameLst>
                                      </p:cBhvr>
                                      <p:to>
                                        <p:strVal val="visible"/>
                                      </p:to>
                                    </p:set>
                                    <p:anim calcmode="lin" valueType="num">
                                      <p:cBhvr additive="base">
                                        <p:cTn id="151" dur="500" fill="hold"/>
                                        <p:tgtEl>
                                          <p:spTgt spid="37"/>
                                        </p:tgtEl>
                                        <p:attrNameLst>
                                          <p:attrName>ppt_x</p:attrName>
                                        </p:attrNameLst>
                                      </p:cBhvr>
                                      <p:tavLst>
                                        <p:tav tm="0">
                                          <p:val>
                                            <p:strVal val="#ppt_x"/>
                                          </p:val>
                                        </p:tav>
                                        <p:tav tm="100000">
                                          <p:val>
                                            <p:strVal val="#ppt_x"/>
                                          </p:val>
                                        </p:tav>
                                      </p:tavLst>
                                    </p:anim>
                                    <p:anim calcmode="lin" valueType="num">
                                      <p:cBhvr additive="base">
                                        <p:cTn id="15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 calcmode="lin" valueType="num">
                                      <p:cBhvr additive="base">
                                        <p:cTn id="157" dur="500" fill="hold"/>
                                        <p:tgtEl>
                                          <p:spTgt spid="38"/>
                                        </p:tgtEl>
                                        <p:attrNameLst>
                                          <p:attrName>ppt_x</p:attrName>
                                        </p:attrNameLst>
                                      </p:cBhvr>
                                      <p:tavLst>
                                        <p:tav tm="0">
                                          <p:val>
                                            <p:strVal val="#ppt_x"/>
                                          </p:val>
                                        </p:tav>
                                        <p:tav tm="100000">
                                          <p:val>
                                            <p:strVal val="#ppt_x"/>
                                          </p:val>
                                        </p:tav>
                                      </p:tavLst>
                                    </p:anim>
                                    <p:anim calcmode="lin" valueType="num">
                                      <p:cBhvr additive="base">
                                        <p:cTn id="15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9"/>
                                        </p:tgtEl>
                                        <p:attrNameLst>
                                          <p:attrName>style.visibility</p:attrName>
                                        </p:attrNameLst>
                                      </p:cBhvr>
                                      <p:to>
                                        <p:strVal val="visible"/>
                                      </p:to>
                                    </p:set>
                                    <p:anim calcmode="lin" valueType="num">
                                      <p:cBhvr additive="base">
                                        <p:cTn id="163" dur="500" fill="hold"/>
                                        <p:tgtEl>
                                          <p:spTgt spid="39"/>
                                        </p:tgtEl>
                                        <p:attrNameLst>
                                          <p:attrName>ppt_x</p:attrName>
                                        </p:attrNameLst>
                                      </p:cBhvr>
                                      <p:tavLst>
                                        <p:tav tm="0">
                                          <p:val>
                                            <p:strVal val="#ppt_x"/>
                                          </p:val>
                                        </p:tav>
                                        <p:tav tm="100000">
                                          <p:val>
                                            <p:strVal val="#ppt_x"/>
                                          </p:val>
                                        </p:tav>
                                      </p:tavLst>
                                    </p:anim>
                                    <p:anim calcmode="lin" valueType="num">
                                      <p:cBhvr additive="base">
                                        <p:cTn id="16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animBg="1"/>
      <p:bldP spid="11" grpId="0" animBg="1"/>
      <p:bldP spid="15" grpId="0" animBg="1"/>
      <p:bldP spid="18" grpId="0" animBg="1"/>
      <p:bldP spid="21" grpId="0" animBg="1"/>
      <p:bldP spid="23" grpId="0" animBg="1"/>
      <p:bldP spid="24" grpId="0" animBg="1"/>
      <p:bldP spid="25" grpId="0" animBg="1"/>
      <p:bldP spid="26" grpId="0" animBg="1"/>
      <p:bldP spid="27" grpId="0" animBg="1"/>
      <p:bldP spid="32" grpId="0"/>
      <p:bldP spid="33" grpId="0"/>
      <p:bldP spid="34" grpId="0"/>
      <p:bldP spid="35" grpId="0"/>
      <p:bldP spid="36" grpId="0" animBg="1"/>
      <p:bldP spid="37" grpId="0" animBg="1"/>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87A40-2F1D-9341-BEFA-5DD09658DADD}"/>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A1F8B52A-F3D2-B24F-9E0D-B98354E19C12}"/>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C1EF6B4E-36AB-4C4C-9DEA-8A22AF636634}"/>
              </a:ext>
            </a:extLst>
          </p:cNvPr>
          <p:cNvSpPr>
            <a:spLocks noGrp="1"/>
          </p:cNvSpPr>
          <p:nvPr>
            <p:ph type="body" idx="2"/>
          </p:nvPr>
        </p:nvSpPr>
        <p:spPr/>
        <p:txBody>
          <a:bodyPr/>
          <a:lstStyle/>
          <a:p>
            <a:endParaRPr lang="en-US" dirty="0"/>
          </a:p>
        </p:txBody>
      </p:sp>
      <p:pic>
        <p:nvPicPr>
          <p:cNvPr id="5" name="Picture 4">
            <a:extLst>
              <a:ext uri="{FF2B5EF4-FFF2-40B4-BE49-F238E27FC236}">
                <a16:creationId xmlns:a16="http://schemas.microsoft.com/office/drawing/2014/main" id="{005337E3-F676-4F45-9A10-D9B926D3DEF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76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7031" y="1159286"/>
            <a:ext cx="5922284" cy="5262979"/>
          </a:xfrm>
          <a:prstGeom prst="rect">
            <a:avLst/>
          </a:prstGeom>
          <a:solidFill>
            <a:schemeClr val="tx2">
              <a:lumMod val="10000"/>
            </a:schemeClr>
          </a:solidFill>
        </p:spPr>
        <p:txBody>
          <a:bodyPr wrap="square" rtlCol="0">
            <a:spAutoFit/>
          </a:bodyPr>
          <a:lstStyle/>
          <a:p>
            <a:r>
              <a:rPr lang="en-US" dirty="0">
                <a:solidFill>
                  <a:schemeClr val="bg1"/>
                </a:solidFill>
              </a:rPr>
              <a:t>&lt;html&gt;</a:t>
            </a:r>
          </a:p>
          <a:p>
            <a:r>
              <a:rPr lang="en-US" dirty="0">
                <a:solidFill>
                  <a:schemeClr val="bg1"/>
                </a:solidFill>
              </a:rPr>
              <a:t>&lt;body&gt;</a:t>
            </a:r>
          </a:p>
          <a:p>
            <a:r>
              <a:rPr lang="en-US" dirty="0">
                <a:solidFill>
                  <a:schemeClr val="bg1"/>
                </a:solidFill>
              </a:rPr>
              <a:t>&lt;script&gt;</a:t>
            </a:r>
          </a:p>
          <a:p>
            <a:endParaRPr lang="en-US" dirty="0">
              <a:solidFill>
                <a:schemeClr val="bg1"/>
              </a:solidFill>
            </a:endParaRPr>
          </a:p>
          <a:p>
            <a:r>
              <a:rPr lang="en-US" dirty="0">
                <a:solidFill>
                  <a:schemeClr val="bg1"/>
                </a:solidFill>
              </a:rPr>
              <a:t>function guessMade(numberGuessed){</a:t>
            </a:r>
          </a:p>
          <a:p>
            <a:endParaRPr lang="en-US" dirty="0">
              <a:solidFill>
                <a:schemeClr val="bg1"/>
              </a:solidFill>
            </a:endParaRPr>
          </a:p>
          <a:p>
            <a:r>
              <a:rPr lang="en-US" dirty="0">
                <a:solidFill>
                  <a:schemeClr val="bg1"/>
                </a:solidFill>
              </a:rPr>
              <a:t>	if (numberGuessed &gt; randomNumber) {</a:t>
            </a:r>
          </a:p>
          <a:p>
            <a:r>
              <a:rPr lang="en-US" dirty="0">
                <a:solidFill>
                  <a:schemeClr val="bg1"/>
                </a:solidFill>
              </a:rPr>
              <a:t>		alert('Your guess is too high');</a:t>
            </a:r>
          </a:p>
          <a:p>
            <a:r>
              <a:rPr lang="en-US" dirty="0">
                <a:solidFill>
                  <a:schemeClr val="bg1"/>
                </a:solidFill>
              </a:rPr>
              <a:t>	} else if (numberGuessed &lt; randomNumber) {</a:t>
            </a:r>
          </a:p>
          <a:p>
            <a:r>
              <a:rPr lang="en-US" dirty="0">
                <a:solidFill>
                  <a:schemeClr val="bg1"/>
                </a:solidFill>
              </a:rPr>
              <a:t>		alert('Your guess is too low');</a:t>
            </a:r>
          </a:p>
          <a:p>
            <a:r>
              <a:rPr lang="en-US" dirty="0">
                <a:solidFill>
                  <a:schemeClr val="bg1"/>
                </a:solidFill>
              </a:rPr>
              <a:t>	} else {</a:t>
            </a:r>
          </a:p>
          <a:p>
            <a:r>
              <a:rPr lang="en-US" dirty="0">
                <a:solidFill>
                  <a:schemeClr val="bg1"/>
                </a:solidFill>
              </a:rPr>
              <a:t>		alert('Your guess is correct!');</a:t>
            </a:r>
          </a:p>
          <a:p>
            <a:r>
              <a:rPr lang="en-US" dirty="0">
                <a:solidFill>
                  <a:schemeClr val="bg1"/>
                </a:solidFill>
              </a:rPr>
              <a:t>	}</a:t>
            </a:r>
          </a:p>
          <a:p>
            <a:endParaRPr lang="en-US" dirty="0">
              <a:solidFill>
                <a:schemeClr val="bg1"/>
              </a:solidFill>
            </a:endParaRPr>
          </a:p>
          <a:p>
            <a:r>
              <a:rPr lang="en-US" dirty="0">
                <a:solidFill>
                  <a:schemeClr val="bg1"/>
                </a:solidFill>
              </a:rPr>
              <a:t>}</a:t>
            </a:r>
          </a:p>
          <a:p>
            <a:endParaRPr lang="en-US" dirty="0">
              <a:solidFill>
                <a:schemeClr val="bg1"/>
              </a:solidFill>
            </a:endParaRPr>
          </a:p>
          <a:p>
            <a:r>
              <a:rPr lang="en-US" dirty="0">
                <a:solidFill>
                  <a:schemeClr val="bg1"/>
                </a:solidFill>
              </a:rPr>
              <a:t>var randomNumber = Math.floor(Math.random() * 100) + 1;</a:t>
            </a:r>
          </a:p>
          <a:p>
            <a:r>
              <a:rPr lang="en-US" dirty="0">
                <a:solidFill>
                  <a:schemeClr val="bg1"/>
                </a:solidFill>
              </a:rPr>
              <a:t>var numberGuessed = prompt('Guess a number from 1 to 100: ');</a:t>
            </a:r>
          </a:p>
          <a:p>
            <a:endParaRPr lang="en-US" dirty="0">
              <a:solidFill>
                <a:schemeClr val="bg1"/>
              </a:solidFill>
            </a:endParaRPr>
          </a:p>
          <a:p>
            <a:r>
              <a:rPr lang="en-US" dirty="0">
                <a:solidFill>
                  <a:schemeClr val="bg1"/>
                </a:solidFill>
              </a:rPr>
              <a:t>guessMade(numberGuessed);</a:t>
            </a:r>
          </a:p>
          <a:p>
            <a:endParaRPr lang="en-US" dirty="0">
              <a:solidFill>
                <a:schemeClr val="bg1"/>
              </a:solidFill>
            </a:endParaRPr>
          </a:p>
          <a:p>
            <a:r>
              <a:rPr lang="en-US" dirty="0">
                <a:solidFill>
                  <a:schemeClr val="bg1"/>
                </a:solidFill>
              </a:rPr>
              <a:t>&lt;/script&gt;</a:t>
            </a:r>
          </a:p>
          <a:p>
            <a:r>
              <a:rPr lang="en-US" dirty="0">
                <a:solidFill>
                  <a:schemeClr val="bg1"/>
                </a:solidFill>
              </a:rPr>
              <a:t>&lt;/body&gt;</a:t>
            </a:r>
          </a:p>
          <a:p>
            <a:r>
              <a:rPr lang="en-US" dirty="0">
                <a:solidFill>
                  <a:schemeClr val="bg1"/>
                </a:solidFill>
              </a:rPr>
              <a:t>&lt;/html&gt;</a:t>
            </a: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Step 3: 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01600" y="1114170"/>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154397" y="1926518"/>
            <a:ext cx="5834743"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381424" y="4475502"/>
            <a:ext cx="5922285" cy="765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241939" y="5593809"/>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057365" y="851715"/>
            <a:ext cx="6096000" cy="923330"/>
          </a:xfrm>
          <a:prstGeom prst="rect">
            <a:avLst/>
          </a:prstGeom>
          <a:solidFill>
            <a:schemeClr val="bg1"/>
          </a:solidFill>
        </p:spPr>
        <p:txBody>
          <a:bodyPr>
            <a:spAutoFit/>
          </a:bodyPr>
          <a:lstStyle/>
          <a:p>
            <a:pPr marL="342900" lvl="0" indent="-342900">
              <a:buFont typeface="Arial"/>
              <a:buAutoNum type="arabicPeriod"/>
            </a:pPr>
            <a:r>
              <a:rPr lang="en-US" sz="1800" dirty="0"/>
              <a:t>Make the tags: &lt;html&gt; for the html page, &lt;body&gt; for the content in the page, &lt;script&gt;  for the code in the page.</a:t>
            </a:r>
          </a:p>
        </p:txBody>
      </p:sp>
      <p:sp>
        <p:nvSpPr>
          <p:cNvPr id="17" name="Rectangle 16"/>
          <p:cNvSpPr/>
          <p:nvPr/>
        </p:nvSpPr>
        <p:spPr>
          <a:xfrm>
            <a:off x="6096000" y="1835190"/>
            <a:ext cx="6096000" cy="646331"/>
          </a:xfrm>
          <a:prstGeom prst="rect">
            <a:avLst/>
          </a:prstGeom>
          <a:solidFill>
            <a:schemeClr val="bg1"/>
          </a:solidFill>
        </p:spPr>
        <p:txBody>
          <a:bodyPr>
            <a:spAutoFit/>
          </a:bodyPr>
          <a:lstStyle/>
          <a:p>
            <a:r>
              <a:rPr lang="en-US" sz="1800" dirty="0"/>
              <a:t>2. Here we make the function called guessMade which takes in numberGuessed variable as a parameter.</a:t>
            </a:r>
          </a:p>
        </p:txBody>
      </p:sp>
      <p:sp>
        <p:nvSpPr>
          <p:cNvPr id="18" name="Rectangle 17"/>
          <p:cNvSpPr/>
          <p:nvPr/>
        </p:nvSpPr>
        <p:spPr>
          <a:xfrm>
            <a:off x="6096000" y="4467169"/>
            <a:ext cx="6096000" cy="923330"/>
          </a:xfrm>
          <a:prstGeom prst="rect">
            <a:avLst/>
          </a:prstGeom>
          <a:solidFill>
            <a:schemeClr val="bg1"/>
          </a:solidFill>
        </p:spPr>
        <p:txBody>
          <a:bodyPr wrap="square">
            <a:spAutoFit/>
          </a:bodyPr>
          <a:lstStyle/>
          <a:p>
            <a:r>
              <a:rPr lang="en-US" sz="1800" dirty="0"/>
              <a:t>5. The function is called with the guess as parameter and based on the conditions, the user will see the alert on the browser</a:t>
            </a:r>
          </a:p>
        </p:txBody>
      </p:sp>
      <p:sp>
        <p:nvSpPr>
          <p:cNvPr id="19" name="Rectangle 18"/>
          <p:cNvSpPr/>
          <p:nvPr/>
        </p:nvSpPr>
        <p:spPr>
          <a:xfrm>
            <a:off x="6110161" y="5670940"/>
            <a:ext cx="6096000" cy="369332"/>
          </a:xfrm>
          <a:prstGeom prst="rect">
            <a:avLst/>
          </a:prstGeom>
          <a:solidFill>
            <a:schemeClr val="bg1"/>
          </a:solidFill>
        </p:spPr>
        <p:txBody>
          <a:bodyPr>
            <a:spAutoFit/>
          </a:bodyPr>
          <a:lstStyle/>
          <a:p>
            <a:r>
              <a:rPr lang="en-US" sz="1800" dirty="0"/>
              <a:t>6.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Rectangle 13"/>
          <p:cNvSpPr/>
          <p:nvPr/>
        </p:nvSpPr>
        <p:spPr>
          <a:xfrm>
            <a:off x="6096000" y="3481292"/>
            <a:ext cx="6096000" cy="646331"/>
          </a:xfrm>
          <a:prstGeom prst="rect">
            <a:avLst/>
          </a:prstGeom>
          <a:solidFill>
            <a:schemeClr val="bg1"/>
          </a:solidFill>
        </p:spPr>
        <p:txBody>
          <a:bodyPr>
            <a:spAutoFit/>
          </a:bodyPr>
          <a:lstStyle/>
          <a:p>
            <a:r>
              <a:rPr lang="en-US" sz="1800" dirty="0"/>
              <a:t>4. Here we already set a random number using the random equation and get the user to take a guess. </a:t>
            </a:r>
          </a:p>
        </p:txBody>
      </p:sp>
      <p:sp>
        <p:nvSpPr>
          <p:cNvPr id="20" name="Oval 19">
            <a:extLst>
              <a:ext uri="{FF2B5EF4-FFF2-40B4-BE49-F238E27FC236}">
                <a16:creationId xmlns:a16="http://schemas.microsoft.com/office/drawing/2014/main" id="{11A590F8-84B4-CB49-A644-C86119846A4B}"/>
              </a:ext>
            </a:extLst>
          </p:cNvPr>
          <p:cNvSpPr/>
          <p:nvPr/>
        </p:nvSpPr>
        <p:spPr>
          <a:xfrm>
            <a:off x="-543536" y="5241026"/>
            <a:ext cx="4371617" cy="374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A1F5C52-70BC-C94C-83B9-F57A5091F8D1}"/>
              </a:ext>
            </a:extLst>
          </p:cNvPr>
          <p:cNvSpPr/>
          <p:nvPr/>
        </p:nvSpPr>
        <p:spPr>
          <a:xfrm>
            <a:off x="697423" y="2224611"/>
            <a:ext cx="4138047" cy="1898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1954001-B8DE-7043-BC56-414D8E83BA25}"/>
              </a:ext>
            </a:extLst>
          </p:cNvPr>
          <p:cNvSpPr/>
          <p:nvPr/>
        </p:nvSpPr>
        <p:spPr>
          <a:xfrm>
            <a:off x="6110161" y="2692009"/>
            <a:ext cx="6096000" cy="646331"/>
          </a:xfrm>
          <a:prstGeom prst="rect">
            <a:avLst/>
          </a:prstGeom>
          <a:solidFill>
            <a:schemeClr val="bg1"/>
          </a:solidFill>
        </p:spPr>
        <p:txBody>
          <a:bodyPr>
            <a:spAutoFit/>
          </a:bodyPr>
          <a:lstStyle/>
          <a:p>
            <a:r>
              <a:rPr lang="en-US" sz="1800" dirty="0"/>
              <a:t>3. This function does not returns a value, instead based on the conditions, it will display text</a:t>
            </a:r>
          </a:p>
        </p:txBody>
      </p:sp>
    </p:spTree>
    <p:extLst>
      <p:ext uri="{BB962C8B-B14F-4D97-AF65-F5344CB8AC3E}">
        <p14:creationId xmlns:p14="http://schemas.microsoft.com/office/powerpoint/2010/main" val="3866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9" grpId="0" animBg="1"/>
      <p:bldP spid="14"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9310133" y="1501898"/>
            <a:ext cx="2338942" cy="2187514"/>
          </a:xfrm>
          <a:prstGeom prst="arc">
            <a:avLst>
              <a:gd name="adj1" fmla="val 16200000"/>
              <a:gd name="adj2" fmla="val 5396879"/>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Connector 8"/>
          <p:cNvCxnSpPr>
            <a:stCxn id="7" idx="2"/>
            <a:endCxn id="31" idx="2"/>
          </p:cNvCxnSpPr>
          <p:nvPr/>
        </p:nvCxnSpPr>
        <p:spPr>
          <a:xfrm flipH="1" flipV="1">
            <a:off x="1513739" y="3666576"/>
            <a:ext cx="8966858" cy="22836"/>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0800000">
            <a:off x="395163" y="3665540"/>
            <a:ext cx="2338944" cy="2187514"/>
          </a:xfrm>
          <a:prstGeom prst="arc">
            <a:avLst>
              <a:gd name="adj1" fmla="val 16200000"/>
              <a:gd name="adj2" fmla="val 5239996"/>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Rounded Rectangle 38"/>
          <p:cNvSpPr/>
          <p:nvPr/>
        </p:nvSpPr>
        <p:spPr>
          <a:xfrm>
            <a:off x="1623305" y="2959841"/>
            <a:ext cx="2046651" cy="15746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rgbClr val="C00000"/>
              </a:solidFill>
            </a:endParaRPr>
          </a:p>
          <a:p>
            <a:r>
              <a:rPr lang="en-US" sz="1800" dirty="0">
                <a:solidFill>
                  <a:srgbClr val="C00000"/>
                </a:solidFill>
              </a:rPr>
              <a:t>Week 4 :</a:t>
            </a:r>
          </a:p>
          <a:p>
            <a:endParaRPr lang="en-US" sz="1800" dirty="0">
              <a:solidFill>
                <a:srgbClr val="C00000"/>
              </a:solidFill>
            </a:endParaRPr>
          </a:p>
          <a:p>
            <a:r>
              <a:rPr lang="en-US" sz="1300" b="1" dirty="0">
                <a:solidFill>
                  <a:srgbClr val="C00000"/>
                </a:solidFill>
              </a:rPr>
              <a:t>Exam #2</a:t>
            </a:r>
          </a:p>
          <a:p>
            <a:endParaRPr lang="en-US" sz="1300" b="1" dirty="0">
              <a:solidFill>
                <a:srgbClr val="C00000"/>
              </a:solidFill>
            </a:endParaRPr>
          </a:p>
          <a:p>
            <a:r>
              <a:rPr lang="en-US" sz="1100" dirty="0">
                <a:solidFill>
                  <a:srgbClr val="7030A0"/>
                </a:solidFill>
              </a:rPr>
              <a:t>2/7-2/9 Exam Availability</a:t>
            </a:r>
          </a:p>
          <a:p>
            <a:endParaRPr lang="en-US" dirty="0">
              <a:solidFill>
                <a:srgbClr val="7030A0"/>
              </a:solidFill>
            </a:endParaRPr>
          </a:p>
          <a:p>
            <a:endParaRPr lang="en-US" sz="1000" dirty="0">
              <a:solidFill>
                <a:schemeClr val="tx1"/>
              </a:solidFill>
            </a:endParaRPr>
          </a:p>
        </p:txBody>
      </p:sp>
      <p:sp>
        <p:nvSpPr>
          <p:cNvPr id="40" name="Rounded Rectangle 39"/>
          <p:cNvSpPr/>
          <p:nvPr/>
        </p:nvSpPr>
        <p:spPr>
          <a:xfrm>
            <a:off x="3757055" y="2945431"/>
            <a:ext cx="2338945" cy="157975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4:</a:t>
            </a:r>
          </a:p>
          <a:p>
            <a:r>
              <a:rPr lang="en-US" dirty="0">
                <a:solidFill>
                  <a:schemeClr val="tx1"/>
                </a:solidFill>
              </a:rPr>
              <a:t>Cybersecurity &amp; AI</a:t>
            </a:r>
          </a:p>
          <a:p>
            <a:pPr marL="112713" indent="-112713">
              <a:buFont typeface="Arial" panose="020B0604020202020204" pitchFamily="34" charset="0"/>
              <a:buChar char="•"/>
            </a:pPr>
            <a:r>
              <a:rPr lang="en-US" sz="1000" dirty="0">
                <a:solidFill>
                  <a:schemeClr val="tx1"/>
                </a:solidFill>
              </a:rPr>
              <a:t>Protection Protocols</a:t>
            </a:r>
          </a:p>
          <a:p>
            <a:pPr marL="112713" indent="-112713">
              <a:buFont typeface="Arial" panose="020B0604020202020204" pitchFamily="34" charset="0"/>
              <a:buChar char="•"/>
            </a:pPr>
            <a:r>
              <a:rPr lang="en-US" sz="1000" dirty="0">
                <a:solidFill>
                  <a:schemeClr val="tx1"/>
                </a:solidFill>
              </a:rPr>
              <a:t>Artificial Intelligence</a:t>
            </a:r>
          </a:p>
          <a:p>
            <a:pPr marL="112713" indent="-112713">
              <a:buFont typeface="Arial" panose="020B0604020202020204" pitchFamily="34" charset="0"/>
              <a:buChar char="•"/>
            </a:pPr>
            <a:endParaRPr lang="en-US" sz="1000" dirty="0">
              <a:solidFill>
                <a:schemeClr val="tx1"/>
              </a:solidFill>
            </a:endParaRPr>
          </a:p>
          <a:p>
            <a:pPr marL="112713" indent="-112713">
              <a:buFont typeface="Arial" panose="020B0604020202020204" pitchFamily="34" charset="0"/>
              <a:buChar char="•"/>
            </a:pPr>
            <a:r>
              <a:rPr lang="en-US" sz="1000" dirty="0">
                <a:solidFill>
                  <a:srgbClr val="658E49"/>
                </a:solidFill>
              </a:rPr>
              <a:t>Cybersecurity/AI assignment due</a:t>
            </a:r>
          </a:p>
          <a:p>
            <a:pPr marL="112713" indent="-112713">
              <a:buFont typeface="Arial" panose="020B0604020202020204" pitchFamily="34" charset="0"/>
              <a:buChar char="•"/>
            </a:pPr>
            <a:r>
              <a:rPr lang="en-US" sz="1000" dirty="0">
                <a:solidFill>
                  <a:srgbClr val="658E49"/>
                </a:solidFill>
              </a:rPr>
              <a:t>Max Labs 3a/3b due</a:t>
            </a:r>
          </a:p>
          <a:p>
            <a:endParaRPr lang="en-US" sz="1000" dirty="0">
              <a:solidFill>
                <a:schemeClr val="tx1"/>
              </a:solidFill>
            </a:endParaRPr>
          </a:p>
        </p:txBody>
      </p:sp>
      <p:sp>
        <p:nvSpPr>
          <p:cNvPr id="41" name="Rounded Rectangle 40"/>
          <p:cNvSpPr/>
          <p:nvPr/>
        </p:nvSpPr>
        <p:spPr>
          <a:xfrm>
            <a:off x="6160956" y="2945432"/>
            <a:ext cx="1806992"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4:</a:t>
            </a:r>
          </a:p>
          <a:p>
            <a:r>
              <a:rPr lang="en-US" dirty="0">
                <a:solidFill>
                  <a:schemeClr val="tx1"/>
                </a:solidFill>
              </a:rPr>
              <a:t>Platforms &amp; Digital Business Models</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API’s</a:t>
            </a:r>
          </a:p>
          <a:p>
            <a:pPr marL="112713" indent="-112713">
              <a:buFont typeface="Arial" panose="020B0604020202020204" pitchFamily="34" charset="0"/>
              <a:buChar char="•"/>
            </a:pPr>
            <a:r>
              <a:rPr lang="en-US" sz="1000" dirty="0">
                <a:solidFill>
                  <a:schemeClr val="tx1"/>
                </a:solidFill>
              </a:rPr>
              <a:t>Cloud</a:t>
            </a:r>
          </a:p>
          <a:p>
            <a:pPr marL="112713" indent="-112713">
              <a:buFont typeface="Arial" panose="020B0604020202020204" pitchFamily="34" charset="0"/>
              <a:buChar char="•"/>
            </a:pPr>
            <a:endParaRPr lang="en-US" sz="1000" dirty="0">
              <a:solidFill>
                <a:schemeClr val="tx1"/>
              </a:solidFill>
            </a:endParaRPr>
          </a:p>
        </p:txBody>
      </p:sp>
      <p:sp>
        <p:nvSpPr>
          <p:cNvPr id="42" name="Rounded Rectangle 41"/>
          <p:cNvSpPr/>
          <p:nvPr/>
        </p:nvSpPr>
        <p:spPr>
          <a:xfrm>
            <a:off x="8076165" y="2945432"/>
            <a:ext cx="1987213"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rgbClr val="C00000"/>
              </a:solidFill>
            </a:endParaRPr>
          </a:p>
          <a:p>
            <a:r>
              <a:rPr lang="en-US" sz="1800" dirty="0">
                <a:solidFill>
                  <a:srgbClr val="C00000"/>
                </a:solidFill>
              </a:rPr>
              <a:t>Week 3:</a:t>
            </a:r>
          </a:p>
          <a:p>
            <a:r>
              <a:rPr lang="en-US" dirty="0">
                <a:solidFill>
                  <a:schemeClr val="tx1"/>
                </a:solidFill>
              </a:rPr>
              <a:t>Information Systems </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ERP &amp; CRM</a:t>
            </a:r>
          </a:p>
          <a:p>
            <a:pPr marL="112713" indent="-112713">
              <a:buFont typeface="Arial" panose="020B0604020202020204" pitchFamily="34" charset="0"/>
              <a:buChar char="•"/>
            </a:pPr>
            <a:r>
              <a:rPr lang="en-US" sz="1000" dirty="0">
                <a:solidFill>
                  <a:schemeClr val="tx1"/>
                </a:solidFill>
              </a:rPr>
              <a:t>Data Analytics &amp; SCM</a:t>
            </a:r>
          </a:p>
          <a:p>
            <a:endParaRPr lang="en-US" sz="1000" dirty="0">
              <a:solidFill>
                <a:schemeClr val="tx1"/>
              </a:solidFill>
            </a:endParaRPr>
          </a:p>
          <a:p>
            <a:pPr marL="171450" indent="-171450">
              <a:buFont typeface="Arial" panose="020B0604020202020204" pitchFamily="34" charset="0"/>
              <a:buChar char="•"/>
            </a:pPr>
            <a:r>
              <a:rPr lang="en-US" sz="1000" dirty="0">
                <a:solidFill>
                  <a:schemeClr val="accent6">
                    <a:lumMod val="75000"/>
                  </a:schemeClr>
                </a:solidFill>
              </a:rPr>
              <a:t>Max Labs 2A/2B due</a:t>
            </a:r>
          </a:p>
          <a:p>
            <a:pPr marL="171450" indent="-171450">
              <a:buFont typeface="Arial" panose="020B0604020202020204" pitchFamily="34" charset="0"/>
              <a:buChar char="•"/>
            </a:pPr>
            <a:r>
              <a:rPr lang="en-US" sz="1000" dirty="0">
                <a:solidFill>
                  <a:schemeClr val="accent6">
                    <a:lumMod val="75000"/>
                  </a:schemeClr>
                </a:solidFill>
              </a:rPr>
              <a:t>Lean IT #1 due</a:t>
            </a:r>
          </a:p>
          <a:p>
            <a:pPr marL="112713" indent="-112713">
              <a:buFont typeface="Arial" panose="020B0604020202020204" pitchFamily="34" charset="0"/>
              <a:buChar char="•"/>
            </a:pPr>
            <a:endParaRPr lang="en-US" sz="1000" dirty="0">
              <a:solidFill>
                <a:schemeClr val="tx1"/>
              </a:solidFill>
            </a:endParaRPr>
          </a:p>
        </p:txBody>
      </p:sp>
      <p:sp>
        <p:nvSpPr>
          <p:cNvPr id="43" name="Rounded Rectangle 42"/>
          <p:cNvSpPr/>
          <p:nvPr/>
        </p:nvSpPr>
        <p:spPr>
          <a:xfrm>
            <a:off x="1632098" y="5240169"/>
            <a:ext cx="21628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accent1"/>
              </a:solidFill>
            </a:endParaRPr>
          </a:p>
          <a:p>
            <a:r>
              <a:rPr lang="en-US" sz="1800" dirty="0">
                <a:solidFill>
                  <a:schemeClr val="accent1"/>
                </a:solidFill>
              </a:rPr>
              <a:t>Week 5:</a:t>
            </a:r>
          </a:p>
          <a:p>
            <a:r>
              <a:rPr lang="en-US" dirty="0">
                <a:solidFill>
                  <a:schemeClr val="tx1"/>
                </a:solidFill>
              </a:rPr>
              <a:t>JavaScript Unit #1 &amp; 2</a:t>
            </a:r>
          </a:p>
          <a:p>
            <a:pPr marL="112713" indent="-112713">
              <a:buFont typeface="Arial" panose="020B0604020202020204" pitchFamily="34" charset="0"/>
              <a:buChar char="•"/>
            </a:pPr>
            <a:r>
              <a:rPr lang="en-US" sz="1000" dirty="0">
                <a:solidFill>
                  <a:schemeClr val="tx1"/>
                </a:solidFill>
              </a:rPr>
              <a:t>Hello World, Variables</a:t>
            </a:r>
          </a:p>
          <a:p>
            <a:pPr marL="112713" indent="-112713">
              <a:buFont typeface="Arial" panose="020B0604020202020204" pitchFamily="34" charset="0"/>
              <a:buChar char="•"/>
            </a:pPr>
            <a:r>
              <a:rPr lang="en-US" sz="1000" dirty="0">
                <a:solidFill>
                  <a:schemeClr val="tx1"/>
                </a:solidFill>
              </a:rPr>
              <a:t>Input and Output</a:t>
            </a:r>
          </a:p>
          <a:p>
            <a:pPr marL="112713" lvl="0" indent="-112713">
              <a:buFont typeface="Arial" panose="020B0604020202020204" pitchFamily="34" charset="0"/>
              <a:buChar char="•"/>
            </a:pPr>
            <a:r>
              <a:rPr lang="en-US" sz="1000" dirty="0">
                <a:solidFill>
                  <a:srgbClr val="000000"/>
                </a:solidFill>
              </a:rPr>
              <a:t>Operator types</a:t>
            </a:r>
          </a:p>
          <a:p>
            <a:pPr marL="112713" lvl="0" indent="-112713">
              <a:buFont typeface="Arial" panose="020B0604020202020204" pitchFamily="34" charset="0"/>
              <a:buChar char="•"/>
            </a:pPr>
            <a:r>
              <a:rPr lang="en-US" sz="1000" dirty="0">
                <a:solidFill>
                  <a:srgbClr val="000000"/>
                </a:solidFill>
              </a:rPr>
              <a:t>Strings</a:t>
            </a:r>
            <a:endParaRPr lang="en-US" sz="1000" dirty="0">
              <a:solidFill>
                <a:schemeClr val="tx1"/>
              </a:solidFill>
            </a:endParaRPr>
          </a:p>
          <a:p>
            <a:r>
              <a:rPr lang="en-US" sz="1000" dirty="0">
                <a:solidFill>
                  <a:schemeClr val="accent6">
                    <a:lumMod val="75000"/>
                  </a:schemeClr>
                </a:solidFill>
              </a:rPr>
              <a:t>Watch Lynda.com video – due</a:t>
            </a:r>
          </a:p>
          <a:p>
            <a:r>
              <a:rPr lang="en-US" sz="1000" dirty="0">
                <a:solidFill>
                  <a:schemeClr val="accent6"/>
                </a:solidFill>
              </a:rPr>
              <a:t>Code Academy due</a:t>
            </a:r>
            <a:endParaRPr lang="en-US" sz="1000" dirty="0">
              <a:solidFill>
                <a:schemeClr val="accent6">
                  <a:lumMod val="75000"/>
                </a:schemeClr>
              </a:solidFill>
            </a:endParaRPr>
          </a:p>
          <a:p>
            <a:r>
              <a:rPr lang="en-US" sz="1000" dirty="0">
                <a:solidFill>
                  <a:schemeClr val="accent6">
                    <a:lumMod val="75000"/>
                  </a:schemeClr>
                </a:solidFill>
              </a:rPr>
              <a:t>Coding assignment #1-due</a:t>
            </a:r>
          </a:p>
          <a:p>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cxnSp>
        <p:nvCxnSpPr>
          <p:cNvPr id="54" name="Straight Connector 53"/>
          <p:cNvCxnSpPr/>
          <p:nvPr/>
        </p:nvCxnSpPr>
        <p:spPr>
          <a:xfrm flipH="1" flipV="1">
            <a:off x="641232" y="1500452"/>
            <a:ext cx="9889269" cy="3482"/>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89841" y="940888"/>
            <a:ext cx="1102782" cy="1119128"/>
          </a:xfrm>
          <a:prstGeom prst="flowChartConnector">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13" name="8-Point Star 12"/>
          <p:cNvSpPr/>
          <p:nvPr/>
        </p:nvSpPr>
        <p:spPr>
          <a:xfrm>
            <a:off x="10639655" y="5356102"/>
            <a:ext cx="1157182" cy="1157182"/>
          </a:xfrm>
          <a:prstGeom prst="star8">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a:t>
            </a:r>
          </a:p>
        </p:txBody>
      </p:sp>
      <p:sp>
        <p:nvSpPr>
          <p:cNvPr id="57" name="Rounded Rectangle 56"/>
          <p:cNvSpPr/>
          <p:nvPr/>
        </p:nvSpPr>
        <p:spPr>
          <a:xfrm>
            <a:off x="1313124" y="845210"/>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&amp; Systems Analysis</a:t>
            </a:r>
          </a:p>
          <a:p>
            <a:pPr marL="112713" indent="-112713">
              <a:buFont typeface="Arial" panose="020B0604020202020204" pitchFamily="34" charset="0"/>
              <a:buChar char="•"/>
            </a:pPr>
            <a:r>
              <a:rPr lang="en-US" sz="1000" dirty="0">
                <a:solidFill>
                  <a:schemeClr val="tx1"/>
                </a:solidFill>
              </a:rPr>
              <a:t>Course Description</a:t>
            </a:r>
          </a:p>
          <a:p>
            <a:pPr marL="112713" indent="-112713">
              <a:buFont typeface="Arial" panose="020B0604020202020204" pitchFamily="34" charset="0"/>
              <a:buChar char="•"/>
            </a:pPr>
            <a:r>
              <a:rPr lang="en-US" sz="1000" dirty="0">
                <a:solidFill>
                  <a:schemeClr val="tx1"/>
                </a:solidFill>
              </a:rPr>
              <a:t>Systems Thinking</a:t>
            </a:r>
          </a:p>
          <a:p>
            <a:pPr marL="112713" indent="-112713">
              <a:buFont typeface="Arial" panose="020B0604020202020204" pitchFamily="34" charset="0"/>
              <a:buChar char="•"/>
            </a:pPr>
            <a:endParaRPr lang="en-US" sz="1000" dirty="0">
              <a:solidFill>
                <a:schemeClr val="tx1"/>
              </a:solidFill>
            </a:endParaRPr>
          </a:p>
          <a:p>
            <a:endParaRPr lang="en-US" sz="1000" dirty="0">
              <a:solidFill>
                <a:schemeClr val="tx1"/>
              </a:solidFill>
            </a:endParaRPr>
          </a:p>
        </p:txBody>
      </p:sp>
      <p:sp>
        <p:nvSpPr>
          <p:cNvPr id="58" name="Rounded Rectangle 57"/>
          <p:cNvSpPr/>
          <p:nvPr/>
        </p:nvSpPr>
        <p:spPr>
          <a:xfrm>
            <a:off x="3231183" y="845210"/>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to Process Mapping </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Systems &amp; Processes</a:t>
            </a:r>
          </a:p>
          <a:p>
            <a:pPr marL="112713" indent="-112713">
              <a:buFont typeface="Arial" panose="020B0604020202020204" pitchFamily="34" charset="0"/>
              <a:buChar char="•"/>
            </a:pPr>
            <a:r>
              <a:rPr lang="en-US" sz="1000" dirty="0">
                <a:solidFill>
                  <a:schemeClr val="tx1"/>
                </a:solidFill>
              </a:rPr>
              <a:t>Swim Lane Diagrams</a:t>
            </a:r>
          </a:p>
          <a:p>
            <a:pPr marL="112713" indent="-112713">
              <a:buFont typeface="Arial"/>
              <a:buChar char="•"/>
            </a:pPr>
            <a:endParaRPr lang="en-US" sz="1000" dirty="0">
              <a:solidFill>
                <a:schemeClr val="accent6">
                  <a:lumMod val="75000"/>
                </a:schemeClr>
              </a:solidFill>
            </a:endParaRPr>
          </a:p>
          <a:p>
            <a:pPr marL="112713" indent="-112713">
              <a:buFont typeface="Arial"/>
              <a:buChar char="•"/>
            </a:pPr>
            <a:r>
              <a:rPr lang="en-US" sz="1000" dirty="0">
                <a:solidFill>
                  <a:schemeClr val="accent6">
                    <a:lumMod val="75000"/>
                  </a:schemeClr>
                </a:solidFill>
              </a:rPr>
              <a:t>Max Labs 0- due</a:t>
            </a:r>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sp>
        <p:nvSpPr>
          <p:cNvPr id="59" name="Rounded Rectangle 58"/>
          <p:cNvSpPr/>
          <p:nvPr/>
        </p:nvSpPr>
        <p:spPr>
          <a:xfrm>
            <a:off x="5214872" y="845209"/>
            <a:ext cx="1806992" cy="157791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r>
              <a:rPr lang="en-US" dirty="0">
                <a:solidFill>
                  <a:schemeClr val="tx1"/>
                </a:solidFill>
              </a:rPr>
              <a:t>Digital Product Management &amp; ERD</a:t>
            </a:r>
          </a:p>
          <a:p>
            <a:pPr marL="112713" indent="-112713">
              <a:buFont typeface="Arial"/>
              <a:buChar char="•"/>
            </a:pPr>
            <a:endParaRPr lang="en-US" sz="1000" dirty="0">
              <a:solidFill>
                <a:schemeClr val="accent6">
                  <a:lumMod val="75000"/>
                </a:schemeClr>
              </a:solidFill>
            </a:endParaRPr>
          </a:p>
          <a:p>
            <a:pPr marL="112713" indent="-112713">
              <a:buFont typeface="Arial"/>
              <a:buChar char="•"/>
            </a:pPr>
            <a:r>
              <a:rPr lang="en-US" sz="1000" dirty="0">
                <a:solidFill>
                  <a:schemeClr val="accent6">
                    <a:lumMod val="75000"/>
                  </a:schemeClr>
                </a:solidFill>
              </a:rPr>
              <a:t>Max Labs 1A/1B- due</a:t>
            </a:r>
          </a:p>
          <a:p>
            <a:pPr marL="112713" indent="-112713">
              <a:buFont typeface="Arial"/>
              <a:buChar char="•"/>
            </a:pPr>
            <a:endParaRPr lang="en-US" sz="1000" dirty="0">
              <a:solidFill>
                <a:schemeClr val="accent6">
                  <a:lumMod val="75000"/>
                </a:schemeClr>
              </a:solidFill>
            </a:endParaRPr>
          </a:p>
          <a:p>
            <a:endParaRPr lang="en-US" sz="1000" dirty="0">
              <a:solidFill>
                <a:schemeClr val="accent6">
                  <a:lumMod val="75000"/>
                </a:schemeClr>
              </a:solidFill>
            </a:endParaRPr>
          </a:p>
        </p:txBody>
      </p:sp>
      <p:sp>
        <p:nvSpPr>
          <p:cNvPr id="60" name="Rounded Rectangle 59"/>
          <p:cNvSpPr/>
          <p:nvPr/>
        </p:nvSpPr>
        <p:spPr>
          <a:xfrm>
            <a:off x="7064452" y="845210"/>
            <a:ext cx="1806992" cy="157791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r>
              <a:rPr lang="en-US" dirty="0">
                <a:solidFill>
                  <a:schemeClr val="tx1"/>
                </a:solidFill>
              </a:rPr>
              <a:t>Introduction to Data Modeling</a:t>
            </a:r>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sp>
        <p:nvSpPr>
          <p:cNvPr id="61" name="Rounded Rectangle 60"/>
          <p:cNvSpPr/>
          <p:nvPr/>
        </p:nvSpPr>
        <p:spPr>
          <a:xfrm>
            <a:off x="8978750" y="839280"/>
            <a:ext cx="1806992" cy="158384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endParaRPr lang="en-US" sz="1800" dirty="0">
              <a:solidFill>
                <a:schemeClr val="accent2"/>
              </a:solidFill>
            </a:endParaRPr>
          </a:p>
          <a:p>
            <a:r>
              <a:rPr lang="en-US" b="1" dirty="0">
                <a:solidFill>
                  <a:srgbClr val="C00000"/>
                </a:solidFill>
              </a:rPr>
              <a:t>Exam #1</a:t>
            </a:r>
          </a:p>
          <a:p>
            <a:endParaRPr lang="en-US" sz="1000" dirty="0">
              <a:solidFill>
                <a:schemeClr val="tx1"/>
              </a:solidFill>
            </a:endParaRPr>
          </a:p>
          <a:p>
            <a:r>
              <a:rPr lang="en-US" sz="1000" dirty="0">
                <a:solidFill>
                  <a:srgbClr val="7030A0"/>
                </a:solidFill>
              </a:rPr>
              <a:t>1/24-1/26: Exam Availability</a:t>
            </a:r>
          </a:p>
        </p:txBody>
      </p:sp>
      <p:sp>
        <p:nvSpPr>
          <p:cNvPr id="65" name="Title 4"/>
          <p:cNvSpPr txBox="1">
            <a:spLocks/>
          </p:cNvSpPr>
          <p:nvPr/>
        </p:nvSpPr>
        <p:spPr>
          <a:xfrm>
            <a:off x="602773" y="130372"/>
            <a:ext cx="10980300" cy="37923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Arial Narrow" panose="020B0606020202030204" pitchFamily="34" charset="0"/>
              </a:rPr>
              <a:t>ROADMAP</a:t>
            </a:r>
          </a:p>
        </p:txBody>
      </p:sp>
      <p:sp>
        <p:nvSpPr>
          <p:cNvPr id="80" name="Arc 79"/>
          <p:cNvSpPr/>
          <p:nvPr/>
        </p:nvSpPr>
        <p:spPr>
          <a:xfrm>
            <a:off x="9005554" y="1249183"/>
            <a:ext cx="294810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 name="Right Arrow 81"/>
          <p:cNvSpPr/>
          <p:nvPr/>
        </p:nvSpPr>
        <p:spPr>
          <a:xfrm rot="10800000">
            <a:off x="10680899" y="3915109"/>
            <a:ext cx="145028"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c 83"/>
          <p:cNvSpPr/>
          <p:nvPr/>
        </p:nvSpPr>
        <p:spPr>
          <a:xfrm rot="10800000">
            <a:off x="128600" y="3401929"/>
            <a:ext cx="204665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ight Arrow 27"/>
          <p:cNvSpPr/>
          <p:nvPr/>
        </p:nvSpPr>
        <p:spPr>
          <a:xfrm>
            <a:off x="814670" y="6050270"/>
            <a:ext cx="115611"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952807" y="5240169"/>
            <a:ext cx="2117765"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accent1"/>
              </a:solidFill>
            </a:endParaRPr>
          </a:p>
          <a:p>
            <a:r>
              <a:rPr lang="en-US" sz="1800" dirty="0">
                <a:solidFill>
                  <a:schemeClr val="accent1"/>
                </a:solidFill>
              </a:rPr>
              <a:t>Week 6:</a:t>
            </a:r>
          </a:p>
          <a:p>
            <a:pPr lvl="0"/>
            <a:r>
              <a:rPr lang="en-US" dirty="0">
                <a:solidFill>
                  <a:srgbClr val="000000"/>
                </a:solidFill>
              </a:rPr>
              <a:t>JavaScript Unit #3&amp;4</a:t>
            </a:r>
          </a:p>
          <a:p>
            <a:pPr marL="112713" lvl="0" indent="-112713">
              <a:buFont typeface="Arial" panose="020B0604020202020204" pitchFamily="34" charset="0"/>
              <a:buChar char="•"/>
            </a:pPr>
            <a:r>
              <a:rPr lang="en-US" sz="1000" dirty="0">
                <a:solidFill>
                  <a:srgbClr val="000000"/>
                </a:solidFill>
              </a:rPr>
              <a:t>Logical Operators</a:t>
            </a:r>
          </a:p>
          <a:p>
            <a:pPr marL="112713" lvl="0" indent="-112713">
              <a:buFont typeface="Arial" panose="020B0604020202020204" pitchFamily="34" charset="0"/>
              <a:buChar char="•"/>
            </a:pPr>
            <a:r>
              <a:rPr lang="en-US" sz="1000" dirty="0">
                <a:solidFill>
                  <a:srgbClr val="000000"/>
                </a:solidFill>
              </a:rPr>
              <a:t>Conditional Types</a:t>
            </a:r>
          </a:p>
          <a:p>
            <a:pPr marL="112713" lvl="0" indent="-112713">
              <a:buFont typeface="Arial" panose="020B0604020202020204" pitchFamily="34" charset="0"/>
              <a:buChar char="•"/>
            </a:pPr>
            <a:r>
              <a:rPr lang="en-US" sz="1000" dirty="0">
                <a:solidFill>
                  <a:srgbClr val="000000"/>
                </a:solidFill>
              </a:rPr>
              <a:t>Intro to Loops</a:t>
            </a:r>
          </a:p>
          <a:p>
            <a:pPr marL="112713" lvl="0" indent="-112713">
              <a:buFont typeface="Arial" panose="020B0604020202020204" pitchFamily="34" charset="0"/>
              <a:buChar char="•"/>
            </a:pPr>
            <a:r>
              <a:rPr lang="en-US" sz="1000" dirty="0">
                <a:solidFill>
                  <a:srgbClr val="000000"/>
                </a:solidFill>
              </a:rPr>
              <a:t>While and Do</a:t>
            </a:r>
          </a:p>
          <a:p>
            <a:pPr marL="112713" indent="-112713">
              <a:buFont typeface="Arial" panose="020B0604020202020204" pitchFamily="34" charset="0"/>
              <a:buChar char="•"/>
            </a:pPr>
            <a:r>
              <a:rPr lang="en-US" sz="1000" dirty="0">
                <a:solidFill>
                  <a:srgbClr val="000000"/>
                </a:solidFill>
              </a:rPr>
              <a:t>Writing the code</a:t>
            </a:r>
          </a:p>
          <a:p>
            <a:pPr marL="112713"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r>
              <a:rPr lang="en-US" sz="1000" dirty="0">
                <a:solidFill>
                  <a:srgbClr val="658E49"/>
                </a:solidFill>
              </a:rPr>
              <a:t>Coding Assignment #2-due</a:t>
            </a:r>
          </a:p>
          <a:p>
            <a:pPr marL="112713" lvl="0" indent="-112713">
              <a:buFont typeface="Arial" panose="020B0604020202020204" pitchFamily="34" charset="0"/>
              <a:buChar char="•"/>
            </a:pPr>
            <a:endParaRPr lang="en-US" sz="1000" dirty="0">
              <a:solidFill>
                <a:srgbClr val="658E49"/>
              </a:solidFill>
            </a:endParaRPr>
          </a:p>
          <a:p>
            <a:pPr marL="112713" lvl="0" indent="-112713">
              <a:buFont typeface="Arial" panose="020B0604020202020204" pitchFamily="34" charset="0"/>
              <a:buChar char="•"/>
            </a:pPr>
            <a:endParaRPr lang="en-US" sz="1000" dirty="0">
              <a:solidFill>
                <a:srgbClr val="000000"/>
              </a:solidFill>
            </a:endParaRPr>
          </a:p>
          <a:p>
            <a:pPr lvl="0"/>
            <a:endParaRPr lang="en-US" sz="1000" dirty="0">
              <a:solidFill>
                <a:srgbClr val="000000"/>
              </a:solidFill>
            </a:endParaRPr>
          </a:p>
        </p:txBody>
      </p:sp>
      <p:sp>
        <p:nvSpPr>
          <p:cNvPr id="30" name="Rounded Rectangle 29"/>
          <p:cNvSpPr/>
          <p:nvPr/>
        </p:nvSpPr>
        <p:spPr>
          <a:xfrm>
            <a:off x="6228389" y="5211652"/>
            <a:ext cx="2117765"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7:</a:t>
            </a:r>
          </a:p>
          <a:p>
            <a:pPr lvl="0"/>
            <a:r>
              <a:rPr lang="en-US" dirty="0">
                <a:solidFill>
                  <a:srgbClr val="000000"/>
                </a:solidFill>
              </a:rPr>
              <a:t>HTML &amp; CSS</a:t>
            </a:r>
          </a:p>
          <a:p>
            <a:pPr lvl="0"/>
            <a:endParaRPr lang="en-US" dirty="0">
              <a:solidFill>
                <a:srgbClr val="000000"/>
              </a:solidFill>
            </a:endParaRPr>
          </a:p>
          <a:p>
            <a:pPr marL="171450" indent="-171450">
              <a:buFont typeface="Arial" panose="020B0604020202020204" pitchFamily="34" charset="0"/>
              <a:buChar char="•"/>
            </a:pPr>
            <a:r>
              <a:rPr lang="en-US" sz="1000" dirty="0">
                <a:solidFill>
                  <a:srgbClr val="658E49"/>
                </a:solidFill>
              </a:rPr>
              <a:t>Coding Assignment #3-due</a:t>
            </a:r>
            <a:endParaRPr lang="en-US" sz="1000" dirty="0">
              <a:solidFill>
                <a:schemeClr val="accent6">
                  <a:lumMod val="75000"/>
                </a:schemeClr>
              </a:solidFill>
            </a:endParaRPr>
          </a:p>
          <a:p>
            <a:pPr marL="171450" indent="-171450">
              <a:buFont typeface="Arial" panose="020B0604020202020204" pitchFamily="34" charset="0"/>
              <a:buChar char="•"/>
            </a:pPr>
            <a:r>
              <a:rPr lang="en-US" sz="1000" dirty="0">
                <a:solidFill>
                  <a:schemeClr val="accent6">
                    <a:lumMod val="75000"/>
                  </a:schemeClr>
                </a:solidFill>
              </a:rPr>
              <a:t>Lean IT #2 due</a:t>
            </a:r>
          </a:p>
          <a:p>
            <a:pPr marL="112713" lvl="0" indent="-112713">
              <a:buFont typeface="Arial" panose="020B0604020202020204" pitchFamily="34" charset="0"/>
              <a:buChar char="•"/>
            </a:pPr>
            <a:endParaRPr lang="en-US" sz="1000" dirty="0">
              <a:solidFill>
                <a:srgbClr val="000000"/>
              </a:solidFill>
            </a:endParaRPr>
          </a:p>
          <a:p>
            <a:pPr lvl="0"/>
            <a:endParaRPr lang="en-US" sz="1000" dirty="0">
              <a:solidFill>
                <a:srgbClr val="000000"/>
              </a:solidFill>
            </a:endParaRPr>
          </a:p>
        </p:txBody>
      </p:sp>
      <p:sp>
        <p:nvSpPr>
          <p:cNvPr id="32" name="Rounded Rectangle 31"/>
          <p:cNvSpPr/>
          <p:nvPr/>
        </p:nvSpPr>
        <p:spPr>
          <a:xfrm>
            <a:off x="8503971" y="5181658"/>
            <a:ext cx="1932140"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7:</a:t>
            </a:r>
          </a:p>
          <a:p>
            <a:pPr lvl="0"/>
            <a:endParaRPr lang="en-US" b="1" dirty="0">
              <a:solidFill>
                <a:srgbClr val="A41E35"/>
              </a:solidFill>
            </a:endParaRPr>
          </a:p>
          <a:p>
            <a:pPr lvl="0"/>
            <a:r>
              <a:rPr lang="en-US" b="1" dirty="0">
                <a:solidFill>
                  <a:srgbClr val="A41E35"/>
                </a:solidFill>
              </a:rPr>
              <a:t>Exam #3</a:t>
            </a:r>
          </a:p>
          <a:p>
            <a:pPr lvl="0"/>
            <a:endParaRPr lang="en-US" sz="1100" dirty="0">
              <a:solidFill>
                <a:srgbClr val="A41E35"/>
              </a:solidFill>
              <a:latin typeface="+mj-lt"/>
            </a:endParaRPr>
          </a:p>
          <a:p>
            <a:pPr lvl="0"/>
            <a:r>
              <a:rPr lang="en-US" sz="1100" dirty="0">
                <a:solidFill>
                  <a:srgbClr val="7030A0"/>
                </a:solidFill>
                <a:latin typeface="+mj-lt"/>
              </a:rPr>
              <a:t>2/28-2/29: Exam Availability</a:t>
            </a:r>
          </a:p>
          <a:p>
            <a:pPr lvl="0"/>
            <a:endParaRPr lang="en-US" sz="1000" dirty="0">
              <a:solidFill>
                <a:srgbClr val="000000"/>
              </a:solidFill>
            </a:endParaRPr>
          </a:p>
        </p:txBody>
      </p:sp>
    </p:spTree>
    <p:extLst>
      <p:ext uri="{BB962C8B-B14F-4D97-AF65-F5344CB8AC3E}">
        <p14:creationId xmlns:p14="http://schemas.microsoft.com/office/powerpoint/2010/main" val="38570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p:cTn id="12" dur="indefinite"/>
                                        <p:tgtEl>
                                          <p:spTgt spid="39"/>
                                        </p:tgtEl>
                                        <p:attrNameLst>
                                          <p:attrName>style.opacity</p:attrName>
                                        </p:attrNameLst>
                                      </p:cBhvr>
                                      <p:to>
                                        <p:strVal val="0.5"/>
                                      </p:to>
                                    </p:set>
                                    <p:animEffect filter="image" prLst="opacity: 0.5">
                                      <p:cBhvr rctx="IE">
                                        <p:cTn id="13" dur="indefinite"/>
                                        <p:tgtEl>
                                          <p:spTgt spid="39"/>
                                        </p:tgtEl>
                                      </p:cBhvr>
                                    </p:animEffect>
                                  </p:childTnLst>
                                </p:cTn>
                              </p:par>
                              <p:par>
                                <p:cTn id="14" presetID="9" presetClass="emph" presetSubtype="0" grpId="0" nodeType="withEffect">
                                  <p:stCondLst>
                                    <p:cond delay="0"/>
                                  </p:stCondLst>
                                  <p:childTnLst>
                                    <p:set>
                                      <p:cBhvr>
                                        <p:cTn id="15" dur="indefinite"/>
                                        <p:tgtEl>
                                          <p:spTgt spid="40"/>
                                        </p:tgtEl>
                                        <p:attrNameLst>
                                          <p:attrName>style.opacity</p:attrName>
                                        </p:attrNameLst>
                                      </p:cBhvr>
                                      <p:to>
                                        <p:strVal val="0.5"/>
                                      </p:to>
                                    </p:set>
                                    <p:animEffect filter="image" prLst="opacity: 0.5">
                                      <p:cBhvr rctx="IE">
                                        <p:cTn id="16" dur="indefinite"/>
                                        <p:tgtEl>
                                          <p:spTgt spid="40"/>
                                        </p:tgtEl>
                                      </p:cBhvr>
                                    </p:animEffect>
                                  </p:childTnLst>
                                </p:cTn>
                              </p:par>
                              <p:par>
                                <p:cTn id="17" presetID="9" presetClass="emph" presetSubtype="0" grpId="0" nodeType="withEffect">
                                  <p:stCondLst>
                                    <p:cond delay="0"/>
                                  </p:stCondLst>
                                  <p:childTnLst>
                                    <p:set>
                                      <p:cBhvr>
                                        <p:cTn id="18" dur="indefinite"/>
                                        <p:tgtEl>
                                          <p:spTgt spid="41"/>
                                        </p:tgtEl>
                                        <p:attrNameLst>
                                          <p:attrName>style.opacity</p:attrName>
                                        </p:attrNameLst>
                                      </p:cBhvr>
                                      <p:to>
                                        <p:strVal val="0.5"/>
                                      </p:to>
                                    </p:set>
                                    <p:animEffect filter="image" prLst="opacity: 0.5">
                                      <p:cBhvr rctx="IE">
                                        <p:cTn id="19" dur="indefinite"/>
                                        <p:tgtEl>
                                          <p:spTgt spid="41"/>
                                        </p:tgtEl>
                                      </p:cBhvr>
                                    </p:animEffect>
                                  </p:childTnLst>
                                </p:cTn>
                              </p:par>
                              <p:par>
                                <p:cTn id="20" presetID="9" presetClass="emph" presetSubtype="0" grpId="0" nodeType="withEffect">
                                  <p:stCondLst>
                                    <p:cond delay="0"/>
                                  </p:stCondLst>
                                  <p:childTnLst>
                                    <p:set>
                                      <p:cBhvr>
                                        <p:cTn id="21" dur="indefinite"/>
                                        <p:tgtEl>
                                          <p:spTgt spid="42"/>
                                        </p:tgtEl>
                                        <p:attrNameLst>
                                          <p:attrName>style.opacity</p:attrName>
                                        </p:attrNameLst>
                                      </p:cBhvr>
                                      <p:to>
                                        <p:strVal val="0.5"/>
                                      </p:to>
                                    </p:set>
                                    <p:animEffect filter="image" prLst="opacity: 0.5">
                                      <p:cBhvr rctx="IE">
                                        <p:cTn id="22" dur="indefinite"/>
                                        <p:tgtEl>
                                          <p:spTgt spid="42"/>
                                        </p:tgtEl>
                                      </p:cBhvr>
                                    </p:animEffect>
                                  </p:childTnLst>
                                </p:cTn>
                              </p:par>
                              <p:par>
                                <p:cTn id="23" presetID="9" presetClass="emph" presetSubtype="0" nodeType="withEffect">
                                  <p:stCondLst>
                                    <p:cond delay="0"/>
                                  </p:stCondLst>
                                  <p:childTnLst>
                                    <p:set>
                                      <p:cBhvr>
                                        <p:cTn id="24" dur="indefinite"/>
                                        <p:tgtEl>
                                          <p:spTgt spid="54"/>
                                        </p:tgtEl>
                                        <p:attrNameLst>
                                          <p:attrName>style.opacity</p:attrName>
                                        </p:attrNameLst>
                                      </p:cBhvr>
                                      <p:to>
                                        <p:strVal val="0.5"/>
                                      </p:to>
                                    </p:set>
                                    <p:animEffect filter="image" prLst="opacity: 0.5">
                                      <p:cBhvr rctx="IE">
                                        <p:cTn id="25" dur="indefinite"/>
                                        <p:tgtEl>
                                          <p:spTgt spid="54"/>
                                        </p:tgtEl>
                                      </p:cBhvr>
                                    </p:animEffect>
                                  </p:childTnLst>
                                </p:cTn>
                              </p:par>
                              <p:par>
                                <p:cTn id="26" presetID="9" presetClass="emph" presetSubtype="0" grpId="0" nodeType="withEffect">
                                  <p:stCondLst>
                                    <p:cond delay="0"/>
                                  </p:stCondLst>
                                  <p:childTnLst>
                                    <p:set>
                                      <p:cBhvr>
                                        <p:cTn id="27" dur="indefinite"/>
                                        <p:tgtEl>
                                          <p:spTgt spid="11"/>
                                        </p:tgtEl>
                                        <p:attrNameLst>
                                          <p:attrName>style.opacity</p:attrName>
                                        </p:attrNameLst>
                                      </p:cBhvr>
                                      <p:to>
                                        <p:strVal val="0.5"/>
                                      </p:to>
                                    </p:set>
                                    <p:animEffect filter="image" prLst="opacity: 0.5">
                                      <p:cBhvr rctx="IE">
                                        <p:cTn id="28" dur="indefinite"/>
                                        <p:tgtEl>
                                          <p:spTgt spid="11"/>
                                        </p:tgtEl>
                                      </p:cBhvr>
                                    </p:animEffect>
                                  </p:childTnLst>
                                </p:cTn>
                              </p:par>
                              <p:par>
                                <p:cTn id="29" presetID="9" presetClass="emph" presetSubtype="0" grpId="0" nodeType="withEffect">
                                  <p:stCondLst>
                                    <p:cond delay="0"/>
                                  </p:stCondLst>
                                  <p:childTnLst>
                                    <p:set>
                                      <p:cBhvr>
                                        <p:cTn id="30" dur="indefinite"/>
                                        <p:tgtEl>
                                          <p:spTgt spid="57"/>
                                        </p:tgtEl>
                                        <p:attrNameLst>
                                          <p:attrName>style.opacity</p:attrName>
                                        </p:attrNameLst>
                                      </p:cBhvr>
                                      <p:to>
                                        <p:strVal val="0.5"/>
                                      </p:to>
                                    </p:set>
                                    <p:animEffect filter="image" prLst="opacity: 0.5">
                                      <p:cBhvr rctx="IE">
                                        <p:cTn id="31" dur="indefinite"/>
                                        <p:tgtEl>
                                          <p:spTgt spid="57"/>
                                        </p:tgtEl>
                                      </p:cBhvr>
                                    </p:animEffect>
                                  </p:childTnLst>
                                </p:cTn>
                              </p:par>
                              <p:par>
                                <p:cTn id="32" presetID="9" presetClass="emph" presetSubtype="0" grpId="0" nodeType="withEffect">
                                  <p:stCondLst>
                                    <p:cond delay="0"/>
                                  </p:stCondLst>
                                  <p:childTnLst>
                                    <p:set>
                                      <p:cBhvr>
                                        <p:cTn id="33" dur="indefinite"/>
                                        <p:tgtEl>
                                          <p:spTgt spid="58"/>
                                        </p:tgtEl>
                                        <p:attrNameLst>
                                          <p:attrName>style.opacity</p:attrName>
                                        </p:attrNameLst>
                                      </p:cBhvr>
                                      <p:to>
                                        <p:strVal val="0.5"/>
                                      </p:to>
                                    </p:set>
                                    <p:animEffect filter="image" prLst="opacity: 0.5">
                                      <p:cBhvr rctx="IE">
                                        <p:cTn id="34" dur="indefinite"/>
                                        <p:tgtEl>
                                          <p:spTgt spid="58"/>
                                        </p:tgtEl>
                                      </p:cBhvr>
                                    </p:animEffect>
                                  </p:childTnLst>
                                </p:cTn>
                              </p:par>
                              <p:par>
                                <p:cTn id="35" presetID="9" presetClass="emph" presetSubtype="0" grpId="0" nodeType="withEffect">
                                  <p:stCondLst>
                                    <p:cond delay="0"/>
                                  </p:stCondLst>
                                  <p:childTnLst>
                                    <p:set>
                                      <p:cBhvr>
                                        <p:cTn id="36" dur="indefinite"/>
                                        <p:tgtEl>
                                          <p:spTgt spid="59"/>
                                        </p:tgtEl>
                                        <p:attrNameLst>
                                          <p:attrName>style.opacity</p:attrName>
                                        </p:attrNameLst>
                                      </p:cBhvr>
                                      <p:to>
                                        <p:strVal val="0.5"/>
                                      </p:to>
                                    </p:set>
                                    <p:animEffect filter="image" prLst="opacity: 0.5">
                                      <p:cBhvr rctx="IE">
                                        <p:cTn id="37" dur="indefinite"/>
                                        <p:tgtEl>
                                          <p:spTgt spid="59"/>
                                        </p:tgtEl>
                                      </p:cBhvr>
                                    </p:animEffect>
                                  </p:childTnLst>
                                </p:cTn>
                              </p:par>
                              <p:par>
                                <p:cTn id="38" presetID="9" presetClass="emph" presetSubtype="0" grpId="0" nodeType="withEffect">
                                  <p:stCondLst>
                                    <p:cond delay="0"/>
                                  </p:stCondLst>
                                  <p:childTnLst>
                                    <p:set>
                                      <p:cBhvr>
                                        <p:cTn id="39" dur="indefinite"/>
                                        <p:tgtEl>
                                          <p:spTgt spid="60"/>
                                        </p:tgtEl>
                                        <p:attrNameLst>
                                          <p:attrName>style.opacity</p:attrName>
                                        </p:attrNameLst>
                                      </p:cBhvr>
                                      <p:to>
                                        <p:strVal val="0.5"/>
                                      </p:to>
                                    </p:set>
                                    <p:animEffect filter="image" prLst="opacity: 0.5">
                                      <p:cBhvr rctx="IE">
                                        <p:cTn id="40" dur="indefinite"/>
                                        <p:tgtEl>
                                          <p:spTgt spid="60"/>
                                        </p:tgtEl>
                                      </p:cBhvr>
                                    </p:animEffect>
                                  </p:childTnLst>
                                </p:cTn>
                              </p:par>
                              <p:par>
                                <p:cTn id="41" presetID="9" presetClass="emph" presetSubtype="0" grpId="0" nodeType="withEffect">
                                  <p:stCondLst>
                                    <p:cond delay="0"/>
                                  </p:stCondLst>
                                  <p:childTnLst>
                                    <p:set>
                                      <p:cBhvr>
                                        <p:cTn id="42" dur="indefinite"/>
                                        <p:tgtEl>
                                          <p:spTgt spid="61"/>
                                        </p:tgtEl>
                                        <p:attrNameLst>
                                          <p:attrName>style.opacity</p:attrName>
                                        </p:attrNameLst>
                                      </p:cBhvr>
                                      <p:to>
                                        <p:strVal val="0.5"/>
                                      </p:to>
                                    </p:set>
                                    <p:animEffect filter="image" prLst="opacity: 0.5">
                                      <p:cBhvr rctx="IE">
                                        <p:cTn id="43" dur="indefinite"/>
                                        <p:tgtEl>
                                          <p:spTgt spid="61"/>
                                        </p:tgtEl>
                                      </p:cBhvr>
                                    </p:animEffect>
                                  </p:childTnLst>
                                </p:cTn>
                              </p:par>
                              <p:par>
                                <p:cTn id="44" presetID="9" presetClass="emph" presetSubtype="0" grpId="0" nodeType="withEffect">
                                  <p:stCondLst>
                                    <p:cond delay="0"/>
                                  </p:stCondLst>
                                  <p:childTnLst>
                                    <p:set>
                                      <p:cBhvr>
                                        <p:cTn id="45" dur="indefinite"/>
                                        <p:tgtEl>
                                          <p:spTgt spid="82"/>
                                        </p:tgtEl>
                                        <p:attrNameLst>
                                          <p:attrName>style.opacity</p:attrName>
                                        </p:attrNameLst>
                                      </p:cBhvr>
                                      <p:to>
                                        <p:strVal val="0.5"/>
                                      </p:to>
                                    </p:set>
                                    <p:animEffect filter="image" prLst="opacity: 0.5">
                                      <p:cBhvr rctx="IE">
                                        <p:cTn id="46" dur="indefinite"/>
                                        <p:tgtEl>
                                          <p:spTgt spid="82"/>
                                        </p:tgtEl>
                                      </p:cBhvr>
                                    </p:animEffect>
                                  </p:childTnLst>
                                </p:cTn>
                              </p:par>
                              <p:par>
                                <p:cTn id="47" presetID="9" presetClass="emph" presetSubtype="0" grpId="0" nodeType="withEffect">
                                  <p:stCondLst>
                                    <p:cond delay="0"/>
                                  </p:stCondLst>
                                  <p:childTnLst>
                                    <p:set>
                                      <p:cBhvr>
                                        <p:cTn id="48" dur="indefinite"/>
                                        <p:tgtEl>
                                          <p:spTgt spid="29"/>
                                        </p:tgtEl>
                                        <p:attrNameLst>
                                          <p:attrName>style.opacity</p:attrName>
                                        </p:attrNameLst>
                                      </p:cBhvr>
                                      <p:to>
                                        <p:strVal val="0.5"/>
                                      </p:to>
                                    </p:set>
                                    <p:animEffect filter="image" prLst="opacity: 0.5">
                                      <p:cBhvr rctx="IE">
                                        <p:cTn id="49" dur="indefinite"/>
                                        <p:tgtEl>
                                          <p:spTgt spid="29"/>
                                        </p:tgtEl>
                                      </p:cBhvr>
                                    </p:animEffect>
                                  </p:childTnLst>
                                </p:cTn>
                              </p:par>
                              <p:par>
                                <p:cTn id="50" presetID="9" presetClass="emph" presetSubtype="0" grpId="0" nodeType="withEffect">
                                  <p:stCondLst>
                                    <p:cond delay="0"/>
                                  </p:stCondLst>
                                  <p:childTnLst>
                                    <p:set>
                                      <p:cBhvr>
                                        <p:cTn id="51" dur="indefinite"/>
                                        <p:tgtEl>
                                          <p:spTgt spid="30"/>
                                        </p:tgtEl>
                                        <p:attrNameLst>
                                          <p:attrName>style.opacity</p:attrName>
                                        </p:attrNameLst>
                                      </p:cBhvr>
                                      <p:to>
                                        <p:strVal val="0.5"/>
                                      </p:to>
                                    </p:set>
                                    <p:animEffect filter="image" prLst="opacity: 0.5">
                                      <p:cBhvr rctx="IE">
                                        <p:cTn id="52" dur="indefinite"/>
                                        <p:tgtEl>
                                          <p:spTgt spid="30"/>
                                        </p:tgtEl>
                                      </p:cBhvr>
                                    </p:animEffect>
                                  </p:childTnLst>
                                </p:cTn>
                              </p:par>
                              <p:par>
                                <p:cTn id="53" presetID="9" presetClass="emph" presetSubtype="0" grpId="0" nodeType="withEffect">
                                  <p:stCondLst>
                                    <p:cond delay="0"/>
                                  </p:stCondLst>
                                  <p:childTnLst>
                                    <p:set>
                                      <p:cBhvr>
                                        <p:cTn id="54" dur="indefinite"/>
                                        <p:tgtEl>
                                          <p:spTgt spid="32"/>
                                        </p:tgtEl>
                                        <p:attrNameLst>
                                          <p:attrName>style.opacity</p:attrName>
                                        </p:attrNameLst>
                                      </p:cBhvr>
                                      <p:to>
                                        <p:strVal val="0.5"/>
                                      </p:to>
                                    </p:set>
                                    <p:animEffect filter="image" prLst="opacity: 0.5">
                                      <p:cBhvr rctx="IE">
                                        <p:cTn id="55"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0" grpId="0" animBg="1"/>
      <p:bldP spid="41" grpId="0" animBg="1"/>
      <p:bldP spid="42" grpId="0" animBg="1"/>
      <p:bldP spid="11" grpId="0" animBg="1"/>
      <p:bldP spid="57" grpId="0" animBg="1"/>
      <p:bldP spid="58" grpId="0" animBg="1"/>
      <p:bldP spid="59" grpId="0" animBg="1"/>
      <p:bldP spid="60" grpId="0" animBg="1"/>
      <p:bldP spid="61" grpId="0" animBg="1"/>
      <p:bldP spid="82" grpId="0" animBg="1"/>
      <p:bldP spid="29"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943A4-C09B-E94D-AF63-CE932839E443}"/>
              </a:ext>
            </a:extLst>
          </p:cNvPr>
          <p:cNvSpPr/>
          <p:nvPr/>
        </p:nvSpPr>
        <p:spPr>
          <a:xfrm>
            <a:off x="11469625" y="6148161"/>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3" name="TextBox 2">
            <a:extLst>
              <a:ext uri="{FF2B5EF4-FFF2-40B4-BE49-F238E27FC236}">
                <a16:creationId xmlns:a16="http://schemas.microsoft.com/office/drawing/2014/main" id="{2B5C98C8-2E29-914B-BE30-FAFD9C139363}"/>
              </a:ext>
            </a:extLst>
          </p:cNvPr>
          <p:cNvSpPr txBox="1"/>
          <p:nvPr/>
        </p:nvSpPr>
        <p:spPr>
          <a:xfrm>
            <a:off x="3547936" y="-6665"/>
            <a:ext cx="3443207" cy="646331"/>
          </a:xfrm>
          <a:prstGeom prst="rect">
            <a:avLst/>
          </a:prstGeom>
          <a:solidFill>
            <a:srgbClr val="A41E35"/>
          </a:solidFill>
        </p:spPr>
        <p:txBody>
          <a:bodyPr wrap="square" rtlCol="0">
            <a:spAutoFit/>
          </a:bodyPr>
          <a:lstStyle/>
          <a:p>
            <a:r>
              <a:rPr lang="en-US" sz="3600" dirty="0">
                <a:solidFill>
                  <a:schemeClr val="bg1"/>
                </a:solidFill>
              </a:rPr>
              <a:t>DayOfTheWeek</a:t>
            </a:r>
          </a:p>
        </p:txBody>
      </p:sp>
      <p:sp>
        <p:nvSpPr>
          <p:cNvPr id="40" name="Flowchart: Alternate Process 5">
            <a:extLst>
              <a:ext uri="{FF2B5EF4-FFF2-40B4-BE49-F238E27FC236}">
                <a16:creationId xmlns:a16="http://schemas.microsoft.com/office/drawing/2014/main" id="{65606FA4-08C2-9D47-8E27-8968014B8A48}"/>
              </a:ext>
            </a:extLst>
          </p:cNvPr>
          <p:cNvSpPr/>
          <p:nvPr/>
        </p:nvSpPr>
        <p:spPr>
          <a:xfrm>
            <a:off x="4681377" y="1415949"/>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Start</a:t>
            </a:r>
          </a:p>
        </p:txBody>
      </p:sp>
      <p:sp>
        <p:nvSpPr>
          <p:cNvPr id="41" name="Flowchart: Alternate Process 22">
            <a:extLst>
              <a:ext uri="{FF2B5EF4-FFF2-40B4-BE49-F238E27FC236}">
                <a16:creationId xmlns:a16="http://schemas.microsoft.com/office/drawing/2014/main" id="{2102B646-51D0-004F-87F4-B9B2F36419C1}"/>
              </a:ext>
            </a:extLst>
          </p:cNvPr>
          <p:cNvSpPr/>
          <p:nvPr/>
        </p:nvSpPr>
        <p:spPr>
          <a:xfrm>
            <a:off x="4702732" y="5507658"/>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End</a:t>
            </a:r>
          </a:p>
        </p:txBody>
      </p:sp>
      <p:sp>
        <p:nvSpPr>
          <p:cNvPr id="42" name="TextBox 41">
            <a:extLst>
              <a:ext uri="{FF2B5EF4-FFF2-40B4-BE49-F238E27FC236}">
                <a16:creationId xmlns:a16="http://schemas.microsoft.com/office/drawing/2014/main" id="{CDA02931-38A7-B94A-85A5-8B7C63A7F8D1}"/>
              </a:ext>
            </a:extLst>
          </p:cNvPr>
          <p:cNvSpPr txBox="1"/>
          <p:nvPr/>
        </p:nvSpPr>
        <p:spPr>
          <a:xfrm>
            <a:off x="125045" y="1713331"/>
            <a:ext cx="4497087" cy="5262979"/>
          </a:xfrm>
          <a:prstGeom prst="rect">
            <a:avLst/>
          </a:prstGeom>
          <a:noFill/>
        </p:spPr>
        <p:txBody>
          <a:bodyPr wrap="square" rtlCol="0">
            <a:spAutoFit/>
          </a:bodyPr>
          <a:lstStyle/>
          <a:p>
            <a:r>
              <a:rPr lang="en-US" sz="2400" dirty="0"/>
              <a:t>Write a program that asks the user for a number in the range of 1 through 7. The program should call a function which returns the corresponding day of the week, where 1 = Monday, 2 = Tuesday, 3 = Wednesday, 4 = Thursday, 5 = Friday, 6 = Saturday, and 7 = Sunday. The program should display an error message if the user enters a number that is outside the range of 1 through 7.</a:t>
            </a:r>
          </a:p>
        </p:txBody>
      </p:sp>
      <p:sp>
        <p:nvSpPr>
          <p:cNvPr id="43" name="TextBox 42">
            <a:extLst>
              <a:ext uri="{FF2B5EF4-FFF2-40B4-BE49-F238E27FC236}">
                <a16:creationId xmlns:a16="http://schemas.microsoft.com/office/drawing/2014/main" id="{72DEFE03-5B16-A742-A9B2-FEAF9866FB28}"/>
              </a:ext>
            </a:extLst>
          </p:cNvPr>
          <p:cNvSpPr txBox="1"/>
          <p:nvPr/>
        </p:nvSpPr>
        <p:spPr>
          <a:xfrm>
            <a:off x="-8896" y="1275257"/>
            <a:ext cx="4115810" cy="400110"/>
          </a:xfrm>
          <a:prstGeom prst="rect">
            <a:avLst/>
          </a:prstGeom>
          <a:noFill/>
        </p:spPr>
        <p:txBody>
          <a:bodyPr wrap="square" rtlCol="0">
            <a:spAutoFit/>
          </a:bodyPr>
          <a:lstStyle/>
          <a:p>
            <a:r>
              <a:rPr lang="en-US" sz="2000" dirty="0"/>
              <a:t>Step #1 – Understand the Problem</a:t>
            </a:r>
          </a:p>
        </p:txBody>
      </p:sp>
      <p:sp>
        <p:nvSpPr>
          <p:cNvPr id="44" name="Flowchart: Data 21">
            <a:extLst>
              <a:ext uri="{FF2B5EF4-FFF2-40B4-BE49-F238E27FC236}">
                <a16:creationId xmlns:a16="http://schemas.microsoft.com/office/drawing/2014/main" id="{08B577E1-10DE-9441-8C2D-C9D9B43D04FD}"/>
              </a:ext>
            </a:extLst>
          </p:cNvPr>
          <p:cNvSpPr/>
          <p:nvPr/>
        </p:nvSpPr>
        <p:spPr>
          <a:xfrm>
            <a:off x="4649963" y="2188028"/>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for the day as a number</a:t>
            </a:r>
          </a:p>
        </p:txBody>
      </p:sp>
      <p:sp>
        <p:nvSpPr>
          <p:cNvPr id="45" name="Flowchart: Predefined Process 24">
            <a:extLst>
              <a:ext uri="{FF2B5EF4-FFF2-40B4-BE49-F238E27FC236}">
                <a16:creationId xmlns:a16="http://schemas.microsoft.com/office/drawing/2014/main" id="{2357E56C-E587-0145-9512-BE3DB76DF95C}"/>
              </a:ext>
            </a:extLst>
          </p:cNvPr>
          <p:cNvSpPr/>
          <p:nvPr/>
        </p:nvSpPr>
        <p:spPr>
          <a:xfrm>
            <a:off x="4538751" y="3292352"/>
            <a:ext cx="2063258" cy="61741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dayOfTheWeek</a:t>
            </a:r>
          </a:p>
        </p:txBody>
      </p:sp>
      <p:cxnSp>
        <p:nvCxnSpPr>
          <p:cNvPr id="46" name="Straight Arrow Connector 45">
            <a:extLst>
              <a:ext uri="{FF2B5EF4-FFF2-40B4-BE49-F238E27FC236}">
                <a16:creationId xmlns:a16="http://schemas.microsoft.com/office/drawing/2014/main" id="{D12CF2C6-BCBC-BC41-AA7D-07EE0B519EC8}"/>
              </a:ext>
            </a:extLst>
          </p:cNvPr>
          <p:cNvCxnSpPr>
            <a:cxnSpLocks/>
            <a:stCxn id="44" idx="4"/>
            <a:endCxn id="45" idx="0"/>
          </p:cNvCxnSpPr>
          <p:nvPr/>
        </p:nvCxnSpPr>
        <p:spPr>
          <a:xfrm>
            <a:off x="5564363" y="2877749"/>
            <a:ext cx="6017" cy="414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98F8EA-817C-B243-93C8-93F6A8475FE1}"/>
              </a:ext>
            </a:extLst>
          </p:cNvPr>
          <p:cNvCxnSpPr>
            <a:cxnSpLocks/>
            <a:stCxn id="40" idx="2"/>
            <a:endCxn id="44" idx="1"/>
          </p:cNvCxnSpPr>
          <p:nvPr/>
        </p:nvCxnSpPr>
        <p:spPr>
          <a:xfrm>
            <a:off x="5551816" y="1791087"/>
            <a:ext cx="12547" cy="396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BFBD12D-D379-F14B-90FD-D57E4DC3C007}"/>
              </a:ext>
            </a:extLst>
          </p:cNvPr>
          <p:cNvCxnSpPr>
            <a:cxnSpLocks/>
            <a:stCxn id="56" idx="4"/>
            <a:endCxn id="41" idx="0"/>
          </p:cNvCxnSpPr>
          <p:nvPr/>
        </p:nvCxnSpPr>
        <p:spPr>
          <a:xfrm>
            <a:off x="5572388" y="5012943"/>
            <a:ext cx="783" cy="494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Flowchart: Alternate Process 65">
            <a:extLst>
              <a:ext uri="{FF2B5EF4-FFF2-40B4-BE49-F238E27FC236}">
                <a16:creationId xmlns:a16="http://schemas.microsoft.com/office/drawing/2014/main" id="{2668FDA2-4ECF-8E4D-983A-0EAA846884B4}"/>
              </a:ext>
            </a:extLst>
          </p:cNvPr>
          <p:cNvSpPr/>
          <p:nvPr/>
        </p:nvSpPr>
        <p:spPr>
          <a:xfrm>
            <a:off x="7139524" y="45410"/>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dayOfTheWeek</a:t>
            </a:r>
          </a:p>
        </p:txBody>
      </p:sp>
      <p:cxnSp>
        <p:nvCxnSpPr>
          <p:cNvPr id="50" name="Straight Arrow Connector 49">
            <a:extLst>
              <a:ext uri="{FF2B5EF4-FFF2-40B4-BE49-F238E27FC236}">
                <a16:creationId xmlns:a16="http://schemas.microsoft.com/office/drawing/2014/main" id="{AB21C0F8-87EC-6149-8717-8812C1903FD7}"/>
              </a:ext>
            </a:extLst>
          </p:cNvPr>
          <p:cNvCxnSpPr>
            <a:cxnSpLocks/>
            <a:endCxn id="53" idx="0"/>
          </p:cNvCxnSpPr>
          <p:nvPr/>
        </p:nvCxnSpPr>
        <p:spPr>
          <a:xfrm flipH="1">
            <a:off x="7971655" y="423166"/>
            <a:ext cx="5740" cy="196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Flowchart: Alternate Process 73">
            <a:extLst>
              <a:ext uri="{FF2B5EF4-FFF2-40B4-BE49-F238E27FC236}">
                <a16:creationId xmlns:a16="http://schemas.microsoft.com/office/drawing/2014/main" id="{3B019367-A5E9-B64A-B568-A2A067E95C00}"/>
              </a:ext>
            </a:extLst>
          </p:cNvPr>
          <p:cNvSpPr/>
          <p:nvPr/>
        </p:nvSpPr>
        <p:spPr>
          <a:xfrm>
            <a:off x="9441853" y="6191140"/>
            <a:ext cx="1957913" cy="5145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Day</a:t>
            </a:r>
          </a:p>
        </p:txBody>
      </p:sp>
      <p:cxnSp>
        <p:nvCxnSpPr>
          <p:cNvPr id="52" name="Straight Arrow Connector 51">
            <a:extLst>
              <a:ext uri="{FF2B5EF4-FFF2-40B4-BE49-F238E27FC236}">
                <a16:creationId xmlns:a16="http://schemas.microsoft.com/office/drawing/2014/main" id="{322DB36F-6CE5-5248-AF63-AEE09E2183C1}"/>
              </a:ext>
            </a:extLst>
          </p:cNvPr>
          <p:cNvCxnSpPr>
            <a:cxnSpLocks/>
            <a:stCxn id="53" idx="2"/>
            <a:endCxn id="61" idx="0"/>
          </p:cNvCxnSpPr>
          <p:nvPr/>
        </p:nvCxnSpPr>
        <p:spPr>
          <a:xfrm>
            <a:off x="7971655" y="1227078"/>
            <a:ext cx="8025" cy="199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Flowchart: Decision 42">
            <a:extLst>
              <a:ext uri="{FF2B5EF4-FFF2-40B4-BE49-F238E27FC236}">
                <a16:creationId xmlns:a16="http://schemas.microsoft.com/office/drawing/2014/main" id="{F99AB225-76F3-9445-A444-303DE7AFCE62}"/>
              </a:ext>
            </a:extLst>
          </p:cNvPr>
          <p:cNvSpPr/>
          <p:nvPr/>
        </p:nvSpPr>
        <p:spPr>
          <a:xfrm>
            <a:off x="7053226" y="620042"/>
            <a:ext cx="1836857" cy="6070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1?</a:t>
            </a:r>
          </a:p>
        </p:txBody>
      </p:sp>
      <p:sp>
        <p:nvSpPr>
          <p:cNvPr id="54" name="TextBox 53">
            <a:extLst>
              <a:ext uri="{FF2B5EF4-FFF2-40B4-BE49-F238E27FC236}">
                <a16:creationId xmlns:a16="http://schemas.microsoft.com/office/drawing/2014/main" id="{73FAD001-40F0-5A48-97C6-B018FC69C0FD}"/>
              </a:ext>
            </a:extLst>
          </p:cNvPr>
          <p:cNvSpPr txBox="1"/>
          <p:nvPr/>
        </p:nvSpPr>
        <p:spPr>
          <a:xfrm>
            <a:off x="8742491" y="629534"/>
            <a:ext cx="541696" cy="307777"/>
          </a:xfrm>
          <a:prstGeom prst="rect">
            <a:avLst/>
          </a:prstGeom>
          <a:noFill/>
        </p:spPr>
        <p:txBody>
          <a:bodyPr wrap="square" rtlCol="0">
            <a:spAutoFit/>
          </a:bodyPr>
          <a:lstStyle/>
          <a:p>
            <a:r>
              <a:rPr lang="en-US" dirty="0"/>
              <a:t>Yes</a:t>
            </a:r>
          </a:p>
        </p:txBody>
      </p:sp>
      <p:sp>
        <p:nvSpPr>
          <p:cNvPr id="55" name="TextBox 54">
            <a:extLst>
              <a:ext uri="{FF2B5EF4-FFF2-40B4-BE49-F238E27FC236}">
                <a16:creationId xmlns:a16="http://schemas.microsoft.com/office/drawing/2014/main" id="{3D55CC37-62F8-D242-998D-C570145B2ACE}"/>
              </a:ext>
            </a:extLst>
          </p:cNvPr>
          <p:cNvSpPr txBox="1"/>
          <p:nvPr/>
        </p:nvSpPr>
        <p:spPr>
          <a:xfrm>
            <a:off x="7500833" y="1110790"/>
            <a:ext cx="541696" cy="307777"/>
          </a:xfrm>
          <a:prstGeom prst="rect">
            <a:avLst/>
          </a:prstGeom>
          <a:noFill/>
        </p:spPr>
        <p:txBody>
          <a:bodyPr wrap="square" rtlCol="0">
            <a:spAutoFit/>
          </a:bodyPr>
          <a:lstStyle/>
          <a:p>
            <a:r>
              <a:rPr lang="en-US" dirty="0"/>
              <a:t>No</a:t>
            </a:r>
          </a:p>
        </p:txBody>
      </p:sp>
      <p:sp>
        <p:nvSpPr>
          <p:cNvPr id="56" name="Flowchart: Data 35">
            <a:extLst>
              <a:ext uri="{FF2B5EF4-FFF2-40B4-BE49-F238E27FC236}">
                <a16:creationId xmlns:a16="http://schemas.microsoft.com/office/drawing/2014/main" id="{868E73C4-6D7F-E449-A956-D3DEF1589E79}"/>
              </a:ext>
            </a:extLst>
          </p:cNvPr>
          <p:cNvSpPr/>
          <p:nvPr/>
        </p:nvSpPr>
        <p:spPr>
          <a:xfrm>
            <a:off x="4657988" y="4323222"/>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the day as text</a:t>
            </a:r>
          </a:p>
        </p:txBody>
      </p:sp>
      <p:cxnSp>
        <p:nvCxnSpPr>
          <p:cNvPr id="57" name="Straight Arrow Connector 56">
            <a:extLst>
              <a:ext uri="{FF2B5EF4-FFF2-40B4-BE49-F238E27FC236}">
                <a16:creationId xmlns:a16="http://schemas.microsoft.com/office/drawing/2014/main" id="{5C6C67B6-FB34-C94B-8E11-633999075D46}"/>
              </a:ext>
            </a:extLst>
          </p:cNvPr>
          <p:cNvCxnSpPr>
            <a:cxnSpLocks/>
            <a:stCxn id="45" idx="2"/>
            <a:endCxn id="56" idx="1"/>
          </p:cNvCxnSpPr>
          <p:nvPr/>
        </p:nvCxnSpPr>
        <p:spPr>
          <a:xfrm>
            <a:off x="5570380" y="3909768"/>
            <a:ext cx="2008" cy="413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Process 12">
            <a:extLst>
              <a:ext uri="{FF2B5EF4-FFF2-40B4-BE49-F238E27FC236}">
                <a16:creationId xmlns:a16="http://schemas.microsoft.com/office/drawing/2014/main" id="{A440D85F-1790-084E-8275-7050DA7D82FC}"/>
              </a:ext>
            </a:extLst>
          </p:cNvPr>
          <p:cNvSpPr/>
          <p:nvPr/>
        </p:nvSpPr>
        <p:spPr>
          <a:xfrm>
            <a:off x="9255825" y="620042"/>
            <a:ext cx="165554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______</a:t>
            </a:r>
          </a:p>
        </p:txBody>
      </p:sp>
      <p:cxnSp>
        <p:nvCxnSpPr>
          <p:cNvPr id="59" name="Straight Arrow Connector 58">
            <a:extLst>
              <a:ext uri="{FF2B5EF4-FFF2-40B4-BE49-F238E27FC236}">
                <a16:creationId xmlns:a16="http://schemas.microsoft.com/office/drawing/2014/main" id="{DBB65A84-6B73-3C40-9BEC-D2EADFC9ADD0}"/>
              </a:ext>
            </a:extLst>
          </p:cNvPr>
          <p:cNvCxnSpPr>
            <a:cxnSpLocks/>
            <a:stCxn id="53" idx="3"/>
            <a:endCxn id="58" idx="1"/>
          </p:cNvCxnSpPr>
          <p:nvPr/>
        </p:nvCxnSpPr>
        <p:spPr>
          <a:xfrm>
            <a:off x="8890083" y="923560"/>
            <a:ext cx="365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99BC7D0-D0F8-1D4F-8094-84139B54E2DA}"/>
              </a:ext>
            </a:extLst>
          </p:cNvPr>
          <p:cNvCxnSpPr>
            <a:cxnSpLocks/>
            <a:stCxn id="61" idx="2"/>
            <a:endCxn id="67" idx="0"/>
          </p:cNvCxnSpPr>
          <p:nvPr/>
        </p:nvCxnSpPr>
        <p:spPr>
          <a:xfrm flipH="1">
            <a:off x="7979678" y="2033993"/>
            <a:ext cx="2" cy="18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Flowchart: Decision 51">
            <a:extLst>
              <a:ext uri="{FF2B5EF4-FFF2-40B4-BE49-F238E27FC236}">
                <a16:creationId xmlns:a16="http://schemas.microsoft.com/office/drawing/2014/main" id="{3FBED8F1-2788-4A46-AA39-C0A5C27AE732}"/>
              </a:ext>
            </a:extLst>
          </p:cNvPr>
          <p:cNvSpPr/>
          <p:nvPr/>
        </p:nvSpPr>
        <p:spPr>
          <a:xfrm>
            <a:off x="7061251" y="1426957"/>
            <a:ext cx="1836857" cy="6070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2?</a:t>
            </a:r>
          </a:p>
        </p:txBody>
      </p:sp>
      <p:sp>
        <p:nvSpPr>
          <p:cNvPr id="62" name="TextBox 61">
            <a:extLst>
              <a:ext uri="{FF2B5EF4-FFF2-40B4-BE49-F238E27FC236}">
                <a16:creationId xmlns:a16="http://schemas.microsoft.com/office/drawing/2014/main" id="{94B10687-62DA-F443-9181-C1C7F1EE2DD2}"/>
              </a:ext>
            </a:extLst>
          </p:cNvPr>
          <p:cNvSpPr txBox="1"/>
          <p:nvPr/>
        </p:nvSpPr>
        <p:spPr>
          <a:xfrm>
            <a:off x="8750516" y="1436449"/>
            <a:ext cx="541696" cy="307777"/>
          </a:xfrm>
          <a:prstGeom prst="rect">
            <a:avLst/>
          </a:prstGeom>
          <a:noFill/>
        </p:spPr>
        <p:txBody>
          <a:bodyPr wrap="square" rtlCol="0">
            <a:spAutoFit/>
          </a:bodyPr>
          <a:lstStyle/>
          <a:p>
            <a:r>
              <a:rPr lang="en-US" dirty="0"/>
              <a:t>Yes</a:t>
            </a:r>
          </a:p>
        </p:txBody>
      </p:sp>
      <p:sp>
        <p:nvSpPr>
          <p:cNvPr id="63" name="TextBox 62">
            <a:extLst>
              <a:ext uri="{FF2B5EF4-FFF2-40B4-BE49-F238E27FC236}">
                <a16:creationId xmlns:a16="http://schemas.microsoft.com/office/drawing/2014/main" id="{04A43F14-27F6-8B49-BB7C-461E7D107E7C}"/>
              </a:ext>
            </a:extLst>
          </p:cNvPr>
          <p:cNvSpPr txBox="1"/>
          <p:nvPr/>
        </p:nvSpPr>
        <p:spPr>
          <a:xfrm>
            <a:off x="7508858" y="1917705"/>
            <a:ext cx="541696" cy="307777"/>
          </a:xfrm>
          <a:prstGeom prst="rect">
            <a:avLst/>
          </a:prstGeom>
          <a:noFill/>
        </p:spPr>
        <p:txBody>
          <a:bodyPr wrap="square" rtlCol="0">
            <a:spAutoFit/>
          </a:bodyPr>
          <a:lstStyle/>
          <a:p>
            <a:r>
              <a:rPr lang="en-US" dirty="0"/>
              <a:t>No</a:t>
            </a:r>
          </a:p>
        </p:txBody>
      </p:sp>
      <p:sp>
        <p:nvSpPr>
          <p:cNvPr id="64" name="Flowchart: Process 54">
            <a:extLst>
              <a:ext uri="{FF2B5EF4-FFF2-40B4-BE49-F238E27FC236}">
                <a16:creationId xmlns:a16="http://schemas.microsoft.com/office/drawing/2014/main" id="{16C01186-3570-5248-ACB5-852755FDFD22}"/>
              </a:ext>
            </a:extLst>
          </p:cNvPr>
          <p:cNvSpPr/>
          <p:nvPr/>
        </p:nvSpPr>
        <p:spPr>
          <a:xfrm>
            <a:off x="9263850" y="1426957"/>
            <a:ext cx="165554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Tuesday</a:t>
            </a:r>
          </a:p>
        </p:txBody>
      </p:sp>
      <p:cxnSp>
        <p:nvCxnSpPr>
          <p:cNvPr id="65" name="Straight Arrow Connector 64">
            <a:extLst>
              <a:ext uri="{FF2B5EF4-FFF2-40B4-BE49-F238E27FC236}">
                <a16:creationId xmlns:a16="http://schemas.microsoft.com/office/drawing/2014/main" id="{FE327C39-0312-D849-9B42-BAB4F4E13E4B}"/>
              </a:ext>
            </a:extLst>
          </p:cNvPr>
          <p:cNvCxnSpPr>
            <a:cxnSpLocks/>
            <a:stCxn id="61" idx="3"/>
            <a:endCxn id="64" idx="1"/>
          </p:cNvCxnSpPr>
          <p:nvPr/>
        </p:nvCxnSpPr>
        <p:spPr>
          <a:xfrm>
            <a:off x="8898108" y="1730475"/>
            <a:ext cx="365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39953DF-C01A-D946-A87D-58CD0F095140}"/>
              </a:ext>
            </a:extLst>
          </p:cNvPr>
          <p:cNvCxnSpPr>
            <a:cxnSpLocks/>
            <a:stCxn id="67" idx="2"/>
            <a:endCxn id="73" idx="0"/>
          </p:cNvCxnSpPr>
          <p:nvPr/>
        </p:nvCxnSpPr>
        <p:spPr>
          <a:xfrm flipH="1">
            <a:off x="7978069" y="2823263"/>
            <a:ext cx="1609" cy="161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Flowchart: Decision 59">
            <a:extLst>
              <a:ext uri="{FF2B5EF4-FFF2-40B4-BE49-F238E27FC236}">
                <a16:creationId xmlns:a16="http://schemas.microsoft.com/office/drawing/2014/main" id="{EE51E20B-09EA-8143-9A47-9D5A985E9CDE}"/>
              </a:ext>
            </a:extLst>
          </p:cNvPr>
          <p:cNvSpPr/>
          <p:nvPr/>
        </p:nvSpPr>
        <p:spPr>
          <a:xfrm>
            <a:off x="7061249" y="2216227"/>
            <a:ext cx="1836857" cy="6070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3?</a:t>
            </a:r>
          </a:p>
        </p:txBody>
      </p:sp>
      <p:sp>
        <p:nvSpPr>
          <p:cNvPr id="68" name="TextBox 67">
            <a:extLst>
              <a:ext uri="{FF2B5EF4-FFF2-40B4-BE49-F238E27FC236}">
                <a16:creationId xmlns:a16="http://schemas.microsoft.com/office/drawing/2014/main" id="{BE3AD527-3C55-A947-B274-1F007EA07129}"/>
              </a:ext>
            </a:extLst>
          </p:cNvPr>
          <p:cNvSpPr txBox="1"/>
          <p:nvPr/>
        </p:nvSpPr>
        <p:spPr>
          <a:xfrm>
            <a:off x="8740889" y="2225719"/>
            <a:ext cx="541696" cy="307777"/>
          </a:xfrm>
          <a:prstGeom prst="rect">
            <a:avLst/>
          </a:prstGeom>
          <a:noFill/>
        </p:spPr>
        <p:txBody>
          <a:bodyPr wrap="square" rtlCol="0">
            <a:spAutoFit/>
          </a:bodyPr>
          <a:lstStyle/>
          <a:p>
            <a:r>
              <a:rPr lang="en-US" dirty="0"/>
              <a:t>Yes</a:t>
            </a:r>
          </a:p>
        </p:txBody>
      </p:sp>
      <p:sp>
        <p:nvSpPr>
          <p:cNvPr id="69" name="TextBox 68">
            <a:extLst>
              <a:ext uri="{FF2B5EF4-FFF2-40B4-BE49-F238E27FC236}">
                <a16:creationId xmlns:a16="http://schemas.microsoft.com/office/drawing/2014/main" id="{FD2BEF3F-DEFE-6946-9A4C-9FE3FCCBA5C8}"/>
              </a:ext>
            </a:extLst>
          </p:cNvPr>
          <p:cNvSpPr txBox="1"/>
          <p:nvPr/>
        </p:nvSpPr>
        <p:spPr>
          <a:xfrm>
            <a:off x="7499231" y="2706975"/>
            <a:ext cx="541696" cy="307777"/>
          </a:xfrm>
          <a:prstGeom prst="rect">
            <a:avLst/>
          </a:prstGeom>
          <a:noFill/>
        </p:spPr>
        <p:txBody>
          <a:bodyPr wrap="square" rtlCol="0">
            <a:spAutoFit/>
          </a:bodyPr>
          <a:lstStyle/>
          <a:p>
            <a:r>
              <a:rPr lang="en-US" dirty="0"/>
              <a:t>No</a:t>
            </a:r>
          </a:p>
        </p:txBody>
      </p:sp>
      <p:sp>
        <p:nvSpPr>
          <p:cNvPr id="70" name="Flowchart: Process 67">
            <a:extLst>
              <a:ext uri="{FF2B5EF4-FFF2-40B4-BE49-F238E27FC236}">
                <a16:creationId xmlns:a16="http://schemas.microsoft.com/office/drawing/2014/main" id="{623FE830-A650-994A-A0ED-384464BB97C8}"/>
              </a:ext>
            </a:extLst>
          </p:cNvPr>
          <p:cNvSpPr/>
          <p:nvPr/>
        </p:nvSpPr>
        <p:spPr>
          <a:xfrm>
            <a:off x="9254223" y="2216227"/>
            <a:ext cx="165554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Wednesday</a:t>
            </a:r>
          </a:p>
        </p:txBody>
      </p:sp>
      <p:cxnSp>
        <p:nvCxnSpPr>
          <p:cNvPr id="71" name="Straight Arrow Connector 70">
            <a:extLst>
              <a:ext uri="{FF2B5EF4-FFF2-40B4-BE49-F238E27FC236}">
                <a16:creationId xmlns:a16="http://schemas.microsoft.com/office/drawing/2014/main" id="{0F6A86D7-9CAF-924D-B2F4-F9F7AC4DE7DD}"/>
              </a:ext>
            </a:extLst>
          </p:cNvPr>
          <p:cNvCxnSpPr>
            <a:cxnSpLocks/>
            <a:stCxn id="67" idx="3"/>
            <a:endCxn id="70" idx="1"/>
          </p:cNvCxnSpPr>
          <p:nvPr/>
        </p:nvCxnSpPr>
        <p:spPr>
          <a:xfrm>
            <a:off x="8898106" y="2519745"/>
            <a:ext cx="356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347502E-8250-F94C-9ED1-47390F579857}"/>
              </a:ext>
            </a:extLst>
          </p:cNvPr>
          <p:cNvCxnSpPr>
            <a:cxnSpLocks/>
            <a:stCxn id="73" idx="2"/>
            <a:endCxn id="79" idx="0"/>
          </p:cNvCxnSpPr>
          <p:nvPr/>
        </p:nvCxnSpPr>
        <p:spPr>
          <a:xfrm>
            <a:off x="7978069" y="3591684"/>
            <a:ext cx="28895" cy="134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Flowchart: Decision 74">
            <a:extLst>
              <a:ext uri="{FF2B5EF4-FFF2-40B4-BE49-F238E27FC236}">
                <a16:creationId xmlns:a16="http://schemas.microsoft.com/office/drawing/2014/main" id="{59F7CD54-C1B6-A94E-9F06-1432559F8627}"/>
              </a:ext>
            </a:extLst>
          </p:cNvPr>
          <p:cNvSpPr/>
          <p:nvPr/>
        </p:nvSpPr>
        <p:spPr>
          <a:xfrm>
            <a:off x="7059640" y="2984648"/>
            <a:ext cx="1836857" cy="6070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4?</a:t>
            </a:r>
          </a:p>
        </p:txBody>
      </p:sp>
      <p:sp>
        <p:nvSpPr>
          <p:cNvPr id="74" name="TextBox 73">
            <a:extLst>
              <a:ext uri="{FF2B5EF4-FFF2-40B4-BE49-F238E27FC236}">
                <a16:creationId xmlns:a16="http://schemas.microsoft.com/office/drawing/2014/main" id="{8372C735-5E9A-3E4D-BAB2-FE460313A236}"/>
              </a:ext>
            </a:extLst>
          </p:cNvPr>
          <p:cNvSpPr txBox="1"/>
          <p:nvPr/>
        </p:nvSpPr>
        <p:spPr>
          <a:xfrm>
            <a:off x="8739280" y="2994140"/>
            <a:ext cx="541696" cy="307777"/>
          </a:xfrm>
          <a:prstGeom prst="rect">
            <a:avLst/>
          </a:prstGeom>
          <a:noFill/>
        </p:spPr>
        <p:txBody>
          <a:bodyPr wrap="square" rtlCol="0">
            <a:spAutoFit/>
          </a:bodyPr>
          <a:lstStyle/>
          <a:p>
            <a:r>
              <a:rPr lang="en-US" dirty="0"/>
              <a:t>Yes</a:t>
            </a:r>
          </a:p>
        </p:txBody>
      </p:sp>
      <p:sp>
        <p:nvSpPr>
          <p:cNvPr id="75" name="TextBox 74">
            <a:extLst>
              <a:ext uri="{FF2B5EF4-FFF2-40B4-BE49-F238E27FC236}">
                <a16:creationId xmlns:a16="http://schemas.microsoft.com/office/drawing/2014/main" id="{7B0FE545-23F5-5A44-8935-5EBF21A8B7E1}"/>
              </a:ext>
            </a:extLst>
          </p:cNvPr>
          <p:cNvSpPr txBox="1"/>
          <p:nvPr/>
        </p:nvSpPr>
        <p:spPr>
          <a:xfrm>
            <a:off x="7497621" y="3475397"/>
            <a:ext cx="574302" cy="307777"/>
          </a:xfrm>
          <a:prstGeom prst="rect">
            <a:avLst/>
          </a:prstGeom>
          <a:noFill/>
        </p:spPr>
        <p:txBody>
          <a:bodyPr wrap="square" rtlCol="0">
            <a:spAutoFit/>
          </a:bodyPr>
          <a:lstStyle/>
          <a:p>
            <a:r>
              <a:rPr lang="en-US" dirty="0"/>
              <a:t>No</a:t>
            </a:r>
          </a:p>
        </p:txBody>
      </p:sp>
      <p:sp>
        <p:nvSpPr>
          <p:cNvPr id="76" name="Flowchart: Process 77">
            <a:extLst>
              <a:ext uri="{FF2B5EF4-FFF2-40B4-BE49-F238E27FC236}">
                <a16:creationId xmlns:a16="http://schemas.microsoft.com/office/drawing/2014/main" id="{9E627E0D-B0E6-4E42-A096-54CEBC031268}"/>
              </a:ext>
            </a:extLst>
          </p:cNvPr>
          <p:cNvSpPr/>
          <p:nvPr/>
        </p:nvSpPr>
        <p:spPr>
          <a:xfrm>
            <a:off x="9252614" y="2984648"/>
            <a:ext cx="165554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Thursday</a:t>
            </a:r>
          </a:p>
        </p:txBody>
      </p:sp>
      <p:cxnSp>
        <p:nvCxnSpPr>
          <p:cNvPr id="77" name="Straight Arrow Connector 76">
            <a:extLst>
              <a:ext uri="{FF2B5EF4-FFF2-40B4-BE49-F238E27FC236}">
                <a16:creationId xmlns:a16="http://schemas.microsoft.com/office/drawing/2014/main" id="{5F4C27E5-8FEB-2746-A435-9CE1A2BCEBDA}"/>
              </a:ext>
            </a:extLst>
          </p:cNvPr>
          <p:cNvCxnSpPr>
            <a:cxnSpLocks/>
            <a:stCxn id="73" idx="3"/>
            <a:endCxn id="76" idx="1"/>
          </p:cNvCxnSpPr>
          <p:nvPr/>
        </p:nvCxnSpPr>
        <p:spPr>
          <a:xfrm>
            <a:off x="8896497" y="3288166"/>
            <a:ext cx="356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90036DD-932F-D046-B369-70A17F08CB81}"/>
              </a:ext>
            </a:extLst>
          </p:cNvPr>
          <p:cNvCxnSpPr>
            <a:cxnSpLocks/>
            <a:stCxn id="79" idx="2"/>
            <a:endCxn id="85" idx="0"/>
          </p:cNvCxnSpPr>
          <p:nvPr/>
        </p:nvCxnSpPr>
        <p:spPr>
          <a:xfrm flipH="1">
            <a:off x="8006962" y="4332834"/>
            <a:ext cx="2" cy="18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Flowchart: Decision 80">
            <a:extLst>
              <a:ext uri="{FF2B5EF4-FFF2-40B4-BE49-F238E27FC236}">
                <a16:creationId xmlns:a16="http://schemas.microsoft.com/office/drawing/2014/main" id="{B663F044-B50D-7E48-BF66-05B2F4C3A97A}"/>
              </a:ext>
            </a:extLst>
          </p:cNvPr>
          <p:cNvSpPr/>
          <p:nvPr/>
        </p:nvSpPr>
        <p:spPr>
          <a:xfrm>
            <a:off x="7088535" y="3725798"/>
            <a:ext cx="1836857" cy="6070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5?</a:t>
            </a:r>
          </a:p>
        </p:txBody>
      </p:sp>
      <p:sp>
        <p:nvSpPr>
          <p:cNvPr id="80" name="TextBox 79">
            <a:extLst>
              <a:ext uri="{FF2B5EF4-FFF2-40B4-BE49-F238E27FC236}">
                <a16:creationId xmlns:a16="http://schemas.microsoft.com/office/drawing/2014/main" id="{13D911F1-8C12-DA45-AA8C-FC0562A7D013}"/>
              </a:ext>
            </a:extLst>
          </p:cNvPr>
          <p:cNvSpPr txBox="1"/>
          <p:nvPr/>
        </p:nvSpPr>
        <p:spPr>
          <a:xfrm>
            <a:off x="8777800" y="3735290"/>
            <a:ext cx="541696" cy="307777"/>
          </a:xfrm>
          <a:prstGeom prst="rect">
            <a:avLst/>
          </a:prstGeom>
          <a:noFill/>
        </p:spPr>
        <p:txBody>
          <a:bodyPr wrap="square" rtlCol="0">
            <a:spAutoFit/>
          </a:bodyPr>
          <a:lstStyle/>
          <a:p>
            <a:r>
              <a:rPr lang="en-US" dirty="0"/>
              <a:t>Yes</a:t>
            </a:r>
          </a:p>
        </p:txBody>
      </p:sp>
      <p:sp>
        <p:nvSpPr>
          <p:cNvPr id="81" name="TextBox 80">
            <a:extLst>
              <a:ext uri="{FF2B5EF4-FFF2-40B4-BE49-F238E27FC236}">
                <a16:creationId xmlns:a16="http://schemas.microsoft.com/office/drawing/2014/main" id="{DDB40296-FF93-3441-A3FF-1DA761D0C25D}"/>
              </a:ext>
            </a:extLst>
          </p:cNvPr>
          <p:cNvSpPr txBox="1"/>
          <p:nvPr/>
        </p:nvSpPr>
        <p:spPr>
          <a:xfrm>
            <a:off x="7536142" y="4216546"/>
            <a:ext cx="541696" cy="307777"/>
          </a:xfrm>
          <a:prstGeom prst="rect">
            <a:avLst/>
          </a:prstGeom>
          <a:noFill/>
        </p:spPr>
        <p:txBody>
          <a:bodyPr wrap="square" rtlCol="0">
            <a:spAutoFit/>
          </a:bodyPr>
          <a:lstStyle/>
          <a:p>
            <a:r>
              <a:rPr lang="en-US" dirty="0"/>
              <a:t>No</a:t>
            </a:r>
          </a:p>
        </p:txBody>
      </p:sp>
      <p:sp>
        <p:nvSpPr>
          <p:cNvPr id="82" name="Flowchart: Process 85">
            <a:extLst>
              <a:ext uri="{FF2B5EF4-FFF2-40B4-BE49-F238E27FC236}">
                <a16:creationId xmlns:a16="http://schemas.microsoft.com/office/drawing/2014/main" id="{3AF55883-D0C1-3A46-A704-49D1091D7378}"/>
              </a:ext>
            </a:extLst>
          </p:cNvPr>
          <p:cNvSpPr/>
          <p:nvPr/>
        </p:nvSpPr>
        <p:spPr>
          <a:xfrm>
            <a:off x="9291134" y="3725798"/>
            <a:ext cx="165554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Friday</a:t>
            </a:r>
          </a:p>
        </p:txBody>
      </p:sp>
      <p:cxnSp>
        <p:nvCxnSpPr>
          <p:cNvPr id="83" name="Straight Arrow Connector 82">
            <a:extLst>
              <a:ext uri="{FF2B5EF4-FFF2-40B4-BE49-F238E27FC236}">
                <a16:creationId xmlns:a16="http://schemas.microsoft.com/office/drawing/2014/main" id="{A36FCF1E-6B32-124E-900E-34C282298381}"/>
              </a:ext>
            </a:extLst>
          </p:cNvPr>
          <p:cNvCxnSpPr>
            <a:cxnSpLocks/>
            <a:stCxn id="79" idx="3"/>
            <a:endCxn id="82" idx="1"/>
          </p:cNvCxnSpPr>
          <p:nvPr/>
        </p:nvCxnSpPr>
        <p:spPr>
          <a:xfrm>
            <a:off x="8925392" y="4029316"/>
            <a:ext cx="365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5791F00-D62D-CB44-B6B4-CC5F4640D30B}"/>
              </a:ext>
            </a:extLst>
          </p:cNvPr>
          <p:cNvCxnSpPr>
            <a:cxnSpLocks/>
            <a:stCxn id="85" idx="2"/>
            <a:endCxn id="91" idx="0"/>
          </p:cNvCxnSpPr>
          <p:nvPr/>
        </p:nvCxnSpPr>
        <p:spPr>
          <a:xfrm flipH="1">
            <a:off x="8005353" y="5122104"/>
            <a:ext cx="1609" cy="161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Flowchart: Decision 89">
            <a:extLst>
              <a:ext uri="{FF2B5EF4-FFF2-40B4-BE49-F238E27FC236}">
                <a16:creationId xmlns:a16="http://schemas.microsoft.com/office/drawing/2014/main" id="{126D9D61-82EF-9245-B9C3-41562C932D3D}"/>
              </a:ext>
            </a:extLst>
          </p:cNvPr>
          <p:cNvSpPr/>
          <p:nvPr/>
        </p:nvSpPr>
        <p:spPr>
          <a:xfrm>
            <a:off x="7088533" y="4515068"/>
            <a:ext cx="1836857" cy="6070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6?</a:t>
            </a:r>
          </a:p>
        </p:txBody>
      </p:sp>
      <p:sp>
        <p:nvSpPr>
          <p:cNvPr id="86" name="TextBox 85">
            <a:extLst>
              <a:ext uri="{FF2B5EF4-FFF2-40B4-BE49-F238E27FC236}">
                <a16:creationId xmlns:a16="http://schemas.microsoft.com/office/drawing/2014/main" id="{784A8FFC-5CD0-D147-9DE7-DDBBEC316D4D}"/>
              </a:ext>
            </a:extLst>
          </p:cNvPr>
          <p:cNvSpPr txBox="1"/>
          <p:nvPr/>
        </p:nvSpPr>
        <p:spPr>
          <a:xfrm>
            <a:off x="8768173" y="4524560"/>
            <a:ext cx="541696" cy="307777"/>
          </a:xfrm>
          <a:prstGeom prst="rect">
            <a:avLst/>
          </a:prstGeom>
          <a:noFill/>
        </p:spPr>
        <p:txBody>
          <a:bodyPr wrap="square" rtlCol="0">
            <a:spAutoFit/>
          </a:bodyPr>
          <a:lstStyle/>
          <a:p>
            <a:r>
              <a:rPr lang="en-US" dirty="0"/>
              <a:t>Yes</a:t>
            </a:r>
          </a:p>
        </p:txBody>
      </p:sp>
      <p:sp>
        <p:nvSpPr>
          <p:cNvPr id="87" name="TextBox 86">
            <a:extLst>
              <a:ext uri="{FF2B5EF4-FFF2-40B4-BE49-F238E27FC236}">
                <a16:creationId xmlns:a16="http://schemas.microsoft.com/office/drawing/2014/main" id="{F794133D-225A-4D4A-9458-D02879010B4E}"/>
              </a:ext>
            </a:extLst>
          </p:cNvPr>
          <p:cNvSpPr txBox="1"/>
          <p:nvPr/>
        </p:nvSpPr>
        <p:spPr>
          <a:xfrm>
            <a:off x="7526515" y="5005816"/>
            <a:ext cx="541696" cy="307777"/>
          </a:xfrm>
          <a:prstGeom prst="rect">
            <a:avLst/>
          </a:prstGeom>
          <a:noFill/>
        </p:spPr>
        <p:txBody>
          <a:bodyPr wrap="square" rtlCol="0">
            <a:spAutoFit/>
          </a:bodyPr>
          <a:lstStyle/>
          <a:p>
            <a:r>
              <a:rPr lang="en-US" dirty="0"/>
              <a:t>No</a:t>
            </a:r>
          </a:p>
        </p:txBody>
      </p:sp>
      <p:sp>
        <p:nvSpPr>
          <p:cNvPr id="88" name="Flowchart: Process 93">
            <a:extLst>
              <a:ext uri="{FF2B5EF4-FFF2-40B4-BE49-F238E27FC236}">
                <a16:creationId xmlns:a16="http://schemas.microsoft.com/office/drawing/2014/main" id="{C5DC7BEF-8863-7348-BAE0-547BE3597E70}"/>
              </a:ext>
            </a:extLst>
          </p:cNvPr>
          <p:cNvSpPr/>
          <p:nvPr/>
        </p:nvSpPr>
        <p:spPr>
          <a:xfrm>
            <a:off x="9281507" y="4515068"/>
            <a:ext cx="165554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Saturday</a:t>
            </a:r>
          </a:p>
        </p:txBody>
      </p:sp>
      <p:cxnSp>
        <p:nvCxnSpPr>
          <p:cNvPr id="89" name="Straight Arrow Connector 88">
            <a:extLst>
              <a:ext uri="{FF2B5EF4-FFF2-40B4-BE49-F238E27FC236}">
                <a16:creationId xmlns:a16="http://schemas.microsoft.com/office/drawing/2014/main" id="{B991DF97-C4AE-1F40-A447-EF86CA983620}"/>
              </a:ext>
            </a:extLst>
          </p:cNvPr>
          <p:cNvCxnSpPr>
            <a:cxnSpLocks/>
            <a:stCxn id="85" idx="3"/>
            <a:endCxn id="88" idx="1"/>
          </p:cNvCxnSpPr>
          <p:nvPr/>
        </p:nvCxnSpPr>
        <p:spPr>
          <a:xfrm>
            <a:off x="8925390" y="4818586"/>
            <a:ext cx="356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EAFC396-8221-2745-B487-96BB9D7F035A}"/>
              </a:ext>
            </a:extLst>
          </p:cNvPr>
          <p:cNvCxnSpPr>
            <a:cxnSpLocks/>
            <a:stCxn id="91" idx="2"/>
            <a:endCxn id="96" idx="0"/>
          </p:cNvCxnSpPr>
          <p:nvPr/>
        </p:nvCxnSpPr>
        <p:spPr>
          <a:xfrm>
            <a:off x="8005353" y="5890525"/>
            <a:ext cx="5596" cy="257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Flowchart: Decision 96">
            <a:extLst>
              <a:ext uri="{FF2B5EF4-FFF2-40B4-BE49-F238E27FC236}">
                <a16:creationId xmlns:a16="http://schemas.microsoft.com/office/drawing/2014/main" id="{0D2E8E26-4D15-5643-9DE8-F4E8FD183A15}"/>
              </a:ext>
            </a:extLst>
          </p:cNvPr>
          <p:cNvSpPr/>
          <p:nvPr/>
        </p:nvSpPr>
        <p:spPr>
          <a:xfrm>
            <a:off x="7086924" y="5283489"/>
            <a:ext cx="1836857" cy="6070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7?</a:t>
            </a:r>
          </a:p>
        </p:txBody>
      </p:sp>
      <p:sp>
        <p:nvSpPr>
          <p:cNvPr id="92" name="TextBox 91">
            <a:extLst>
              <a:ext uri="{FF2B5EF4-FFF2-40B4-BE49-F238E27FC236}">
                <a16:creationId xmlns:a16="http://schemas.microsoft.com/office/drawing/2014/main" id="{D447EE70-75EF-7E43-B611-25A9A01D6FB0}"/>
              </a:ext>
            </a:extLst>
          </p:cNvPr>
          <p:cNvSpPr txBox="1"/>
          <p:nvPr/>
        </p:nvSpPr>
        <p:spPr>
          <a:xfrm>
            <a:off x="8766564" y="5292981"/>
            <a:ext cx="541696" cy="307777"/>
          </a:xfrm>
          <a:prstGeom prst="rect">
            <a:avLst/>
          </a:prstGeom>
          <a:noFill/>
        </p:spPr>
        <p:txBody>
          <a:bodyPr wrap="square" rtlCol="0">
            <a:spAutoFit/>
          </a:bodyPr>
          <a:lstStyle/>
          <a:p>
            <a:r>
              <a:rPr lang="en-US" dirty="0"/>
              <a:t>Yes</a:t>
            </a:r>
          </a:p>
        </p:txBody>
      </p:sp>
      <p:sp>
        <p:nvSpPr>
          <p:cNvPr id="93" name="TextBox 92">
            <a:extLst>
              <a:ext uri="{FF2B5EF4-FFF2-40B4-BE49-F238E27FC236}">
                <a16:creationId xmlns:a16="http://schemas.microsoft.com/office/drawing/2014/main" id="{B5144811-3125-4C47-84DC-DC3ED4FD442C}"/>
              </a:ext>
            </a:extLst>
          </p:cNvPr>
          <p:cNvSpPr txBox="1"/>
          <p:nvPr/>
        </p:nvSpPr>
        <p:spPr>
          <a:xfrm>
            <a:off x="7524906" y="5774237"/>
            <a:ext cx="541696" cy="307777"/>
          </a:xfrm>
          <a:prstGeom prst="rect">
            <a:avLst/>
          </a:prstGeom>
          <a:noFill/>
        </p:spPr>
        <p:txBody>
          <a:bodyPr wrap="square" rtlCol="0">
            <a:spAutoFit/>
          </a:bodyPr>
          <a:lstStyle/>
          <a:p>
            <a:r>
              <a:rPr lang="en-US" dirty="0"/>
              <a:t>No</a:t>
            </a:r>
          </a:p>
        </p:txBody>
      </p:sp>
      <p:sp>
        <p:nvSpPr>
          <p:cNvPr id="94" name="Flowchart: Process 99">
            <a:extLst>
              <a:ext uri="{FF2B5EF4-FFF2-40B4-BE49-F238E27FC236}">
                <a16:creationId xmlns:a16="http://schemas.microsoft.com/office/drawing/2014/main" id="{1C645DED-694F-2E4E-AC9A-2364ED1EE835}"/>
              </a:ext>
            </a:extLst>
          </p:cNvPr>
          <p:cNvSpPr/>
          <p:nvPr/>
        </p:nvSpPr>
        <p:spPr>
          <a:xfrm>
            <a:off x="9279898" y="5283489"/>
            <a:ext cx="165554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Sunday</a:t>
            </a:r>
          </a:p>
        </p:txBody>
      </p:sp>
      <p:cxnSp>
        <p:nvCxnSpPr>
          <p:cNvPr id="95" name="Straight Arrow Connector 94">
            <a:extLst>
              <a:ext uri="{FF2B5EF4-FFF2-40B4-BE49-F238E27FC236}">
                <a16:creationId xmlns:a16="http://schemas.microsoft.com/office/drawing/2014/main" id="{4CF6D16C-E7C7-F64E-8ED7-83E6152C5BE6}"/>
              </a:ext>
            </a:extLst>
          </p:cNvPr>
          <p:cNvCxnSpPr>
            <a:cxnSpLocks/>
            <a:stCxn id="91" idx="3"/>
            <a:endCxn id="94" idx="1"/>
          </p:cNvCxnSpPr>
          <p:nvPr/>
        </p:nvCxnSpPr>
        <p:spPr>
          <a:xfrm>
            <a:off x="8923781" y="5587007"/>
            <a:ext cx="356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Flowchart: Process 125">
            <a:extLst>
              <a:ext uri="{FF2B5EF4-FFF2-40B4-BE49-F238E27FC236}">
                <a16:creationId xmlns:a16="http://schemas.microsoft.com/office/drawing/2014/main" id="{9588A43F-3545-A446-B946-2CBCDA961B1A}"/>
              </a:ext>
            </a:extLst>
          </p:cNvPr>
          <p:cNvSpPr/>
          <p:nvPr/>
        </p:nvSpPr>
        <p:spPr>
          <a:xfrm>
            <a:off x="7449482" y="6148161"/>
            <a:ext cx="1122934" cy="607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 ____</a:t>
            </a:r>
          </a:p>
        </p:txBody>
      </p:sp>
      <p:cxnSp>
        <p:nvCxnSpPr>
          <p:cNvPr id="97" name="Straight Arrow Connector 96">
            <a:extLst>
              <a:ext uri="{FF2B5EF4-FFF2-40B4-BE49-F238E27FC236}">
                <a16:creationId xmlns:a16="http://schemas.microsoft.com/office/drawing/2014/main" id="{BFA2D670-277B-B247-AF1C-1CC357328127}"/>
              </a:ext>
            </a:extLst>
          </p:cNvPr>
          <p:cNvCxnSpPr>
            <a:cxnSpLocks/>
            <a:stCxn id="96" idx="3"/>
            <a:endCxn id="51" idx="1"/>
          </p:cNvCxnSpPr>
          <p:nvPr/>
        </p:nvCxnSpPr>
        <p:spPr>
          <a:xfrm flipV="1">
            <a:off x="8572416" y="6448408"/>
            <a:ext cx="869437" cy="3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126">
            <a:extLst>
              <a:ext uri="{FF2B5EF4-FFF2-40B4-BE49-F238E27FC236}">
                <a16:creationId xmlns:a16="http://schemas.microsoft.com/office/drawing/2014/main" id="{618EA8D8-E64B-594D-AA77-F015E1CC550E}"/>
              </a:ext>
            </a:extLst>
          </p:cNvPr>
          <p:cNvCxnSpPr>
            <a:cxnSpLocks/>
            <a:stCxn id="58" idx="3"/>
          </p:cNvCxnSpPr>
          <p:nvPr/>
        </p:nvCxnSpPr>
        <p:spPr>
          <a:xfrm>
            <a:off x="10911369" y="923560"/>
            <a:ext cx="331051" cy="52819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128">
            <a:extLst>
              <a:ext uri="{FF2B5EF4-FFF2-40B4-BE49-F238E27FC236}">
                <a16:creationId xmlns:a16="http://schemas.microsoft.com/office/drawing/2014/main" id="{A58B6CBB-6960-784A-9872-0783A2A02555}"/>
              </a:ext>
            </a:extLst>
          </p:cNvPr>
          <p:cNvCxnSpPr>
            <a:cxnSpLocks/>
            <a:stCxn id="64" idx="3"/>
          </p:cNvCxnSpPr>
          <p:nvPr/>
        </p:nvCxnSpPr>
        <p:spPr>
          <a:xfrm>
            <a:off x="10919394" y="1730475"/>
            <a:ext cx="323026" cy="447505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130">
            <a:extLst>
              <a:ext uri="{FF2B5EF4-FFF2-40B4-BE49-F238E27FC236}">
                <a16:creationId xmlns:a16="http://schemas.microsoft.com/office/drawing/2014/main" id="{3F713F17-0BE0-E24F-8FD7-F23187DAAE0A}"/>
              </a:ext>
            </a:extLst>
          </p:cNvPr>
          <p:cNvCxnSpPr>
            <a:cxnSpLocks/>
            <a:stCxn id="70" idx="3"/>
          </p:cNvCxnSpPr>
          <p:nvPr/>
        </p:nvCxnSpPr>
        <p:spPr>
          <a:xfrm>
            <a:off x="10909767" y="2519745"/>
            <a:ext cx="332653" cy="36857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32">
            <a:extLst>
              <a:ext uri="{FF2B5EF4-FFF2-40B4-BE49-F238E27FC236}">
                <a16:creationId xmlns:a16="http://schemas.microsoft.com/office/drawing/2014/main" id="{F05CEC09-EDDE-9744-9043-B1329DF4B17F}"/>
              </a:ext>
            </a:extLst>
          </p:cNvPr>
          <p:cNvCxnSpPr>
            <a:cxnSpLocks/>
            <a:stCxn id="76" idx="3"/>
          </p:cNvCxnSpPr>
          <p:nvPr/>
        </p:nvCxnSpPr>
        <p:spPr>
          <a:xfrm>
            <a:off x="10908158" y="3288166"/>
            <a:ext cx="334262" cy="29173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34">
            <a:extLst>
              <a:ext uri="{FF2B5EF4-FFF2-40B4-BE49-F238E27FC236}">
                <a16:creationId xmlns:a16="http://schemas.microsoft.com/office/drawing/2014/main" id="{CCC8B366-C46D-EE40-B0AE-D2CDD3EB743D}"/>
              </a:ext>
            </a:extLst>
          </p:cNvPr>
          <p:cNvCxnSpPr>
            <a:cxnSpLocks/>
            <a:stCxn id="82" idx="3"/>
          </p:cNvCxnSpPr>
          <p:nvPr/>
        </p:nvCxnSpPr>
        <p:spPr>
          <a:xfrm>
            <a:off x="10946678" y="4029316"/>
            <a:ext cx="295742" cy="217621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36">
            <a:extLst>
              <a:ext uri="{FF2B5EF4-FFF2-40B4-BE49-F238E27FC236}">
                <a16:creationId xmlns:a16="http://schemas.microsoft.com/office/drawing/2014/main" id="{2A7F1F58-DE00-BF44-AAFF-0B9588B0B222}"/>
              </a:ext>
            </a:extLst>
          </p:cNvPr>
          <p:cNvCxnSpPr>
            <a:cxnSpLocks/>
            <a:stCxn id="88" idx="3"/>
          </p:cNvCxnSpPr>
          <p:nvPr/>
        </p:nvCxnSpPr>
        <p:spPr>
          <a:xfrm>
            <a:off x="10937051" y="4818586"/>
            <a:ext cx="305369" cy="13869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38">
            <a:extLst>
              <a:ext uri="{FF2B5EF4-FFF2-40B4-BE49-F238E27FC236}">
                <a16:creationId xmlns:a16="http://schemas.microsoft.com/office/drawing/2014/main" id="{6ED9C28F-C74D-A743-9031-34652765AE26}"/>
              </a:ext>
            </a:extLst>
          </p:cNvPr>
          <p:cNvCxnSpPr>
            <a:cxnSpLocks/>
            <a:stCxn id="94" idx="3"/>
          </p:cNvCxnSpPr>
          <p:nvPr/>
        </p:nvCxnSpPr>
        <p:spPr>
          <a:xfrm>
            <a:off x="10935442" y="5587007"/>
            <a:ext cx="306978" cy="5975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3DF9335A-EFE4-B444-A884-2AFE7995BD49}"/>
              </a:ext>
            </a:extLst>
          </p:cNvPr>
          <p:cNvSpPr/>
          <p:nvPr/>
        </p:nvSpPr>
        <p:spPr>
          <a:xfrm>
            <a:off x="9118186" y="620096"/>
            <a:ext cx="1855266" cy="59848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598D46FB-A700-814D-A3C6-A8BB151425C7}"/>
              </a:ext>
            </a:extLst>
          </p:cNvPr>
          <p:cNvSpPr/>
          <p:nvPr/>
        </p:nvSpPr>
        <p:spPr>
          <a:xfrm>
            <a:off x="7086308" y="6184551"/>
            <a:ext cx="1855266" cy="59848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6C7765B7-19C5-C743-AD66-8B85722A16C1}"/>
              </a:ext>
            </a:extLst>
          </p:cNvPr>
          <p:cNvSpPr txBox="1"/>
          <p:nvPr/>
        </p:nvSpPr>
        <p:spPr>
          <a:xfrm>
            <a:off x="9965178" y="743748"/>
            <a:ext cx="821059" cy="307777"/>
          </a:xfrm>
          <a:prstGeom prst="rect">
            <a:avLst/>
          </a:prstGeom>
          <a:noFill/>
        </p:spPr>
        <p:txBody>
          <a:bodyPr wrap="none" rtlCol="0">
            <a:spAutoFit/>
          </a:bodyPr>
          <a:lstStyle/>
          <a:p>
            <a:r>
              <a:rPr lang="en-US" dirty="0">
                <a:solidFill>
                  <a:schemeClr val="bg1"/>
                </a:solidFill>
              </a:rPr>
              <a:t>Monday</a:t>
            </a:r>
          </a:p>
        </p:txBody>
      </p:sp>
      <p:sp>
        <p:nvSpPr>
          <p:cNvPr id="108" name="TextBox 107">
            <a:extLst>
              <a:ext uri="{FF2B5EF4-FFF2-40B4-BE49-F238E27FC236}">
                <a16:creationId xmlns:a16="http://schemas.microsoft.com/office/drawing/2014/main" id="{66B0474C-4B22-5F48-B39A-018262CCB066}"/>
              </a:ext>
            </a:extLst>
          </p:cNvPr>
          <p:cNvSpPr txBox="1"/>
          <p:nvPr/>
        </p:nvSpPr>
        <p:spPr>
          <a:xfrm>
            <a:off x="7992516" y="6264985"/>
            <a:ext cx="582211" cy="307777"/>
          </a:xfrm>
          <a:prstGeom prst="rect">
            <a:avLst/>
          </a:prstGeom>
          <a:noFill/>
        </p:spPr>
        <p:txBody>
          <a:bodyPr wrap="none" rtlCol="0">
            <a:spAutoFit/>
          </a:bodyPr>
          <a:lstStyle/>
          <a:p>
            <a:r>
              <a:rPr lang="en-US" dirty="0">
                <a:solidFill>
                  <a:schemeClr val="bg1"/>
                </a:solidFill>
              </a:rPr>
              <a:t>Error</a:t>
            </a:r>
          </a:p>
        </p:txBody>
      </p:sp>
    </p:spTree>
    <p:extLst>
      <p:ext uri="{BB962C8B-B14F-4D97-AF65-F5344CB8AC3E}">
        <p14:creationId xmlns:p14="http://schemas.microsoft.com/office/powerpoint/2010/main" val="26361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ppt_x"/>
                                          </p:val>
                                        </p:tav>
                                        <p:tav tm="100000">
                                          <p:val>
                                            <p:strVal val="#ppt_x"/>
                                          </p:val>
                                        </p:tav>
                                      </p:tavLst>
                                    </p:anim>
                                    <p:anim calcmode="lin" valueType="num">
                                      <p:cBhvr additive="base">
                                        <p:cTn id="74" dur="500" fill="hold"/>
                                        <p:tgtEl>
                                          <p:spTgt spid="5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additive="base">
                                        <p:cTn id="81" dur="500" fill="hold"/>
                                        <p:tgtEl>
                                          <p:spTgt spid="55"/>
                                        </p:tgtEl>
                                        <p:attrNameLst>
                                          <p:attrName>ppt_x</p:attrName>
                                        </p:attrNameLst>
                                      </p:cBhvr>
                                      <p:tavLst>
                                        <p:tav tm="0">
                                          <p:val>
                                            <p:strVal val="#ppt_x"/>
                                          </p:val>
                                        </p:tav>
                                        <p:tav tm="100000">
                                          <p:val>
                                            <p:strVal val="#ppt_x"/>
                                          </p:val>
                                        </p:tav>
                                      </p:tavLst>
                                    </p:anim>
                                    <p:anim calcmode="lin" valueType="num">
                                      <p:cBhvr additive="base">
                                        <p:cTn id="82" dur="500" fill="hold"/>
                                        <p:tgtEl>
                                          <p:spTgt spid="5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additive="base">
                                        <p:cTn id="85" dur="500" fill="hold"/>
                                        <p:tgtEl>
                                          <p:spTgt spid="58"/>
                                        </p:tgtEl>
                                        <p:attrNameLst>
                                          <p:attrName>ppt_x</p:attrName>
                                        </p:attrNameLst>
                                      </p:cBhvr>
                                      <p:tavLst>
                                        <p:tav tm="0">
                                          <p:val>
                                            <p:strVal val="#ppt_x"/>
                                          </p:val>
                                        </p:tav>
                                        <p:tav tm="100000">
                                          <p:val>
                                            <p:strVal val="#ppt_x"/>
                                          </p:val>
                                        </p:tav>
                                      </p:tavLst>
                                    </p:anim>
                                    <p:anim calcmode="lin" valueType="num">
                                      <p:cBhvr additive="base">
                                        <p:cTn id="86" dur="500" fill="hold"/>
                                        <p:tgtEl>
                                          <p:spTgt spid="5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fill="hold"/>
                                        <p:tgtEl>
                                          <p:spTgt spid="59"/>
                                        </p:tgtEl>
                                        <p:attrNameLst>
                                          <p:attrName>ppt_x</p:attrName>
                                        </p:attrNameLst>
                                      </p:cBhvr>
                                      <p:tavLst>
                                        <p:tav tm="0">
                                          <p:val>
                                            <p:strVal val="#ppt_x"/>
                                          </p:val>
                                        </p:tav>
                                        <p:tav tm="100000">
                                          <p:val>
                                            <p:strVal val="#ppt_x"/>
                                          </p:val>
                                        </p:tav>
                                      </p:tavLst>
                                    </p:anim>
                                    <p:anim calcmode="lin" valueType="num">
                                      <p:cBhvr additive="base">
                                        <p:cTn id="90" dur="500" fill="hold"/>
                                        <p:tgtEl>
                                          <p:spTgt spid="5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additive="base">
                                        <p:cTn id="93" dur="500" fill="hold"/>
                                        <p:tgtEl>
                                          <p:spTgt spid="60"/>
                                        </p:tgtEl>
                                        <p:attrNameLst>
                                          <p:attrName>ppt_x</p:attrName>
                                        </p:attrNameLst>
                                      </p:cBhvr>
                                      <p:tavLst>
                                        <p:tav tm="0">
                                          <p:val>
                                            <p:strVal val="#ppt_x"/>
                                          </p:val>
                                        </p:tav>
                                        <p:tav tm="100000">
                                          <p:val>
                                            <p:strVal val="#ppt_x"/>
                                          </p:val>
                                        </p:tav>
                                      </p:tavLst>
                                    </p:anim>
                                    <p:anim calcmode="lin" valueType="num">
                                      <p:cBhvr additive="base">
                                        <p:cTn id="94" dur="500" fill="hold"/>
                                        <p:tgtEl>
                                          <p:spTgt spid="6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additive="base">
                                        <p:cTn id="101" dur="500" fill="hold"/>
                                        <p:tgtEl>
                                          <p:spTgt spid="62"/>
                                        </p:tgtEl>
                                        <p:attrNameLst>
                                          <p:attrName>ppt_x</p:attrName>
                                        </p:attrNameLst>
                                      </p:cBhvr>
                                      <p:tavLst>
                                        <p:tav tm="0">
                                          <p:val>
                                            <p:strVal val="#ppt_x"/>
                                          </p:val>
                                        </p:tav>
                                        <p:tav tm="100000">
                                          <p:val>
                                            <p:strVal val="#ppt_x"/>
                                          </p:val>
                                        </p:tav>
                                      </p:tavLst>
                                    </p:anim>
                                    <p:anim calcmode="lin" valueType="num">
                                      <p:cBhvr additive="base">
                                        <p:cTn id="102" dur="500" fill="hold"/>
                                        <p:tgtEl>
                                          <p:spTgt spid="6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3"/>
                                        </p:tgtEl>
                                        <p:attrNameLst>
                                          <p:attrName>style.visibility</p:attrName>
                                        </p:attrNameLst>
                                      </p:cBhvr>
                                      <p:to>
                                        <p:strVal val="visible"/>
                                      </p:to>
                                    </p:set>
                                    <p:anim calcmode="lin" valueType="num">
                                      <p:cBhvr additive="base">
                                        <p:cTn id="105" dur="500" fill="hold"/>
                                        <p:tgtEl>
                                          <p:spTgt spid="63"/>
                                        </p:tgtEl>
                                        <p:attrNameLst>
                                          <p:attrName>ppt_x</p:attrName>
                                        </p:attrNameLst>
                                      </p:cBhvr>
                                      <p:tavLst>
                                        <p:tav tm="0">
                                          <p:val>
                                            <p:strVal val="#ppt_x"/>
                                          </p:val>
                                        </p:tav>
                                        <p:tav tm="100000">
                                          <p:val>
                                            <p:strVal val="#ppt_x"/>
                                          </p:val>
                                        </p:tav>
                                      </p:tavLst>
                                    </p:anim>
                                    <p:anim calcmode="lin" valueType="num">
                                      <p:cBhvr additive="base">
                                        <p:cTn id="106" dur="500" fill="hold"/>
                                        <p:tgtEl>
                                          <p:spTgt spid="6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anim calcmode="lin" valueType="num">
                                      <p:cBhvr additive="base">
                                        <p:cTn id="109" dur="500" fill="hold"/>
                                        <p:tgtEl>
                                          <p:spTgt spid="64"/>
                                        </p:tgtEl>
                                        <p:attrNameLst>
                                          <p:attrName>ppt_x</p:attrName>
                                        </p:attrNameLst>
                                      </p:cBhvr>
                                      <p:tavLst>
                                        <p:tav tm="0">
                                          <p:val>
                                            <p:strVal val="#ppt_x"/>
                                          </p:val>
                                        </p:tav>
                                        <p:tav tm="100000">
                                          <p:val>
                                            <p:strVal val="#ppt_x"/>
                                          </p:val>
                                        </p:tav>
                                      </p:tavLst>
                                    </p:anim>
                                    <p:anim calcmode="lin" valueType="num">
                                      <p:cBhvr additive="base">
                                        <p:cTn id="110" dur="500" fill="hold"/>
                                        <p:tgtEl>
                                          <p:spTgt spid="64"/>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additive="base">
                                        <p:cTn id="113" dur="500" fill="hold"/>
                                        <p:tgtEl>
                                          <p:spTgt spid="65"/>
                                        </p:tgtEl>
                                        <p:attrNameLst>
                                          <p:attrName>ppt_x</p:attrName>
                                        </p:attrNameLst>
                                      </p:cBhvr>
                                      <p:tavLst>
                                        <p:tav tm="0">
                                          <p:val>
                                            <p:strVal val="#ppt_x"/>
                                          </p:val>
                                        </p:tav>
                                        <p:tav tm="100000">
                                          <p:val>
                                            <p:strVal val="#ppt_x"/>
                                          </p:val>
                                        </p:tav>
                                      </p:tavLst>
                                    </p:anim>
                                    <p:anim calcmode="lin" valueType="num">
                                      <p:cBhvr additive="base">
                                        <p:cTn id="114" dur="500" fill="hold"/>
                                        <p:tgtEl>
                                          <p:spTgt spid="65"/>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additive="base">
                                        <p:cTn id="117" dur="500" fill="hold"/>
                                        <p:tgtEl>
                                          <p:spTgt spid="66"/>
                                        </p:tgtEl>
                                        <p:attrNameLst>
                                          <p:attrName>ppt_x</p:attrName>
                                        </p:attrNameLst>
                                      </p:cBhvr>
                                      <p:tavLst>
                                        <p:tav tm="0">
                                          <p:val>
                                            <p:strVal val="#ppt_x"/>
                                          </p:val>
                                        </p:tav>
                                        <p:tav tm="100000">
                                          <p:val>
                                            <p:strVal val="#ppt_x"/>
                                          </p:val>
                                        </p:tav>
                                      </p:tavLst>
                                    </p:anim>
                                    <p:anim calcmode="lin" valueType="num">
                                      <p:cBhvr additive="base">
                                        <p:cTn id="118" dur="500" fill="hold"/>
                                        <p:tgtEl>
                                          <p:spTgt spid="6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 calcmode="lin" valueType="num">
                                      <p:cBhvr additive="base">
                                        <p:cTn id="121" dur="500" fill="hold"/>
                                        <p:tgtEl>
                                          <p:spTgt spid="67"/>
                                        </p:tgtEl>
                                        <p:attrNameLst>
                                          <p:attrName>ppt_x</p:attrName>
                                        </p:attrNameLst>
                                      </p:cBhvr>
                                      <p:tavLst>
                                        <p:tav tm="0">
                                          <p:val>
                                            <p:strVal val="#ppt_x"/>
                                          </p:val>
                                        </p:tav>
                                        <p:tav tm="100000">
                                          <p:val>
                                            <p:strVal val="#ppt_x"/>
                                          </p:val>
                                        </p:tav>
                                      </p:tavLst>
                                    </p:anim>
                                    <p:anim calcmode="lin" valueType="num">
                                      <p:cBhvr additive="base">
                                        <p:cTn id="122" dur="500" fill="hold"/>
                                        <p:tgtEl>
                                          <p:spTgt spid="6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68"/>
                                        </p:tgtEl>
                                        <p:attrNameLst>
                                          <p:attrName>style.visibility</p:attrName>
                                        </p:attrNameLst>
                                      </p:cBhvr>
                                      <p:to>
                                        <p:strVal val="visible"/>
                                      </p:to>
                                    </p:set>
                                    <p:anim calcmode="lin" valueType="num">
                                      <p:cBhvr additive="base">
                                        <p:cTn id="125" dur="500" fill="hold"/>
                                        <p:tgtEl>
                                          <p:spTgt spid="68"/>
                                        </p:tgtEl>
                                        <p:attrNameLst>
                                          <p:attrName>ppt_x</p:attrName>
                                        </p:attrNameLst>
                                      </p:cBhvr>
                                      <p:tavLst>
                                        <p:tav tm="0">
                                          <p:val>
                                            <p:strVal val="#ppt_x"/>
                                          </p:val>
                                        </p:tav>
                                        <p:tav tm="100000">
                                          <p:val>
                                            <p:strVal val="#ppt_x"/>
                                          </p:val>
                                        </p:tav>
                                      </p:tavLst>
                                    </p:anim>
                                    <p:anim calcmode="lin" valueType="num">
                                      <p:cBhvr additive="base">
                                        <p:cTn id="126" dur="500" fill="hold"/>
                                        <p:tgtEl>
                                          <p:spTgt spid="6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additive="base">
                                        <p:cTn id="129" dur="500" fill="hold"/>
                                        <p:tgtEl>
                                          <p:spTgt spid="69"/>
                                        </p:tgtEl>
                                        <p:attrNameLst>
                                          <p:attrName>ppt_x</p:attrName>
                                        </p:attrNameLst>
                                      </p:cBhvr>
                                      <p:tavLst>
                                        <p:tav tm="0">
                                          <p:val>
                                            <p:strVal val="#ppt_x"/>
                                          </p:val>
                                        </p:tav>
                                        <p:tav tm="100000">
                                          <p:val>
                                            <p:strVal val="#ppt_x"/>
                                          </p:val>
                                        </p:tav>
                                      </p:tavLst>
                                    </p:anim>
                                    <p:anim calcmode="lin" valueType="num">
                                      <p:cBhvr additive="base">
                                        <p:cTn id="130" dur="500" fill="hold"/>
                                        <p:tgtEl>
                                          <p:spTgt spid="6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anim calcmode="lin" valueType="num">
                                      <p:cBhvr additive="base">
                                        <p:cTn id="133" dur="500" fill="hold"/>
                                        <p:tgtEl>
                                          <p:spTgt spid="70"/>
                                        </p:tgtEl>
                                        <p:attrNameLst>
                                          <p:attrName>ppt_x</p:attrName>
                                        </p:attrNameLst>
                                      </p:cBhvr>
                                      <p:tavLst>
                                        <p:tav tm="0">
                                          <p:val>
                                            <p:strVal val="#ppt_x"/>
                                          </p:val>
                                        </p:tav>
                                        <p:tav tm="100000">
                                          <p:val>
                                            <p:strVal val="#ppt_x"/>
                                          </p:val>
                                        </p:tav>
                                      </p:tavLst>
                                    </p:anim>
                                    <p:anim calcmode="lin" valueType="num">
                                      <p:cBhvr additive="base">
                                        <p:cTn id="134" dur="500" fill="hold"/>
                                        <p:tgtEl>
                                          <p:spTgt spid="70"/>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71"/>
                                        </p:tgtEl>
                                        <p:attrNameLst>
                                          <p:attrName>style.visibility</p:attrName>
                                        </p:attrNameLst>
                                      </p:cBhvr>
                                      <p:to>
                                        <p:strVal val="visible"/>
                                      </p:to>
                                    </p:set>
                                    <p:anim calcmode="lin" valueType="num">
                                      <p:cBhvr additive="base">
                                        <p:cTn id="137" dur="500" fill="hold"/>
                                        <p:tgtEl>
                                          <p:spTgt spid="71"/>
                                        </p:tgtEl>
                                        <p:attrNameLst>
                                          <p:attrName>ppt_x</p:attrName>
                                        </p:attrNameLst>
                                      </p:cBhvr>
                                      <p:tavLst>
                                        <p:tav tm="0">
                                          <p:val>
                                            <p:strVal val="#ppt_x"/>
                                          </p:val>
                                        </p:tav>
                                        <p:tav tm="100000">
                                          <p:val>
                                            <p:strVal val="#ppt_x"/>
                                          </p:val>
                                        </p:tav>
                                      </p:tavLst>
                                    </p:anim>
                                    <p:anim calcmode="lin" valueType="num">
                                      <p:cBhvr additive="base">
                                        <p:cTn id="138" dur="500" fill="hold"/>
                                        <p:tgtEl>
                                          <p:spTgt spid="71"/>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72"/>
                                        </p:tgtEl>
                                        <p:attrNameLst>
                                          <p:attrName>style.visibility</p:attrName>
                                        </p:attrNameLst>
                                      </p:cBhvr>
                                      <p:to>
                                        <p:strVal val="visible"/>
                                      </p:to>
                                    </p:set>
                                    <p:anim calcmode="lin" valueType="num">
                                      <p:cBhvr additive="base">
                                        <p:cTn id="141" dur="500" fill="hold"/>
                                        <p:tgtEl>
                                          <p:spTgt spid="72"/>
                                        </p:tgtEl>
                                        <p:attrNameLst>
                                          <p:attrName>ppt_x</p:attrName>
                                        </p:attrNameLst>
                                      </p:cBhvr>
                                      <p:tavLst>
                                        <p:tav tm="0">
                                          <p:val>
                                            <p:strVal val="#ppt_x"/>
                                          </p:val>
                                        </p:tav>
                                        <p:tav tm="100000">
                                          <p:val>
                                            <p:strVal val="#ppt_x"/>
                                          </p:val>
                                        </p:tav>
                                      </p:tavLst>
                                    </p:anim>
                                    <p:anim calcmode="lin" valueType="num">
                                      <p:cBhvr additive="base">
                                        <p:cTn id="142" dur="500" fill="hold"/>
                                        <p:tgtEl>
                                          <p:spTgt spid="72"/>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anim calcmode="lin" valueType="num">
                                      <p:cBhvr additive="base">
                                        <p:cTn id="145" dur="500" fill="hold"/>
                                        <p:tgtEl>
                                          <p:spTgt spid="73"/>
                                        </p:tgtEl>
                                        <p:attrNameLst>
                                          <p:attrName>ppt_x</p:attrName>
                                        </p:attrNameLst>
                                      </p:cBhvr>
                                      <p:tavLst>
                                        <p:tav tm="0">
                                          <p:val>
                                            <p:strVal val="#ppt_x"/>
                                          </p:val>
                                        </p:tav>
                                        <p:tav tm="100000">
                                          <p:val>
                                            <p:strVal val="#ppt_x"/>
                                          </p:val>
                                        </p:tav>
                                      </p:tavLst>
                                    </p:anim>
                                    <p:anim calcmode="lin" valueType="num">
                                      <p:cBhvr additive="base">
                                        <p:cTn id="146" dur="500" fill="hold"/>
                                        <p:tgtEl>
                                          <p:spTgt spid="73"/>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74"/>
                                        </p:tgtEl>
                                        <p:attrNameLst>
                                          <p:attrName>style.visibility</p:attrName>
                                        </p:attrNameLst>
                                      </p:cBhvr>
                                      <p:to>
                                        <p:strVal val="visible"/>
                                      </p:to>
                                    </p:set>
                                    <p:anim calcmode="lin" valueType="num">
                                      <p:cBhvr additive="base">
                                        <p:cTn id="149" dur="500" fill="hold"/>
                                        <p:tgtEl>
                                          <p:spTgt spid="74"/>
                                        </p:tgtEl>
                                        <p:attrNameLst>
                                          <p:attrName>ppt_x</p:attrName>
                                        </p:attrNameLst>
                                      </p:cBhvr>
                                      <p:tavLst>
                                        <p:tav tm="0">
                                          <p:val>
                                            <p:strVal val="#ppt_x"/>
                                          </p:val>
                                        </p:tav>
                                        <p:tav tm="100000">
                                          <p:val>
                                            <p:strVal val="#ppt_x"/>
                                          </p:val>
                                        </p:tav>
                                      </p:tavLst>
                                    </p:anim>
                                    <p:anim calcmode="lin" valueType="num">
                                      <p:cBhvr additive="base">
                                        <p:cTn id="150" dur="500" fill="hold"/>
                                        <p:tgtEl>
                                          <p:spTgt spid="7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additive="base">
                                        <p:cTn id="153" dur="500" fill="hold"/>
                                        <p:tgtEl>
                                          <p:spTgt spid="75"/>
                                        </p:tgtEl>
                                        <p:attrNameLst>
                                          <p:attrName>ppt_x</p:attrName>
                                        </p:attrNameLst>
                                      </p:cBhvr>
                                      <p:tavLst>
                                        <p:tav tm="0">
                                          <p:val>
                                            <p:strVal val="#ppt_x"/>
                                          </p:val>
                                        </p:tav>
                                        <p:tav tm="100000">
                                          <p:val>
                                            <p:strVal val="#ppt_x"/>
                                          </p:val>
                                        </p:tav>
                                      </p:tavLst>
                                    </p:anim>
                                    <p:anim calcmode="lin" valueType="num">
                                      <p:cBhvr additive="base">
                                        <p:cTn id="154" dur="500" fill="hold"/>
                                        <p:tgtEl>
                                          <p:spTgt spid="75"/>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6"/>
                                        </p:tgtEl>
                                        <p:attrNameLst>
                                          <p:attrName>style.visibility</p:attrName>
                                        </p:attrNameLst>
                                      </p:cBhvr>
                                      <p:to>
                                        <p:strVal val="visible"/>
                                      </p:to>
                                    </p:set>
                                    <p:anim calcmode="lin" valueType="num">
                                      <p:cBhvr additive="base">
                                        <p:cTn id="157" dur="500" fill="hold"/>
                                        <p:tgtEl>
                                          <p:spTgt spid="76"/>
                                        </p:tgtEl>
                                        <p:attrNameLst>
                                          <p:attrName>ppt_x</p:attrName>
                                        </p:attrNameLst>
                                      </p:cBhvr>
                                      <p:tavLst>
                                        <p:tav tm="0">
                                          <p:val>
                                            <p:strVal val="#ppt_x"/>
                                          </p:val>
                                        </p:tav>
                                        <p:tav tm="100000">
                                          <p:val>
                                            <p:strVal val="#ppt_x"/>
                                          </p:val>
                                        </p:tav>
                                      </p:tavLst>
                                    </p:anim>
                                    <p:anim calcmode="lin" valueType="num">
                                      <p:cBhvr additive="base">
                                        <p:cTn id="158" dur="500" fill="hold"/>
                                        <p:tgtEl>
                                          <p:spTgt spid="76"/>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78"/>
                                        </p:tgtEl>
                                        <p:attrNameLst>
                                          <p:attrName>style.visibility</p:attrName>
                                        </p:attrNameLst>
                                      </p:cBhvr>
                                      <p:to>
                                        <p:strVal val="visible"/>
                                      </p:to>
                                    </p:set>
                                    <p:anim calcmode="lin" valueType="num">
                                      <p:cBhvr additive="base">
                                        <p:cTn id="165" dur="500" fill="hold"/>
                                        <p:tgtEl>
                                          <p:spTgt spid="78"/>
                                        </p:tgtEl>
                                        <p:attrNameLst>
                                          <p:attrName>ppt_x</p:attrName>
                                        </p:attrNameLst>
                                      </p:cBhvr>
                                      <p:tavLst>
                                        <p:tav tm="0">
                                          <p:val>
                                            <p:strVal val="#ppt_x"/>
                                          </p:val>
                                        </p:tav>
                                        <p:tav tm="100000">
                                          <p:val>
                                            <p:strVal val="#ppt_x"/>
                                          </p:val>
                                        </p:tav>
                                      </p:tavLst>
                                    </p:anim>
                                    <p:anim calcmode="lin" valueType="num">
                                      <p:cBhvr additive="base">
                                        <p:cTn id="166" dur="500" fill="hold"/>
                                        <p:tgtEl>
                                          <p:spTgt spid="78"/>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additive="base">
                                        <p:cTn id="169" dur="500" fill="hold"/>
                                        <p:tgtEl>
                                          <p:spTgt spid="79"/>
                                        </p:tgtEl>
                                        <p:attrNameLst>
                                          <p:attrName>ppt_x</p:attrName>
                                        </p:attrNameLst>
                                      </p:cBhvr>
                                      <p:tavLst>
                                        <p:tav tm="0">
                                          <p:val>
                                            <p:strVal val="#ppt_x"/>
                                          </p:val>
                                        </p:tav>
                                        <p:tav tm="100000">
                                          <p:val>
                                            <p:strVal val="#ppt_x"/>
                                          </p:val>
                                        </p:tav>
                                      </p:tavLst>
                                    </p:anim>
                                    <p:anim calcmode="lin" valueType="num">
                                      <p:cBhvr additive="base">
                                        <p:cTn id="170" dur="500" fill="hold"/>
                                        <p:tgtEl>
                                          <p:spTgt spid="79"/>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80"/>
                                        </p:tgtEl>
                                        <p:attrNameLst>
                                          <p:attrName>style.visibility</p:attrName>
                                        </p:attrNameLst>
                                      </p:cBhvr>
                                      <p:to>
                                        <p:strVal val="visible"/>
                                      </p:to>
                                    </p:set>
                                    <p:anim calcmode="lin" valueType="num">
                                      <p:cBhvr additive="base">
                                        <p:cTn id="173" dur="500" fill="hold"/>
                                        <p:tgtEl>
                                          <p:spTgt spid="80"/>
                                        </p:tgtEl>
                                        <p:attrNameLst>
                                          <p:attrName>ppt_x</p:attrName>
                                        </p:attrNameLst>
                                      </p:cBhvr>
                                      <p:tavLst>
                                        <p:tav tm="0">
                                          <p:val>
                                            <p:strVal val="#ppt_x"/>
                                          </p:val>
                                        </p:tav>
                                        <p:tav tm="100000">
                                          <p:val>
                                            <p:strVal val="#ppt_x"/>
                                          </p:val>
                                        </p:tav>
                                      </p:tavLst>
                                    </p:anim>
                                    <p:anim calcmode="lin" valueType="num">
                                      <p:cBhvr additive="base">
                                        <p:cTn id="174" dur="500" fill="hold"/>
                                        <p:tgtEl>
                                          <p:spTgt spid="80"/>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81"/>
                                        </p:tgtEl>
                                        <p:attrNameLst>
                                          <p:attrName>style.visibility</p:attrName>
                                        </p:attrNameLst>
                                      </p:cBhvr>
                                      <p:to>
                                        <p:strVal val="visible"/>
                                      </p:to>
                                    </p:set>
                                    <p:anim calcmode="lin" valueType="num">
                                      <p:cBhvr additive="base">
                                        <p:cTn id="177" dur="500" fill="hold"/>
                                        <p:tgtEl>
                                          <p:spTgt spid="81"/>
                                        </p:tgtEl>
                                        <p:attrNameLst>
                                          <p:attrName>ppt_x</p:attrName>
                                        </p:attrNameLst>
                                      </p:cBhvr>
                                      <p:tavLst>
                                        <p:tav tm="0">
                                          <p:val>
                                            <p:strVal val="#ppt_x"/>
                                          </p:val>
                                        </p:tav>
                                        <p:tav tm="100000">
                                          <p:val>
                                            <p:strVal val="#ppt_x"/>
                                          </p:val>
                                        </p:tav>
                                      </p:tavLst>
                                    </p:anim>
                                    <p:anim calcmode="lin" valueType="num">
                                      <p:cBhvr additive="base">
                                        <p:cTn id="178" dur="500" fill="hold"/>
                                        <p:tgtEl>
                                          <p:spTgt spid="81"/>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500" fill="hold"/>
                                        <p:tgtEl>
                                          <p:spTgt spid="82"/>
                                        </p:tgtEl>
                                        <p:attrNameLst>
                                          <p:attrName>ppt_x</p:attrName>
                                        </p:attrNameLst>
                                      </p:cBhvr>
                                      <p:tavLst>
                                        <p:tav tm="0">
                                          <p:val>
                                            <p:strVal val="#ppt_x"/>
                                          </p:val>
                                        </p:tav>
                                        <p:tav tm="100000">
                                          <p:val>
                                            <p:strVal val="#ppt_x"/>
                                          </p:val>
                                        </p:tav>
                                      </p:tavLst>
                                    </p:anim>
                                    <p:anim calcmode="lin" valueType="num">
                                      <p:cBhvr additive="base">
                                        <p:cTn id="182" dur="500" fill="hold"/>
                                        <p:tgtEl>
                                          <p:spTgt spid="82"/>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83"/>
                                        </p:tgtEl>
                                        <p:attrNameLst>
                                          <p:attrName>style.visibility</p:attrName>
                                        </p:attrNameLst>
                                      </p:cBhvr>
                                      <p:to>
                                        <p:strVal val="visible"/>
                                      </p:to>
                                    </p:set>
                                    <p:anim calcmode="lin" valueType="num">
                                      <p:cBhvr additive="base">
                                        <p:cTn id="185" dur="500" fill="hold"/>
                                        <p:tgtEl>
                                          <p:spTgt spid="83"/>
                                        </p:tgtEl>
                                        <p:attrNameLst>
                                          <p:attrName>ppt_x</p:attrName>
                                        </p:attrNameLst>
                                      </p:cBhvr>
                                      <p:tavLst>
                                        <p:tav tm="0">
                                          <p:val>
                                            <p:strVal val="#ppt_x"/>
                                          </p:val>
                                        </p:tav>
                                        <p:tav tm="100000">
                                          <p:val>
                                            <p:strVal val="#ppt_x"/>
                                          </p:val>
                                        </p:tav>
                                      </p:tavLst>
                                    </p:anim>
                                    <p:anim calcmode="lin" valueType="num">
                                      <p:cBhvr additive="base">
                                        <p:cTn id="186" dur="500" fill="hold"/>
                                        <p:tgtEl>
                                          <p:spTgt spid="83"/>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84"/>
                                        </p:tgtEl>
                                        <p:attrNameLst>
                                          <p:attrName>style.visibility</p:attrName>
                                        </p:attrNameLst>
                                      </p:cBhvr>
                                      <p:to>
                                        <p:strVal val="visible"/>
                                      </p:to>
                                    </p:set>
                                    <p:anim calcmode="lin" valueType="num">
                                      <p:cBhvr additive="base">
                                        <p:cTn id="189" dur="500" fill="hold"/>
                                        <p:tgtEl>
                                          <p:spTgt spid="84"/>
                                        </p:tgtEl>
                                        <p:attrNameLst>
                                          <p:attrName>ppt_x</p:attrName>
                                        </p:attrNameLst>
                                      </p:cBhvr>
                                      <p:tavLst>
                                        <p:tav tm="0">
                                          <p:val>
                                            <p:strVal val="#ppt_x"/>
                                          </p:val>
                                        </p:tav>
                                        <p:tav tm="100000">
                                          <p:val>
                                            <p:strVal val="#ppt_x"/>
                                          </p:val>
                                        </p:tav>
                                      </p:tavLst>
                                    </p:anim>
                                    <p:anim calcmode="lin" valueType="num">
                                      <p:cBhvr additive="base">
                                        <p:cTn id="190" dur="500" fill="hold"/>
                                        <p:tgtEl>
                                          <p:spTgt spid="84"/>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85"/>
                                        </p:tgtEl>
                                        <p:attrNameLst>
                                          <p:attrName>style.visibility</p:attrName>
                                        </p:attrNameLst>
                                      </p:cBhvr>
                                      <p:to>
                                        <p:strVal val="visible"/>
                                      </p:to>
                                    </p:set>
                                    <p:anim calcmode="lin" valueType="num">
                                      <p:cBhvr additive="base">
                                        <p:cTn id="193" dur="500" fill="hold"/>
                                        <p:tgtEl>
                                          <p:spTgt spid="85"/>
                                        </p:tgtEl>
                                        <p:attrNameLst>
                                          <p:attrName>ppt_x</p:attrName>
                                        </p:attrNameLst>
                                      </p:cBhvr>
                                      <p:tavLst>
                                        <p:tav tm="0">
                                          <p:val>
                                            <p:strVal val="#ppt_x"/>
                                          </p:val>
                                        </p:tav>
                                        <p:tav tm="100000">
                                          <p:val>
                                            <p:strVal val="#ppt_x"/>
                                          </p:val>
                                        </p:tav>
                                      </p:tavLst>
                                    </p:anim>
                                    <p:anim calcmode="lin" valueType="num">
                                      <p:cBhvr additive="base">
                                        <p:cTn id="194" dur="500" fill="hold"/>
                                        <p:tgtEl>
                                          <p:spTgt spid="85"/>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86"/>
                                        </p:tgtEl>
                                        <p:attrNameLst>
                                          <p:attrName>style.visibility</p:attrName>
                                        </p:attrNameLst>
                                      </p:cBhvr>
                                      <p:to>
                                        <p:strVal val="visible"/>
                                      </p:to>
                                    </p:set>
                                    <p:anim calcmode="lin" valueType="num">
                                      <p:cBhvr additive="base">
                                        <p:cTn id="197" dur="500" fill="hold"/>
                                        <p:tgtEl>
                                          <p:spTgt spid="86"/>
                                        </p:tgtEl>
                                        <p:attrNameLst>
                                          <p:attrName>ppt_x</p:attrName>
                                        </p:attrNameLst>
                                      </p:cBhvr>
                                      <p:tavLst>
                                        <p:tav tm="0">
                                          <p:val>
                                            <p:strVal val="#ppt_x"/>
                                          </p:val>
                                        </p:tav>
                                        <p:tav tm="100000">
                                          <p:val>
                                            <p:strVal val="#ppt_x"/>
                                          </p:val>
                                        </p:tav>
                                      </p:tavLst>
                                    </p:anim>
                                    <p:anim calcmode="lin" valueType="num">
                                      <p:cBhvr additive="base">
                                        <p:cTn id="198" dur="500" fill="hold"/>
                                        <p:tgtEl>
                                          <p:spTgt spid="86"/>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87"/>
                                        </p:tgtEl>
                                        <p:attrNameLst>
                                          <p:attrName>style.visibility</p:attrName>
                                        </p:attrNameLst>
                                      </p:cBhvr>
                                      <p:to>
                                        <p:strVal val="visible"/>
                                      </p:to>
                                    </p:set>
                                    <p:anim calcmode="lin" valueType="num">
                                      <p:cBhvr additive="base">
                                        <p:cTn id="201" dur="500" fill="hold"/>
                                        <p:tgtEl>
                                          <p:spTgt spid="87"/>
                                        </p:tgtEl>
                                        <p:attrNameLst>
                                          <p:attrName>ppt_x</p:attrName>
                                        </p:attrNameLst>
                                      </p:cBhvr>
                                      <p:tavLst>
                                        <p:tav tm="0">
                                          <p:val>
                                            <p:strVal val="#ppt_x"/>
                                          </p:val>
                                        </p:tav>
                                        <p:tav tm="100000">
                                          <p:val>
                                            <p:strVal val="#ppt_x"/>
                                          </p:val>
                                        </p:tav>
                                      </p:tavLst>
                                    </p:anim>
                                    <p:anim calcmode="lin" valueType="num">
                                      <p:cBhvr additive="base">
                                        <p:cTn id="202" dur="500" fill="hold"/>
                                        <p:tgtEl>
                                          <p:spTgt spid="87"/>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88"/>
                                        </p:tgtEl>
                                        <p:attrNameLst>
                                          <p:attrName>style.visibility</p:attrName>
                                        </p:attrNameLst>
                                      </p:cBhvr>
                                      <p:to>
                                        <p:strVal val="visible"/>
                                      </p:to>
                                    </p:set>
                                    <p:anim calcmode="lin" valueType="num">
                                      <p:cBhvr additive="base">
                                        <p:cTn id="205" dur="500" fill="hold"/>
                                        <p:tgtEl>
                                          <p:spTgt spid="88"/>
                                        </p:tgtEl>
                                        <p:attrNameLst>
                                          <p:attrName>ppt_x</p:attrName>
                                        </p:attrNameLst>
                                      </p:cBhvr>
                                      <p:tavLst>
                                        <p:tav tm="0">
                                          <p:val>
                                            <p:strVal val="#ppt_x"/>
                                          </p:val>
                                        </p:tav>
                                        <p:tav tm="100000">
                                          <p:val>
                                            <p:strVal val="#ppt_x"/>
                                          </p:val>
                                        </p:tav>
                                      </p:tavLst>
                                    </p:anim>
                                    <p:anim calcmode="lin" valueType="num">
                                      <p:cBhvr additive="base">
                                        <p:cTn id="206" dur="500" fill="hold"/>
                                        <p:tgtEl>
                                          <p:spTgt spid="88"/>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89"/>
                                        </p:tgtEl>
                                        <p:attrNameLst>
                                          <p:attrName>style.visibility</p:attrName>
                                        </p:attrNameLst>
                                      </p:cBhvr>
                                      <p:to>
                                        <p:strVal val="visible"/>
                                      </p:to>
                                    </p:set>
                                    <p:anim calcmode="lin" valueType="num">
                                      <p:cBhvr additive="base">
                                        <p:cTn id="209" dur="500" fill="hold"/>
                                        <p:tgtEl>
                                          <p:spTgt spid="89"/>
                                        </p:tgtEl>
                                        <p:attrNameLst>
                                          <p:attrName>ppt_x</p:attrName>
                                        </p:attrNameLst>
                                      </p:cBhvr>
                                      <p:tavLst>
                                        <p:tav tm="0">
                                          <p:val>
                                            <p:strVal val="#ppt_x"/>
                                          </p:val>
                                        </p:tav>
                                        <p:tav tm="100000">
                                          <p:val>
                                            <p:strVal val="#ppt_x"/>
                                          </p:val>
                                        </p:tav>
                                      </p:tavLst>
                                    </p:anim>
                                    <p:anim calcmode="lin" valueType="num">
                                      <p:cBhvr additive="base">
                                        <p:cTn id="210" dur="500" fill="hold"/>
                                        <p:tgtEl>
                                          <p:spTgt spid="89"/>
                                        </p:tgtEl>
                                        <p:attrNameLst>
                                          <p:attrName>ppt_y</p:attrName>
                                        </p:attrNameLst>
                                      </p:cBhvr>
                                      <p:tavLst>
                                        <p:tav tm="0">
                                          <p:val>
                                            <p:strVal val="1+#ppt_h/2"/>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90"/>
                                        </p:tgtEl>
                                        <p:attrNameLst>
                                          <p:attrName>style.visibility</p:attrName>
                                        </p:attrNameLst>
                                      </p:cBhvr>
                                      <p:to>
                                        <p:strVal val="visible"/>
                                      </p:to>
                                    </p:set>
                                    <p:anim calcmode="lin" valueType="num">
                                      <p:cBhvr additive="base">
                                        <p:cTn id="213" dur="500" fill="hold"/>
                                        <p:tgtEl>
                                          <p:spTgt spid="90"/>
                                        </p:tgtEl>
                                        <p:attrNameLst>
                                          <p:attrName>ppt_x</p:attrName>
                                        </p:attrNameLst>
                                      </p:cBhvr>
                                      <p:tavLst>
                                        <p:tav tm="0">
                                          <p:val>
                                            <p:strVal val="#ppt_x"/>
                                          </p:val>
                                        </p:tav>
                                        <p:tav tm="100000">
                                          <p:val>
                                            <p:strVal val="#ppt_x"/>
                                          </p:val>
                                        </p:tav>
                                      </p:tavLst>
                                    </p:anim>
                                    <p:anim calcmode="lin" valueType="num">
                                      <p:cBhvr additive="base">
                                        <p:cTn id="214" dur="500" fill="hold"/>
                                        <p:tgtEl>
                                          <p:spTgt spid="90"/>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91"/>
                                        </p:tgtEl>
                                        <p:attrNameLst>
                                          <p:attrName>style.visibility</p:attrName>
                                        </p:attrNameLst>
                                      </p:cBhvr>
                                      <p:to>
                                        <p:strVal val="visible"/>
                                      </p:to>
                                    </p:set>
                                    <p:anim calcmode="lin" valueType="num">
                                      <p:cBhvr additive="base">
                                        <p:cTn id="217" dur="500" fill="hold"/>
                                        <p:tgtEl>
                                          <p:spTgt spid="91"/>
                                        </p:tgtEl>
                                        <p:attrNameLst>
                                          <p:attrName>ppt_x</p:attrName>
                                        </p:attrNameLst>
                                      </p:cBhvr>
                                      <p:tavLst>
                                        <p:tav tm="0">
                                          <p:val>
                                            <p:strVal val="#ppt_x"/>
                                          </p:val>
                                        </p:tav>
                                        <p:tav tm="100000">
                                          <p:val>
                                            <p:strVal val="#ppt_x"/>
                                          </p:val>
                                        </p:tav>
                                      </p:tavLst>
                                    </p:anim>
                                    <p:anim calcmode="lin" valueType="num">
                                      <p:cBhvr additive="base">
                                        <p:cTn id="218" dur="500" fill="hold"/>
                                        <p:tgtEl>
                                          <p:spTgt spid="91"/>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 calcmode="lin" valueType="num">
                                      <p:cBhvr additive="base">
                                        <p:cTn id="221" dur="500" fill="hold"/>
                                        <p:tgtEl>
                                          <p:spTgt spid="92"/>
                                        </p:tgtEl>
                                        <p:attrNameLst>
                                          <p:attrName>ppt_x</p:attrName>
                                        </p:attrNameLst>
                                      </p:cBhvr>
                                      <p:tavLst>
                                        <p:tav tm="0">
                                          <p:val>
                                            <p:strVal val="#ppt_x"/>
                                          </p:val>
                                        </p:tav>
                                        <p:tav tm="100000">
                                          <p:val>
                                            <p:strVal val="#ppt_x"/>
                                          </p:val>
                                        </p:tav>
                                      </p:tavLst>
                                    </p:anim>
                                    <p:anim calcmode="lin" valueType="num">
                                      <p:cBhvr additive="base">
                                        <p:cTn id="222" dur="500" fill="hold"/>
                                        <p:tgtEl>
                                          <p:spTgt spid="92"/>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93"/>
                                        </p:tgtEl>
                                        <p:attrNameLst>
                                          <p:attrName>style.visibility</p:attrName>
                                        </p:attrNameLst>
                                      </p:cBhvr>
                                      <p:to>
                                        <p:strVal val="visible"/>
                                      </p:to>
                                    </p:set>
                                    <p:anim calcmode="lin" valueType="num">
                                      <p:cBhvr additive="base">
                                        <p:cTn id="225" dur="500" fill="hold"/>
                                        <p:tgtEl>
                                          <p:spTgt spid="93"/>
                                        </p:tgtEl>
                                        <p:attrNameLst>
                                          <p:attrName>ppt_x</p:attrName>
                                        </p:attrNameLst>
                                      </p:cBhvr>
                                      <p:tavLst>
                                        <p:tav tm="0">
                                          <p:val>
                                            <p:strVal val="#ppt_x"/>
                                          </p:val>
                                        </p:tav>
                                        <p:tav tm="100000">
                                          <p:val>
                                            <p:strVal val="#ppt_x"/>
                                          </p:val>
                                        </p:tav>
                                      </p:tavLst>
                                    </p:anim>
                                    <p:anim calcmode="lin" valueType="num">
                                      <p:cBhvr additive="base">
                                        <p:cTn id="226" dur="500" fill="hold"/>
                                        <p:tgtEl>
                                          <p:spTgt spid="93"/>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94"/>
                                        </p:tgtEl>
                                        <p:attrNameLst>
                                          <p:attrName>style.visibility</p:attrName>
                                        </p:attrNameLst>
                                      </p:cBhvr>
                                      <p:to>
                                        <p:strVal val="visible"/>
                                      </p:to>
                                    </p:set>
                                    <p:anim calcmode="lin" valueType="num">
                                      <p:cBhvr additive="base">
                                        <p:cTn id="229" dur="500" fill="hold"/>
                                        <p:tgtEl>
                                          <p:spTgt spid="94"/>
                                        </p:tgtEl>
                                        <p:attrNameLst>
                                          <p:attrName>ppt_x</p:attrName>
                                        </p:attrNameLst>
                                      </p:cBhvr>
                                      <p:tavLst>
                                        <p:tav tm="0">
                                          <p:val>
                                            <p:strVal val="#ppt_x"/>
                                          </p:val>
                                        </p:tav>
                                        <p:tav tm="100000">
                                          <p:val>
                                            <p:strVal val="#ppt_x"/>
                                          </p:val>
                                        </p:tav>
                                      </p:tavLst>
                                    </p:anim>
                                    <p:anim calcmode="lin" valueType="num">
                                      <p:cBhvr additive="base">
                                        <p:cTn id="230" dur="500" fill="hold"/>
                                        <p:tgtEl>
                                          <p:spTgt spid="94"/>
                                        </p:tgtEl>
                                        <p:attrNameLst>
                                          <p:attrName>ppt_y</p:attrName>
                                        </p:attrNameLst>
                                      </p:cBhvr>
                                      <p:tavLst>
                                        <p:tav tm="0">
                                          <p:val>
                                            <p:strVal val="1+#ppt_h/2"/>
                                          </p:val>
                                        </p:tav>
                                        <p:tav tm="100000">
                                          <p:val>
                                            <p:strVal val="#ppt_y"/>
                                          </p:val>
                                        </p:tav>
                                      </p:tavLst>
                                    </p:anim>
                                  </p:childTnLst>
                                </p:cTn>
                              </p:par>
                              <p:par>
                                <p:cTn id="231" presetID="2" presetClass="entr" presetSubtype="4" fill="hold" nodeType="withEffect">
                                  <p:stCondLst>
                                    <p:cond delay="0"/>
                                  </p:stCondLst>
                                  <p:childTnLst>
                                    <p:set>
                                      <p:cBhvr>
                                        <p:cTn id="232" dur="1" fill="hold">
                                          <p:stCondLst>
                                            <p:cond delay="0"/>
                                          </p:stCondLst>
                                        </p:cTn>
                                        <p:tgtEl>
                                          <p:spTgt spid="95"/>
                                        </p:tgtEl>
                                        <p:attrNameLst>
                                          <p:attrName>style.visibility</p:attrName>
                                        </p:attrNameLst>
                                      </p:cBhvr>
                                      <p:to>
                                        <p:strVal val="visible"/>
                                      </p:to>
                                    </p:set>
                                    <p:anim calcmode="lin" valueType="num">
                                      <p:cBhvr additive="base">
                                        <p:cTn id="233" dur="500" fill="hold"/>
                                        <p:tgtEl>
                                          <p:spTgt spid="95"/>
                                        </p:tgtEl>
                                        <p:attrNameLst>
                                          <p:attrName>ppt_x</p:attrName>
                                        </p:attrNameLst>
                                      </p:cBhvr>
                                      <p:tavLst>
                                        <p:tav tm="0">
                                          <p:val>
                                            <p:strVal val="#ppt_x"/>
                                          </p:val>
                                        </p:tav>
                                        <p:tav tm="100000">
                                          <p:val>
                                            <p:strVal val="#ppt_x"/>
                                          </p:val>
                                        </p:tav>
                                      </p:tavLst>
                                    </p:anim>
                                    <p:anim calcmode="lin" valueType="num">
                                      <p:cBhvr additive="base">
                                        <p:cTn id="234" dur="500" fill="hold"/>
                                        <p:tgtEl>
                                          <p:spTgt spid="95"/>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96"/>
                                        </p:tgtEl>
                                        <p:attrNameLst>
                                          <p:attrName>style.visibility</p:attrName>
                                        </p:attrNameLst>
                                      </p:cBhvr>
                                      <p:to>
                                        <p:strVal val="visible"/>
                                      </p:to>
                                    </p:set>
                                    <p:anim calcmode="lin" valueType="num">
                                      <p:cBhvr additive="base">
                                        <p:cTn id="237" dur="500" fill="hold"/>
                                        <p:tgtEl>
                                          <p:spTgt spid="96"/>
                                        </p:tgtEl>
                                        <p:attrNameLst>
                                          <p:attrName>ppt_x</p:attrName>
                                        </p:attrNameLst>
                                      </p:cBhvr>
                                      <p:tavLst>
                                        <p:tav tm="0">
                                          <p:val>
                                            <p:strVal val="#ppt_x"/>
                                          </p:val>
                                        </p:tav>
                                        <p:tav tm="100000">
                                          <p:val>
                                            <p:strVal val="#ppt_x"/>
                                          </p:val>
                                        </p:tav>
                                      </p:tavLst>
                                    </p:anim>
                                    <p:anim calcmode="lin" valueType="num">
                                      <p:cBhvr additive="base">
                                        <p:cTn id="238" dur="500" fill="hold"/>
                                        <p:tgtEl>
                                          <p:spTgt spid="96"/>
                                        </p:tgtEl>
                                        <p:attrNameLst>
                                          <p:attrName>ppt_y</p:attrName>
                                        </p:attrNameLst>
                                      </p:cBhvr>
                                      <p:tavLst>
                                        <p:tav tm="0">
                                          <p:val>
                                            <p:strVal val="1+#ppt_h/2"/>
                                          </p:val>
                                        </p:tav>
                                        <p:tav tm="100000">
                                          <p:val>
                                            <p:strVal val="#ppt_y"/>
                                          </p:val>
                                        </p:tav>
                                      </p:tavLst>
                                    </p:anim>
                                  </p:childTnLst>
                                </p:cTn>
                              </p:par>
                              <p:par>
                                <p:cTn id="239" presetID="2" presetClass="entr" presetSubtype="4" fill="hold" nodeType="withEffect">
                                  <p:stCondLst>
                                    <p:cond delay="0"/>
                                  </p:stCondLst>
                                  <p:childTnLst>
                                    <p:set>
                                      <p:cBhvr>
                                        <p:cTn id="240" dur="1" fill="hold">
                                          <p:stCondLst>
                                            <p:cond delay="0"/>
                                          </p:stCondLst>
                                        </p:cTn>
                                        <p:tgtEl>
                                          <p:spTgt spid="97"/>
                                        </p:tgtEl>
                                        <p:attrNameLst>
                                          <p:attrName>style.visibility</p:attrName>
                                        </p:attrNameLst>
                                      </p:cBhvr>
                                      <p:to>
                                        <p:strVal val="visible"/>
                                      </p:to>
                                    </p:set>
                                    <p:anim calcmode="lin" valueType="num">
                                      <p:cBhvr additive="base">
                                        <p:cTn id="241" dur="500" fill="hold"/>
                                        <p:tgtEl>
                                          <p:spTgt spid="97"/>
                                        </p:tgtEl>
                                        <p:attrNameLst>
                                          <p:attrName>ppt_x</p:attrName>
                                        </p:attrNameLst>
                                      </p:cBhvr>
                                      <p:tavLst>
                                        <p:tav tm="0">
                                          <p:val>
                                            <p:strVal val="#ppt_x"/>
                                          </p:val>
                                        </p:tav>
                                        <p:tav tm="100000">
                                          <p:val>
                                            <p:strVal val="#ppt_x"/>
                                          </p:val>
                                        </p:tav>
                                      </p:tavLst>
                                    </p:anim>
                                    <p:anim calcmode="lin" valueType="num">
                                      <p:cBhvr additive="base">
                                        <p:cTn id="242" dur="500" fill="hold"/>
                                        <p:tgtEl>
                                          <p:spTgt spid="97"/>
                                        </p:tgtEl>
                                        <p:attrNameLst>
                                          <p:attrName>ppt_y</p:attrName>
                                        </p:attrNameLst>
                                      </p:cBhvr>
                                      <p:tavLst>
                                        <p:tav tm="0">
                                          <p:val>
                                            <p:strVal val="1+#ppt_h/2"/>
                                          </p:val>
                                        </p:tav>
                                        <p:tav tm="100000">
                                          <p:val>
                                            <p:strVal val="#ppt_y"/>
                                          </p:val>
                                        </p:tav>
                                      </p:tavLst>
                                    </p:anim>
                                  </p:childTnLst>
                                </p:cTn>
                              </p:par>
                              <p:par>
                                <p:cTn id="243" presetID="2" presetClass="entr" presetSubtype="4" fill="hold" nodeType="withEffect">
                                  <p:stCondLst>
                                    <p:cond delay="0"/>
                                  </p:stCondLst>
                                  <p:childTnLst>
                                    <p:set>
                                      <p:cBhvr>
                                        <p:cTn id="244" dur="1" fill="hold">
                                          <p:stCondLst>
                                            <p:cond delay="0"/>
                                          </p:stCondLst>
                                        </p:cTn>
                                        <p:tgtEl>
                                          <p:spTgt spid="98"/>
                                        </p:tgtEl>
                                        <p:attrNameLst>
                                          <p:attrName>style.visibility</p:attrName>
                                        </p:attrNameLst>
                                      </p:cBhvr>
                                      <p:to>
                                        <p:strVal val="visible"/>
                                      </p:to>
                                    </p:set>
                                    <p:anim calcmode="lin" valueType="num">
                                      <p:cBhvr additive="base">
                                        <p:cTn id="245" dur="500" fill="hold"/>
                                        <p:tgtEl>
                                          <p:spTgt spid="98"/>
                                        </p:tgtEl>
                                        <p:attrNameLst>
                                          <p:attrName>ppt_x</p:attrName>
                                        </p:attrNameLst>
                                      </p:cBhvr>
                                      <p:tavLst>
                                        <p:tav tm="0">
                                          <p:val>
                                            <p:strVal val="#ppt_x"/>
                                          </p:val>
                                        </p:tav>
                                        <p:tav tm="100000">
                                          <p:val>
                                            <p:strVal val="#ppt_x"/>
                                          </p:val>
                                        </p:tav>
                                      </p:tavLst>
                                    </p:anim>
                                    <p:anim calcmode="lin" valueType="num">
                                      <p:cBhvr additive="base">
                                        <p:cTn id="246" dur="500" fill="hold"/>
                                        <p:tgtEl>
                                          <p:spTgt spid="98"/>
                                        </p:tgtEl>
                                        <p:attrNameLst>
                                          <p:attrName>ppt_y</p:attrName>
                                        </p:attrNameLst>
                                      </p:cBhvr>
                                      <p:tavLst>
                                        <p:tav tm="0">
                                          <p:val>
                                            <p:strVal val="1+#ppt_h/2"/>
                                          </p:val>
                                        </p:tav>
                                        <p:tav tm="100000">
                                          <p:val>
                                            <p:strVal val="#ppt_y"/>
                                          </p:val>
                                        </p:tav>
                                      </p:tavLst>
                                    </p:anim>
                                  </p:childTnLst>
                                </p:cTn>
                              </p:par>
                              <p:par>
                                <p:cTn id="247" presetID="2" presetClass="entr" presetSubtype="4" fill="hold" nodeType="withEffect">
                                  <p:stCondLst>
                                    <p:cond delay="0"/>
                                  </p:stCondLst>
                                  <p:childTnLst>
                                    <p:set>
                                      <p:cBhvr>
                                        <p:cTn id="248" dur="1" fill="hold">
                                          <p:stCondLst>
                                            <p:cond delay="0"/>
                                          </p:stCondLst>
                                        </p:cTn>
                                        <p:tgtEl>
                                          <p:spTgt spid="99"/>
                                        </p:tgtEl>
                                        <p:attrNameLst>
                                          <p:attrName>style.visibility</p:attrName>
                                        </p:attrNameLst>
                                      </p:cBhvr>
                                      <p:to>
                                        <p:strVal val="visible"/>
                                      </p:to>
                                    </p:set>
                                    <p:anim calcmode="lin" valueType="num">
                                      <p:cBhvr additive="base">
                                        <p:cTn id="249" dur="500" fill="hold"/>
                                        <p:tgtEl>
                                          <p:spTgt spid="99"/>
                                        </p:tgtEl>
                                        <p:attrNameLst>
                                          <p:attrName>ppt_x</p:attrName>
                                        </p:attrNameLst>
                                      </p:cBhvr>
                                      <p:tavLst>
                                        <p:tav tm="0">
                                          <p:val>
                                            <p:strVal val="#ppt_x"/>
                                          </p:val>
                                        </p:tav>
                                        <p:tav tm="100000">
                                          <p:val>
                                            <p:strVal val="#ppt_x"/>
                                          </p:val>
                                        </p:tav>
                                      </p:tavLst>
                                    </p:anim>
                                    <p:anim calcmode="lin" valueType="num">
                                      <p:cBhvr additive="base">
                                        <p:cTn id="250" dur="500" fill="hold"/>
                                        <p:tgtEl>
                                          <p:spTgt spid="99"/>
                                        </p:tgtEl>
                                        <p:attrNameLst>
                                          <p:attrName>ppt_y</p:attrName>
                                        </p:attrNameLst>
                                      </p:cBhvr>
                                      <p:tavLst>
                                        <p:tav tm="0">
                                          <p:val>
                                            <p:strVal val="1+#ppt_h/2"/>
                                          </p:val>
                                        </p:tav>
                                        <p:tav tm="100000">
                                          <p:val>
                                            <p:strVal val="#ppt_y"/>
                                          </p:val>
                                        </p:tav>
                                      </p:tavLst>
                                    </p:anim>
                                  </p:childTnLst>
                                </p:cTn>
                              </p:par>
                              <p:par>
                                <p:cTn id="251" presetID="2" presetClass="entr" presetSubtype="4" fill="hold" nodeType="withEffect">
                                  <p:stCondLst>
                                    <p:cond delay="0"/>
                                  </p:stCondLst>
                                  <p:childTnLst>
                                    <p:set>
                                      <p:cBhvr>
                                        <p:cTn id="252" dur="1" fill="hold">
                                          <p:stCondLst>
                                            <p:cond delay="0"/>
                                          </p:stCondLst>
                                        </p:cTn>
                                        <p:tgtEl>
                                          <p:spTgt spid="100"/>
                                        </p:tgtEl>
                                        <p:attrNameLst>
                                          <p:attrName>style.visibility</p:attrName>
                                        </p:attrNameLst>
                                      </p:cBhvr>
                                      <p:to>
                                        <p:strVal val="visible"/>
                                      </p:to>
                                    </p:set>
                                    <p:anim calcmode="lin" valueType="num">
                                      <p:cBhvr additive="base">
                                        <p:cTn id="253" dur="500" fill="hold"/>
                                        <p:tgtEl>
                                          <p:spTgt spid="100"/>
                                        </p:tgtEl>
                                        <p:attrNameLst>
                                          <p:attrName>ppt_x</p:attrName>
                                        </p:attrNameLst>
                                      </p:cBhvr>
                                      <p:tavLst>
                                        <p:tav tm="0">
                                          <p:val>
                                            <p:strVal val="#ppt_x"/>
                                          </p:val>
                                        </p:tav>
                                        <p:tav tm="100000">
                                          <p:val>
                                            <p:strVal val="#ppt_x"/>
                                          </p:val>
                                        </p:tav>
                                      </p:tavLst>
                                    </p:anim>
                                    <p:anim calcmode="lin" valueType="num">
                                      <p:cBhvr additive="base">
                                        <p:cTn id="254" dur="500" fill="hold"/>
                                        <p:tgtEl>
                                          <p:spTgt spid="100"/>
                                        </p:tgtEl>
                                        <p:attrNameLst>
                                          <p:attrName>ppt_y</p:attrName>
                                        </p:attrNameLst>
                                      </p:cBhvr>
                                      <p:tavLst>
                                        <p:tav tm="0">
                                          <p:val>
                                            <p:strVal val="1+#ppt_h/2"/>
                                          </p:val>
                                        </p:tav>
                                        <p:tav tm="100000">
                                          <p:val>
                                            <p:strVal val="#ppt_y"/>
                                          </p:val>
                                        </p:tav>
                                      </p:tavLst>
                                    </p:anim>
                                  </p:childTnLst>
                                </p:cTn>
                              </p:par>
                              <p:par>
                                <p:cTn id="255" presetID="2" presetClass="entr" presetSubtype="4" fill="hold" nodeType="withEffect">
                                  <p:stCondLst>
                                    <p:cond delay="0"/>
                                  </p:stCondLst>
                                  <p:childTnLst>
                                    <p:set>
                                      <p:cBhvr>
                                        <p:cTn id="256" dur="1" fill="hold">
                                          <p:stCondLst>
                                            <p:cond delay="0"/>
                                          </p:stCondLst>
                                        </p:cTn>
                                        <p:tgtEl>
                                          <p:spTgt spid="101"/>
                                        </p:tgtEl>
                                        <p:attrNameLst>
                                          <p:attrName>style.visibility</p:attrName>
                                        </p:attrNameLst>
                                      </p:cBhvr>
                                      <p:to>
                                        <p:strVal val="visible"/>
                                      </p:to>
                                    </p:set>
                                    <p:anim calcmode="lin" valueType="num">
                                      <p:cBhvr additive="base">
                                        <p:cTn id="257" dur="500" fill="hold"/>
                                        <p:tgtEl>
                                          <p:spTgt spid="101"/>
                                        </p:tgtEl>
                                        <p:attrNameLst>
                                          <p:attrName>ppt_x</p:attrName>
                                        </p:attrNameLst>
                                      </p:cBhvr>
                                      <p:tavLst>
                                        <p:tav tm="0">
                                          <p:val>
                                            <p:strVal val="#ppt_x"/>
                                          </p:val>
                                        </p:tav>
                                        <p:tav tm="100000">
                                          <p:val>
                                            <p:strVal val="#ppt_x"/>
                                          </p:val>
                                        </p:tav>
                                      </p:tavLst>
                                    </p:anim>
                                    <p:anim calcmode="lin" valueType="num">
                                      <p:cBhvr additive="base">
                                        <p:cTn id="258" dur="500" fill="hold"/>
                                        <p:tgtEl>
                                          <p:spTgt spid="101"/>
                                        </p:tgtEl>
                                        <p:attrNameLst>
                                          <p:attrName>ppt_y</p:attrName>
                                        </p:attrNameLst>
                                      </p:cBhvr>
                                      <p:tavLst>
                                        <p:tav tm="0">
                                          <p:val>
                                            <p:strVal val="1+#ppt_h/2"/>
                                          </p:val>
                                        </p:tav>
                                        <p:tav tm="100000">
                                          <p:val>
                                            <p:strVal val="#ppt_y"/>
                                          </p:val>
                                        </p:tav>
                                      </p:tavLst>
                                    </p:anim>
                                  </p:childTnLst>
                                </p:cTn>
                              </p:par>
                              <p:par>
                                <p:cTn id="259" presetID="2" presetClass="entr" presetSubtype="4" fill="hold" nodeType="withEffect">
                                  <p:stCondLst>
                                    <p:cond delay="0"/>
                                  </p:stCondLst>
                                  <p:childTnLst>
                                    <p:set>
                                      <p:cBhvr>
                                        <p:cTn id="260" dur="1" fill="hold">
                                          <p:stCondLst>
                                            <p:cond delay="0"/>
                                          </p:stCondLst>
                                        </p:cTn>
                                        <p:tgtEl>
                                          <p:spTgt spid="102"/>
                                        </p:tgtEl>
                                        <p:attrNameLst>
                                          <p:attrName>style.visibility</p:attrName>
                                        </p:attrNameLst>
                                      </p:cBhvr>
                                      <p:to>
                                        <p:strVal val="visible"/>
                                      </p:to>
                                    </p:set>
                                    <p:anim calcmode="lin" valueType="num">
                                      <p:cBhvr additive="base">
                                        <p:cTn id="261" dur="500" fill="hold"/>
                                        <p:tgtEl>
                                          <p:spTgt spid="102"/>
                                        </p:tgtEl>
                                        <p:attrNameLst>
                                          <p:attrName>ppt_x</p:attrName>
                                        </p:attrNameLst>
                                      </p:cBhvr>
                                      <p:tavLst>
                                        <p:tav tm="0">
                                          <p:val>
                                            <p:strVal val="#ppt_x"/>
                                          </p:val>
                                        </p:tav>
                                        <p:tav tm="100000">
                                          <p:val>
                                            <p:strVal val="#ppt_x"/>
                                          </p:val>
                                        </p:tav>
                                      </p:tavLst>
                                    </p:anim>
                                    <p:anim calcmode="lin" valueType="num">
                                      <p:cBhvr additive="base">
                                        <p:cTn id="262" dur="500" fill="hold"/>
                                        <p:tgtEl>
                                          <p:spTgt spid="102"/>
                                        </p:tgtEl>
                                        <p:attrNameLst>
                                          <p:attrName>ppt_y</p:attrName>
                                        </p:attrNameLst>
                                      </p:cBhvr>
                                      <p:tavLst>
                                        <p:tav tm="0">
                                          <p:val>
                                            <p:strVal val="1+#ppt_h/2"/>
                                          </p:val>
                                        </p:tav>
                                        <p:tav tm="100000">
                                          <p:val>
                                            <p:strVal val="#ppt_y"/>
                                          </p:val>
                                        </p:tav>
                                      </p:tavLst>
                                    </p:anim>
                                  </p:childTnLst>
                                </p:cTn>
                              </p:par>
                              <p:par>
                                <p:cTn id="263" presetID="2" presetClass="entr" presetSubtype="4" fill="hold" nodeType="withEffect">
                                  <p:stCondLst>
                                    <p:cond delay="0"/>
                                  </p:stCondLst>
                                  <p:childTnLst>
                                    <p:set>
                                      <p:cBhvr>
                                        <p:cTn id="264" dur="1" fill="hold">
                                          <p:stCondLst>
                                            <p:cond delay="0"/>
                                          </p:stCondLst>
                                        </p:cTn>
                                        <p:tgtEl>
                                          <p:spTgt spid="103"/>
                                        </p:tgtEl>
                                        <p:attrNameLst>
                                          <p:attrName>style.visibility</p:attrName>
                                        </p:attrNameLst>
                                      </p:cBhvr>
                                      <p:to>
                                        <p:strVal val="visible"/>
                                      </p:to>
                                    </p:set>
                                    <p:anim calcmode="lin" valueType="num">
                                      <p:cBhvr additive="base">
                                        <p:cTn id="265" dur="500" fill="hold"/>
                                        <p:tgtEl>
                                          <p:spTgt spid="103"/>
                                        </p:tgtEl>
                                        <p:attrNameLst>
                                          <p:attrName>ppt_x</p:attrName>
                                        </p:attrNameLst>
                                      </p:cBhvr>
                                      <p:tavLst>
                                        <p:tav tm="0">
                                          <p:val>
                                            <p:strVal val="#ppt_x"/>
                                          </p:val>
                                        </p:tav>
                                        <p:tav tm="100000">
                                          <p:val>
                                            <p:strVal val="#ppt_x"/>
                                          </p:val>
                                        </p:tav>
                                      </p:tavLst>
                                    </p:anim>
                                    <p:anim calcmode="lin" valueType="num">
                                      <p:cBhvr additive="base">
                                        <p:cTn id="266" dur="500" fill="hold"/>
                                        <p:tgtEl>
                                          <p:spTgt spid="103"/>
                                        </p:tgtEl>
                                        <p:attrNameLst>
                                          <p:attrName>ppt_y</p:attrName>
                                        </p:attrNameLst>
                                      </p:cBhvr>
                                      <p:tavLst>
                                        <p:tav tm="0">
                                          <p:val>
                                            <p:strVal val="1+#ppt_h/2"/>
                                          </p:val>
                                        </p:tav>
                                        <p:tav tm="100000">
                                          <p:val>
                                            <p:strVal val="#ppt_y"/>
                                          </p:val>
                                        </p:tav>
                                      </p:tavLst>
                                    </p:anim>
                                  </p:childTnLst>
                                </p:cTn>
                              </p:par>
                              <p:par>
                                <p:cTn id="267" presetID="2" presetClass="entr" presetSubtype="4" fill="hold" nodeType="withEffect">
                                  <p:stCondLst>
                                    <p:cond delay="0"/>
                                  </p:stCondLst>
                                  <p:childTnLst>
                                    <p:set>
                                      <p:cBhvr>
                                        <p:cTn id="268" dur="1" fill="hold">
                                          <p:stCondLst>
                                            <p:cond delay="0"/>
                                          </p:stCondLst>
                                        </p:cTn>
                                        <p:tgtEl>
                                          <p:spTgt spid="104"/>
                                        </p:tgtEl>
                                        <p:attrNameLst>
                                          <p:attrName>style.visibility</p:attrName>
                                        </p:attrNameLst>
                                      </p:cBhvr>
                                      <p:to>
                                        <p:strVal val="visible"/>
                                      </p:to>
                                    </p:set>
                                    <p:anim calcmode="lin" valueType="num">
                                      <p:cBhvr additive="base">
                                        <p:cTn id="269" dur="500" fill="hold"/>
                                        <p:tgtEl>
                                          <p:spTgt spid="104"/>
                                        </p:tgtEl>
                                        <p:attrNameLst>
                                          <p:attrName>ppt_x</p:attrName>
                                        </p:attrNameLst>
                                      </p:cBhvr>
                                      <p:tavLst>
                                        <p:tav tm="0">
                                          <p:val>
                                            <p:strVal val="#ppt_x"/>
                                          </p:val>
                                        </p:tav>
                                        <p:tav tm="100000">
                                          <p:val>
                                            <p:strVal val="#ppt_x"/>
                                          </p:val>
                                        </p:tav>
                                      </p:tavLst>
                                    </p:anim>
                                    <p:anim calcmode="lin" valueType="num">
                                      <p:cBhvr additive="base">
                                        <p:cTn id="27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71" fill="hold">
                      <p:stCondLst>
                        <p:cond delay="indefinite"/>
                      </p:stCondLst>
                      <p:childTnLst>
                        <p:par>
                          <p:cTn id="272" fill="hold">
                            <p:stCondLst>
                              <p:cond delay="0"/>
                            </p:stCondLst>
                            <p:childTnLst>
                              <p:par>
                                <p:cTn id="273" presetID="2" presetClass="entr" presetSubtype="4" fill="hold" grpId="0" nodeType="clickEffect">
                                  <p:stCondLst>
                                    <p:cond delay="0"/>
                                  </p:stCondLst>
                                  <p:childTnLst>
                                    <p:set>
                                      <p:cBhvr>
                                        <p:cTn id="274" dur="1" fill="hold">
                                          <p:stCondLst>
                                            <p:cond delay="0"/>
                                          </p:stCondLst>
                                        </p:cTn>
                                        <p:tgtEl>
                                          <p:spTgt spid="105"/>
                                        </p:tgtEl>
                                        <p:attrNameLst>
                                          <p:attrName>style.visibility</p:attrName>
                                        </p:attrNameLst>
                                      </p:cBhvr>
                                      <p:to>
                                        <p:strVal val="visible"/>
                                      </p:to>
                                    </p:set>
                                    <p:anim calcmode="lin" valueType="num">
                                      <p:cBhvr additive="base">
                                        <p:cTn id="275" dur="500" fill="hold"/>
                                        <p:tgtEl>
                                          <p:spTgt spid="105"/>
                                        </p:tgtEl>
                                        <p:attrNameLst>
                                          <p:attrName>ppt_x</p:attrName>
                                        </p:attrNameLst>
                                      </p:cBhvr>
                                      <p:tavLst>
                                        <p:tav tm="0">
                                          <p:val>
                                            <p:strVal val="#ppt_x"/>
                                          </p:val>
                                        </p:tav>
                                        <p:tav tm="100000">
                                          <p:val>
                                            <p:strVal val="#ppt_x"/>
                                          </p:val>
                                        </p:tav>
                                      </p:tavLst>
                                    </p:anim>
                                    <p:anim calcmode="lin" valueType="num">
                                      <p:cBhvr additive="base">
                                        <p:cTn id="276" dur="500" fill="hold"/>
                                        <p:tgtEl>
                                          <p:spTgt spid="10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6"/>
                                        </p:tgtEl>
                                        <p:attrNameLst>
                                          <p:attrName>style.visibility</p:attrName>
                                        </p:attrNameLst>
                                      </p:cBhvr>
                                      <p:to>
                                        <p:strVal val="visible"/>
                                      </p:to>
                                    </p:set>
                                    <p:anim calcmode="lin" valueType="num">
                                      <p:cBhvr additive="base">
                                        <p:cTn id="279" dur="500" fill="hold"/>
                                        <p:tgtEl>
                                          <p:spTgt spid="106"/>
                                        </p:tgtEl>
                                        <p:attrNameLst>
                                          <p:attrName>ppt_x</p:attrName>
                                        </p:attrNameLst>
                                      </p:cBhvr>
                                      <p:tavLst>
                                        <p:tav tm="0">
                                          <p:val>
                                            <p:strVal val="#ppt_x"/>
                                          </p:val>
                                        </p:tav>
                                        <p:tav tm="100000">
                                          <p:val>
                                            <p:strVal val="#ppt_x"/>
                                          </p:val>
                                        </p:tav>
                                      </p:tavLst>
                                    </p:anim>
                                    <p:anim calcmode="lin" valueType="num">
                                      <p:cBhvr additive="base">
                                        <p:cTn id="280"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2" presetClass="entr" presetSubtype="4" fill="hold" grpId="0" nodeType="clickEffect">
                                  <p:stCondLst>
                                    <p:cond delay="0"/>
                                  </p:stCondLst>
                                  <p:childTnLst>
                                    <p:set>
                                      <p:cBhvr>
                                        <p:cTn id="284" dur="1" fill="hold">
                                          <p:stCondLst>
                                            <p:cond delay="0"/>
                                          </p:stCondLst>
                                        </p:cTn>
                                        <p:tgtEl>
                                          <p:spTgt spid="107"/>
                                        </p:tgtEl>
                                        <p:attrNameLst>
                                          <p:attrName>style.visibility</p:attrName>
                                        </p:attrNameLst>
                                      </p:cBhvr>
                                      <p:to>
                                        <p:strVal val="visible"/>
                                      </p:to>
                                    </p:set>
                                    <p:anim calcmode="lin" valueType="num">
                                      <p:cBhvr additive="base">
                                        <p:cTn id="285" dur="500" fill="hold"/>
                                        <p:tgtEl>
                                          <p:spTgt spid="107"/>
                                        </p:tgtEl>
                                        <p:attrNameLst>
                                          <p:attrName>ppt_x</p:attrName>
                                        </p:attrNameLst>
                                      </p:cBhvr>
                                      <p:tavLst>
                                        <p:tav tm="0">
                                          <p:val>
                                            <p:strVal val="#ppt_x"/>
                                          </p:val>
                                        </p:tav>
                                        <p:tav tm="100000">
                                          <p:val>
                                            <p:strVal val="#ppt_x"/>
                                          </p:val>
                                        </p:tav>
                                      </p:tavLst>
                                    </p:anim>
                                    <p:anim calcmode="lin" valueType="num">
                                      <p:cBhvr additive="base">
                                        <p:cTn id="28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presetID="2" presetClass="entr" presetSubtype="4" fill="hold" grpId="0" nodeType="clickEffect">
                                  <p:stCondLst>
                                    <p:cond delay="0"/>
                                  </p:stCondLst>
                                  <p:childTnLst>
                                    <p:set>
                                      <p:cBhvr>
                                        <p:cTn id="290" dur="1" fill="hold">
                                          <p:stCondLst>
                                            <p:cond delay="0"/>
                                          </p:stCondLst>
                                        </p:cTn>
                                        <p:tgtEl>
                                          <p:spTgt spid="108"/>
                                        </p:tgtEl>
                                        <p:attrNameLst>
                                          <p:attrName>style.visibility</p:attrName>
                                        </p:attrNameLst>
                                      </p:cBhvr>
                                      <p:to>
                                        <p:strVal val="visible"/>
                                      </p:to>
                                    </p:set>
                                    <p:anim calcmode="lin" valueType="num">
                                      <p:cBhvr additive="base">
                                        <p:cTn id="291" dur="500" fill="hold"/>
                                        <p:tgtEl>
                                          <p:spTgt spid="108"/>
                                        </p:tgtEl>
                                        <p:attrNameLst>
                                          <p:attrName>ppt_x</p:attrName>
                                        </p:attrNameLst>
                                      </p:cBhvr>
                                      <p:tavLst>
                                        <p:tav tm="0">
                                          <p:val>
                                            <p:strVal val="#ppt_x"/>
                                          </p:val>
                                        </p:tav>
                                        <p:tav tm="100000">
                                          <p:val>
                                            <p:strVal val="#ppt_x"/>
                                          </p:val>
                                        </p:tav>
                                      </p:tavLst>
                                    </p:anim>
                                    <p:anim calcmode="lin" valueType="num">
                                      <p:cBhvr additive="base">
                                        <p:cTn id="29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P spid="43" grpId="0"/>
      <p:bldP spid="44" grpId="0" animBg="1"/>
      <p:bldP spid="45" grpId="0" animBg="1"/>
      <p:bldP spid="49" grpId="0" animBg="1"/>
      <p:bldP spid="51" grpId="0" animBg="1"/>
      <p:bldP spid="53" grpId="0" animBg="1"/>
      <p:bldP spid="54" grpId="0"/>
      <p:bldP spid="55" grpId="0"/>
      <p:bldP spid="56" grpId="0" animBg="1"/>
      <p:bldP spid="58" grpId="0" animBg="1"/>
      <p:bldP spid="61" grpId="0" animBg="1"/>
      <p:bldP spid="62" grpId="0"/>
      <p:bldP spid="63" grpId="0"/>
      <p:bldP spid="64" grpId="0" animBg="1"/>
      <p:bldP spid="67" grpId="0" animBg="1"/>
      <p:bldP spid="68" grpId="0"/>
      <p:bldP spid="69" grpId="0"/>
      <p:bldP spid="70" grpId="0" animBg="1"/>
      <p:bldP spid="73" grpId="0" animBg="1"/>
      <p:bldP spid="74" grpId="0"/>
      <p:bldP spid="75" grpId="0"/>
      <p:bldP spid="76" grpId="0" animBg="1"/>
      <p:bldP spid="79" grpId="0" animBg="1"/>
      <p:bldP spid="80" grpId="0"/>
      <p:bldP spid="81" grpId="0"/>
      <p:bldP spid="82" grpId="0" animBg="1"/>
      <p:bldP spid="85" grpId="0" animBg="1"/>
      <p:bldP spid="86" grpId="0"/>
      <p:bldP spid="87" grpId="0"/>
      <p:bldP spid="88" grpId="0" animBg="1"/>
      <p:bldP spid="91" grpId="0" animBg="1"/>
      <p:bldP spid="92" grpId="0"/>
      <p:bldP spid="93" grpId="0"/>
      <p:bldP spid="94" grpId="0" animBg="1"/>
      <p:bldP spid="96" grpId="0" animBg="1"/>
      <p:bldP spid="105" grpId="0" animBg="1"/>
      <p:bldP spid="106" grpId="0" animBg="1"/>
      <p:bldP spid="107" grpId="0"/>
      <p:bldP spid="1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87A40-2F1D-9341-BEFA-5DD09658DADD}"/>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A1F8B52A-F3D2-B24F-9E0D-B98354E19C12}"/>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C1EF6B4E-36AB-4C4C-9DEA-8A22AF636634}"/>
              </a:ext>
            </a:extLst>
          </p:cNvPr>
          <p:cNvSpPr>
            <a:spLocks noGrp="1"/>
          </p:cNvSpPr>
          <p:nvPr>
            <p:ph type="body" idx="2"/>
          </p:nvPr>
        </p:nvSpPr>
        <p:spPr/>
        <p:txBody>
          <a:bodyPr/>
          <a:lstStyle/>
          <a:p>
            <a:endParaRPr lang="en-US" dirty="0"/>
          </a:p>
        </p:txBody>
      </p:sp>
      <p:pic>
        <p:nvPicPr>
          <p:cNvPr id="5" name="Picture 4">
            <a:extLst>
              <a:ext uri="{FF2B5EF4-FFF2-40B4-BE49-F238E27FC236}">
                <a16:creationId xmlns:a16="http://schemas.microsoft.com/office/drawing/2014/main" id="{005337E3-F676-4F45-9A10-D9B926D3DEF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6266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4161" y="851715"/>
            <a:ext cx="5922284" cy="6124754"/>
          </a:xfrm>
          <a:prstGeom prst="rect">
            <a:avLst/>
          </a:prstGeom>
          <a:solidFill>
            <a:schemeClr val="tx2">
              <a:lumMod val="10000"/>
            </a:schemeClr>
          </a:solidFill>
        </p:spPr>
        <p:txBody>
          <a:bodyPr wrap="square" rtlCol="0">
            <a:spAutoFit/>
          </a:bodyPr>
          <a:lstStyle/>
          <a:p>
            <a:r>
              <a:rPr lang="en-US" dirty="0">
                <a:solidFill>
                  <a:schemeClr val="bg1"/>
                </a:solidFill>
              </a:rPr>
              <a:t>&lt;html&gt;</a:t>
            </a:r>
          </a:p>
          <a:p>
            <a:r>
              <a:rPr lang="en-US" dirty="0">
                <a:solidFill>
                  <a:schemeClr val="bg1"/>
                </a:solidFill>
              </a:rPr>
              <a:t>&lt;body&gt;</a:t>
            </a:r>
          </a:p>
          <a:p>
            <a:r>
              <a:rPr lang="en-US" dirty="0">
                <a:solidFill>
                  <a:schemeClr val="bg1"/>
                </a:solidFill>
              </a:rPr>
              <a:t>&lt;script&gt;</a:t>
            </a:r>
          </a:p>
          <a:p>
            <a:r>
              <a:rPr lang="en-US" dirty="0">
                <a:solidFill>
                  <a:schemeClr val="bg1"/>
                </a:solidFill>
              </a:rPr>
              <a:t>function dayOfTheWeek(day) {</a:t>
            </a:r>
          </a:p>
          <a:p>
            <a:r>
              <a:rPr lang="en-US" dirty="0">
                <a:solidFill>
                  <a:schemeClr val="bg1"/>
                </a:solidFill>
              </a:rPr>
              <a:t>	if (day == 1) {</a:t>
            </a:r>
          </a:p>
          <a:p>
            <a:r>
              <a:rPr lang="en-US" dirty="0">
                <a:solidFill>
                  <a:schemeClr val="bg1"/>
                </a:solidFill>
              </a:rPr>
              <a:t>		valueToReturn = 'Monday';</a:t>
            </a:r>
          </a:p>
          <a:p>
            <a:r>
              <a:rPr lang="en-US" dirty="0">
                <a:solidFill>
                  <a:schemeClr val="bg1"/>
                </a:solidFill>
              </a:rPr>
              <a:t>	} else if (day == 2) {</a:t>
            </a:r>
          </a:p>
          <a:p>
            <a:r>
              <a:rPr lang="en-US" dirty="0">
                <a:solidFill>
                  <a:schemeClr val="bg1"/>
                </a:solidFill>
              </a:rPr>
              <a:t>		valueToReturn = 'Tuesday';</a:t>
            </a:r>
          </a:p>
          <a:p>
            <a:r>
              <a:rPr lang="en-US" dirty="0">
                <a:solidFill>
                  <a:schemeClr val="bg1"/>
                </a:solidFill>
              </a:rPr>
              <a:t>	} else if (day == 3) {</a:t>
            </a:r>
          </a:p>
          <a:p>
            <a:r>
              <a:rPr lang="en-US" dirty="0">
                <a:solidFill>
                  <a:schemeClr val="bg1"/>
                </a:solidFill>
              </a:rPr>
              <a:t>		valueToReturn = 'Wednesday';</a:t>
            </a:r>
          </a:p>
          <a:p>
            <a:r>
              <a:rPr lang="en-US" dirty="0">
                <a:solidFill>
                  <a:schemeClr val="bg1"/>
                </a:solidFill>
              </a:rPr>
              <a:t>	} else if (day == 4) {</a:t>
            </a:r>
          </a:p>
          <a:p>
            <a:r>
              <a:rPr lang="en-US" dirty="0">
                <a:solidFill>
                  <a:schemeClr val="bg1"/>
                </a:solidFill>
              </a:rPr>
              <a:t>		valueToReturn = 'Thursday';</a:t>
            </a:r>
          </a:p>
          <a:p>
            <a:r>
              <a:rPr lang="en-US" dirty="0">
                <a:solidFill>
                  <a:schemeClr val="bg1"/>
                </a:solidFill>
              </a:rPr>
              <a:t>	} else if (day == 5) {</a:t>
            </a:r>
          </a:p>
          <a:p>
            <a:r>
              <a:rPr lang="en-US" dirty="0">
                <a:solidFill>
                  <a:schemeClr val="bg1"/>
                </a:solidFill>
              </a:rPr>
              <a:t>		valueToReturn = 'Friday';</a:t>
            </a:r>
          </a:p>
          <a:p>
            <a:r>
              <a:rPr lang="en-US" dirty="0">
                <a:solidFill>
                  <a:schemeClr val="bg1"/>
                </a:solidFill>
              </a:rPr>
              <a:t>	} else if (day == 6) {</a:t>
            </a:r>
          </a:p>
          <a:p>
            <a:r>
              <a:rPr lang="en-US" dirty="0">
                <a:solidFill>
                  <a:schemeClr val="bg1"/>
                </a:solidFill>
              </a:rPr>
              <a:t>		valueToReturn = 'Saturday';</a:t>
            </a:r>
          </a:p>
          <a:p>
            <a:r>
              <a:rPr lang="en-US" dirty="0">
                <a:solidFill>
                  <a:schemeClr val="bg1"/>
                </a:solidFill>
              </a:rPr>
              <a:t>	} else if (day == 7) {</a:t>
            </a:r>
          </a:p>
          <a:p>
            <a:r>
              <a:rPr lang="en-US" dirty="0">
                <a:solidFill>
                  <a:schemeClr val="bg1"/>
                </a:solidFill>
              </a:rPr>
              <a:t>		valueToReturn = 'Sunday';</a:t>
            </a:r>
          </a:p>
          <a:p>
            <a:r>
              <a:rPr lang="en-US" dirty="0">
                <a:solidFill>
                  <a:schemeClr val="bg1"/>
                </a:solidFill>
              </a:rPr>
              <a:t>	} else {</a:t>
            </a:r>
          </a:p>
          <a:p>
            <a:r>
              <a:rPr lang="en-US" dirty="0">
                <a:solidFill>
                  <a:schemeClr val="bg1"/>
                </a:solidFill>
              </a:rPr>
              <a:t>		valueToReturn = 'is not a valid day of the week';</a:t>
            </a:r>
          </a:p>
          <a:p>
            <a:r>
              <a:rPr lang="en-US" dirty="0">
                <a:solidFill>
                  <a:schemeClr val="bg1"/>
                </a:solidFill>
              </a:rPr>
              <a:t>	}</a:t>
            </a:r>
          </a:p>
          <a:p>
            <a:r>
              <a:rPr lang="en-US" dirty="0">
                <a:solidFill>
                  <a:schemeClr val="bg1"/>
                </a:solidFill>
              </a:rPr>
              <a:t>	return valueToReturn;</a:t>
            </a:r>
          </a:p>
          <a:p>
            <a:r>
              <a:rPr lang="en-US" dirty="0">
                <a:solidFill>
                  <a:schemeClr val="bg1"/>
                </a:solidFill>
              </a:rPr>
              <a:t>}</a:t>
            </a:r>
          </a:p>
          <a:p>
            <a:r>
              <a:rPr lang="en-US" dirty="0">
                <a:solidFill>
                  <a:schemeClr val="bg1"/>
                </a:solidFill>
              </a:rPr>
              <a:t>var day = parseInt(prompt('What day of the week (number)? '));</a:t>
            </a:r>
          </a:p>
          <a:p>
            <a:r>
              <a:rPr lang="en-US" dirty="0">
                <a:solidFill>
                  <a:schemeClr val="bg1"/>
                </a:solidFill>
              </a:rPr>
              <a:t>alert('Day ' + day + ' of the week is ' + dayOfTheWeek(day));</a:t>
            </a:r>
          </a:p>
          <a:p>
            <a:r>
              <a:rPr lang="en-US" dirty="0">
                <a:solidFill>
                  <a:schemeClr val="bg1"/>
                </a:solidFill>
              </a:rPr>
              <a:t>&lt;/script&gt;</a:t>
            </a:r>
          </a:p>
          <a:p>
            <a:r>
              <a:rPr lang="en-US" dirty="0">
                <a:solidFill>
                  <a:schemeClr val="bg1"/>
                </a:solidFill>
              </a:rPr>
              <a:t>&lt;/body&gt;</a:t>
            </a:r>
          </a:p>
          <a:p>
            <a:r>
              <a:rPr lang="en-US" dirty="0">
                <a:solidFill>
                  <a:schemeClr val="bg1"/>
                </a:solidFill>
              </a:rPr>
              <a:t>&lt;/html&gt;</a:t>
            </a:r>
          </a:p>
        </p:txBody>
      </p:sp>
      <p:sp>
        <p:nvSpPr>
          <p:cNvPr id="2" name="TextBox 1"/>
          <p:cNvSpPr txBox="1"/>
          <p:nvPr/>
        </p:nvSpPr>
        <p:spPr>
          <a:xfrm>
            <a:off x="1086849" y="-15266"/>
            <a:ext cx="9941031" cy="461665"/>
          </a:xfrm>
          <a:prstGeom prst="rect">
            <a:avLst/>
          </a:prstGeom>
          <a:solidFill>
            <a:srgbClr val="A30C33"/>
          </a:solidFill>
        </p:spPr>
        <p:txBody>
          <a:bodyPr wrap="square" rtlCol="0">
            <a:spAutoFit/>
          </a:bodyPr>
          <a:lstStyle/>
          <a:p>
            <a:pPr algn="ctr"/>
            <a:r>
              <a:rPr lang="en-US" sz="2400" dirty="0">
                <a:solidFill>
                  <a:schemeClr val="bg1"/>
                </a:solidFill>
              </a:rPr>
              <a:t>Step 3: 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63403" y="792499"/>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150926" y="1415350"/>
            <a:ext cx="5834743"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245120" y="5647574"/>
            <a:ext cx="5922285" cy="765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236120" y="6194713"/>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057365" y="851715"/>
            <a:ext cx="6096000" cy="923330"/>
          </a:xfrm>
          <a:prstGeom prst="rect">
            <a:avLst/>
          </a:prstGeom>
          <a:solidFill>
            <a:schemeClr val="bg1"/>
          </a:solidFill>
        </p:spPr>
        <p:txBody>
          <a:bodyPr>
            <a:spAutoFit/>
          </a:bodyPr>
          <a:lstStyle/>
          <a:p>
            <a:pPr marL="342900" lvl="0" indent="-342900">
              <a:buFont typeface="Arial"/>
              <a:buAutoNum type="arabicPeriod"/>
            </a:pPr>
            <a:r>
              <a:rPr lang="en-US" sz="1800" dirty="0"/>
              <a:t>Make the tags: &lt;html&gt; for the html page, &lt;body&gt; for the content in the page, &lt;script&gt;  for the code in the page.</a:t>
            </a:r>
          </a:p>
        </p:txBody>
      </p:sp>
      <p:sp>
        <p:nvSpPr>
          <p:cNvPr id="17" name="Rectangle 16"/>
          <p:cNvSpPr/>
          <p:nvPr/>
        </p:nvSpPr>
        <p:spPr>
          <a:xfrm>
            <a:off x="6096000" y="1835190"/>
            <a:ext cx="6096000" cy="923330"/>
          </a:xfrm>
          <a:prstGeom prst="rect">
            <a:avLst/>
          </a:prstGeom>
          <a:solidFill>
            <a:schemeClr val="bg1"/>
          </a:solidFill>
        </p:spPr>
        <p:txBody>
          <a:bodyPr>
            <a:spAutoFit/>
          </a:bodyPr>
          <a:lstStyle/>
          <a:p>
            <a:r>
              <a:rPr lang="en-US" sz="1800" dirty="0"/>
              <a:t>2. Here we make the function called dayOfTheWeek which takes a number variable called day as the parameter.</a:t>
            </a:r>
          </a:p>
        </p:txBody>
      </p:sp>
      <p:sp>
        <p:nvSpPr>
          <p:cNvPr id="18" name="Rectangle 17"/>
          <p:cNvSpPr/>
          <p:nvPr/>
        </p:nvSpPr>
        <p:spPr>
          <a:xfrm>
            <a:off x="6096000" y="4467169"/>
            <a:ext cx="6096000" cy="923330"/>
          </a:xfrm>
          <a:prstGeom prst="rect">
            <a:avLst/>
          </a:prstGeom>
          <a:solidFill>
            <a:schemeClr val="bg1"/>
          </a:solidFill>
        </p:spPr>
        <p:txBody>
          <a:bodyPr wrap="square">
            <a:spAutoFit/>
          </a:bodyPr>
          <a:lstStyle/>
          <a:p>
            <a:r>
              <a:rPr lang="en-US" sz="1800" dirty="0"/>
              <a:t>5. The function is called with the guess as parameter and based on the conditions, the user will see the alert on the browser</a:t>
            </a:r>
          </a:p>
        </p:txBody>
      </p:sp>
      <p:sp>
        <p:nvSpPr>
          <p:cNvPr id="19" name="Rectangle 18"/>
          <p:cNvSpPr/>
          <p:nvPr/>
        </p:nvSpPr>
        <p:spPr>
          <a:xfrm>
            <a:off x="6110161" y="5670940"/>
            <a:ext cx="6096000" cy="369332"/>
          </a:xfrm>
          <a:prstGeom prst="rect">
            <a:avLst/>
          </a:prstGeom>
          <a:solidFill>
            <a:schemeClr val="bg1"/>
          </a:solidFill>
        </p:spPr>
        <p:txBody>
          <a:bodyPr>
            <a:spAutoFit/>
          </a:bodyPr>
          <a:lstStyle/>
          <a:p>
            <a:r>
              <a:rPr lang="en-US" sz="1800" dirty="0"/>
              <a:t>6.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Rectangle 13"/>
          <p:cNvSpPr/>
          <p:nvPr/>
        </p:nvSpPr>
        <p:spPr>
          <a:xfrm>
            <a:off x="6096000" y="3571470"/>
            <a:ext cx="6096000" cy="369332"/>
          </a:xfrm>
          <a:prstGeom prst="rect">
            <a:avLst/>
          </a:prstGeom>
          <a:solidFill>
            <a:schemeClr val="bg1"/>
          </a:solidFill>
        </p:spPr>
        <p:txBody>
          <a:bodyPr>
            <a:spAutoFit/>
          </a:bodyPr>
          <a:lstStyle/>
          <a:p>
            <a:r>
              <a:rPr lang="en-US" sz="1800" dirty="0"/>
              <a:t>4. The value is returned from the function</a:t>
            </a:r>
          </a:p>
        </p:txBody>
      </p:sp>
      <p:sp>
        <p:nvSpPr>
          <p:cNvPr id="20" name="Oval 19">
            <a:extLst>
              <a:ext uri="{FF2B5EF4-FFF2-40B4-BE49-F238E27FC236}">
                <a16:creationId xmlns:a16="http://schemas.microsoft.com/office/drawing/2014/main" id="{11A590F8-84B4-CB49-A644-C86119846A4B}"/>
              </a:ext>
            </a:extLst>
          </p:cNvPr>
          <p:cNvSpPr/>
          <p:nvPr/>
        </p:nvSpPr>
        <p:spPr>
          <a:xfrm>
            <a:off x="284172" y="5287835"/>
            <a:ext cx="4371617" cy="374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A1F5C52-70BC-C94C-83B9-F57A5091F8D1}"/>
              </a:ext>
            </a:extLst>
          </p:cNvPr>
          <p:cNvSpPr/>
          <p:nvPr/>
        </p:nvSpPr>
        <p:spPr>
          <a:xfrm>
            <a:off x="284172" y="2562662"/>
            <a:ext cx="4617154" cy="547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1954001-B8DE-7043-BC56-414D8E83BA25}"/>
              </a:ext>
            </a:extLst>
          </p:cNvPr>
          <p:cNvSpPr/>
          <p:nvPr/>
        </p:nvSpPr>
        <p:spPr>
          <a:xfrm>
            <a:off x="6110161" y="2796740"/>
            <a:ext cx="6096000" cy="646331"/>
          </a:xfrm>
          <a:prstGeom prst="rect">
            <a:avLst/>
          </a:prstGeom>
          <a:solidFill>
            <a:schemeClr val="bg1"/>
          </a:solidFill>
        </p:spPr>
        <p:txBody>
          <a:bodyPr>
            <a:spAutoFit/>
          </a:bodyPr>
          <a:lstStyle/>
          <a:p>
            <a:r>
              <a:rPr lang="en-US" sz="1800" dirty="0"/>
              <a:t>3. This function does the conditional checking based on day and then returns a string, the name of the day</a:t>
            </a:r>
          </a:p>
        </p:txBody>
      </p:sp>
    </p:spTree>
    <p:extLst>
      <p:ext uri="{BB962C8B-B14F-4D97-AF65-F5344CB8AC3E}">
        <p14:creationId xmlns:p14="http://schemas.microsoft.com/office/powerpoint/2010/main" val="386634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9" grpId="0" animBg="1"/>
      <p:bldP spid="14"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Week 6</a:t>
            </a:r>
          </a:p>
        </p:txBody>
      </p:sp>
      <p:sp>
        <p:nvSpPr>
          <p:cNvPr id="5" name="Title 4"/>
          <p:cNvSpPr>
            <a:spLocks noGrp="1"/>
          </p:cNvSpPr>
          <p:nvPr>
            <p:ph type="ctrTitle"/>
          </p:nvPr>
        </p:nvSpPr>
        <p:spPr/>
        <p:txBody>
          <a:bodyPr/>
          <a:lstStyle/>
          <a:p>
            <a:r>
              <a:rPr lang="en-US" dirty="0"/>
              <a:t>Loops</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extLst>
      <p:ext uri="{BB962C8B-B14F-4D97-AF65-F5344CB8AC3E}">
        <p14:creationId xmlns:p14="http://schemas.microsoft.com/office/powerpoint/2010/main" val="1655309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Content Placeholder 2">
            <a:extLst>
              <a:ext uri="{FF2B5EF4-FFF2-40B4-BE49-F238E27FC236}">
                <a16:creationId xmlns:a16="http://schemas.microsoft.com/office/drawing/2014/main" id="{0DE939D4-3962-CB42-AF3D-E83ED479A9F7}"/>
              </a:ext>
            </a:extLst>
          </p:cNvPr>
          <p:cNvSpPr txBox="1">
            <a:spLocks/>
          </p:cNvSpPr>
          <p:nvPr/>
        </p:nvSpPr>
        <p:spPr>
          <a:xfrm>
            <a:off x="686183" y="1007269"/>
            <a:ext cx="3973943" cy="344011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solidFill>
                  <a:schemeClr val="tx1"/>
                </a:solidFill>
              </a:rPr>
              <a:t>So, what if you wanted to say Hello World ten times?  </a:t>
            </a:r>
          </a:p>
        </p:txBody>
      </p:sp>
      <p:pic>
        <p:nvPicPr>
          <p:cNvPr id="7" name="Picture 6" descr="A close up of a logo&#10;&#10;Description automatically generated">
            <a:extLst>
              <a:ext uri="{FF2B5EF4-FFF2-40B4-BE49-F238E27FC236}">
                <a16:creationId xmlns:a16="http://schemas.microsoft.com/office/drawing/2014/main" id="{7D6F9A76-82F8-6A42-9278-EF7AEA36EC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656363" y="2971069"/>
            <a:ext cx="2638425" cy="2638425"/>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F172AE0E-9832-4548-B975-93EB941CCB2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879025" y="1554161"/>
            <a:ext cx="5143500" cy="2893218"/>
          </a:xfrm>
          <a:prstGeom prst="rect">
            <a:avLst/>
          </a:prstGeom>
        </p:spPr>
      </p:pic>
      <p:sp>
        <p:nvSpPr>
          <p:cNvPr id="2" name="TextBox 1">
            <a:extLst>
              <a:ext uri="{FF2B5EF4-FFF2-40B4-BE49-F238E27FC236}">
                <a16:creationId xmlns:a16="http://schemas.microsoft.com/office/drawing/2014/main" id="{834AAB49-3126-0743-B5C0-102B9AE38374}"/>
              </a:ext>
            </a:extLst>
          </p:cNvPr>
          <p:cNvSpPr txBox="1"/>
          <p:nvPr/>
        </p:nvSpPr>
        <p:spPr>
          <a:xfrm>
            <a:off x="5600056" y="5658365"/>
            <a:ext cx="6423238" cy="215444"/>
          </a:xfrm>
          <a:prstGeom prst="rect">
            <a:avLst/>
          </a:prstGeom>
          <a:noFill/>
        </p:spPr>
        <p:txBody>
          <a:bodyPr wrap="square" rtlCol="0">
            <a:spAutoFit/>
          </a:bodyPr>
          <a:lstStyle/>
          <a:p>
            <a:r>
              <a:rPr lang="en-US" sz="800" dirty="0"/>
              <a:t>Source: https://lh3.googleusercontent.com/b7Cy0wGI1lYwR4mUZ7jpBLGxd0h0K_qBsK4zh61CXoEd2d1E5d4SV4KVh8a02KIH-tSy=s85</a:t>
            </a:r>
          </a:p>
        </p:txBody>
      </p:sp>
      <p:sp>
        <p:nvSpPr>
          <p:cNvPr id="3" name="TextBox 2">
            <a:extLst>
              <a:ext uri="{FF2B5EF4-FFF2-40B4-BE49-F238E27FC236}">
                <a16:creationId xmlns:a16="http://schemas.microsoft.com/office/drawing/2014/main" id="{4E85421C-E29B-9A4C-A423-6603391E7147}"/>
              </a:ext>
            </a:extLst>
          </p:cNvPr>
          <p:cNvSpPr txBox="1"/>
          <p:nvPr/>
        </p:nvSpPr>
        <p:spPr>
          <a:xfrm>
            <a:off x="5600056" y="5428551"/>
            <a:ext cx="7155050" cy="215444"/>
          </a:xfrm>
          <a:prstGeom prst="rect">
            <a:avLst/>
          </a:prstGeom>
          <a:noFill/>
        </p:spPr>
        <p:txBody>
          <a:bodyPr wrap="square" rtlCol="0">
            <a:spAutoFit/>
          </a:bodyPr>
          <a:lstStyle/>
          <a:p>
            <a:r>
              <a:rPr lang="en-US" sz="800" dirty="0"/>
              <a:t>Source: https://lh3.googleusercontent.com/ALTNv-dmwvGK0MTCa4XTQ9mCD1PMZZNfsaWSCt7PF9gbhpzol1hsHN5x-C6PXvjVldlkbek=s151</a:t>
            </a:r>
          </a:p>
        </p:txBody>
      </p:sp>
    </p:spTree>
    <p:extLst>
      <p:ext uri="{BB962C8B-B14F-4D97-AF65-F5344CB8AC3E}">
        <p14:creationId xmlns:p14="http://schemas.microsoft.com/office/powerpoint/2010/main" val="235532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4" name="Picture 3">
            <a:extLst>
              <a:ext uri="{FF2B5EF4-FFF2-40B4-BE49-F238E27FC236}">
                <a16:creationId xmlns:a16="http://schemas.microsoft.com/office/drawing/2014/main" id="{E31BF0DB-22D8-394A-9E35-B5057BF1EE14}"/>
              </a:ext>
            </a:extLst>
          </p:cNvPr>
          <p:cNvPicPr>
            <a:picLocks noChangeAspect="1"/>
          </p:cNvPicPr>
          <p:nvPr/>
        </p:nvPicPr>
        <p:blipFill rotWithShape="1">
          <a:blip r:embed="rId3"/>
          <a:srcRect l="30469" t="974" r="28828" b="33472"/>
          <a:stretch/>
        </p:blipFill>
        <p:spPr>
          <a:xfrm>
            <a:off x="2983570" y="1096316"/>
            <a:ext cx="5314856" cy="4814897"/>
          </a:xfrm>
          <a:prstGeom prst="rect">
            <a:avLst/>
          </a:prstGeom>
        </p:spPr>
      </p:pic>
      <p:sp>
        <p:nvSpPr>
          <p:cNvPr id="5" name="Title 1">
            <a:extLst>
              <a:ext uri="{FF2B5EF4-FFF2-40B4-BE49-F238E27FC236}">
                <a16:creationId xmlns:a16="http://schemas.microsoft.com/office/drawing/2014/main" id="{5B4FD740-DDDA-6F4A-AC7A-059C858C40E3}"/>
              </a:ext>
            </a:extLst>
          </p:cNvPr>
          <p:cNvSpPr>
            <a:spLocks noGrp="1"/>
          </p:cNvSpPr>
          <p:nvPr>
            <p:ph type="title"/>
          </p:nvPr>
        </p:nvSpPr>
        <p:spPr>
          <a:xfrm>
            <a:off x="1496982" y="0"/>
            <a:ext cx="8288032" cy="1096316"/>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You could do this…</a:t>
            </a:r>
          </a:p>
        </p:txBody>
      </p:sp>
    </p:spTree>
    <p:extLst>
      <p:ext uri="{BB962C8B-B14F-4D97-AF65-F5344CB8AC3E}">
        <p14:creationId xmlns:p14="http://schemas.microsoft.com/office/powerpoint/2010/main" val="146431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itle 1">
            <a:extLst>
              <a:ext uri="{FF2B5EF4-FFF2-40B4-BE49-F238E27FC236}">
                <a16:creationId xmlns:a16="http://schemas.microsoft.com/office/drawing/2014/main" id="{30F543F4-5509-F748-8378-0342FF72D074}"/>
              </a:ext>
            </a:extLst>
          </p:cNvPr>
          <p:cNvSpPr>
            <a:spLocks noGrp="1"/>
          </p:cNvSpPr>
          <p:nvPr>
            <p:ph type="title"/>
          </p:nvPr>
        </p:nvSpPr>
        <p:spPr>
          <a:xfrm>
            <a:off x="612470" y="630659"/>
            <a:ext cx="3367359" cy="5224724"/>
          </a:xfrm>
        </p:spPr>
        <p:txBody>
          <a:bodyPr anchor="ctr">
            <a:normAutofit/>
          </a:bodyPr>
          <a:lstStyle/>
          <a:p>
            <a:r>
              <a:rPr lang="en-US" dirty="0"/>
              <a:t>But wouldn’t this be easier?</a:t>
            </a:r>
          </a:p>
        </p:txBody>
      </p:sp>
      <p:sp>
        <p:nvSpPr>
          <p:cNvPr id="5" name="Rectangle 2">
            <a:extLst>
              <a:ext uri="{FF2B5EF4-FFF2-40B4-BE49-F238E27FC236}">
                <a16:creationId xmlns:a16="http://schemas.microsoft.com/office/drawing/2014/main" id="{5BE22D7D-DF9E-E04B-B179-6BFD7149EDF2}"/>
              </a:ext>
            </a:extLst>
          </p:cNvPr>
          <p:cNvSpPr txBox="1">
            <a:spLocks noChangeArrowheads="1"/>
          </p:cNvSpPr>
          <p:nvPr/>
        </p:nvSpPr>
        <p:spPr bwMode="auto">
          <a:xfrm>
            <a:off x="5646186" y="429181"/>
            <a:ext cx="4619706" cy="522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rmAutofit/>
          </a:bodyPr>
          <a:lstStyle>
            <a:defPPr marR="0" lvl="0" algn="l" rtl="0">
              <a:lnSpc>
                <a:spcPct val="100000"/>
              </a:lnSpc>
              <a:spcBef>
                <a:spcPts val="0"/>
              </a:spcBef>
              <a:spcAft>
                <a:spcPts val="0"/>
              </a:spcAft>
            </a:defPPr>
            <a:lvl1pPr marL="457200" marR="0" lvl="0" indent="-406400" algn="l" rtl="0" eaLnBrk="0" fontAlgn="base" hangingPunct="0">
              <a:lnSpc>
                <a:spcPct val="125000"/>
              </a:lnSpc>
              <a:spcBef>
                <a:spcPct val="0"/>
              </a:spcBef>
              <a:spcAft>
                <a:spcPct val="0"/>
              </a:spcAft>
              <a:buClr>
                <a:srgbClr val="A41E35"/>
              </a:buClr>
              <a:buSzPts val="2800"/>
              <a:buFont typeface="Arial"/>
              <a:buChar char="•"/>
              <a:defRPr sz="2800" b="1" i="0" u="none" strike="noStrike" cap="none">
                <a:solidFill>
                  <a:schemeClr val="tx1"/>
                </a:solidFill>
                <a:latin typeface="Arial" panose="020B0604020202020204" pitchFamily="34" charset="0"/>
                <a:ea typeface="Arial Narrow"/>
                <a:cs typeface="Arial Narrow"/>
                <a:sym typeface="Arial Narrow"/>
              </a:defRPr>
            </a:lvl1pPr>
            <a:lvl2pPr marL="914400" marR="0" lvl="1" indent="-381000" algn="l" rtl="0" eaLnBrk="0" fontAlgn="base" hangingPunct="0">
              <a:lnSpc>
                <a:spcPct val="125000"/>
              </a:lnSpc>
              <a:spcBef>
                <a:spcPct val="0"/>
              </a:spcBef>
              <a:spcAft>
                <a:spcPct val="0"/>
              </a:spcAft>
              <a:buClr>
                <a:srgbClr val="A41E35"/>
              </a:buClr>
              <a:buSzPts val="2400"/>
              <a:buFont typeface="Arial"/>
              <a:buChar char="•"/>
              <a:defRPr sz="2400" b="1" i="0" u="none" strike="noStrike" cap="none">
                <a:solidFill>
                  <a:schemeClr val="tx1"/>
                </a:solidFill>
                <a:latin typeface="Arial" panose="020B0604020202020204" pitchFamily="34" charset="0"/>
                <a:ea typeface="Arial Narrow"/>
                <a:cs typeface="Arial Narrow"/>
                <a:sym typeface="Arial Narrow"/>
              </a:defRPr>
            </a:lvl2pPr>
            <a:lvl3pPr marL="1371600" marR="0" lvl="2" indent="-355600" algn="l" rtl="0" eaLnBrk="0" fontAlgn="base" hangingPunct="0">
              <a:lnSpc>
                <a:spcPct val="125000"/>
              </a:lnSpc>
              <a:spcBef>
                <a:spcPct val="0"/>
              </a:spcBef>
              <a:spcAft>
                <a:spcPct val="0"/>
              </a:spcAft>
              <a:buClr>
                <a:srgbClr val="A41E35"/>
              </a:buClr>
              <a:buSzPts val="2000"/>
              <a:buFont typeface="Arial"/>
              <a:buChar char="•"/>
              <a:defRPr sz="2000" b="1" i="0" u="none" strike="noStrike" cap="none">
                <a:solidFill>
                  <a:schemeClr val="tx1"/>
                </a:solidFill>
                <a:latin typeface="Arial" panose="020B0604020202020204" pitchFamily="34" charset="0"/>
                <a:ea typeface="Arial Narrow"/>
                <a:cs typeface="Arial Narrow"/>
                <a:sym typeface="Arial Narrow"/>
              </a:defRPr>
            </a:lvl3pPr>
            <a:lvl4pPr marL="1828800" marR="0" lvl="3" indent="-342900" algn="l" rtl="0" eaLnBrk="0" fontAlgn="base" hangingPunct="0">
              <a:lnSpc>
                <a:spcPct val="125000"/>
              </a:lnSpc>
              <a:spcBef>
                <a:spcPct val="0"/>
              </a:spcBef>
              <a:spcAft>
                <a:spcPct val="0"/>
              </a:spcAft>
              <a:buClr>
                <a:srgbClr val="A41E35"/>
              </a:buClr>
              <a:buSzPts val="1800"/>
              <a:buFont typeface="Arial"/>
              <a:buChar char="•"/>
              <a:defRPr sz="1800" b="1" i="0" u="none" strike="noStrike" cap="none">
                <a:solidFill>
                  <a:schemeClr val="tx1"/>
                </a:solidFill>
                <a:latin typeface="Arial" panose="020B0604020202020204" pitchFamily="34" charset="0"/>
                <a:ea typeface="Arial Narrow"/>
                <a:cs typeface="Arial Narrow"/>
                <a:sym typeface="Arial Narrow"/>
              </a:defRPr>
            </a:lvl4pPr>
            <a:lvl5pPr marL="2286000" marR="0" lvl="4" indent="-342900" algn="l" rtl="0" eaLnBrk="0" fontAlgn="base" hangingPunct="0">
              <a:lnSpc>
                <a:spcPct val="125000"/>
              </a:lnSpc>
              <a:spcBef>
                <a:spcPct val="0"/>
              </a:spcBef>
              <a:spcAft>
                <a:spcPct val="0"/>
              </a:spcAft>
              <a:buClr>
                <a:srgbClr val="A41E35"/>
              </a:buClr>
              <a:buSzPts val="1800"/>
              <a:buFont typeface="Arial"/>
              <a:buChar char="•"/>
              <a:defRPr sz="1800" b="1" i="0" u="none" strike="noStrike" cap="none">
                <a:solidFill>
                  <a:schemeClr val="tx1"/>
                </a:solidFill>
                <a:latin typeface="Arial" panose="020B0604020202020204" pitchFamily="34" charset="0"/>
                <a:ea typeface="Arial Narrow"/>
                <a:cs typeface="Arial Narrow"/>
                <a:sym typeface="Arial Narrow"/>
              </a:defRPr>
            </a:lvl5pPr>
            <a:lvl6pPr marL="2743200" marR="0" lvl="5"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6pPr>
            <a:lvl7pPr marL="3200400" marR="0" lvl="6"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7pPr>
            <a:lvl8pPr marL="3657600" marR="0" lvl="7"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8pPr>
            <a:lvl9pPr marL="4114800" marR="0" lvl="8"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9pPr>
          </a:lstStyle>
          <a:p>
            <a:pPr marL="0" indent="0">
              <a:spcAft>
                <a:spcPts val="600"/>
              </a:spcAft>
              <a:buClrTx/>
              <a:buSzTx/>
              <a:buFontTx/>
              <a:buNone/>
            </a:pPr>
            <a:r>
              <a:rPr lang="en-US" altLang="en-US" b="0" dirty="0">
                <a:latin typeface="Consolas" panose="020B0609020204030204" pitchFamily="49" charset="0"/>
              </a:rPr>
              <a:t> </a:t>
            </a:r>
            <a:endParaRPr lang="en-US" altLang="en-US" b="0" dirty="0"/>
          </a:p>
          <a:p>
            <a:pPr marL="0" indent="0">
              <a:spcAft>
                <a:spcPts val="600"/>
              </a:spcAft>
              <a:buClrTx/>
              <a:buSzTx/>
              <a:buFontTx/>
              <a:buNone/>
            </a:pPr>
            <a:endParaRPr lang="en-US" altLang="en-US" b="0" dirty="0"/>
          </a:p>
          <a:p>
            <a:pPr marL="0" indent="0">
              <a:spcAft>
                <a:spcPts val="600"/>
              </a:spcAft>
              <a:buClrTx/>
              <a:buSzTx/>
              <a:buFontTx/>
              <a:buNone/>
            </a:pPr>
            <a:r>
              <a:rPr lang="en-US" altLang="en-US" b="0" dirty="0">
                <a:latin typeface="Consolas" panose="020B0609020204030204" pitchFamily="49" charset="0"/>
              </a:rPr>
              <a:t>  </a:t>
            </a:r>
            <a:endParaRPr lang="en-US" altLang="en-US" sz="2000" b="0" dirty="0"/>
          </a:p>
          <a:p>
            <a:pPr marL="0" indent="0">
              <a:spcAft>
                <a:spcPts val="600"/>
              </a:spcAft>
              <a:buClrTx/>
              <a:buSzTx/>
              <a:buFontTx/>
              <a:buNone/>
            </a:pPr>
            <a:r>
              <a:rPr lang="en-US" altLang="en-US" sz="2000" dirty="0">
                <a:latin typeface="Consolas" panose="020B0609020204030204" pitchFamily="49" charset="0"/>
              </a:rPr>
              <a:t>for</a:t>
            </a:r>
            <a:r>
              <a:rPr lang="en-US" altLang="en-US" sz="2000" b="0" dirty="0">
                <a:latin typeface="Consolas" panose="020B0609020204030204" pitchFamily="49" charset="0"/>
              </a:rPr>
              <a:t> (var i = 0; i &lt; 10; i++)  </a:t>
            </a:r>
            <a:endParaRPr lang="en-US" altLang="en-US" sz="2000" b="0" dirty="0"/>
          </a:p>
          <a:p>
            <a:pPr marL="0" indent="0">
              <a:spcAft>
                <a:spcPts val="600"/>
              </a:spcAft>
              <a:buClrTx/>
              <a:buSzTx/>
              <a:buFontTx/>
              <a:buNone/>
            </a:pPr>
            <a:r>
              <a:rPr lang="en-US" altLang="en-US" sz="2000" b="0" dirty="0">
                <a:latin typeface="Consolas" panose="020B0609020204030204" pitchFamily="49" charset="0"/>
              </a:rPr>
              <a:t>{ </a:t>
            </a:r>
            <a:endParaRPr lang="en-US" altLang="en-US" sz="2000" b="0" dirty="0"/>
          </a:p>
          <a:p>
            <a:pPr marL="0" indent="0">
              <a:spcAft>
                <a:spcPts val="600"/>
              </a:spcAft>
              <a:buClrTx/>
              <a:buSzTx/>
              <a:buFontTx/>
              <a:buNone/>
            </a:pPr>
            <a:r>
              <a:rPr lang="en-US" altLang="en-US" sz="2000" b="0" dirty="0">
                <a:latin typeface="Consolas" panose="020B0609020204030204" pitchFamily="49" charset="0"/>
              </a:rPr>
              <a:t>   alert("Hello World!"); </a:t>
            </a:r>
            <a:endParaRPr lang="en-US" altLang="en-US" sz="2000" b="0" dirty="0"/>
          </a:p>
          <a:p>
            <a:pPr marL="0" indent="0">
              <a:spcAft>
                <a:spcPts val="600"/>
              </a:spcAft>
              <a:buClrTx/>
              <a:buSzTx/>
              <a:buFontTx/>
              <a:buNone/>
            </a:pPr>
            <a:r>
              <a:rPr lang="en-US" altLang="en-US" sz="2000" b="0" dirty="0">
                <a:latin typeface="Consolas" panose="020B0609020204030204" pitchFamily="49" charset="0"/>
              </a:rPr>
              <a:t>} </a:t>
            </a:r>
            <a:endParaRPr lang="en-US" altLang="en-US" sz="2000" b="0" dirty="0"/>
          </a:p>
          <a:p>
            <a:pPr marL="0" indent="0">
              <a:spcAft>
                <a:spcPts val="600"/>
              </a:spcAft>
              <a:buClrTx/>
              <a:buSzTx/>
              <a:buFontTx/>
              <a:buNone/>
            </a:pPr>
            <a:r>
              <a:rPr lang="en-US" altLang="en-US" b="0" dirty="0">
                <a:latin typeface="Consolas" panose="020B0609020204030204" pitchFamily="49" charset="0"/>
              </a:rPr>
              <a:t> </a:t>
            </a:r>
            <a:endParaRPr lang="en-US" altLang="en-US" b="0" dirty="0"/>
          </a:p>
        </p:txBody>
      </p:sp>
      <p:cxnSp>
        <p:nvCxnSpPr>
          <p:cNvPr id="2" name="Straight Arrow Connector 1">
            <a:extLst>
              <a:ext uri="{FF2B5EF4-FFF2-40B4-BE49-F238E27FC236}">
                <a16:creationId xmlns:a16="http://schemas.microsoft.com/office/drawing/2014/main" id="{CA42D244-3E11-F04D-990F-ED8D42F888EA}"/>
              </a:ext>
            </a:extLst>
          </p:cNvPr>
          <p:cNvCxnSpPr>
            <a:cxnSpLocks/>
          </p:cNvCxnSpPr>
          <p:nvPr/>
        </p:nvCxnSpPr>
        <p:spPr>
          <a:xfrm>
            <a:off x="4695986" y="1193369"/>
            <a:ext cx="0" cy="4060556"/>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4786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14" name="Picture 13" descr="A pile of food&#10;&#10;Description automatically generated">
            <a:extLst>
              <a:ext uri="{FF2B5EF4-FFF2-40B4-BE49-F238E27FC236}">
                <a16:creationId xmlns:a16="http://schemas.microsoft.com/office/drawing/2014/main" id="{8A39A5F6-5D94-6444-A058-B16A5991EBE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3324" r="23576"/>
          <a:stretch/>
        </p:blipFill>
        <p:spPr>
          <a:xfrm>
            <a:off x="20" y="-1"/>
            <a:ext cx="4664970" cy="5930069"/>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Title 1">
            <a:extLst>
              <a:ext uri="{FF2B5EF4-FFF2-40B4-BE49-F238E27FC236}">
                <a16:creationId xmlns:a16="http://schemas.microsoft.com/office/drawing/2014/main" id="{7FA640B2-7FDA-BB4A-98C8-0C537D32CC7E}"/>
              </a:ext>
            </a:extLst>
          </p:cNvPr>
          <p:cNvSpPr>
            <a:spLocks noGrp="1"/>
          </p:cNvSpPr>
          <p:nvPr>
            <p:ph type="title"/>
          </p:nvPr>
        </p:nvSpPr>
        <p:spPr>
          <a:xfrm>
            <a:off x="5536733" y="609600"/>
            <a:ext cx="4459673" cy="1320800"/>
          </a:xfrm>
        </p:spPr>
        <p:txBody>
          <a:bodyPr>
            <a:normAutofit/>
          </a:bodyPr>
          <a:lstStyle/>
          <a:p>
            <a:r>
              <a:rPr lang="en-US" dirty="0"/>
              <a:t>Enter the loop…</a:t>
            </a:r>
          </a:p>
        </p:txBody>
      </p:sp>
      <p:sp>
        <p:nvSpPr>
          <p:cNvPr id="16" name="Content Placeholder 2">
            <a:extLst>
              <a:ext uri="{FF2B5EF4-FFF2-40B4-BE49-F238E27FC236}">
                <a16:creationId xmlns:a16="http://schemas.microsoft.com/office/drawing/2014/main" id="{A74DEC56-CBCA-504F-899D-C66D1CB10F3C}"/>
              </a:ext>
            </a:extLst>
          </p:cNvPr>
          <p:cNvSpPr txBox="1">
            <a:spLocks/>
          </p:cNvSpPr>
          <p:nvPr/>
        </p:nvSpPr>
        <p:spPr>
          <a:xfrm>
            <a:off x="5133778" y="1270000"/>
            <a:ext cx="5482561" cy="3880773"/>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fontAlgn="base"/>
            <a:r>
              <a:rPr lang="en-US" dirty="0"/>
              <a:t>A sequence of instructions that is repeated until a certain condition is reached.</a:t>
            </a:r>
          </a:p>
          <a:p>
            <a:pPr fontAlgn="base"/>
            <a:r>
              <a:rPr lang="en-US" dirty="0"/>
              <a:t>An operation is done, such as getting an item of data and changing it, and then some condition is checked such as whether a counter has reached a prescribed number.</a:t>
            </a:r>
          </a:p>
        </p:txBody>
      </p:sp>
      <p:sp>
        <p:nvSpPr>
          <p:cNvPr id="2" name="TextBox 1">
            <a:extLst>
              <a:ext uri="{FF2B5EF4-FFF2-40B4-BE49-F238E27FC236}">
                <a16:creationId xmlns:a16="http://schemas.microsoft.com/office/drawing/2014/main" id="{3DABA9E1-DE0B-0F41-B5C3-55022DBCC608}"/>
              </a:ext>
            </a:extLst>
          </p:cNvPr>
          <p:cNvSpPr txBox="1"/>
          <p:nvPr/>
        </p:nvSpPr>
        <p:spPr>
          <a:xfrm>
            <a:off x="5713044" y="5701866"/>
            <a:ext cx="6670101" cy="218614"/>
          </a:xfrm>
          <a:prstGeom prst="rect">
            <a:avLst/>
          </a:prstGeom>
          <a:noFill/>
        </p:spPr>
        <p:txBody>
          <a:bodyPr wrap="square" rtlCol="0">
            <a:spAutoFit/>
          </a:bodyPr>
          <a:lstStyle/>
          <a:p>
            <a:r>
              <a:rPr lang="en-US" sz="800" dirty="0"/>
              <a:t>Source: https://lh3.googleusercontent.com/lD3-M72vTnUEBpUxd_l835K2WC_ZUVjSkp7shlUbyX8jRDwPb2i7G-e7e9axmD19FbUEwg=s85</a:t>
            </a:r>
          </a:p>
        </p:txBody>
      </p:sp>
    </p:spTree>
    <p:extLst>
      <p:ext uri="{BB962C8B-B14F-4D97-AF65-F5344CB8AC3E}">
        <p14:creationId xmlns:p14="http://schemas.microsoft.com/office/powerpoint/2010/main" val="217650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Google Shape;68;p14">
            <a:extLst>
              <a:ext uri="{FF2B5EF4-FFF2-40B4-BE49-F238E27FC236}">
                <a16:creationId xmlns:a16="http://schemas.microsoft.com/office/drawing/2014/main" id="{A6CFAE53-D4A8-DD4E-AB65-317D211BD7E2}"/>
              </a:ext>
            </a:extLst>
          </p:cNvPr>
          <p:cNvSpPr txBox="1">
            <a:spLocks noGrp="1"/>
          </p:cNvSpPr>
          <p:nvPr>
            <p:ph type="title"/>
          </p:nvPr>
        </p:nvSpPr>
        <p:spPr>
          <a:xfrm>
            <a:off x="2212532" y="1782697"/>
            <a:ext cx="7659888" cy="1843905"/>
          </a:xfrm>
          <a:prstGeom prst="rect">
            <a:avLst/>
          </a:prstGeom>
        </p:spPr>
        <p:txBody>
          <a:bodyPr spcFirstLastPara="1" vert="horz" lIns="91440" tIns="45720" rIns="91440" bIns="45720" rtlCol="0" anchor="b" anchorCtr="0">
            <a:normAutofit/>
          </a:bodyPr>
          <a:lstStyle/>
          <a:p>
            <a:pPr marL="0" marR="0" lvl="0" indent="0" algn="r">
              <a:spcBef>
                <a:spcPct val="0"/>
              </a:spcBef>
              <a:spcAft>
                <a:spcPts val="0"/>
              </a:spcAft>
              <a:buClr>
                <a:srgbClr val="FFFFFF"/>
              </a:buClr>
              <a:buSzPts val="5119"/>
            </a:pPr>
            <a:r>
              <a:rPr lang="en-US" sz="4200" dirty="0">
                <a:sym typeface="Helvetica Neue Light"/>
              </a:rPr>
              <a:t>You will often want to repeat some code many </a:t>
            </a:r>
            <a:r>
              <a:rPr lang="en-US" sz="4200" b="1" dirty="0">
                <a:sym typeface="Helvetica Neue"/>
              </a:rPr>
              <a:t>MANY</a:t>
            </a:r>
            <a:r>
              <a:rPr lang="en-US" sz="4200" dirty="0">
                <a:sym typeface="Helvetica Neue Light"/>
              </a:rPr>
              <a:t> times.</a:t>
            </a:r>
          </a:p>
        </p:txBody>
      </p:sp>
    </p:spTree>
    <p:extLst>
      <p:ext uri="{BB962C8B-B14F-4D97-AF65-F5344CB8AC3E}">
        <p14:creationId xmlns:p14="http://schemas.microsoft.com/office/powerpoint/2010/main" val="3836430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Google Shape;75;p15">
            <a:extLst>
              <a:ext uri="{FF2B5EF4-FFF2-40B4-BE49-F238E27FC236}">
                <a16:creationId xmlns:a16="http://schemas.microsoft.com/office/drawing/2014/main" id="{C837618A-A52C-4D45-BD3B-FA788FD006C3}"/>
              </a:ext>
            </a:extLst>
          </p:cNvPr>
          <p:cNvSpPr txBox="1"/>
          <p:nvPr/>
        </p:nvSpPr>
        <p:spPr>
          <a:xfrm>
            <a:off x="479700" y="1375841"/>
            <a:ext cx="11232600" cy="44967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saySomething();</a:t>
            </a:r>
            <a:endParaRPr sz="2400" b="1" dirty="0">
              <a:solidFill>
                <a:srgbClr val="DCDCAA"/>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2400" b="1" dirty="0">
                <a:solidFill>
                  <a:srgbClr val="DCDCAA"/>
                </a:solidFill>
                <a:latin typeface="Courier New"/>
                <a:ea typeface="Courier New"/>
                <a:cs typeface="Courier New"/>
                <a:sym typeface="Courier New"/>
              </a:rPr>
              <a:t>saySomething();</a:t>
            </a:r>
            <a:endParaRPr sz="2400" b="1" dirty="0">
              <a:solidFill>
                <a:srgbClr val="569CD6"/>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saySomething();</a:t>
            </a:r>
            <a:endParaRPr sz="2400" b="1" dirty="0">
              <a:solidFill>
                <a:srgbClr val="DCDCAA"/>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saySomething();</a:t>
            </a:r>
            <a:endParaRPr sz="2400" b="1" dirty="0">
              <a:solidFill>
                <a:srgbClr val="DCDCAA"/>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saySomething();</a:t>
            </a:r>
            <a:endParaRPr sz="2400" b="1" dirty="0">
              <a:solidFill>
                <a:srgbClr val="569CD6"/>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saySomething();</a:t>
            </a:r>
            <a:endParaRPr sz="2400" b="1" dirty="0">
              <a:solidFill>
                <a:srgbClr val="569CD6"/>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saySomething();</a:t>
            </a:r>
            <a:endParaRPr sz="2400" b="1" dirty="0">
              <a:solidFill>
                <a:srgbClr val="569CD6"/>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2400" b="1" dirty="0">
                <a:solidFill>
                  <a:srgbClr val="DCDCAA"/>
                </a:solidFill>
                <a:latin typeface="Courier New"/>
                <a:ea typeface="Courier New"/>
                <a:cs typeface="Courier New"/>
                <a:sym typeface="Courier New"/>
              </a:rPr>
              <a:t>saySomething();</a:t>
            </a:r>
            <a:endParaRPr sz="2400" b="1" dirty="0">
              <a:solidFill>
                <a:srgbClr val="DCDCAA"/>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2400" b="1" dirty="0">
              <a:solidFill>
                <a:srgbClr val="DCDCAA"/>
              </a:solidFill>
              <a:latin typeface="Courier New"/>
              <a:ea typeface="Courier New"/>
              <a:cs typeface="Courier New"/>
              <a:sym typeface="Courier New"/>
            </a:endParaRPr>
          </a:p>
        </p:txBody>
      </p:sp>
      <p:sp>
        <p:nvSpPr>
          <p:cNvPr id="9" name="Google Shape;74;p15">
            <a:extLst>
              <a:ext uri="{FF2B5EF4-FFF2-40B4-BE49-F238E27FC236}">
                <a16:creationId xmlns:a16="http://schemas.microsoft.com/office/drawing/2014/main" id="{01675B18-94A9-1349-90A7-13F932011C80}"/>
              </a:ext>
            </a:extLst>
          </p:cNvPr>
          <p:cNvSpPr txBox="1"/>
          <p:nvPr/>
        </p:nvSpPr>
        <p:spPr>
          <a:xfrm>
            <a:off x="371175" y="315341"/>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Don’t do this!</a:t>
            </a:r>
            <a:endParaRPr sz="4800" b="1" dirty="0">
              <a:solidFill>
                <a:schemeClr val="tx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5558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Week </a:t>
            </a:r>
            <a:r>
              <a:rPr lang="en-US" dirty="0" smtClean="0"/>
              <a:t>6</a:t>
            </a:r>
            <a:endParaRPr lang="en-US" dirty="0"/>
          </a:p>
        </p:txBody>
      </p:sp>
      <p:sp>
        <p:nvSpPr>
          <p:cNvPr id="5" name="Title 4"/>
          <p:cNvSpPr>
            <a:spLocks noGrp="1"/>
          </p:cNvSpPr>
          <p:nvPr>
            <p:ph type="ctrTitle"/>
          </p:nvPr>
        </p:nvSpPr>
        <p:spPr/>
        <p:txBody>
          <a:bodyPr/>
          <a:lstStyle/>
          <a:p>
            <a:r>
              <a:rPr lang="en-US" dirty="0"/>
              <a:t>If / Else Statements</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extLst>
      <p:ext uri="{BB962C8B-B14F-4D97-AF65-F5344CB8AC3E}">
        <p14:creationId xmlns:p14="http://schemas.microsoft.com/office/powerpoint/2010/main" val="97846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Google Shape;80;p16">
            <a:extLst>
              <a:ext uri="{FF2B5EF4-FFF2-40B4-BE49-F238E27FC236}">
                <a16:creationId xmlns:a16="http://schemas.microsoft.com/office/drawing/2014/main" id="{8032F7E3-4ACB-5F48-AFFB-C78FE1F7FD98}"/>
              </a:ext>
            </a:extLst>
          </p:cNvPr>
          <p:cNvSpPr txBox="1">
            <a:spLocks noGrp="1"/>
          </p:cNvSpPr>
          <p:nvPr>
            <p:ph type="title"/>
          </p:nvPr>
        </p:nvSpPr>
        <p:spPr>
          <a:xfrm>
            <a:off x="1817959" y="1432360"/>
            <a:ext cx="8556081" cy="2500841"/>
          </a:xfrm>
          <a:prstGeom prst="rect">
            <a:avLst/>
          </a:prstGeom>
        </p:spPr>
        <p:txBody>
          <a:bodyPr spcFirstLastPara="1" vert="horz" lIns="91440" tIns="45720" rIns="91440" bIns="45720" rtlCol="0" anchor="b" anchorCtr="0">
            <a:normAutofit/>
          </a:bodyPr>
          <a:lstStyle/>
          <a:p>
            <a:pPr marL="0" marR="0" lvl="0" indent="0" algn="ctr">
              <a:spcBef>
                <a:spcPct val="0"/>
              </a:spcBef>
              <a:spcAft>
                <a:spcPts val="0"/>
              </a:spcAft>
              <a:buClr>
                <a:srgbClr val="FFFFFF"/>
              </a:buClr>
              <a:buSzPts val="5119"/>
            </a:pPr>
            <a:r>
              <a:rPr lang="en-US" sz="3400" dirty="0">
                <a:sym typeface="Helvetica Neue Light"/>
              </a:rPr>
              <a:t>You will often want to repeat some code many </a:t>
            </a:r>
            <a:r>
              <a:rPr lang="en-US" sz="3400" b="1" dirty="0">
                <a:sym typeface="Helvetica Neue"/>
              </a:rPr>
              <a:t>MANY</a:t>
            </a:r>
            <a:r>
              <a:rPr lang="en-US" sz="3400" dirty="0">
                <a:sym typeface="Helvetica Neue Light"/>
              </a:rPr>
              <a:t> times.</a:t>
            </a:r>
          </a:p>
          <a:p>
            <a:pPr marL="0" marR="0" lvl="0" indent="0" algn="ctr">
              <a:spcBef>
                <a:spcPct val="0"/>
              </a:spcBef>
              <a:spcAft>
                <a:spcPts val="0"/>
              </a:spcAft>
              <a:buClr>
                <a:srgbClr val="FFFFFF"/>
              </a:buClr>
              <a:buSzPts val="5119"/>
            </a:pPr>
            <a:r>
              <a:rPr lang="en-US" sz="5400" dirty="0">
                <a:sym typeface="Helvetica Neue Light"/>
              </a:rPr>
              <a:t>A </a:t>
            </a:r>
            <a:r>
              <a:rPr lang="en-US" sz="5400" b="1" dirty="0">
                <a:sym typeface="Helvetica Neue"/>
              </a:rPr>
              <a:t>loop</a:t>
            </a:r>
            <a:r>
              <a:rPr lang="en-US" sz="5400" dirty="0">
                <a:sym typeface="Helvetica Neue Light"/>
              </a:rPr>
              <a:t> will help you out.</a:t>
            </a:r>
          </a:p>
        </p:txBody>
      </p:sp>
    </p:spTree>
    <p:extLst>
      <p:ext uri="{BB962C8B-B14F-4D97-AF65-F5344CB8AC3E}">
        <p14:creationId xmlns:p14="http://schemas.microsoft.com/office/powerpoint/2010/main" val="455063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1" name="Google Shape;86;p17">
            <a:extLst>
              <a:ext uri="{FF2B5EF4-FFF2-40B4-BE49-F238E27FC236}">
                <a16:creationId xmlns:a16="http://schemas.microsoft.com/office/drawing/2014/main" id="{C4EB39FF-ABF4-AB47-A86D-B93942477B5D}"/>
              </a:ext>
            </a:extLst>
          </p:cNvPr>
          <p:cNvSpPr txBox="1"/>
          <p:nvPr/>
        </p:nvSpPr>
        <p:spPr>
          <a:xfrm>
            <a:off x="943096" y="-215129"/>
            <a:ext cx="3367359" cy="5224724"/>
          </a:xfrm>
          <a:prstGeom prst="rect">
            <a:avLst/>
          </a:prstGeom>
        </p:spPr>
        <p:txBody>
          <a:bodyPr spcFirstLastPara="1" vert="horz" lIns="91440" tIns="45720" rIns="91440" bIns="45720" rtlCol="0" anchor="ctr" anchorCtr="0">
            <a:normAutofit/>
          </a:bodyPr>
          <a:lstStyle/>
          <a:p>
            <a:pPr marL="0" lvl="0" indent="0" algn="ctr">
              <a:spcBef>
                <a:spcPct val="0"/>
              </a:spcBef>
              <a:spcAft>
                <a:spcPts val="600"/>
              </a:spcAft>
            </a:pPr>
            <a:r>
              <a:rPr lang="en-US" sz="3600" b="1" dirty="0">
                <a:solidFill>
                  <a:schemeClr val="tx1"/>
                </a:solidFill>
                <a:latin typeface="+mj-lt"/>
                <a:ea typeface="+mj-ea"/>
                <a:cs typeface="+mj-cs"/>
                <a:sym typeface="Helvetica Neue"/>
              </a:rPr>
              <a:t>Meet the loops!</a:t>
            </a:r>
          </a:p>
        </p:txBody>
      </p:sp>
      <p:pic>
        <p:nvPicPr>
          <p:cNvPr id="12" name="Picture 11" descr="A bowl of food&#10;&#10;Description automatically generated">
            <a:extLst>
              <a:ext uri="{FF2B5EF4-FFF2-40B4-BE49-F238E27FC236}">
                <a16:creationId xmlns:a16="http://schemas.microsoft.com/office/drawing/2014/main" id="{1B8FBB79-C8A0-8E4A-9F5E-1BEB3F9DCD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203803" y="3203067"/>
            <a:ext cx="2845944" cy="2178713"/>
          </a:xfrm>
          <a:prstGeom prst="rect">
            <a:avLst/>
          </a:prstGeom>
        </p:spPr>
      </p:pic>
      <p:sp>
        <p:nvSpPr>
          <p:cNvPr id="14" name="Google Shape;87;p17">
            <a:extLst>
              <a:ext uri="{FF2B5EF4-FFF2-40B4-BE49-F238E27FC236}">
                <a16:creationId xmlns:a16="http://schemas.microsoft.com/office/drawing/2014/main" id="{651366E0-64B5-6541-8A41-88DEF20B4F20}"/>
              </a:ext>
            </a:extLst>
          </p:cNvPr>
          <p:cNvSpPr txBox="1"/>
          <p:nvPr/>
        </p:nvSpPr>
        <p:spPr>
          <a:xfrm>
            <a:off x="6096000" y="590705"/>
            <a:ext cx="4619706" cy="5224724"/>
          </a:xfrm>
          <a:prstGeom prst="rect">
            <a:avLst/>
          </a:prstGeom>
        </p:spPr>
        <p:txBody>
          <a:bodyPr spcFirstLastPara="1" vert="horz" lIns="91440" tIns="45720" rIns="91440" bIns="45720" rtlCol="0" anchor="ctr" anchorCtr="0">
            <a:normAutofit/>
          </a:bodyPr>
          <a:lstStyle/>
          <a:p>
            <a:pPr marL="285750" marR="0" lvl="0" indent="-285750">
              <a:spcBef>
                <a:spcPts val="1000"/>
              </a:spcBef>
              <a:buClr>
                <a:srgbClr val="A41E35"/>
              </a:buClr>
              <a:buSzPct val="80000"/>
              <a:buFont typeface="Arial" panose="020B0604020202020204" pitchFamily="34" charset="0"/>
              <a:buChar char="•"/>
            </a:pPr>
            <a:r>
              <a:rPr lang="en-US" sz="1800" dirty="0">
                <a:solidFill>
                  <a:schemeClr val="tx1"/>
                </a:solidFill>
                <a:sym typeface="Helvetica Neue Light"/>
              </a:rPr>
              <a:t>There are three types of loops you can use to repeat some code:</a:t>
            </a:r>
          </a:p>
          <a:p>
            <a:pPr marL="285750" marR="0" lvl="0" indent="-285750">
              <a:spcBef>
                <a:spcPts val="1000"/>
              </a:spcBef>
              <a:buClr>
                <a:srgbClr val="A41E35"/>
              </a:buClr>
              <a:buSzPct val="80000"/>
              <a:buFont typeface="Arial" panose="020B0604020202020204" pitchFamily="34" charset="0"/>
              <a:buChar char="•"/>
            </a:pPr>
            <a:endParaRPr lang="en-US" sz="1800" dirty="0">
              <a:solidFill>
                <a:schemeClr val="tx1"/>
              </a:solidFill>
              <a:sym typeface="Helvetica Neue Light"/>
            </a:endParaRPr>
          </a:p>
          <a:p>
            <a:pPr marL="914400" marR="0" lvl="0" indent="-419100">
              <a:spcBef>
                <a:spcPts val="1000"/>
              </a:spcBef>
              <a:buClr>
                <a:srgbClr val="A41E35"/>
              </a:buClr>
              <a:buSzPct val="80000"/>
              <a:buFont typeface="Arial" panose="020B0604020202020204" pitchFamily="34" charset="0"/>
              <a:buChar char="•"/>
            </a:pPr>
            <a:r>
              <a:rPr lang="en-US" sz="1800" b="1" dirty="0">
                <a:solidFill>
                  <a:schemeClr val="tx1"/>
                </a:solidFill>
                <a:sym typeface="Courier New"/>
              </a:rPr>
              <a:t>for</a:t>
            </a:r>
            <a:r>
              <a:rPr lang="en-US" sz="1800" dirty="0">
                <a:solidFill>
                  <a:schemeClr val="tx1"/>
                </a:solidFill>
                <a:sym typeface="Helvetica Neue Light"/>
              </a:rPr>
              <a:t> loop</a:t>
            </a:r>
            <a:br>
              <a:rPr lang="en-US" sz="1800" dirty="0">
                <a:solidFill>
                  <a:schemeClr val="tx1"/>
                </a:solidFill>
                <a:sym typeface="Helvetica Neue Light"/>
              </a:rPr>
            </a:br>
            <a:endParaRPr lang="en-US" sz="1800" dirty="0">
              <a:solidFill>
                <a:schemeClr val="tx1"/>
              </a:solidFill>
              <a:sym typeface="Helvetica Neue Light"/>
            </a:endParaRPr>
          </a:p>
          <a:p>
            <a:pPr marL="914400" marR="0" lvl="0" indent="-419100">
              <a:spcBef>
                <a:spcPts val="1000"/>
              </a:spcBef>
              <a:buClr>
                <a:srgbClr val="A41E35"/>
              </a:buClr>
              <a:buSzPct val="80000"/>
              <a:buFont typeface="Arial" panose="020B0604020202020204" pitchFamily="34" charset="0"/>
              <a:buChar char="•"/>
            </a:pPr>
            <a:r>
              <a:rPr lang="en-US" sz="1800" b="1" dirty="0">
                <a:solidFill>
                  <a:schemeClr val="tx1"/>
                </a:solidFill>
                <a:sym typeface="Courier New"/>
              </a:rPr>
              <a:t>while</a:t>
            </a:r>
            <a:r>
              <a:rPr lang="en-US" sz="1800" dirty="0">
                <a:solidFill>
                  <a:schemeClr val="tx1"/>
                </a:solidFill>
                <a:sym typeface="Helvetica Neue Light"/>
              </a:rPr>
              <a:t> loop</a:t>
            </a:r>
            <a:br>
              <a:rPr lang="en-US" sz="1800" dirty="0">
                <a:solidFill>
                  <a:schemeClr val="tx1"/>
                </a:solidFill>
                <a:sym typeface="Helvetica Neue Light"/>
              </a:rPr>
            </a:br>
            <a:r>
              <a:rPr lang="en-US" sz="1800" dirty="0">
                <a:solidFill>
                  <a:schemeClr val="tx1"/>
                </a:solidFill>
                <a:sym typeface="Helvetica Neue Light"/>
              </a:rPr>
              <a:t> </a:t>
            </a:r>
          </a:p>
          <a:p>
            <a:pPr marL="914400" marR="0" lvl="0" indent="-419100">
              <a:spcBef>
                <a:spcPts val="1000"/>
              </a:spcBef>
              <a:buClr>
                <a:srgbClr val="A41E35"/>
              </a:buClr>
              <a:buSzPct val="80000"/>
              <a:buFont typeface="Arial" panose="020B0604020202020204" pitchFamily="34" charset="0"/>
              <a:buChar char="•"/>
            </a:pPr>
            <a:r>
              <a:rPr lang="en-US" sz="1800" b="1" dirty="0">
                <a:solidFill>
                  <a:schemeClr val="tx1"/>
                </a:solidFill>
                <a:sym typeface="Courier New"/>
              </a:rPr>
              <a:t>do...while</a:t>
            </a:r>
            <a:r>
              <a:rPr lang="en-US" sz="1800" dirty="0">
                <a:solidFill>
                  <a:schemeClr val="tx1"/>
                </a:solidFill>
                <a:sym typeface="Helvetica Neue Light"/>
              </a:rPr>
              <a:t> loop</a:t>
            </a:r>
          </a:p>
          <a:p>
            <a:pPr marL="0" marR="0" lvl="0" indent="0">
              <a:spcBef>
                <a:spcPts val="1000"/>
              </a:spcBef>
              <a:buClr>
                <a:schemeClr val="accent1"/>
              </a:buClr>
              <a:buSzPct val="80000"/>
              <a:buFont typeface="Wingdings 3" charset="2"/>
              <a:buChar char=""/>
            </a:pPr>
            <a:endParaRPr lang="en-US" dirty="0">
              <a:solidFill>
                <a:schemeClr val="tx1">
                  <a:lumMod val="75000"/>
                  <a:lumOff val="25000"/>
                </a:schemeClr>
              </a:solidFill>
              <a:sym typeface="Helvetica Neue Light"/>
            </a:endParaRPr>
          </a:p>
        </p:txBody>
      </p:sp>
      <p:sp>
        <p:nvSpPr>
          <p:cNvPr id="2" name="TextBox 1">
            <a:extLst>
              <a:ext uri="{FF2B5EF4-FFF2-40B4-BE49-F238E27FC236}">
                <a16:creationId xmlns:a16="http://schemas.microsoft.com/office/drawing/2014/main" id="{CDEC14B5-F7DA-AA41-A8C8-BC74F502AA80}"/>
              </a:ext>
            </a:extLst>
          </p:cNvPr>
          <p:cNvSpPr txBox="1"/>
          <p:nvPr/>
        </p:nvSpPr>
        <p:spPr>
          <a:xfrm>
            <a:off x="5648481" y="5707707"/>
            <a:ext cx="6550617" cy="215444"/>
          </a:xfrm>
          <a:prstGeom prst="rect">
            <a:avLst/>
          </a:prstGeom>
          <a:noFill/>
        </p:spPr>
        <p:txBody>
          <a:bodyPr wrap="square" rtlCol="0">
            <a:spAutoFit/>
          </a:bodyPr>
          <a:lstStyle/>
          <a:p>
            <a:r>
              <a:rPr lang="en-US" sz="800" dirty="0"/>
              <a:t>Source: https://lh3.googleusercontent.com/JSm2SSzaaB-sCwjg17mUWXPnca7FtOFItKZPsRby1DolGhyb_Kq_Nx7XB_AV4mMLluY8=s111</a:t>
            </a:r>
          </a:p>
        </p:txBody>
      </p:sp>
    </p:spTree>
    <p:extLst>
      <p:ext uri="{BB962C8B-B14F-4D97-AF65-F5344CB8AC3E}">
        <p14:creationId xmlns:p14="http://schemas.microsoft.com/office/powerpoint/2010/main" val="302969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Google Shape;93;p18">
            <a:extLst>
              <a:ext uri="{FF2B5EF4-FFF2-40B4-BE49-F238E27FC236}">
                <a16:creationId xmlns:a16="http://schemas.microsoft.com/office/drawing/2014/main" id="{72EA9929-8D96-8644-8C92-81A24CB4B902}"/>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The </a:t>
            </a:r>
            <a:r>
              <a:rPr lang="en-US" sz="4800" b="1" dirty="0">
                <a:solidFill>
                  <a:schemeClr val="tx1"/>
                </a:solidFill>
                <a:latin typeface="Courier New"/>
                <a:ea typeface="Courier New"/>
                <a:cs typeface="Courier New"/>
                <a:sym typeface="Courier New"/>
              </a:rPr>
              <a:t>for</a:t>
            </a:r>
            <a:r>
              <a:rPr lang="en-US" sz="4800" b="1" dirty="0">
                <a:solidFill>
                  <a:schemeClr val="tx1"/>
                </a:solidFill>
                <a:latin typeface="Helvetica Neue"/>
                <a:ea typeface="Helvetica Neue"/>
                <a:cs typeface="Helvetica Neue"/>
                <a:sym typeface="Helvetica Neue"/>
              </a:rPr>
              <a:t> loop</a:t>
            </a:r>
            <a:endParaRPr sz="4800" b="1" dirty="0">
              <a:solidFill>
                <a:schemeClr val="tx1"/>
              </a:solidFill>
              <a:latin typeface="Helvetica Neue"/>
              <a:ea typeface="Helvetica Neue"/>
              <a:cs typeface="Helvetica Neue"/>
              <a:sym typeface="Helvetica Neue"/>
            </a:endParaRPr>
          </a:p>
        </p:txBody>
      </p:sp>
      <p:sp>
        <p:nvSpPr>
          <p:cNvPr id="12" name="Google Shape;95;p18">
            <a:extLst>
              <a:ext uri="{FF2B5EF4-FFF2-40B4-BE49-F238E27FC236}">
                <a16:creationId xmlns:a16="http://schemas.microsoft.com/office/drawing/2014/main" id="{BD7E0246-CF3B-E344-938D-DD685FF7AACD}"/>
              </a:ext>
            </a:extLst>
          </p:cNvPr>
          <p:cNvSpPr txBox="1"/>
          <p:nvPr/>
        </p:nvSpPr>
        <p:spPr>
          <a:xfrm>
            <a:off x="413900" y="1778525"/>
            <a:ext cx="11313600" cy="1799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solidFill>
                  <a:srgbClr val="C586C0"/>
                </a:solidFill>
                <a:latin typeface="Courier New"/>
                <a:ea typeface="Courier New"/>
                <a:cs typeface="Courier New"/>
                <a:sym typeface="Courier New"/>
              </a:rPr>
              <a:t>for</a:t>
            </a:r>
            <a:r>
              <a:rPr lang="en-US" sz="2400" b="1" dirty="0">
                <a:solidFill>
                  <a:srgbClr val="D4D4D4"/>
                </a:solidFill>
                <a:latin typeface="Courier New"/>
                <a:ea typeface="Courier New"/>
                <a:cs typeface="Courier New"/>
                <a:sym typeface="Courier New"/>
              </a:rPr>
              <a:t> (</a:t>
            </a:r>
            <a:r>
              <a:rPr lang="en-US" sz="2400" b="1" dirty="0">
                <a:solidFill>
                  <a:srgbClr val="569CD6"/>
                </a:solidFill>
                <a:latin typeface="Courier New"/>
                <a:ea typeface="Courier New"/>
                <a:cs typeface="Courier New"/>
                <a:sym typeface="Courier New"/>
              </a:rPr>
              <a:t>var</a:t>
            </a:r>
            <a:r>
              <a:rPr lang="en-US" sz="2400" b="1" dirty="0">
                <a:solidFill>
                  <a:srgbClr val="D4D4D4"/>
                </a:solidFill>
                <a:latin typeface="Courier New"/>
                <a:ea typeface="Courier New"/>
                <a:cs typeface="Courier New"/>
                <a:sym typeface="Courier New"/>
              </a:rPr>
              <a:t> </a:t>
            </a:r>
            <a:r>
              <a:rPr lang="en-US" sz="2400" b="1" dirty="0">
                <a:solidFill>
                  <a:srgbClr val="9CDCFE"/>
                </a:solidFill>
                <a:latin typeface="Courier New"/>
                <a:ea typeface="Courier New"/>
                <a:cs typeface="Courier New"/>
                <a:sym typeface="Courier New"/>
              </a:rPr>
              <a:t>i</a:t>
            </a:r>
            <a:r>
              <a:rPr lang="en-US" sz="2400" b="1" dirty="0">
                <a:solidFill>
                  <a:srgbClr val="D4D4D4"/>
                </a:solidFill>
                <a:latin typeface="Courier New"/>
                <a:ea typeface="Courier New"/>
                <a:cs typeface="Courier New"/>
                <a:sym typeface="Courier New"/>
              </a:rPr>
              <a:t> = </a:t>
            </a:r>
            <a:r>
              <a:rPr lang="en-US" sz="2400" b="1" dirty="0">
                <a:solidFill>
                  <a:srgbClr val="B5CEA8"/>
                </a:solidFill>
                <a:latin typeface="Courier New"/>
                <a:ea typeface="Courier New"/>
                <a:cs typeface="Courier New"/>
                <a:sym typeface="Courier New"/>
              </a:rPr>
              <a:t>0</a:t>
            </a:r>
            <a:r>
              <a:rPr lang="en-US" sz="2400" b="1" dirty="0">
                <a:solidFill>
                  <a:srgbClr val="D4D4D4"/>
                </a:solidFill>
                <a:latin typeface="Courier New"/>
                <a:ea typeface="Courier New"/>
                <a:cs typeface="Courier New"/>
                <a:sym typeface="Courier New"/>
              </a:rPr>
              <a:t>; </a:t>
            </a:r>
            <a:r>
              <a:rPr lang="en-US" sz="2400" b="1" dirty="0">
                <a:solidFill>
                  <a:srgbClr val="9CDCFE"/>
                </a:solidFill>
                <a:latin typeface="Courier New"/>
                <a:ea typeface="Courier New"/>
                <a:cs typeface="Courier New"/>
                <a:sym typeface="Courier New"/>
              </a:rPr>
              <a:t>i</a:t>
            </a:r>
            <a:r>
              <a:rPr lang="en-US" sz="2400" b="1" dirty="0">
                <a:solidFill>
                  <a:srgbClr val="D4D4D4"/>
                </a:solidFill>
                <a:latin typeface="Courier New"/>
                <a:ea typeface="Courier New"/>
                <a:cs typeface="Courier New"/>
                <a:sym typeface="Courier New"/>
              </a:rPr>
              <a:t> &lt; </a:t>
            </a:r>
            <a:r>
              <a:rPr lang="en-US" sz="2400" b="1" dirty="0">
                <a:solidFill>
                  <a:srgbClr val="B5CEA8"/>
                </a:solidFill>
                <a:latin typeface="Courier New"/>
                <a:ea typeface="Courier New"/>
                <a:cs typeface="Courier New"/>
                <a:sym typeface="Courier New"/>
              </a:rPr>
              <a:t>10</a:t>
            </a:r>
            <a:r>
              <a:rPr lang="en-US" sz="2400" b="1" dirty="0">
                <a:solidFill>
                  <a:srgbClr val="D4D4D4"/>
                </a:solidFill>
                <a:latin typeface="Courier New"/>
                <a:ea typeface="Courier New"/>
                <a:cs typeface="Courier New"/>
                <a:sym typeface="Courier New"/>
              </a:rPr>
              <a:t>; </a:t>
            </a:r>
            <a:r>
              <a:rPr lang="en-US" sz="2400" b="1" dirty="0">
                <a:solidFill>
                  <a:srgbClr val="9CDCFE"/>
                </a:solidFill>
                <a:latin typeface="Courier New"/>
                <a:ea typeface="Courier New"/>
                <a:cs typeface="Courier New"/>
                <a:sym typeface="Courier New"/>
              </a:rPr>
              <a:t>i</a:t>
            </a:r>
            <a:r>
              <a:rPr lang="en-US" sz="2400" b="1" dirty="0">
                <a:solidFill>
                  <a:srgbClr val="D4D4D4"/>
                </a:solidFill>
                <a:latin typeface="Courier New"/>
                <a:ea typeface="Courier New"/>
                <a:cs typeface="Courier New"/>
                <a:sym typeface="Courier New"/>
              </a:rPr>
              <a:t>++) {</a:t>
            </a:r>
            <a:endParaRPr sz="24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4D4D4"/>
                </a:solidFill>
                <a:latin typeface="Courier New"/>
                <a:ea typeface="Courier New"/>
                <a:cs typeface="Courier New"/>
                <a:sym typeface="Courier New"/>
              </a:rPr>
              <a:t> </a:t>
            </a:r>
            <a:r>
              <a:rPr lang="en-US" sz="2400" b="1" dirty="0">
                <a:solidFill>
                  <a:srgbClr val="DCDCAA"/>
                </a:solidFill>
                <a:latin typeface="Courier New"/>
                <a:ea typeface="Courier New"/>
                <a:cs typeface="Courier New"/>
                <a:sym typeface="Courier New"/>
              </a:rPr>
              <a:t>saySomething</a:t>
            </a:r>
            <a:r>
              <a:rPr lang="en-US" sz="2400" b="1" dirty="0">
                <a:solidFill>
                  <a:srgbClr val="D4D4D4"/>
                </a:solidFill>
                <a:latin typeface="Courier New"/>
                <a:ea typeface="Courier New"/>
                <a:cs typeface="Courier New"/>
                <a:sym typeface="Courier New"/>
              </a:rPr>
              <a:t>();</a:t>
            </a:r>
            <a:endParaRPr sz="24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4D4D4"/>
                </a:solidFill>
                <a:latin typeface="Courier New"/>
                <a:ea typeface="Courier New"/>
                <a:cs typeface="Courier New"/>
                <a:sym typeface="Courier New"/>
              </a:rPr>
              <a:t>}</a:t>
            </a:r>
            <a:endParaRPr sz="2400" b="1" dirty="0">
              <a:solidFill>
                <a:srgbClr val="569CD6"/>
              </a:solidFill>
              <a:latin typeface="Courier New"/>
              <a:ea typeface="Courier New"/>
              <a:cs typeface="Courier New"/>
              <a:sym typeface="Courier New"/>
            </a:endParaRPr>
          </a:p>
        </p:txBody>
      </p:sp>
      <p:pic>
        <p:nvPicPr>
          <p:cNvPr id="13" name="Picture 4" descr="for-loop-in-java">
            <a:extLst>
              <a:ext uri="{FF2B5EF4-FFF2-40B4-BE49-F238E27FC236}">
                <a16:creationId xmlns:a16="http://schemas.microsoft.com/office/drawing/2014/main" id="{042A9C70-68B2-CD42-BFDB-295A91ECD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682" y="1465850"/>
            <a:ext cx="5607602" cy="2302391"/>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94;p18">
            <a:extLst>
              <a:ext uri="{FF2B5EF4-FFF2-40B4-BE49-F238E27FC236}">
                <a16:creationId xmlns:a16="http://schemas.microsoft.com/office/drawing/2014/main" id="{10F33411-903F-6445-B1BF-C0E95904940A}"/>
              </a:ext>
            </a:extLst>
          </p:cNvPr>
          <p:cNvSpPr txBox="1"/>
          <p:nvPr/>
        </p:nvSpPr>
        <p:spPr>
          <a:xfrm>
            <a:off x="414000" y="4066500"/>
            <a:ext cx="11313600" cy="10605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US" sz="3000" dirty="0">
                <a:solidFill>
                  <a:schemeClr val="tx1"/>
                </a:solidFill>
                <a:latin typeface="Helvetica Neue Light"/>
                <a:ea typeface="Helvetica Neue Light"/>
                <a:cs typeface="Helvetica Neue Light"/>
                <a:sym typeface="Helvetica Neue Light"/>
              </a:rPr>
              <a:t>The </a:t>
            </a:r>
            <a:r>
              <a:rPr lang="en-US" sz="3000" b="1" dirty="0">
                <a:solidFill>
                  <a:schemeClr val="tx1"/>
                </a:solidFill>
                <a:latin typeface="Courier New"/>
                <a:ea typeface="Courier New"/>
                <a:cs typeface="Courier New"/>
                <a:sym typeface="Courier New"/>
              </a:rPr>
              <a:t>for</a:t>
            </a:r>
            <a:r>
              <a:rPr lang="en-US" sz="3000" dirty="0">
                <a:solidFill>
                  <a:schemeClr val="tx1"/>
                </a:solidFill>
                <a:latin typeface="Helvetica Neue Light"/>
                <a:ea typeface="Helvetica Neue Light"/>
                <a:cs typeface="Helvetica Neue Light"/>
                <a:sym typeface="Helvetica Neue Light"/>
              </a:rPr>
              <a:t> loop is all business. It requires you to define the looping conditions up front.</a:t>
            </a:r>
            <a:endParaRPr sz="3000" dirty="0">
              <a:solidFill>
                <a:schemeClr val="tx1"/>
              </a:solidFill>
              <a:latin typeface="Helvetica Neue Light"/>
              <a:ea typeface="Helvetica Neue Light"/>
              <a:cs typeface="Helvetica Neue Light"/>
              <a:sym typeface="Helvetica Neue Light"/>
            </a:endParaRPr>
          </a:p>
        </p:txBody>
      </p:sp>
      <p:sp>
        <p:nvSpPr>
          <p:cNvPr id="2" name="TextBox 1">
            <a:extLst>
              <a:ext uri="{FF2B5EF4-FFF2-40B4-BE49-F238E27FC236}">
                <a16:creationId xmlns:a16="http://schemas.microsoft.com/office/drawing/2014/main" id="{015AAB58-0153-9D46-8896-CE9865ED3991}"/>
              </a:ext>
            </a:extLst>
          </p:cNvPr>
          <p:cNvSpPr txBox="1"/>
          <p:nvPr/>
        </p:nvSpPr>
        <p:spPr>
          <a:xfrm>
            <a:off x="5694975" y="5725168"/>
            <a:ext cx="6550617" cy="215444"/>
          </a:xfrm>
          <a:prstGeom prst="rect">
            <a:avLst/>
          </a:prstGeom>
          <a:noFill/>
        </p:spPr>
        <p:txBody>
          <a:bodyPr wrap="square" rtlCol="0">
            <a:spAutoFit/>
          </a:bodyPr>
          <a:lstStyle/>
          <a:p>
            <a:r>
              <a:rPr lang="en-US" sz="800" dirty="0"/>
              <a:t>Source: https://lh3.googleusercontent.com/CAHXxrd2kB6nLkX4_NkIm4bqcvgyRmSxlps8LiKm8Ij8XuFwyOKTv2fDjHnkk1AwumdpJQ=s170</a:t>
            </a:r>
          </a:p>
        </p:txBody>
      </p:sp>
    </p:spTree>
    <p:extLst>
      <p:ext uri="{BB962C8B-B14F-4D97-AF65-F5344CB8AC3E}">
        <p14:creationId xmlns:p14="http://schemas.microsoft.com/office/powerpoint/2010/main" val="2570642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Google Shape;101;p19">
            <a:extLst>
              <a:ext uri="{FF2B5EF4-FFF2-40B4-BE49-F238E27FC236}">
                <a16:creationId xmlns:a16="http://schemas.microsoft.com/office/drawing/2014/main" id="{C788A5A8-6CC6-9545-BEF0-52DB5D8A46C2}"/>
              </a:ext>
            </a:extLst>
          </p:cNvPr>
          <p:cNvSpPr txBox="1"/>
          <p:nvPr/>
        </p:nvSpPr>
        <p:spPr>
          <a:xfrm>
            <a:off x="3695400" y="-147905"/>
            <a:ext cx="5279938" cy="6191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The </a:t>
            </a:r>
            <a:r>
              <a:rPr lang="en-US" sz="4800" b="1" dirty="0">
                <a:solidFill>
                  <a:schemeClr val="tx1"/>
                </a:solidFill>
                <a:latin typeface="Courier New"/>
                <a:ea typeface="Courier New"/>
                <a:cs typeface="Courier New"/>
                <a:sym typeface="Courier New"/>
              </a:rPr>
              <a:t>while</a:t>
            </a:r>
            <a:r>
              <a:rPr lang="en-US" sz="4800" b="1" dirty="0">
                <a:solidFill>
                  <a:schemeClr val="tx1"/>
                </a:solidFill>
                <a:latin typeface="Helvetica Neue"/>
                <a:ea typeface="Helvetica Neue"/>
                <a:cs typeface="Helvetica Neue"/>
                <a:sym typeface="Helvetica Neue"/>
              </a:rPr>
              <a:t> loop</a:t>
            </a:r>
            <a:endParaRPr sz="4800" b="1" dirty="0">
              <a:solidFill>
                <a:schemeClr val="tx1"/>
              </a:solidFill>
              <a:latin typeface="Helvetica Neue"/>
              <a:ea typeface="Helvetica Neue"/>
              <a:cs typeface="Helvetica Neue"/>
              <a:sym typeface="Helvetica Neue"/>
            </a:endParaRPr>
          </a:p>
        </p:txBody>
      </p:sp>
      <p:sp>
        <p:nvSpPr>
          <p:cNvPr id="9" name="Google Shape;103;p19">
            <a:extLst>
              <a:ext uri="{FF2B5EF4-FFF2-40B4-BE49-F238E27FC236}">
                <a16:creationId xmlns:a16="http://schemas.microsoft.com/office/drawing/2014/main" id="{CDAB73E4-D0E7-4444-BFE1-94D7CF62B1A0}"/>
              </a:ext>
            </a:extLst>
          </p:cNvPr>
          <p:cNvSpPr txBox="1"/>
          <p:nvPr/>
        </p:nvSpPr>
        <p:spPr>
          <a:xfrm>
            <a:off x="405346" y="1217227"/>
            <a:ext cx="11313600" cy="27375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var</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count</a:t>
            </a:r>
            <a:r>
              <a:rPr lang="en-US" sz="1800" b="1" dirty="0">
                <a:solidFill>
                  <a:srgbClr val="D4D4D4"/>
                </a:solidFill>
                <a:latin typeface="Courier New"/>
                <a:ea typeface="Courier New"/>
                <a:cs typeface="Courier New"/>
                <a:sym typeface="Courier New"/>
              </a:rPr>
              <a:t> = </a:t>
            </a:r>
            <a:r>
              <a:rPr lang="en-US" sz="1800" b="1" dirty="0">
                <a:solidFill>
                  <a:srgbClr val="B5CEA8"/>
                </a:solidFill>
                <a:latin typeface="Courier New"/>
                <a:ea typeface="Courier New"/>
                <a:cs typeface="Courier New"/>
                <a:sym typeface="Courier New"/>
              </a:rPr>
              <a:t>0</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C586C0"/>
                </a:solidFill>
                <a:latin typeface="Courier New"/>
                <a:ea typeface="Courier New"/>
                <a:cs typeface="Courier New"/>
                <a:sym typeface="Courier New"/>
              </a:rPr>
              <a:t>while</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count</a:t>
            </a:r>
            <a:r>
              <a:rPr lang="en-US" sz="1800" b="1" dirty="0">
                <a:solidFill>
                  <a:srgbClr val="D4D4D4"/>
                </a:solidFill>
                <a:latin typeface="Courier New"/>
                <a:ea typeface="Courier New"/>
                <a:cs typeface="Courier New"/>
                <a:sym typeface="Courier New"/>
              </a:rPr>
              <a:t> &lt; </a:t>
            </a:r>
            <a:r>
              <a:rPr lang="en-US" sz="1800" b="1" dirty="0">
                <a:solidFill>
                  <a:srgbClr val="B5CEA8"/>
                </a:solidFill>
                <a:latin typeface="Courier New"/>
                <a:ea typeface="Courier New"/>
                <a:cs typeface="Courier New"/>
                <a:sym typeface="Courier New"/>
              </a:rPr>
              <a:t>10</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saySomething</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count</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a:t>
            </a:r>
            <a:endParaRPr sz="1800" b="1" dirty="0">
              <a:solidFill>
                <a:srgbClr val="C586C0"/>
              </a:solidFill>
              <a:latin typeface="Courier New"/>
              <a:ea typeface="Courier New"/>
              <a:cs typeface="Courier New"/>
              <a:sym typeface="Courier New"/>
            </a:endParaRPr>
          </a:p>
        </p:txBody>
      </p:sp>
      <p:pic>
        <p:nvPicPr>
          <p:cNvPr id="11" name="Picture 2" descr="while loop">
            <a:extLst>
              <a:ext uri="{FF2B5EF4-FFF2-40B4-BE49-F238E27FC236}">
                <a16:creationId xmlns:a16="http://schemas.microsoft.com/office/drawing/2014/main" id="{32356AB2-DC8B-8343-8CE5-23FA8734F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593" y="1217227"/>
            <a:ext cx="5665353" cy="27375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02;p19">
            <a:extLst>
              <a:ext uri="{FF2B5EF4-FFF2-40B4-BE49-F238E27FC236}">
                <a16:creationId xmlns:a16="http://schemas.microsoft.com/office/drawing/2014/main" id="{FE9B45F2-F05E-D546-9DEF-9CE76FFC519E}"/>
              </a:ext>
            </a:extLst>
          </p:cNvPr>
          <p:cNvSpPr txBox="1"/>
          <p:nvPr/>
        </p:nvSpPr>
        <p:spPr>
          <a:xfrm>
            <a:off x="439200" y="4170506"/>
            <a:ext cx="11313600" cy="10605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US" sz="3000" dirty="0">
                <a:solidFill>
                  <a:schemeClr val="tx1"/>
                </a:solidFill>
                <a:latin typeface="Helvetica Neue Light"/>
                <a:ea typeface="Helvetica Neue Light"/>
                <a:cs typeface="Helvetica Neue Light"/>
                <a:sym typeface="Helvetica Neue Light"/>
              </a:rPr>
              <a:t>The </a:t>
            </a:r>
            <a:r>
              <a:rPr lang="en-US" sz="3000" b="1" dirty="0">
                <a:solidFill>
                  <a:schemeClr val="tx1"/>
                </a:solidFill>
                <a:latin typeface="Courier New"/>
                <a:ea typeface="Courier New"/>
                <a:cs typeface="Courier New"/>
                <a:sym typeface="Courier New"/>
              </a:rPr>
              <a:t>while</a:t>
            </a:r>
            <a:r>
              <a:rPr lang="en-US" sz="3000" dirty="0">
                <a:solidFill>
                  <a:schemeClr val="tx1"/>
                </a:solidFill>
                <a:latin typeface="Helvetica Neue Light"/>
                <a:ea typeface="Helvetica Neue Light"/>
                <a:cs typeface="Helvetica Neue Light"/>
                <a:sym typeface="Helvetica Neue Light"/>
              </a:rPr>
              <a:t> loop will run until its looping condition evaluates to being </a:t>
            </a:r>
            <a:r>
              <a:rPr lang="en-US" sz="3000" b="1" dirty="0">
                <a:solidFill>
                  <a:schemeClr val="tx1"/>
                </a:solidFill>
                <a:latin typeface="Helvetica Neue"/>
                <a:ea typeface="Helvetica Neue"/>
                <a:cs typeface="Helvetica Neue"/>
                <a:sym typeface="Helvetica Neue"/>
              </a:rPr>
              <a:t>false</a:t>
            </a:r>
            <a:r>
              <a:rPr lang="en-US" sz="3000" dirty="0">
                <a:solidFill>
                  <a:schemeClr val="tx1"/>
                </a:solidFill>
                <a:latin typeface="Helvetica Neue Light"/>
                <a:ea typeface="Helvetica Neue Light"/>
                <a:cs typeface="Helvetica Neue Light"/>
                <a:sym typeface="Helvetica Neue Light"/>
              </a:rPr>
              <a:t>.</a:t>
            </a:r>
            <a:endParaRPr sz="3000" dirty="0">
              <a:solidFill>
                <a:schemeClr val="tx1"/>
              </a:solidFill>
              <a:latin typeface="Helvetica Neue Light"/>
              <a:ea typeface="Helvetica Neue Light"/>
              <a:cs typeface="Helvetica Neue Light"/>
              <a:sym typeface="Helvetica Neue Light"/>
            </a:endParaRPr>
          </a:p>
        </p:txBody>
      </p:sp>
      <p:sp>
        <p:nvSpPr>
          <p:cNvPr id="2" name="TextBox 1">
            <a:extLst>
              <a:ext uri="{FF2B5EF4-FFF2-40B4-BE49-F238E27FC236}">
                <a16:creationId xmlns:a16="http://schemas.microsoft.com/office/drawing/2014/main" id="{4B22B43C-585C-994E-B42A-02191DEE7292}"/>
              </a:ext>
            </a:extLst>
          </p:cNvPr>
          <p:cNvSpPr txBox="1"/>
          <p:nvPr/>
        </p:nvSpPr>
        <p:spPr>
          <a:xfrm>
            <a:off x="5357247" y="5640773"/>
            <a:ext cx="6834753" cy="215444"/>
          </a:xfrm>
          <a:prstGeom prst="rect">
            <a:avLst/>
          </a:prstGeom>
          <a:noFill/>
        </p:spPr>
        <p:txBody>
          <a:bodyPr wrap="square" rtlCol="0">
            <a:spAutoFit/>
          </a:bodyPr>
          <a:lstStyle/>
          <a:p>
            <a:r>
              <a:rPr lang="en-US" sz="800" dirty="0"/>
              <a:t>Source: https://lh3.googleusercontent.com/QYgoZkxEXZXRGVwkPq-q_D0YhQZ9DiDQnXty1LYS6nVAegwJPcxwzvVnJdDFtRgZAmkSKqo=s170</a:t>
            </a:r>
          </a:p>
        </p:txBody>
      </p:sp>
    </p:spTree>
    <p:extLst>
      <p:ext uri="{BB962C8B-B14F-4D97-AF65-F5344CB8AC3E}">
        <p14:creationId xmlns:p14="http://schemas.microsoft.com/office/powerpoint/2010/main" val="2932879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Google Shape;109;p20">
            <a:extLst>
              <a:ext uri="{FF2B5EF4-FFF2-40B4-BE49-F238E27FC236}">
                <a16:creationId xmlns:a16="http://schemas.microsoft.com/office/drawing/2014/main" id="{A5AADA20-102A-604B-8B96-0FC4899A40D0}"/>
              </a:ext>
            </a:extLst>
          </p:cNvPr>
          <p:cNvSpPr txBox="1"/>
          <p:nvPr/>
        </p:nvSpPr>
        <p:spPr>
          <a:xfrm>
            <a:off x="414000" y="156145"/>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The </a:t>
            </a:r>
            <a:r>
              <a:rPr lang="en-US" sz="4800" b="1" dirty="0">
                <a:solidFill>
                  <a:schemeClr val="tx1"/>
                </a:solidFill>
                <a:latin typeface="Courier New"/>
                <a:ea typeface="Courier New"/>
                <a:cs typeface="Courier New"/>
                <a:sym typeface="Courier New"/>
              </a:rPr>
              <a:t>do...while</a:t>
            </a:r>
            <a:r>
              <a:rPr lang="en-US" sz="4800" b="1" dirty="0">
                <a:solidFill>
                  <a:schemeClr val="tx1"/>
                </a:solidFill>
                <a:latin typeface="Helvetica Neue"/>
                <a:ea typeface="Helvetica Neue"/>
                <a:cs typeface="Helvetica Neue"/>
                <a:sym typeface="Helvetica Neue"/>
              </a:rPr>
              <a:t> loop</a:t>
            </a:r>
            <a:endParaRPr sz="4800" b="1" dirty="0">
              <a:solidFill>
                <a:schemeClr val="tx1"/>
              </a:solidFill>
              <a:latin typeface="Helvetica Neue"/>
              <a:ea typeface="Helvetica Neue"/>
              <a:cs typeface="Helvetica Neue"/>
              <a:sym typeface="Helvetica Neue"/>
            </a:endParaRPr>
          </a:p>
        </p:txBody>
      </p:sp>
      <p:sp>
        <p:nvSpPr>
          <p:cNvPr id="8" name="Google Shape;111;p20">
            <a:extLst>
              <a:ext uri="{FF2B5EF4-FFF2-40B4-BE49-F238E27FC236}">
                <a16:creationId xmlns:a16="http://schemas.microsoft.com/office/drawing/2014/main" id="{E60FDEF2-E3DF-6544-81AA-8D88AC066D77}"/>
              </a:ext>
            </a:extLst>
          </p:cNvPr>
          <p:cNvSpPr txBox="1"/>
          <p:nvPr/>
        </p:nvSpPr>
        <p:spPr>
          <a:xfrm>
            <a:off x="374992" y="1138314"/>
            <a:ext cx="11313600" cy="3258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var</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count</a:t>
            </a:r>
            <a:r>
              <a:rPr lang="en-US" sz="1800" b="1" dirty="0">
                <a:solidFill>
                  <a:srgbClr val="D4D4D4"/>
                </a:solidFill>
                <a:latin typeface="Courier New"/>
                <a:ea typeface="Courier New"/>
                <a:cs typeface="Courier New"/>
                <a:sym typeface="Courier New"/>
              </a:rPr>
              <a:t> = </a:t>
            </a:r>
            <a:r>
              <a:rPr lang="en-US" sz="1800" b="1" dirty="0">
                <a:solidFill>
                  <a:srgbClr val="B5CEA8"/>
                </a:solidFill>
                <a:latin typeface="Courier New"/>
                <a:ea typeface="Courier New"/>
                <a:cs typeface="Courier New"/>
                <a:sym typeface="Courier New"/>
              </a:rPr>
              <a:t>0</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C586C0"/>
                </a:solidFill>
                <a:latin typeface="Courier New"/>
                <a:ea typeface="Courier New"/>
                <a:cs typeface="Courier New"/>
                <a:sym typeface="Courier New"/>
              </a:rPr>
              <a:t>do</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count</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saySomething</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C586C0"/>
                </a:solidFill>
                <a:latin typeface="Courier New"/>
                <a:ea typeface="Courier New"/>
                <a:cs typeface="Courier New"/>
                <a:sym typeface="Courier New"/>
              </a:rPr>
              <a:t>while</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count</a:t>
            </a:r>
            <a:r>
              <a:rPr lang="en-US" sz="1800" b="1" dirty="0">
                <a:solidFill>
                  <a:srgbClr val="D4D4D4"/>
                </a:solidFill>
                <a:latin typeface="Courier New"/>
                <a:ea typeface="Courier New"/>
                <a:cs typeface="Courier New"/>
                <a:sym typeface="Courier New"/>
              </a:rPr>
              <a:t> &lt; </a:t>
            </a:r>
            <a:r>
              <a:rPr lang="en-US" sz="1800" b="1" dirty="0">
                <a:solidFill>
                  <a:srgbClr val="B5CEA8"/>
                </a:solidFill>
                <a:latin typeface="Courier New"/>
                <a:ea typeface="Courier New"/>
                <a:cs typeface="Courier New"/>
                <a:sym typeface="Courier New"/>
              </a:rPr>
              <a:t>10</a:t>
            </a:r>
            <a:r>
              <a:rPr lang="en-US" sz="1800" b="1" dirty="0">
                <a:solidFill>
                  <a:srgbClr val="D4D4D4"/>
                </a:solidFill>
                <a:latin typeface="Courier New"/>
                <a:ea typeface="Courier New"/>
                <a:cs typeface="Courier New"/>
                <a:sym typeface="Courier New"/>
              </a:rPr>
              <a:t>);</a:t>
            </a:r>
            <a:endParaRPr sz="1800" b="1" dirty="0">
              <a:solidFill>
                <a:srgbClr val="569CD6"/>
              </a:solidFill>
              <a:latin typeface="Courier New"/>
              <a:ea typeface="Courier New"/>
              <a:cs typeface="Courier New"/>
              <a:sym typeface="Courier New"/>
            </a:endParaRPr>
          </a:p>
        </p:txBody>
      </p:sp>
      <p:pic>
        <p:nvPicPr>
          <p:cNvPr id="9" name="Picture 2" descr="do-while">
            <a:extLst>
              <a:ext uri="{FF2B5EF4-FFF2-40B4-BE49-F238E27FC236}">
                <a16:creationId xmlns:a16="http://schemas.microsoft.com/office/drawing/2014/main" id="{693AE535-C69A-3E46-9284-4A4720395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00" y="1126859"/>
            <a:ext cx="5876728" cy="328181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10;p20">
            <a:extLst>
              <a:ext uri="{FF2B5EF4-FFF2-40B4-BE49-F238E27FC236}">
                <a16:creationId xmlns:a16="http://schemas.microsoft.com/office/drawing/2014/main" id="{5051259C-F606-C747-BB1F-E2C3F83C5104}"/>
              </a:ext>
            </a:extLst>
          </p:cNvPr>
          <p:cNvSpPr txBox="1"/>
          <p:nvPr/>
        </p:nvSpPr>
        <p:spPr>
          <a:xfrm>
            <a:off x="439200" y="4420124"/>
            <a:ext cx="11313600" cy="10605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US" sz="3000" dirty="0">
                <a:solidFill>
                  <a:schemeClr val="tx1"/>
                </a:solidFill>
                <a:latin typeface="Helvetica Neue Light"/>
                <a:ea typeface="Helvetica Neue Light"/>
                <a:cs typeface="Helvetica Neue Light"/>
                <a:sym typeface="Helvetica Neue Light"/>
              </a:rPr>
              <a:t>The </a:t>
            </a:r>
            <a:r>
              <a:rPr lang="en-US" sz="3000" b="1" dirty="0">
                <a:solidFill>
                  <a:schemeClr val="tx1"/>
                </a:solidFill>
                <a:latin typeface="Courier New"/>
                <a:ea typeface="Courier New"/>
                <a:cs typeface="Courier New"/>
                <a:sym typeface="Courier New"/>
              </a:rPr>
              <a:t>do...while</a:t>
            </a:r>
            <a:r>
              <a:rPr lang="en-US" sz="3000" dirty="0">
                <a:solidFill>
                  <a:schemeClr val="tx1"/>
                </a:solidFill>
                <a:latin typeface="Helvetica Neue Light"/>
                <a:ea typeface="Helvetica Neue Light"/>
                <a:cs typeface="Helvetica Neue Light"/>
                <a:sym typeface="Helvetica Neue Light"/>
              </a:rPr>
              <a:t> loop is similar to the </a:t>
            </a:r>
            <a:r>
              <a:rPr lang="en-US" sz="3000" b="1" dirty="0">
                <a:solidFill>
                  <a:schemeClr val="tx1"/>
                </a:solidFill>
                <a:latin typeface="Courier New"/>
                <a:ea typeface="Courier New"/>
                <a:cs typeface="Courier New"/>
                <a:sym typeface="Courier New"/>
              </a:rPr>
              <a:t>while</a:t>
            </a:r>
            <a:r>
              <a:rPr lang="en-US" sz="3000" dirty="0">
                <a:solidFill>
                  <a:schemeClr val="tx1"/>
                </a:solidFill>
                <a:latin typeface="Helvetica Neue Light"/>
                <a:ea typeface="Helvetica Neue Light"/>
                <a:cs typeface="Helvetica Neue Light"/>
                <a:sym typeface="Helvetica Neue Light"/>
              </a:rPr>
              <a:t> loop we looked at earlier, but its looping condition is specified at the end.</a:t>
            </a:r>
            <a:endParaRPr sz="3000" dirty="0">
              <a:solidFill>
                <a:schemeClr val="tx1"/>
              </a:solidFill>
              <a:latin typeface="Helvetica Neue Light"/>
              <a:ea typeface="Helvetica Neue Light"/>
              <a:cs typeface="Helvetica Neue Light"/>
              <a:sym typeface="Helvetica Neue Light"/>
            </a:endParaRPr>
          </a:p>
        </p:txBody>
      </p:sp>
      <p:sp>
        <p:nvSpPr>
          <p:cNvPr id="2" name="TextBox 1">
            <a:extLst>
              <a:ext uri="{FF2B5EF4-FFF2-40B4-BE49-F238E27FC236}">
                <a16:creationId xmlns:a16="http://schemas.microsoft.com/office/drawing/2014/main" id="{2AC00AD0-BBDD-3B40-B468-6589501B0BAA}"/>
              </a:ext>
            </a:extLst>
          </p:cNvPr>
          <p:cNvSpPr txBox="1"/>
          <p:nvPr/>
        </p:nvSpPr>
        <p:spPr>
          <a:xfrm>
            <a:off x="5710474" y="5682915"/>
            <a:ext cx="6550617" cy="216977"/>
          </a:xfrm>
          <a:prstGeom prst="rect">
            <a:avLst/>
          </a:prstGeom>
          <a:noFill/>
        </p:spPr>
        <p:txBody>
          <a:bodyPr wrap="square" rtlCol="0">
            <a:spAutoFit/>
          </a:bodyPr>
          <a:lstStyle/>
          <a:p>
            <a:r>
              <a:rPr lang="en-US" sz="800" dirty="0"/>
              <a:t>Source: https://lh3.googleusercontent.com/OkdSdzKtxXuAXvIzm8DXa36ychqd1Ei3CgqDbrQKhhaSvaRow4DoUDSV6x-Vks5QGRk6=s152</a:t>
            </a:r>
          </a:p>
        </p:txBody>
      </p:sp>
    </p:spTree>
    <p:extLst>
      <p:ext uri="{BB962C8B-B14F-4D97-AF65-F5344CB8AC3E}">
        <p14:creationId xmlns:p14="http://schemas.microsoft.com/office/powerpoint/2010/main" val="1383357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FA787C-0E39-2943-A5FD-D8D50C036D74}"/>
              </a:ext>
            </a:extLst>
          </p:cNvPr>
          <p:cNvSpPr>
            <a:spLocks noGrp="1"/>
          </p:cNvSpPr>
          <p:nvPr>
            <p:ph type="title"/>
          </p:nvPr>
        </p:nvSpPr>
        <p:spPr>
          <a:xfrm>
            <a:off x="340963" y="199609"/>
            <a:ext cx="11375756" cy="1255363"/>
          </a:xfrm>
        </p:spPr>
        <p:txBody>
          <a:bodyPr/>
          <a:lstStyle/>
          <a:p>
            <a:r>
              <a:rPr lang="en-US" sz="4000" dirty="0"/>
              <a:t>Difference between while loop and do…while loop</a:t>
            </a:r>
          </a:p>
        </p:txBody>
      </p:sp>
      <p:pic>
        <p:nvPicPr>
          <p:cNvPr id="5" name="Picture 4">
            <a:extLst>
              <a:ext uri="{FF2B5EF4-FFF2-40B4-BE49-F238E27FC236}">
                <a16:creationId xmlns:a16="http://schemas.microsoft.com/office/drawing/2014/main" id="{C8FD34A4-F105-0C40-86E1-1C51BB8D1048}"/>
              </a:ext>
            </a:extLst>
          </p:cNvPr>
          <p:cNvPicPr>
            <a:picLocks noChangeAspect="1"/>
          </p:cNvPicPr>
          <p:nvPr/>
        </p:nvPicPr>
        <p:blipFill>
          <a:blip r:embed="rId2"/>
          <a:stretch>
            <a:fillRect/>
          </a:stretch>
        </p:blipFill>
        <p:spPr>
          <a:xfrm>
            <a:off x="3086746" y="1036518"/>
            <a:ext cx="5884190" cy="4388625"/>
          </a:xfrm>
          <a:prstGeom prst="rect">
            <a:avLst/>
          </a:prstGeom>
        </p:spPr>
      </p:pic>
      <p:sp>
        <p:nvSpPr>
          <p:cNvPr id="2" name="TextBox 1">
            <a:extLst>
              <a:ext uri="{FF2B5EF4-FFF2-40B4-BE49-F238E27FC236}">
                <a16:creationId xmlns:a16="http://schemas.microsoft.com/office/drawing/2014/main" id="{8864C734-85B4-2A4C-86D4-09E88C99B102}"/>
              </a:ext>
            </a:extLst>
          </p:cNvPr>
          <p:cNvSpPr txBox="1"/>
          <p:nvPr/>
        </p:nvSpPr>
        <p:spPr>
          <a:xfrm>
            <a:off x="5631051" y="5713760"/>
            <a:ext cx="6560949" cy="215444"/>
          </a:xfrm>
          <a:prstGeom prst="rect">
            <a:avLst/>
          </a:prstGeom>
          <a:noFill/>
        </p:spPr>
        <p:txBody>
          <a:bodyPr wrap="square" rtlCol="0">
            <a:spAutoFit/>
          </a:bodyPr>
          <a:lstStyle/>
          <a:p>
            <a:r>
              <a:rPr lang="en-US" sz="800" dirty="0"/>
              <a:t>Source: https://lh3.googleusercontent.com/79GT7HztldIm8wE-zJmIqNrvTH7NvOOq-u0vMjpZmdn3KKWKjF1KEwiKIBtpqb5ZyU7K4G4=s114</a:t>
            </a:r>
          </a:p>
        </p:txBody>
      </p:sp>
    </p:spTree>
    <p:extLst>
      <p:ext uri="{BB962C8B-B14F-4D97-AF65-F5344CB8AC3E}">
        <p14:creationId xmlns:p14="http://schemas.microsoft.com/office/powerpoint/2010/main" val="108480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0;p27">
            <a:extLst>
              <a:ext uri="{FF2B5EF4-FFF2-40B4-BE49-F238E27FC236}">
                <a16:creationId xmlns:a16="http://schemas.microsoft.com/office/drawing/2014/main" id="{6B9F6A0F-0C88-6E4E-B625-A38D0235436B}"/>
              </a:ext>
            </a:extLst>
          </p:cNvPr>
          <p:cNvSpPr txBox="1">
            <a:spLocks noGrp="1"/>
          </p:cNvSpPr>
          <p:nvPr>
            <p:ph type="title"/>
          </p:nvPr>
        </p:nvSpPr>
        <p:spPr>
          <a:xfrm>
            <a:off x="2100187" y="2278251"/>
            <a:ext cx="7725738" cy="1323358"/>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5400"/>
              <a:buFont typeface="Helvetica Neue"/>
              <a:buNone/>
            </a:pPr>
            <a:r>
              <a:rPr lang="en-US" sz="5400" b="1" dirty="0">
                <a:solidFill>
                  <a:schemeClr val="tx1"/>
                </a:solidFill>
                <a:latin typeface="Helvetica Neue"/>
                <a:ea typeface="Helvetica Neue"/>
                <a:cs typeface="Helvetica Neue"/>
                <a:sym typeface="Helvetica Neue"/>
              </a:rPr>
              <a:t>Time for “Challenges”!</a:t>
            </a:r>
            <a:endParaRPr dirty="0">
              <a:solidFill>
                <a:schemeClr val="tx1"/>
              </a:solidFill>
            </a:endParaRPr>
          </a:p>
        </p:txBody>
      </p:sp>
      <p:sp>
        <p:nvSpPr>
          <p:cNvPr id="7" name="Rectangle 6">
            <a:extLst>
              <a:ext uri="{FF2B5EF4-FFF2-40B4-BE49-F238E27FC236}">
                <a16:creationId xmlns:a16="http://schemas.microsoft.com/office/drawing/2014/main" id="{B26B3319-43B2-D145-8D5E-E85F1AA459C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860756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Title 1">
            <a:extLst>
              <a:ext uri="{FF2B5EF4-FFF2-40B4-BE49-F238E27FC236}">
                <a16:creationId xmlns:a16="http://schemas.microsoft.com/office/drawing/2014/main" id="{53954043-B28F-BB4F-A03C-F6670060B455}"/>
              </a:ext>
            </a:extLst>
          </p:cNvPr>
          <p:cNvSpPr>
            <a:spLocks noGrp="1"/>
          </p:cNvSpPr>
          <p:nvPr>
            <p:ph type="title"/>
          </p:nvPr>
        </p:nvSpPr>
        <p:spPr>
          <a:xfrm>
            <a:off x="883920" y="2030677"/>
            <a:ext cx="3494362" cy="1505785"/>
          </a:xfrm>
        </p:spPr>
        <p:txBody>
          <a:bodyPr vert="horz" lIns="91440" tIns="45720" rIns="91440" bIns="45720" rtlCol="0" anchor="ctr">
            <a:normAutofit/>
          </a:bodyPr>
          <a:lstStyle/>
          <a:p>
            <a:pPr algn="r">
              <a:spcBef>
                <a:spcPct val="0"/>
              </a:spcBef>
            </a:pPr>
            <a:r>
              <a:rPr lang="en-US" kern="1200" dirty="0">
                <a:solidFill>
                  <a:srgbClr val="A41E35"/>
                </a:solidFill>
                <a:latin typeface="+mj-lt"/>
                <a:ea typeface="+mj-ea"/>
                <a:cs typeface="+mj-cs"/>
              </a:rPr>
              <a:t>In-Class Challenges</a:t>
            </a:r>
          </a:p>
        </p:txBody>
      </p:sp>
      <p:sp>
        <p:nvSpPr>
          <p:cNvPr id="9" name="Text Placeholder 2">
            <a:extLst>
              <a:ext uri="{FF2B5EF4-FFF2-40B4-BE49-F238E27FC236}">
                <a16:creationId xmlns:a16="http://schemas.microsoft.com/office/drawing/2014/main" id="{880EA9B8-5D08-B446-B64F-386AE46F8BF9}"/>
              </a:ext>
            </a:extLst>
          </p:cNvPr>
          <p:cNvSpPr txBox="1">
            <a:spLocks/>
          </p:cNvSpPr>
          <p:nvPr/>
        </p:nvSpPr>
        <p:spPr>
          <a:xfrm>
            <a:off x="5099711" y="722820"/>
            <a:ext cx="6377769" cy="4930246"/>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28650" indent="-228600">
              <a:buFont typeface="Arial" panose="020B0604020202020204" pitchFamily="34" charset="0"/>
              <a:buChar char="•"/>
            </a:pPr>
            <a:r>
              <a:rPr lang="en-US" sz="2400" kern="1200" dirty="0">
                <a:solidFill>
                  <a:schemeClr val="tx1"/>
                </a:solidFill>
                <a:latin typeface="+mn-lt"/>
                <a:ea typeface="+mn-ea"/>
                <a:cs typeface="+mn-cs"/>
              </a:rPr>
              <a:t>BugCollector</a:t>
            </a:r>
          </a:p>
          <a:p>
            <a:pPr marL="628650" indent="-228600">
              <a:buFont typeface="Arial" panose="020B0604020202020204" pitchFamily="34" charset="0"/>
              <a:buChar char="•"/>
            </a:pPr>
            <a:r>
              <a:rPr lang="en-US" sz="2400" kern="1200" dirty="0">
                <a:solidFill>
                  <a:schemeClr val="tx1"/>
                </a:solidFill>
                <a:latin typeface="+mn-lt"/>
                <a:ea typeface="+mn-ea"/>
                <a:cs typeface="+mn-cs"/>
              </a:rPr>
              <a:t>CaloriesBurned</a:t>
            </a:r>
          </a:p>
          <a:p>
            <a:pPr marL="628650" indent="-228600">
              <a:buFont typeface="Arial" panose="020B0604020202020204" pitchFamily="34" charset="0"/>
              <a:buChar char="•"/>
            </a:pPr>
            <a:r>
              <a:rPr lang="en-US" sz="2400" kern="1200" dirty="0" err="1" smtClean="0">
                <a:solidFill>
                  <a:schemeClr val="tx1"/>
                </a:solidFill>
                <a:latin typeface="+mn-lt"/>
                <a:ea typeface="+mn-ea"/>
                <a:cs typeface="+mn-cs"/>
              </a:rPr>
              <a:t>BudgetAnalysis</a:t>
            </a:r>
            <a:endParaRPr lang="en-US" sz="2400" kern="1200" dirty="0">
              <a:solidFill>
                <a:schemeClr val="tx1"/>
              </a:solidFill>
              <a:latin typeface="+mn-lt"/>
              <a:ea typeface="+mn-ea"/>
              <a:cs typeface="+mn-cs"/>
            </a:endParaRPr>
          </a:p>
          <a:p>
            <a:pPr marL="628650" indent="-228600">
              <a:buFont typeface="Arial" panose="020B0604020202020204" pitchFamily="34" charset="0"/>
              <a:buChar char="•"/>
            </a:pPr>
            <a:r>
              <a:rPr lang="en-US" sz="2400" kern="1200" dirty="0" err="1">
                <a:solidFill>
                  <a:schemeClr val="tx1"/>
                </a:solidFill>
                <a:latin typeface="+mn-lt"/>
              </a:rPr>
              <a:t>DistanceTraveled</a:t>
            </a:r>
            <a:endParaRPr lang="en-US" sz="2400" kern="1200" dirty="0">
              <a:solidFill>
                <a:schemeClr val="tx1"/>
              </a:solidFill>
              <a:latin typeface="+mn-lt"/>
            </a:endParaRPr>
          </a:p>
          <a:p>
            <a:pPr marL="628650" indent="-228600">
              <a:buFont typeface="Arial" panose="020B0604020202020204" pitchFamily="34" charset="0"/>
              <a:buChar char="•"/>
            </a:pPr>
            <a:r>
              <a:rPr lang="en-US" sz="2400" kern="1200" dirty="0">
                <a:solidFill>
                  <a:schemeClr val="tx1"/>
                </a:solidFill>
                <a:latin typeface="+mn-lt"/>
              </a:rPr>
              <a:t>C2FTable</a:t>
            </a:r>
          </a:p>
          <a:p>
            <a:pPr marL="628650" indent="-228600">
              <a:buFont typeface="Arial" panose="020B0604020202020204" pitchFamily="34" charset="0"/>
              <a:buChar char="•"/>
            </a:pPr>
            <a:r>
              <a:rPr lang="en-US" sz="2400" kern="1200" dirty="0" err="1" smtClean="0">
                <a:solidFill>
                  <a:schemeClr val="tx1"/>
                </a:solidFill>
                <a:latin typeface="+mn-lt"/>
              </a:rPr>
              <a:t>GuessANumber</a:t>
            </a:r>
            <a:endParaRPr lang="en-US" sz="2400" kern="1200" dirty="0">
              <a:solidFill>
                <a:schemeClr val="tx1"/>
              </a:solidFill>
              <a:latin typeface="+mn-lt"/>
            </a:endParaRPr>
          </a:p>
        </p:txBody>
      </p:sp>
    </p:spTree>
    <p:extLst>
      <p:ext uri="{BB962C8B-B14F-4D97-AF65-F5344CB8AC3E}">
        <p14:creationId xmlns:p14="http://schemas.microsoft.com/office/powerpoint/2010/main" val="327002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BCE4A-7E6F-CE45-9459-C9E6F4C24F13}"/>
              </a:ext>
            </a:extLst>
          </p:cNvPr>
          <p:cNvSpPr txBox="1"/>
          <p:nvPr/>
        </p:nvSpPr>
        <p:spPr>
          <a:xfrm>
            <a:off x="4396215" y="0"/>
            <a:ext cx="2867187" cy="646331"/>
          </a:xfrm>
          <a:prstGeom prst="rect">
            <a:avLst/>
          </a:prstGeom>
          <a:solidFill>
            <a:srgbClr val="A41E35"/>
          </a:solidFill>
        </p:spPr>
        <p:txBody>
          <a:bodyPr wrap="square" rtlCol="0">
            <a:spAutoFit/>
          </a:bodyPr>
          <a:lstStyle/>
          <a:p>
            <a:r>
              <a:rPr lang="en-US" sz="3600" dirty="0">
                <a:solidFill>
                  <a:schemeClr val="bg1"/>
                </a:solidFill>
              </a:rPr>
              <a:t>BugCollector</a:t>
            </a:r>
          </a:p>
        </p:txBody>
      </p:sp>
      <p:sp>
        <p:nvSpPr>
          <p:cNvPr id="3" name="Flowchart: Alternate Process 5">
            <a:extLst>
              <a:ext uri="{FF2B5EF4-FFF2-40B4-BE49-F238E27FC236}">
                <a16:creationId xmlns:a16="http://schemas.microsoft.com/office/drawing/2014/main" id="{8381143A-E7C1-9443-A50F-A6D878E5DD55}"/>
              </a:ext>
            </a:extLst>
          </p:cNvPr>
          <p:cNvSpPr/>
          <p:nvPr/>
        </p:nvSpPr>
        <p:spPr>
          <a:xfrm>
            <a:off x="4938418" y="1486570"/>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Start</a:t>
            </a:r>
          </a:p>
        </p:txBody>
      </p:sp>
      <p:sp>
        <p:nvSpPr>
          <p:cNvPr id="4" name="Flowchart: Alternate Process 22">
            <a:extLst>
              <a:ext uri="{FF2B5EF4-FFF2-40B4-BE49-F238E27FC236}">
                <a16:creationId xmlns:a16="http://schemas.microsoft.com/office/drawing/2014/main" id="{FE99F375-D8A6-0449-A0C9-98523F6A5EDA}"/>
              </a:ext>
            </a:extLst>
          </p:cNvPr>
          <p:cNvSpPr/>
          <p:nvPr/>
        </p:nvSpPr>
        <p:spPr>
          <a:xfrm>
            <a:off x="4959773" y="4584080"/>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End</a:t>
            </a:r>
          </a:p>
        </p:txBody>
      </p:sp>
      <p:sp>
        <p:nvSpPr>
          <p:cNvPr id="5" name="TextBox 4">
            <a:extLst>
              <a:ext uri="{FF2B5EF4-FFF2-40B4-BE49-F238E27FC236}">
                <a16:creationId xmlns:a16="http://schemas.microsoft.com/office/drawing/2014/main" id="{7B0190CE-C429-644E-8E13-15B764BDE469}"/>
              </a:ext>
            </a:extLst>
          </p:cNvPr>
          <p:cNvSpPr txBox="1"/>
          <p:nvPr/>
        </p:nvSpPr>
        <p:spPr>
          <a:xfrm>
            <a:off x="216195" y="646331"/>
            <a:ext cx="3988359" cy="4893647"/>
          </a:xfrm>
          <a:prstGeom prst="rect">
            <a:avLst/>
          </a:prstGeom>
          <a:noFill/>
        </p:spPr>
        <p:txBody>
          <a:bodyPr wrap="square" rtlCol="0">
            <a:spAutoFit/>
          </a:bodyPr>
          <a:lstStyle/>
          <a:p>
            <a:r>
              <a:rPr lang="en-US" sz="2400" dirty="0"/>
              <a:t>A bug collector collects bugs every day for five days. Write a function that keeps a running total of the number of bugs collected during the five days. The loop should ask for the number of bugs collected for each day, and when the loop is finished, the program should display the total number of bugs collected.</a:t>
            </a:r>
          </a:p>
        </p:txBody>
      </p:sp>
      <p:sp>
        <p:nvSpPr>
          <p:cNvPr id="6" name="Flowchart: Predefined Process 24">
            <a:extLst>
              <a:ext uri="{FF2B5EF4-FFF2-40B4-BE49-F238E27FC236}">
                <a16:creationId xmlns:a16="http://schemas.microsoft.com/office/drawing/2014/main" id="{7C449CAF-4068-A146-857D-E35655FB1885}"/>
              </a:ext>
            </a:extLst>
          </p:cNvPr>
          <p:cNvSpPr/>
          <p:nvPr/>
        </p:nvSpPr>
        <p:spPr>
          <a:xfrm>
            <a:off x="4633068" y="2311562"/>
            <a:ext cx="2393482" cy="61741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countBugs</a:t>
            </a:r>
          </a:p>
        </p:txBody>
      </p:sp>
      <p:cxnSp>
        <p:nvCxnSpPr>
          <p:cNvPr id="7" name="Straight Arrow Connector 6">
            <a:extLst>
              <a:ext uri="{FF2B5EF4-FFF2-40B4-BE49-F238E27FC236}">
                <a16:creationId xmlns:a16="http://schemas.microsoft.com/office/drawing/2014/main" id="{D99438F3-2BB7-9348-94C4-7984D24409A7}"/>
              </a:ext>
            </a:extLst>
          </p:cNvPr>
          <p:cNvCxnSpPr>
            <a:cxnSpLocks/>
            <a:stCxn id="3" idx="2"/>
            <a:endCxn id="6" idx="0"/>
          </p:cNvCxnSpPr>
          <p:nvPr/>
        </p:nvCxnSpPr>
        <p:spPr>
          <a:xfrm>
            <a:off x="5808857" y="1861708"/>
            <a:ext cx="20952" cy="449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8334CE-7C68-014E-9A4E-399B6E216F12}"/>
              </a:ext>
            </a:extLst>
          </p:cNvPr>
          <p:cNvCxnSpPr>
            <a:cxnSpLocks/>
            <a:stCxn id="9" idx="4"/>
            <a:endCxn id="4" idx="0"/>
          </p:cNvCxnSpPr>
          <p:nvPr/>
        </p:nvCxnSpPr>
        <p:spPr>
          <a:xfrm>
            <a:off x="5816801" y="4118763"/>
            <a:ext cx="13411" cy="465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lowchart: Data 35">
            <a:extLst>
              <a:ext uri="{FF2B5EF4-FFF2-40B4-BE49-F238E27FC236}">
                <a16:creationId xmlns:a16="http://schemas.microsoft.com/office/drawing/2014/main" id="{AEDC430A-F94F-CA4D-B638-B72A269889F2}"/>
              </a:ext>
            </a:extLst>
          </p:cNvPr>
          <p:cNvSpPr/>
          <p:nvPr/>
        </p:nvSpPr>
        <p:spPr>
          <a:xfrm>
            <a:off x="4620060" y="3313476"/>
            <a:ext cx="2393481" cy="805287"/>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Result</a:t>
            </a:r>
          </a:p>
        </p:txBody>
      </p:sp>
      <p:cxnSp>
        <p:nvCxnSpPr>
          <p:cNvPr id="10" name="Straight Arrow Connector 9">
            <a:extLst>
              <a:ext uri="{FF2B5EF4-FFF2-40B4-BE49-F238E27FC236}">
                <a16:creationId xmlns:a16="http://schemas.microsoft.com/office/drawing/2014/main" id="{746707E0-19AF-E74A-9F66-E6DAEDF9FA4F}"/>
              </a:ext>
            </a:extLst>
          </p:cNvPr>
          <p:cNvCxnSpPr>
            <a:cxnSpLocks/>
            <a:stCxn id="6" idx="2"/>
            <a:endCxn id="9" idx="1"/>
          </p:cNvCxnSpPr>
          <p:nvPr/>
        </p:nvCxnSpPr>
        <p:spPr>
          <a:xfrm flipH="1">
            <a:off x="5816801" y="2928978"/>
            <a:ext cx="13008" cy="384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Alternate Process 15">
            <a:extLst>
              <a:ext uri="{FF2B5EF4-FFF2-40B4-BE49-F238E27FC236}">
                <a16:creationId xmlns:a16="http://schemas.microsoft.com/office/drawing/2014/main" id="{03ADC2C4-E99B-8E48-86F1-66D81A45BCA6}"/>
              </a:ext>
            </a:extLst>
          </p:cNvPr>
          <p:cNvSpPr/>
          <p:nvPr/>
        </p:nvSpPr>
        <p:spPr>
          <a:xfrm>
            <a:off x="8927692" y="58996"/>
            <a:ext cx="2133600" cy="3736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countBugs</a:t>
            </a:r>
          </a:p>
        </p:txBody>
      </p:sp>
      <p:sp>
        <p:nvSpPr>
          <p:cNvPr id="12" name="Flowchart: Alternate Process 46">
            <a:extLst>
              <a:ext uri="{FF2B5EF4-FFF2-40B4-BE49-F238E27FC236}">
                <a16:creationId xmlns:a16="http://schemas.microsoft.com/office/drawing/2014/main" id="{F14A8D1C-C9DF-704F-B416-1C17E9D593A0}"/>
              </a:ext>
            </a:extLst>
          </p:cNvPr>
          <p:cNvSpPr/>
          <p:nvPr/>
        </p:nvSpPr>
        <p:spPr>
          <a:xfrm>
            <a:off x="8912948" y="5982938"/>
            <a:ext cx="2236842" cy="5456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______</a:t>
            </a:r>
          </a:p>
          <a:p>
            <a:pPr algn="ctr"/>
            <a:r>
              <a:rPr lang="en-US" dirty="0"/>
              <a:t>________________</a:t>
            </a:r>
          </a:p>
        </p:txBody>
      </p:sp>
      <p:sp>
        <p:nvSpPr>
          <p:cNvPr id="13" name="Flowchart: Process 16">
            <a:extLst>
              <a:ext uri="{FF2B5EF4-FFF2-40B4-BE49-F238E27FC236}">
                <a16:creationId xmlns:a16="http://schemas.microsoft.com/office/drawing/2014/main" id="{7A0CBD20-01EE-FD4C-B173-C7450DE04925}"/>
              </a:ext>
            </a:extLst>
          </p:cNvPr>
          <p:cNvSpPr/>
          <p:nvPr/>
        </p:nvSpPr>
        <p:spPr>
          <a:xfrm>
            <a:off x="8681885" y="671295"/>
            <a:ext cx="2625213" cy="373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totalBugsCollected = 0</a:t>
            </a:r>
          </a:p>
        </p:txBody>
      </p:sp>
      <p:sp>
        <p:nvSpPr>
          <p:cNvPr id="14" name="Flowchart: Process 49">
            <a:extLst>
              <a:ext uri="{FF2B5EF4-FFF2-40B4-BE49-F238E27FC236}">
                <a16:creationId xmlns:a16="http://schemas.microsoft.com/office/drawing/2014/main" id="{0E68D61B-6965-F84F-B4C3-2C8AA2BFF099}"/>
              </a:ext>
            </a:extLst>
          </p:cNvPr>
          <p:cNvSpPr/>
          <p:nvPr/>
        </p:nvSpPr>
        <p:spPr>
          <a:xfrm>
            <a:off x="8893284" y="1305475"/>
            <a:ext cx="2212258" cy="373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 0</a:t>
            </a:r>
          </a:p>
        </p:txBody>
      </p:sp>
      <p:sp>
        <p:nvSpPr>
          <p:cNvPr id="15" name="Flowchart: Decision 17">
            <a:extLst>
              <a:ext uri="{FF2B5EF4-FFF2-40B4-BE49-F238E27FC236}">
                <a16:creationId xmlns:a16="http://schemas.microsoft.com/office/drawing/2014/main" id="{3354C7D1-271E-034B-9D95-7478A33CDB81}"/>
              </a:ext>
            </a:extLst>
          </p:cNvPr>
          <p:cNvSpPr/>
          <p:nvPr/>
        </p:nvSpPr>
        <p:spPr>
          <a:xfrm>
            <a:off x="9080926" y="1909365"/>
            <a:ext cx="1814056" cy="11263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&lt; 5?</a:t>
            </a:r>
          </a:p>
        </p:txBody>
      </p:sp>
      <p:sp>
        <p:nvSpPr>
          <p:cNvPr id="16" name="Flowchart: Process 56">
            <a:extLst>
              <a:ext uri="{FF2B5EF4-FFF2-40B4-BE49-F238E27FC236}">
                <a16:creationId xmlns:a16="http://schemas.microsoft.com/office/drawing/2014/main" id="{E350A644-FF96-BA41-88C3-D66AF6AC6EA2}"/>
              </a:ext>
            </a:extLst>
          </p:cNvPr>
          <p:cNvSpPr/>
          <p:nvPr/>
        </p:nvSpPr>
        <p:spPr>
          <a:xfrm>
            <a:off x="8917868" y="5380954"/>
            <a:ext cx="2212258" cy="373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 i + 1</a:t>
            </a:r>
          </a:p>
        </p:txBody>
      </p:sp>
      <p:cxnSp>
        <p:nvCxnSpPr>
          <p:cNvPr id="17" name="Straight Arrow Connector 16">
            <a:extLst>
              <a:ext uri="{FF2B5EF4-FFF2-40B4-BE49-F238E27FC236}">
                <a16:creationId xmlns:a16="http://schemas.microsoft.com/office/drawing/2014/main" id="{BD649E57-BD94-1E41-96E1-08E3E39F4C6B}"/>
              </a:ext>
            </a:extLst>
          </p:cNvPr>
          <p:cNvCxnSpPr>
            <a:stCxn id="11" idx="2"/>
            <a:endCxn id="13" idx="0"/>
          </p:cNvCxnSpPr>
          <p:nvPr/>
        </p:nvCxnSpPr>
        <p:spPr>
          <a:xfrm>
            <a:off x="9994492" y="432621"/>
            <a:ext cx="0" cy="238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5F006DE-9E45-374F-8BAF-41CC364A5295}"/>
              </a:ext>
            </a:extLst>
          </p:cNvPr>
          <p:cNvCxnSpPr>
            <a:stCxn id="13" idx="2"/>
            <a:endCxn id="14" idx="0"/>
          </p:cNvCxnSpPr>
          <p:nvPr/>
        </p:nvCxnSpPr>
        <p:spPr>
          <a:xfrm>
            <a:off x="9994492" y="1044920"/>
            <a:ext cx="4921" cy="26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FBDCEA-156C-934C-997D-DD9D940E2AFE}"/>
              </a:ext>
            </a:extLst>
          </p:cNvPr>
          <p:cNvCxnSpPr>
            <a:stCxn id="14" idx="2"/>
            <a:endCxn id="15" idx="0"/>
          </p:cNvCxnSpPr>
          <p:nvPr/>
        </p:nvCxnSpPr>
        <p:spPr>
          <a:xfrm flipH="1">
            <a:off x="9987954" y="1679100"/>
            <a:ext cx="11459" cy="230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Flowchart: Data 64">
            <a:extLst>
              <a:ext uri="{FF2B5EF4-FFF2-40B4-BE49-F238E27FC236}">
                <a16:creationId xmlns:a16="http://schemas.microsoft.com/office/drawing/2014/main" id="{2D9E3A96-DBD1-834D-A763-A448D846CD18}"/>
              </a:ext>
            </a:extLst>
          </p:cNvPr>
          <p:cNvSpPr/>
          <p:nvPr/>
        </p:nvSpPr>
        <p:spPr>
          <a:xfrm>
            <a:off x="8597221" y="3200403"/>
            <a:ext cx="2860838" cy="805287"/>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__________</a:t>
            </a:r>
          </a:p>
          <a:p>
            <a:pPr algn="ctr"/>
            <a:r>
              <a:rPr lang="en-US" dirty="0"/>
              <a:t>____________</a:t>
            </a:r>
          </a:p>
          <a:p>
            <a:pPr algn="ctr"/>
            <a:r>
              <a:rPr lang="en-US" dirty="0"/>
              <a:t>______</a:t>
            </a:r>
          </a:p>
        </p:txBody>
      </p:sp>
      <p:cxnSp>
        <p:nvCxnSpPr>
          <p:cNvPr id="21" name="Straight Arrow Connector 20">
            <a:extLst>
              <a:ext uri="{FF2B5EF4-FFF2-40B4-BE49-F238E27FC236}">
                <a16:creationId xmlns:a16="http://schemas.microsoft.com/office/drawing/2014/main" id="{EA310ED0-760D-5A4E-AB7F-24B99DA87ED0}"/>
              </a:ext>
            </a:extLst>
          </p:cNvPr>
          <p:cNvCxnSpPr>
            <a:cxnSpLocks/>
            <a:stCxn id="15" idx="2"/>
          </p:cNvCxnSpPr>
          <p:nvPr/>
        </p:nvCxnSpPr>
        <p:spPr>
          <a:xfrm>
            <a:off x="9987954" y="3035717"/>
            <a:ext cx="0" cy="164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Flowchart: Process 58">
            <a:extLst>
              <a:ext uri="{FF2B5EF4-FFF2-40B4-BE49-F238E27FC236}">
                <a16:creationId xmlns:a16="http://schemas.microsoft.com/office/drawing/2014/main" id="{F800552A-9CD3-664C-9B93-F3ED930E0421}"/>
              </a:ext>
            </a:extLst>
          </p:cNvPr>
          <p:cNvSpPr/>
          <p:nvPr/>
        </p:nvSpPr>
        <p:spPr>
          <a:xfrm>
            <a:off x="8853956" y="4254602"/>
            <a:ext cx="2339837" cy="8979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bugs collected today to totalBugsCollected</a:t>
            </a:r>
          </a:p>
        </p:txBody>
      </p:sp>
      <p:cxnSp>
        <p:nvCxnSpPr>
          <p:cNvPr id="23" name="Straight Arrow Connector 22">
            <a:extLst>
              <a:ext uri="{FF2B5EF4-FFF2-40B4-BE49-F238E27FC236}">
                <a16:creationId xmlns:a16="http://schemas.microsoft.com/office/drawing/2014/main" id="{EEDB9A2E-D8D6-6748-85AC-E3564680237D}"/>
              </a:ext>
            </a:extLst>
          </p:cNvPr>
          <p:cNvCxnSpPr>
            <a:stCxn id="20" idx="4"/>
            <a:endCxn id="22" idx="0"/>
          </p:cNvCxnSpPr>
          <p:nvPr/>
        </p:nvCxnSpPr>
        <p:spPr>
          <a:xfrm flipH="1">
            <a:off x="10023875" y="4005690"/>
            <a:ext cx="3765" cy="24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C472E64-623E-B647-9106-E2ACC925B4DC}"/>
              </a:ext>
            </a:extLst>
          </p:cNvPr>
          <p:cNvCxnSpPr>
            <a:stCxn id="22" idx="2"/>
            <a:endCxn id="16" idx="0"/>
          </p:cNvCxnSpPr>
          <p:nvPr/>
        </p:nvCxnSpPr>
        <p:spPr>
          <a:xfrm>
            <a:off x="10023875" y="5152595"/>
            <a:ext cx="122" cy="228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72">
            <a:extLst>
              <a:ext uri="{FF2B5EF4-FFF2-40B4-BE49-F238E27FC236}">
                <a16:creationId xmlns:a16="http://schemas.microsoft.com/office/drawing/2014/main" id="{4487DF25-DD37-4C4F-94CA-3A35CBF88281}"/>
              </a:ext>
            </a:extLst>
          </p:cNvPr>
          <p:cNvCxnSpPr>
            <a:cxnSpLocks/>
            <a:stCxn id="16" idx="3"/>
            <a:endCxn id="15" idx="0"/>
          </p:cNvCxnSpPr>
          <p:nvPr/>
        </p:nvCxnSpPr>
        <p:spPr>
          <a:xfrm flipH="1" flipV="1">
            <a:off x="9987954" y="1909365"/>
            <a:ext cx="1142172" cy="3658402"/>
          </a:xfrm>
          <a:prstGeom prst="bentConnector4">
            <a:avLst>
              <a:gd name="adj1" fmla="val -44967"/>
              <a:gd name="adj2" fmla="val 1033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84">
            <a:extLst>
              <a:ext uri="{FF2B5EF4-FFF2-40B4-BE49-F238E27FC236}">
                <a16:creationId xmlns:a16="http://schemas.microsoft.com/office/drawing/2014/main" id="{1D5C4FC2-4D5C-4B4F-9912-E53229A5B499}"/>
              </a:ext>
            </a:extLst>
          </p:cNvPr>
          <p:cNvCxnSpPr>
            <a:stCxn id="15" idx="1"/>
            <a:endCxn id="12" idx="1"/>
          </p:cNvCxnSpPr>
          <p:nvPr/>
        </p:nvCxnSpPr>
        <p:spPr>
          <a:xfrm rot="10800000" flipV="1">
            <a:off x="8912948" y="2472541"/>
            <a:ext cx="167978" cy="3783242"/>
          </a:xfrm>
          <a:prstGeom prst="bentConnector3">
            <a:avLst>
              <a:gd name="adj1" fmla="val 56129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4158122-9C40-1943-BFF3-DC5C0768F7F5}"/>
              </a:ext>
            </a:extLst>
          </p:cNvPr>
          <p:cNvSpPr txBox="1"/>
          <p:nvPr/>
        </p:nvSpPr>
        <p:spPr>
          <a:xfrm>
            <a:off x="10174308" y="2799742"/>
            <a:ext cx="557104" cy="369332"/>
          </a:xfrm>
          <a:prstGeom prst="rect">
            <a:avLst/>
          </a:prstGeom>
          <a:noFill/>
        </p:spPr>
        <p:txBody>
          <a:bodyPr wrap="square" rtlCol="0">
            <a:spAutoFit/>
          </a:bodyPr>
          <a:lstStyle/>
          <a:p>
            <a:r>
              <a:rPr lang="en-US" dirty="0"/>
              <a:t>Yes</a:t>
            </a:r>
          </a:p>
        </p:txBody>
      </p:sp>
      <p:sp>
        <p:nvSpPr>
          <p:cNvPr id="28" name="TextBox 27">
            <a:extLst>
              <a:ext uri="{FF2B5EF4-FFF2-40B4-BE49-F238E27FC236}">
                <a16:creationId xmlns:a16="http://schemas.microsoft.com/office/drawing/2014/main" id="{B02699D7-9FC6-A541-8BD9-60D829B6B46A}"/>
              </a:ext>
            </a:extLst>
          </p:cNvPr>
          <p:cNvSpPr txBox="1"/>
          <p:nvPr/>
        </p:nvSpPr>
        <p:spPr>
          <a:xfrm>
            <a:off x="8701549" y="2133600"/>
            <a:ext cx="506609" cy="369332"/>
          </a:xfrm>
          <a:prstGeom prst="rect">
            <a:avLst/>
          </a:prstGeom>
          <a:noFill/>
        </p:spPr>
        <p:txBody>
          <a:bodyPr wrap="square" rtlCol="0">
            <a:spAutoFit/>
          </a:bodyPr>
          <a:lstStyle/>
          <a:p>
            <a:r>
              <a:rPr lang="en-US" dirty="0"/>
              <a:t>No</a:t>
            </a:r>
          </a:p>
        </p:txBody>
      </p:sp>
      <p:sp>
        <p:nvSpPr>
          <p:cNvPr id="29" name="TextBox 28">
            <a:extLst>
              <a:ext uri="{FF2B5EF4-FFF2-40B4-BE49-F238E27FC236}">
                <a16:creationId xmlns:a16="http://schemas.microsoft.com/office/drawing/2014/main" id="{B4B36AA7-9BBA-024D-8A3B-CC5BCAB7D57F}"/>
              </a:ext>
            </a:extLst>
          </p:cNvPr>
          <p:cNvSpPr txBox="1"/>
          <p:nvPr/>
        </p:nvSpPr>
        <p:spPr>
          <a:xfrm>
            <a:off x="9203728" y="3130094"/>
            <a:ext cx="1752738" cy="923330"/>
          </a:xfrm>
          <a:prstGeom prst="rect">
            <a:avLst/>
          </a:prstGeom>
          <a:noFill/>
        </p:spPr>
        <p:txBody>
          <a:bodyPr wrap="square" rtlCol="0">
            <a:spAutoFit/>
          </a:bodyPr>
          <a:lstStyle/>
          <a:p>
            <a:pPr algn="ctr"/>
            <a:r>
              <a:rPr lang="en-US" dirty="0">
                <a:solidFill>
                  <a:schemeClr val="bg1"/>
                </a:solidFill>
              </a:rPr>
              <a:t>Prompt for bugs collected today</a:t>
            </a:r>
          </a:p>
        </p:txBody>
      </p:sp>
      <p:sp>
        <p:nvSpPr>
          <p:cNvPr id="30" name="TextBox 29">
            <a:extLst>
              <a:ext uri="{FF2B5EF4-FFF2-40B4-BE49-F238E27FC236}">
                <a16:creationId xmlns:a16="http://schemas.microsoft.com/office/drawing/2014/main" id="{B53C88AB-200E-AB40-ABF2-105F523CF24F}"/>
              </a:ext>
            </a:extLst>
          </p:cNvPr>
          <p:cNvSpPr txBox="1"/>
          <p:nvPr/>
        </p:nvSpPr>
        <p:spPr>
          <a:xfrm flipH="1">
            <a:off x="8921063" y="5908217"/>
            <a:ext cx="2307382" cy="646331"/>
          </a:xfrm>
          <a:prstGeom prst="rect">
            <a:avLst/>
          </a:prstGeom>
          <a:noFill/>
        </p:spPr>
        <p:txBody>
          <a:bodyPr wrap="square" rtlCol="0">
            <a:spAutoFit/>
          </a:bodyPr>
          <a:lstStyle/>
          <a:p>
            <a:pPr algn="ctr"/>
            <a:r>
              <a:rPr lang="en-US" dirty="0">
                <a:solidFill>
                  <a:schemeClr val="bg1"/>
                </a:solidFill>
              </a:rPr>
              <a:t>Return totalBugsCollected</a:t>
            </a:r>
          </a:p>
        </p:txBody>
      </p:sp>
      <p:sp>
        <p:nvSpPr>
          <p:cNvPr id="31" name="Oval 30">
            <a:extLst>
              <a:ext uri="{FF2B5EF4-FFF2-40B4-BE49-F238E27FC236}">
                <a16:creationId xmlns:a16="http://schemas.microsoft.com/office/drawing/2014/main" id="{83BBF732-EFB1-A94C-82DD-3A20EDDCA7B7}"/>
              </a:ext>
            </a:extLst>
          </p:cNvPr>
          <p:cNvSpPr/>
          <p:nvPr/>
        </p:nvSpPr>
        <p:spPr>
          <a:xfrm>
            <a:off x="8701549" y="2928978"/>
            <a:ext cx="2689455" cy="13255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3278E68-AF08-524C-A758-E411FDE8E89C}"/>
              </a:ext>
            </a:extLst>
          </p:cNvPr>
          <p:cNvSpPr/>
          <p:nvPr/>
        </p:nvSpPr>
        <p:spPr>
          <a:xfrm>
            <a:off x="8770825" y="5839191"/>
            <a:ext cx="2536274" cy="842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A22AB7D-2A93-8542-80E9-82DB2963DF5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482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ppt_x"/>
                                          </p:val>
                                        </p:tav>
                                        <p:tav tm="100000">
                                          <p:val>
                                            <p:strVal val="#ppt_x"/>
                                          </p:val>
                                        </p:tav>
                                      </p:tavLst>
                                    </p:anim>
                                    <p:anim calcmode="lin" valueType="num">
                                      <p:cBhvr additive="base">
                                        <p:cTn id="102" dur="500" fill="hold"/>
                                        <p:tgtEl>
                                          <p:spTgt spid="2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ppt_x"/>
                                          </p:val>
                                        </p:tav>
                                        <p:tav tm="100000">
                                          <p:val>
                                            <p:strVal val="#ppt_x"/>
                                          </p:val>
                                        </p:tav>
                                      </p:tavLst>
                                    </p:anim>
                                    <p:anim calcmode="lin" valueType="num">
                                      <p:cBhvr additive="base">
                                        <p:cTn id="10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1" grpId="0" animBg="1"/>
      <p:bldP spid="12" grpId="0" animBg="1"/>
      <p:bldP spid="13" grpId="0" animBg="1"/>
      <p:bldP spid="14" grpId="0" animBg="1"/>
      <p:bldP spid="15" grpId="0" animBg="1"/>
      <p:bldP spid="16" grpId="0" animBg="1"/>
      <p:bldP spid="20" grpId="0" animBg="1"/>
      <p:bldP spid="22" grpId="0" animBg="1"/>
      <p:bldP spid="27" grpId="0"/>
      <p:bldP spid="28" grpId="0"/>
      <p:bldP spid="29" grpId="0"/>
      <p:bldP spid="30" grpId="0"/>
      <p:bldP spid="31"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B11C8-3BCA-394C-B117-7FC939E197AE}"/>
              </a:ext>
            </a:extLst>
          </p:cNvPr>
          <p:cNvSpPr>
            <a:spLocks noGrp="1"/>
          </p:cNvSpPr>
          <p:nvPr>
            <p:ph type="title"/>
          </p:nvPr>
        </p:nvSpPr>
        <p:spPr>
          <a:xfrm>
            <a:off x="2825200" y="2494184"/>
            <a:ext cx="5977838" cy="1145222"/>
          </a:xfrm>
        </p:spPr>
        <p:txBody>
          <a:bodyPr/>
          <a:lstStyle/>
          <a:p>
            <a:r>
              <a:rPr lang="en-US" sz="7200" dirty="0"/>
              <a:t>Time to Code!</a:t>
            </a:r>
          </a:p>
        </p:txBody>
      </p:sp>
      <p:sp>
        <p:nvSpPr>
          <p:cNvPr id="5" name="Rectangle 4">
            <a:extLst>
              <a:ext uri="{FF2B5EF4-FFF2-40B4-BE49-F238E27FC236}">
                <a16:creationId xmlns:a16="http://schemas.microsoft.com/office/drawing/2014/main" id="{4F3588D5-B02C-2D4D-A4D7-ADDFD1C30784}"/>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56566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9" name="Google Shape;68;p14">
            <a:extLst>
              <a:ext uri="{FF2B5EF4-FFF2-40B4-BE49-F238E27FC236}">
                <a16:creationId xmlns:a16="http://schemas.microsoft.com/office/drawing/2014/main" id="{15AE03DA-DBA3-B64D-BD73-F87F2306228E}"/>
              </a:ext>
            </a:extLst>
          </p:cNvPr>
          <p:cNvSpPr txBox="1">
            <a:spLocks noGrp="1"/>
          </p:cNvSpPr>
          <p:nvPr>
            <p:ph type="title"/>
          </p:nvPr>
        </p:nvSpPr>
        <p:spPr>
          <a:xfrm>
            <a:off x="838200" y="1568700"/>
            <a:ext cx="10515600" cy="37206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5119"/>
              <a:buFont typeface="Helvetica Neue Light"/>
              <a:buNone/>
            </a:pPr>
            <a:r>
              <a:rPr lang="en-US" sz="6000" b="1" dirty="0">
                <a:solidFill>
                  <a:schemeClr val="tx1"/>
                </a:solidFill>
                <a:latin typeface="Helvetica Neue"/>
                <a:ea typeface="Helvetica Neue"/>
                <a:cs typeface="Helvetica Neue"/>
                <a:sym typeface="Helvetica Neue"/>
              </a:rPr>
              <a:t>If</a:t>
            </a:r>
            <a:r>
              <a:rPr lang="en-US" sz="6000" dirty="0">
                <a:solidFill>
                  <a:schemeClr val="tx1"/>
                </a:solidFill>
                <a:latin typeface="Helvetica Neue Light"/>
                <a:ea typeface="Helvetica Neue Light"/>
                <a:cs typeface="Helvetica Neue Light"/>
                <a:sym typeface="Helvetica Neue Light"/>
              </a:rPr>
              <a:t> and </a:t>
            </a:r>
            <a:r>
              <a:rPr lang="en-US" sz="6000" b="1" dirty="0">
                <a:solidFill>
                  <a:schemeClr val="tx1"/>
                </a:solidFill>
                <a:latin typeface="Helvetica Neue"/>
                <a:ea typeface="Helvetica Neue"/>
                <a:cs typeface="Helvetica Neue"/>
                <a:sym typeface="Helvetica Neue"/>
              </a:rPr>
              <a:t>Else</a:t>
            </a:r>
            <a:r>
              <a:rPr lang="en-US" sz="6000" dirty="0">
                <a:solidFill>
                  <a:schemeClr val="tx1"/>
                </a:solidFill>
                <a:latin typeface="Helvetica Neue Light"/>
                <a:ea typeface="Helvetica Neue Light"/>
                <a:cs typeface="Helvetica Neue Light"/>
                <a:sym typeface="Helvetica Neue Light"/>
              </a:rPr>
              <a:t> statements allow you to run some code based on whether a condition is </a:t>
            </a:r>
            <a:r>
              <a:rPr lang="en-US" sz="6000" b="1" dirty="0">
                <a:solidFill>
                  <a:schemeClr val="tx1"/>
                </a:solidFill>
                <a:latin typeface="Helvetica Neue"/>
                <a:ea typeface="Helvetica Neue"/>
                <a:cs typeface="Helvetica Neue"/>
                <a:sym typeface="Helvetica Neue"/>
              </a:rPr>
              <a:t>true</a:t>
            </a:r>
            <a:r>
              <a:rPr lang="en-US" sz="6000" dirty="0">
                <a:solidFill>
                  <a:schemeClr val="tx1"/>
                </a:solidFill>
                <a:latin typeface="Helvetica Neue Light"/>
                <a:ea typeface="Helvetica Neue Light"/>
                <a:cs typeface="Helvetica Neue Light"/>
                <a:sym typeface="Helvetica Neue Light"/>
              </a:rPr>
              <a:t> or </a:t>
            </a:r>
            <a:r>
              <a:rPr lang="en-US" sz="6000" b="1" dirty="0">
                <a:solidFill>
                  <a:schemeClr val="tx1"/>
                </a:solidFill>
                <a:latin typeface="Helvetica Neue"/>
                <a:ea typeface="Helvetica Neue"/>
                <a:cs typeface="Helvetica Neue"/>
                <a:sym typeface="Helvetica Neue"/>
              </a:rPr>
              <a:t>false</a:t>
            </a:r>
            <a:r>
              <a:rPr lang="en-US" sz="6000" dirty="0">
                <a:solidFill>
                  <a:schemeClr val="tx1"/>
                </a:solidFill>
                <a:latin typeface="Helvetica Neue Light"/>
                <a:ea typeface="Helvetica Neue Light"/>
                <a:cs typeface="Helvetica Neue Light"/>
                <a:sym typeface="Helvetica Neue Light"/>
              </a:rPr>
              <a:t>.</a:t>
            </a:r>
            <a:endParaRPr sz="60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788274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31" y="1159286"/>
            <a:ext cx="5922284" cy="5047536"/>
          </a:xfrm>
          <a:prstGeom prst="rect">
            <a:avLst/>
          </a:prstGeom>
          <a:solidFill>
            <a:schemeClr val="tx2">
              <a:lumMod val="10000"/>
            </a:schemeClr>
          </a:solidFill>
        </p:spPr>
        <p:txBody>
          <a:bodyPr wrap="square" rtlCol="0">
            <a:spAutoFit/>
          </a:bodyPr>
          <a:lstStyle/>
          <a:p>
            <a:r>
              <a:rPr lang="en-US" dirty="0">
                <a:solidFill>
                  <a:schemeClr val="bg1"/>
                </a:solidFill>
              </a:rPr>
              <a:t>&lt;html&gt;</a:t>
            </a:r>
          </a:p>
          <a:p>
            <a:r>
              <a:rPr lang="en-US" dirty="0">
                <a:solidFill>
                  <a:schemeClr val="bg1"/>
                </a:solidFill>
              </a:rPr>
              <a:t>&lt;body&gt;</a:t>
            </a:r>
          </a:p>
          <a:p>
            <a:r>
              <a:rPr lang="en-US" dirty="0">
                <a:solidFill>
                  <a:schemeClr val="bg1"/>
                </a:solidFill>
              </a:rPr>
              <a:t>&lt;script&gt;</a:t>
            </a:r>
          </a:p>
          <a:p>
            <a:endParaRPr lang="en-US" dirty="0">
              <a:solidFill>
                <a:schemeClr val="bg1"/>
              </a:solidFill>
            </a:endParaRPr>
          </a:p>
          <a:p>
            <a:r>
              <a:rPr lang="en-US" dirty="0">
                <a:solidFill>
                  <a:schemeClr val="bg1"/>
                </a:solidFill>
              </a:rPr>
              <a:t>function countBugs() {</a:t>
            </a:r>
          </a:p>
          <a:p>
            <a:endParaRPr lang="en-US" dirty="0">
              <a:solidFill>
                <a:schemeClr val="bg1"/>
              </a:solidFill>
            </a:endParaRPr>
          </a:p>
          <a:p>
            <a:r>
              <a:rPr lang="en-US" dirty="0">
                <a:solidFill>
                  <a:schemeClr val="bg1"/>
                </a:solidFill>
              </a:rPr>
              <a:t>	var totalBugsCollected = 0;</a:t>
            </a:r>
          </a:p>
          <a:p>
            <a:r>
              <a:rPr lang="en-US" dirty="0">
                <a:solidFill>
                  <a:schemeClr val="bg1"/>
                </a:solidFill>
              </a:rPr>
              <a:t>	</a:t>
            </a:r>
          </a:p>
          <a:p>
            <a:r>
              <a:rPr lang="en-US" dirty="0">
                <a:solidFill>
                  <a:schemeClr val="bg1"/>
                </a:solidFill>
              </a:rPr>
              <a:t>	for (var i = 0; i &lt; 5; i++ ) {</a:t>
            </a:r>
          </a:p>
          <a:p>
            <a:r>
              <a:rPr lang="en-US" dirty="0">
                <a:solidFill>
                  <a:schemeClr val="bg1"/>
                </a:solidFill>
              </a:rPr>
              <a:t>var bugsCollectedThisDay = parseInt(prompt('How many bugs were collected on day ' + parseInt(i+1) + '? ‘));</a:t>
            </a:r>
          </a:p>
          <a:p>
            <a:endParaRPr lang="en-US" dirty="0">
              <a:solidFill>
                <a:schemeClr val="bg1"/>
              </a:solidFill>
            </a:endParaRPr>
          </a:p>
          <a:p>
            <a:r>
              <a:rPr lang="en-US" dirty="0">
                <a:solidFill>
                  <a:schemeClr val="bg1"/>
                </a:solidFill>
              </a:rPr>
              <a:t>totalBugsCollecetd = totalBugsCollecetd + bugsCollectedThisDay;</a:t>
            </a:r>
          </a:p>
          <a:p>
            <a:r>
              <a:rPr lang="en-US" dirty="0">
                <a:solidFill>
                  <a:schemeClr val="bg1"/>
                </a:solidFill>
              </a:rPr>
              <a:t>	}</a:t>
            </a:r>
          </a:p>
          <a:p>
            <a:r>
              <a:rPr lang="en-US" dirty="0">
                <a:solidFill>
                  <a:schemeClr val="bg1"/>
                </a:solidFill>
              </a:rPr>
              <a:t>	</a:t>
            </a:r>
          </a:p>
          <a:p>
            <a:r>
              <a:rPr lang="en-US" dirty="0">
                <a:solidFill>
                  <a:schemeClr val="bg1"/>
                </a:solidFill>
              </a:rPr>
              <a:t>	return totalBugsCollecetd;</a:t>
            </a:r>
          </a:p>
          <a:p>
            <a:endParaRPr lang="en-US" dirty="0">
              <a:solidFill>
                <a:schemeClr val="bg1"/>
              </a:solidFill>
            </a:endParaRPr>
          </a:p>
          <a:p>
            <a:r>
              <a:rPr lang="en-US" dirty="0">
                <a:solidFill>
                  <a:schemeClr val="bg1"/>
                </a:solidFill>
              </a:rPr>
              <a:t>}</a:t>
            </a:r>
          </a:p>
          <a:p>
            <a:endParaRPr lang="en-US" dirty="0">
              <a:solidFill>
                <a:schemeClr val="bg1"/>
              </a:solidFill>
            </a:endParaRPr>
          </a:p>
          <a:p>
            <a:r>
              <a:rPr lang="en-US" dirty="0">
                <a:solidFill>
                  <a:schemeClr val="bg1"/>
                </a:solidFill>
              </a:rPr>
              <a:t>alert('Over the past five days, ' + countBugs() + ' bugs were collected');</a:t>
            </a:r>
          </a:p>
          <a:p>
            <a:r>
              <a:rPr lang="en-US" dirty="0">
                <a:solidFill>
                  <a:schemeClr val="bg1"/>
                </a:solidFill>
              </a:rPr>
              <a:t>&lt;/script&gt;</a:t>
            </a:r>
          </a:p>
          <a:p>
            <a:r>
              <a:rPr lang="en-US" dirty="0">
                <a:solidFill>
                  <a:schemeClr val="bg1"/>
                </a:solidFill>
              </a:rPr>
              <a:t>&lt;/body&gt;</a:t>
            </a:r>
          </a:p>
          <a:p>
            <a:r>
              <a:rPr lang="en-US" dirty="0">
                <a:solidFill>
                  <a:schemeClr val="bg1"/>
                </a:solidFill>
              </a:rPr>
              <a:t>&lt;/html&gt;</a:t>
            </a: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01600" y="1114170"/>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154397" y="1926518"/>
            <a:ext cx="5834743"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829778" y="4223946"/>
            <a:ext cx="2303213" cy="696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261258" y="5425587"/>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110161" y="835419"/>
            <a:ext cx="6096000" cy="646331"/>
          </a:xfrm>
          <a:prstGeom prst="rect">
            <a:avLst/>
          </a:prstGeom>
          <a:solidFill>
            <a:schemeClr val="bg1"/>
          </a:solidFill>
        </p:spPr>
        <p:txBody>
          <a:bodyPr>
            <a:spAutoFit/>
          </a:bodyPr>
          <a:lstStyle/>
          <a:p>
            <a:pPr lvl="0"/>
            <a:r>
              <a:rPr lang="en-US" sz="1800" dirty="0"/>
              <a:t>1. Make the tags: &lt;html&gt; for the html page, &lt;body&gt; for the content in the page, &lt;script&gt;  for the code in the page.</a:t>
            </a:r>
          </a:p>
        </p:txBody>
      </p:sp>
      <p:sp>
        <p:nvSpPr>
          <p:cNvPr id="17" name="Rectangle 16"/>
          <p:cNvSpPr/>
          <p:nvPr/>
        </p:nvSpPr>
        <p:spPr>
          <a:xfrm>
            <a:off x="6096000" y="1835190"/>
            <a:ext cx="6096000" cy="923330"/>
          </a:xfrm>
          <a:prstGeom prst="rect">
            <a:avLst/>
          </a:prstGeom>
          <a:solidFill>
            <a:schemeClr val="bg1"/>
          </a:solidFill>
        </p:spPr>
        <p:txBody>
          <a:bodyPr>
            <a:spAutoFit/>
          </a:bodyPr>
          <a:lstStyle/>
          <a:p>
            <a:r>
              <a:rPr lang="en-US" sz="1800" dirty="0"/>
              <a:t>2. Here we make the function called countBugs which has no parameter since we are taking input from the user inside the function.</a:t>
            </a:r>
          </a:p>
        </p:txBody>
      </p:sp>
      <p:sp>
        <p:nvSpPr>
          <p:cNvPr id="18" name="Rectangle 17"/>
          <p:cNvSpPr/>
          <p:nvPr/>
        </p:nvSpPr>
        <p:spPr>
          <a:xfrm>
            <a:off x="6096000" y="4656954"/>
            <a:ext cx="6096000" cy="646331"/>
          </a:xfrm>
          <a:prstGeom prst="rect">
            <a:avLst/>
          </a:prstGeom>
          <a:solidFill>
            <a:schemeClr val="bg1"/>
          </a:solidFill>
        </p:spPr>
        <p:txBody>
          <a:bodyPr wrap="square">
            <a:spAutoFit/>
          </a:bodyPr>
          <a:lstStyle/>
          <a:p>
            <a:r>
              <a:rPr lang="en-US" sz="1800" dirty="0"/>
              <a:t>5. The function is called with no parameter and the user will see the alert on the browser based on total bugs</a:t>
            </a:r>
          </a:p>
        </p:txBody>
      </p:sp>
      <p:sp>
        <p:nvSpPr>
          <p:cNvPr id="19" name="Rectangle 18"/>
          <p:cNvSpPr/>
          <p:nvPr/>
        </p:nvSpPr>
        <p:spPr>
          <a:xfrm>
            <a:off x="6110161" y="5670940"/>
            <a:ext cx="6096000" cy="369332"/>
          </a:xfrm>
          <a:prstGeom prst="rect">
            <a:avLst/>
          </a:prstGeom>
          <a:solidFill>
            <a:schemeClr val="bg1"/>
          </a:solidFill>
        </p:spPr>
        <p:txBody>
          <a:bodyPr>
            <a:spAutoFit/>
          </a:bodyPr>
          <a:lstStyle/>
          <a:p>
            <a:r>
              <a:rPr lang="en-US" sz="1800" dirty="0"/>
              <a:t>6.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Rectangle 13"/>
          <p:cNvSpPr/>
          <p:nvPr/>
        </p:nvSpPr>
        <p:spPr>
          <a:xfrm>
            <a:off x="6096000" y="4052509"/>
            <a:ext cx="6096000" cy="369332"/>
          </a:xfrm>
          <a:prstGeom prst="rect">
            <a:avLst/>
          </a:prstGeom>
          <a:solidFill>
            <a:schemeClr val="bg1"/>
          </a:solidFill>
        </p:spPr>
        <p:txBody>
          <a:bodyPr>
            <a:spAutoFit/>
          </a:bodyPr>
          <a:lstStyle/>
          <a:p>
            <a:r>
              <a:rPr lang="en-US" sz="1800" dirty="0"/>
              <a:t>4. Here we return the total</a:t>
            </a:r>
          </a:p>
        </p:txBody>
      </p:sp>
      <p:sp>
        <p:nvSpPr>
          <p:cNvPr id="20" name="Oval 19">
            <a:extLst>
              <a:ext uri="{FF2B5EF4-FFF2-40B4-BE49-F238E27FC236}">
                <a16:creationId xmlns:a16="http://schemas.microsoft.com/office/drawing/2014/main" id="{11A590F8-84B4-CB49-A644-C86119846A4B}"/>
              </a:ext>
            </a:extLst>
          </p:cNvPr>
          <p:cNvSpPr/>
          <p:nvPr/>
        </p:nvSpPr>
        <p:spPr>
          <a:xfrm>
            <a:off x="-101600" y="5171887"/>
            <a:ext cx="5834743" cy="374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A1F5C52-70BC-C94C-83B9-F57A5091F8D1}"/>
              </a:ext>
            </a:extLst>
          </p:cNvPr>
          <p:cNvSpPr/>
          <p:nvPr/>
        </p:nvSpPr>
        <p:spPr>
          <a:xfrm>
            <a:off x="-87638" y="2325839"/>
            <a:ext cx="4138047" cy="1898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1954001-B8DE-7043-BC56-414D8E83BA25}"/>
              </a:ext>
            </a:extLst>
          </p:cNvPr>
          <p:cNvSpPr/>
          <p:nvPr/>
        </p:nvSpPr>
        <p:spPr>
          <a:xfrm>
            <a:off x="6110161" y="2827617"/>
            <a:ext cx="6096000" cy="1200329"/>
          </a:xfrm>
          <a:prstGeom prst="rect">
            <a:avLst/>
          </a:prstGeom>
          <a:solidFill>
            <a:schemeClr val="bg1"/>
          </a:solidFill>
        </p:spPr>
        <p:txBody>
          <a:bodyPr>
            <a:spAutoFit/>
          </a:bodyPr>
          <a:lstStyle/>
          <a:p>
            <a:r>
              <a:rPr lang="en-US" sz="1800" dirty="0"/>
              <a:t>3. This function does returns a total. So we make a variable that will increase the total every time the loop runs. The loop will ask user five time to enter the bug count and then add it to the total bug collected variable.</a:t>
            </a:r>
          </a:p>
        </p:txBody>
      </p:sp>
    </p:spTree>
    <p:extLst>
      <p:ext uri="{BB962C8B-B14F-4D97-AF65-F5344CB8AC3E}">
        <p14:creationId xmlns:p14="http://schemas.microsoft.com/office/powerpoint/2010/main" val="37666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9" grpId="0" animBg="1"/>
      <p:bldP spid="14" grpId="0" animBg="1"/>
      <p:bldP spid="20" grpId="0" animBg="1"/>
      <p:bldP spid="21"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279284-A0BD-0C4A-A7AA-C8C9ABA6BF1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TextBox 4">
            <a:extLst>
              <a:ext uri="{FF2B5EF4-FFF2-40B4-BE49-F238E27FC236}">
                <a16:creationId xmlns:a16="http://schemas.microsoft.com/office/drawing/2014/main" id="{0F121998-CFFD-9145-B63B-EF35FE8E5125}"/>
              </a:ext>
            </a:extLst>
          </p:cNvPr>
          <p:cNvSpPr txBox="1"/>
          <p:nvPr/>
        </p:nvSpPr>
        <p:spPr>
          <a:xfrm>
            <a:off x="4422183" y="0"/>
            <a:ext cx="3347634" cy="646331"/>
          </a:xfrm>
          <a:prstGeom prst="rect">
            <a:avLst/>
          </a:prstGeom>
          <a:solidFill>
            <a:srgbClr val="A41E35"/>
          </a:solidFill>
        </p:spPr>
        <p:txBody>
          <a:bodyPr wrap="square" rtlCol="0">
            <a:spAutoFit/>
          </a:bodyPr>
          <a:lstStyle/>
          <a:p>
            <a:r>
              <a:rPr lang="en-US" sz="3600" dirty="0">
                <a:solidFill>
                  <a:schemeClr val="bg1"/>
                </a:solidFill>
              </a:rPr>
              <a:t>CaloriesBurned</a:t>
            </a:r>
          </a:p>
        </p:txBody>
      </p:sp>
      <p:sp>
        <p:nvSpPr>
          <p:cNvPr id="6" name="TextBox 5">
            <a:extLst>
              <a:ext uri="{FF2B5EF4-FFF2-40B4-BE49-F238E27FC236}">
                <a16:creationId xmlns:a16="http://schemas.microsoft.com/office/drawing/2014/main" id="{804F99CF-3E2F-C848-8603-6E53D6E87F05}"/>
              </a:ext>
            </a:extLst>
          </p:cNvPr>
          <p:cNvSpPr txBox="1"/>
          <p:nvPr/>
        </p:nvSpPr>
        <p:spPr>
          <a:xfrm>
            <a:off x="125046" y="1713331"/>
            <a:ext cx="3650910" cy="3416320"/>
          </a:xfrm>
          <a:prstGeom prst="rect">
            <a:avLst/>
          </a:prstGeom>
          <a:noFill/>
        </p:spPr>
        <p:txBody>
          <a:bodyPr wrap="square" rtlCol="0">
            <a:spAutoFit/>
          </a:bodyPr>
          <a:lstStyle/>
          <a:p>
            <a:r>
              <a:rPr lang="en-US" sz="2400" dirty="0"/>
              <a:t>Running on a particular treadmill you burn 4.2 calories per minute. Write a program that calls a function that uses a loop to display the number of calories burned after 10, 15, 20, 25, and 30 minutes.</a:t>
            </a:r>
          </a:p>
        </p:txBody>
      </p:sp>
      <p:sp>
        <p:nvSpPr>
          <p:cNvPr id="7" name="Flowchart: Alternate Process 37">
            <a:extLst>
              <a:ext uri="{FF2B5EF4-FFF2-40B4-BE49-F238E27FC236}">
                <a16:creationId xmlns:a16="http://schemas.microsoft.com/office/drawing/2014/main" id="{FD04D949-D50D-8D41-9947-D2BACB22DADD}"/>
              </a:ext>
            </a:extLst>
          </p:cNvPr>
          <p:cNvSpPr/>
          <p:nvPr/>
        </p:nvSpPr>
        <p:spPr>
          <a:xfrm>
            <a:off x="5057223" y="2336572"/>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Start</a:t>
            </a:r>
          </a:p>
        </p:txBody>
      </p:sp>
      <p:sp>
        <p:nvSpPr>
          <p:cNvPr id="8" name="Flowchart: Alternate Process 39">
            <a:extLst>
              <a:ext uri="{FF2B5EF4-FFF2-40B4-BE49-F238E27FC236}">
                <a16:creationId xmlns:a16="http://schemas.microsoft.com/office/drawing/2014/main" id="{AA950D69-5E24-4344-A1F6-FA63C3B1E094}"/>
              </a:ext>
            </a:extLst>
          </p:cNvPr>
          <p:cNvSpPr/>
          <p:nvPr/>
        </p:nvSpPr>
        <p:spPr>
          <a:xfrm>
            <a:off x="5066547" y="4175310"/>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End</a:t>
            </a:r>
          </a:p>
        </p:txBody>
      </p:sp>
      <p:sp>
        <p:nvSpPr>
          <p:cNvPr id="9" name="Flowchart: Predefined Process 40">
            <a:extLst>
              <a:ext uri="{FF2B5EF4-FFF2-40B4-BE49-F238E27FC236}">
                <a16:creationId xmlns:a16="http://schemas.microsoft.com/office/drawing/2014/main" id="{E05C8640-6500-F544-8B7D-861861320E8A}"/>
              </a:ext>
            </a:extLst>
          </p:cNvPr>
          <p:cNvSpPr/>
          <p:nvPr/>
        </p:nvSpPr>
        <p:spPr>
          <a:xfrm>
            <a:off x="4303849" y="3161564"/>
            <a:ext cx="3250594" cy="61741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displayCaloriesBurned</a:t>
            </a:r>
          </a:p>
        </p:txBody>
      </p:sp>
      <p:cxnSp>
        <p:nvCxnSpPr>
          <p:cNvPr id="10" name="Straight Arrow Connector 9">
            <a:extLst>
              <a:ext uri="{FF2B5EF4-FFF2-40B4-BE49-F238E27FC236}">
                <a16:creationId xmlns:a16="http://schemas.microsoft.com/office/drawing/2014/main" id="{83F004D4-9086-2847-9C04-AAD27AFAC929}"/>
              </a:ext>
            </a:extLst>
          </p:cNvPr>
          <p:cNvCxnSpPr>
            <a:cxnSpLocks/>
            <a:stCxn id="7" idx="2"/>
            <a:endCxn id="9" idx="0"/>
          </p:cNvCxnSpPr>
          <p:nvPr/>
        </p:nvCxnSpPr>
        <p:spPr>
          <a:xfrm>
            <a:off x="5927662" y="2711710"/>
            <a:ext cx="1484" cy="449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C3A6EF4-0FC6-CA4A-A72C-F5AB65828EC2}"/>
              </a:ext>
            </a:extLst>
          </p:cNvPr>
          <p:cNvCxnSpPr>
            <a:cxnSpLocks/>
            <a:stCxn id="9" idx="2"/>
            <a:endCxn id="8" idx="0"/>
          </p:cNvCxnSpPr>
          <p:nvPr/>
        </p:nvCxnSpPr>
        <p:spPr>
          <a:xfrm>
            <a:off x="5929146" y="3778980"/>
            <a:ext cx="7840" cy="396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47">
            <a:extLst>
              <a:ext uri="{FF2B5EF4-FFF2-40B4-BE49-F238E27FC236}">
                <a16:creationId xmlns:a16="http://schemas.microsoft.com/office/drawing/2014/main" id="{F814FB8A-6A06-C941-83B9-40646DE904AB}"/>
              </a:ext>
            </a:extLst>
          </p:cNvPr>
          <p:cNvSpPr/>
          <p:nvPr/>
        </p:nvSpPr>
        <p:spPr>
          <a:xfrm>
            <a:off x="8632416" y="459518"/>
            <a:ext cx="2530367" cy="3736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displayCaloriesBurned</a:t>
            </a:r>
          </a:p>
        </p:txBody>
      </p:sp>
      <p:sp>
        <p:nvSpPr>
          <p:cNvPr id="13" name="Flowchart: Alternate Process 49">
            <a:extLst>
              <a:ext uri="{FF2B5EF4-FFF2-40B4-BE49-F238E27FC236}">
                <a16:creationId xmlns:a16="http://schemas.microsoft.com/office/drawing/2014/main" id="{619720B7-B558-E048-A15F-B3147E25D21D}"/>
              </a:ext>
            </a:extLst>
          </p:cNvPr>
          <p:cNvSpPr/>
          <p:nvPr/>
        </p:nvSpPr>
        <p:spPr>
          <a:xfrm>
            <a:off x="8810185" y="6082666"/>
            <a:ext cx="2236842" cy="5456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a:t>
            </a:r>
          </a:p>
        </p:txBody>
      </p:sp>
      <p:sp>
        <p:nvSpPr>
          <p:cNvPr id="14" name="Flowchart: Process 58">
            <a:extLst>
              <a:ext uri="{FF2B5EF4-FFF2-40B4-BE49-F238E27FC236}">
                <a16:creationId xmlns:a16="http://schemas.microsoft.com/office/drawing/2014/main" id="{D24D6ACC-598A-A949-9279-5AF3397B3332}"/>
              </a:ext>
            </a:extLst>
          </p:cNvPr>
          <p:cNvSpPr/>
          <p:nvPr/>
        </p:nvSpPr>
        <p:spPr>
          <a:xfrm>
            <a:off x="8790521" y="1116431"/>
            <a:ext cx="2212258" cy="373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 10</a:t>
            </a:r>
          </a:p>
        </p:txBody>
      </p:sp>
      <p:sp>
        <p:nvSpPr>
          <p:cNvPr id="15" name="Flowchart: Decision 59">
            <a:extLst>
              <a:ext uri="{FF2B5EF4-FFF2-40B4-BE49-F238E27FC236}">
                <a16:creationId xmlns:a16="http://schemas.microsoft.com/office/drawing/2014/main" id="{32953BDC-ED22-2C4F-A55D-27839E936E9E}"/>
              </a:ext>
            </a:extLst>
          </p:cNvPr>
          <p:cNvSpPr/>
          <p:nvPr/>
        </p:nvSpPr>
        <p:spPr>
          <a:xfrm>
            <a:off x="8893939" y="1960966"/>
            <a:ext cx="2021648" cy="11263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&lt;= 30?</a:t>
            </a:r>
          </a:p>
        </p:txBody>
      </p:sp>
      <p:sp>
        <p:nvSpPr>
          <p:cNvPr id="16" name="Flowchart: Process 60">
            <a:extLst>
              <a:ext uri="{FF2B5EF4-FFF2-40B4-BE49-F238E27FC236}">
                <a16:creationId xmlns:a16="http://schemas.microsoft.com/office/drawing/2014/main" id="{20809359-26BE-FF48-B895-2031EADD7FD2}"/>
              </a:ext>
            </a:extLst>
          </p:cNvPr>
          <p:cNvSpPr/>
          <p:nvPr/>
        </p:nvSpPr>
        <p:spPr>
          <a:xfrm>
            <a:off x="8790521" y="4907970"/>
            <a:ext cx="2212258" cy="373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 i + __</a:t>
            </a:r>
          </a:p>
        </p:txBody>
      </p:sp>
      <p:cxnSp>
        <p:nvCxnSpPr>
          <p:cNvPr id="17" name="Straight Arrow Connector 16">
            <a:extLst>
              <a:ext uri="{FF2B5EF4-FFF2-40B4-BE49-F238E27FC236}">
                <a16:creationId xmlns:a16="http://schemas.microsoft.com/office/drawing/2014/main" id="{E01B851C-733F-7940-BB1B-3954096E0A8F}"/>
              </a:ext>
            </a:extLst>
          </p:cNvPr>
          <p:cNvCxnSpPr>
            <a:cxnSpLocks/>
            <a:stCxn id="12" idx="2"/>
            <a:endCxn id="14" idx="0"/>
          </p:cNvCxnSpPr>
          <p:nvPr/>
        </p:nvCxnSpPr>
        <p:spPr>
          <a:xfrm flipH="1">
            <a:off x="9896650" y="833143"/>
            <a:ext cx="950" cy="283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16A4AA-71C2-6447-8258-988744806B2D}"/>
              </a:ext>
            </a:extLst>
          </p:cNvPr>
          <p:cNvCxnSpPr>
            <a:cxnSpLocks/>
            <a:stCxn id="14" idx="2"/>
            <a:endCxn id="15" idx="0"/>
          </p:cNvCxnSpPr>
          <p:nvPr/>
        </p:nvCxnSpPr>
        <p:spPr>
          <a:xfrm>
            <a:off x="9896650" y="1490056"/>
            <a:ext cx="8113" cy="470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owchart: Data 64">
            <a:extLst>
              <a:ext uri="{FF2B5EF4-FFF2-40B4-BE49-F238E27FC236}">
                <a16:creationId xmlns:a16="http://schemas.microsoft.com/office/drawing/2014/main" id="{8B1B0556-25D2-8243-8638-C7CEFC683A93}"/>
              </a:ext>
            </a:extLst>
          </p:cNvPr>
          <p:cNvSpPr/>
          <p:nvPr/>
        </p:nvSpPr>
        <p:spPr>
          <a:xfrm>
            <a:off x="8436724" y="3620704"/>
            <a:ext cx="2860838" cy="805287"/>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__________</a:t>
            </a:r>
          </a:p>
          <a:p>
            <a:pPr algn="ctr"/>
            <a:r>
              <a:rPr lang="en-US" dirty="0"/>
              <a:t>____________</a:t>
            </a:r>
          </a:p>
          <a:p>
            <a:pPr algn="ctr"/>
            <a:endParaRPr lang="en-US" dirty="0"/>
          </a:p>
        </p:txBody>
      </p:sp>
      <p:cxnSp>
        <p:nvCxnSpPr>
          <p:cNvPr id="20" name="Straight Arrow Connector 19">
            <a:extLst>
              <a:ext uri="{FF2B5EF4-FFF2-40B4-BE49-F238E27FC236}">
                <a16:creationId xmlns:a16="http://schemas.microsoft.com/office/drawing/2014/main" id="{9B715BF3-9E91-CC47-BCEA-4A234D2C5586}"/>
              </a:ext>
            </a:extLst>
          </p:cNvPr>
          <p:cNvCxnSpPr>
            <a:cxnSpLocks/>
            <a:stCxn id="15" idx="2"/>
            <a:endCxn id="19" idx="1"/>
          </p:cNvCxnSpPr>
          <p:nvPr/>
        </p:nvCxnSpPr>
        <p:spPr>
          <a:xfrm flipH="1">
            <a:off x="9867143" y="3087318"/>
            <a:ext cx="37620" cy="533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238470D-E23F-EF47-A10B-DD33ED674124}"/>
              </a:ext>
            </a:extLst>
          </p:cNvPr>
          <p:cNvCxnSpPr>
            <a:cxnSpLocks/>
            <a:stCxn id="19" idx="4"/>
          </p:cNvCxnSpPr>
          <p:nvPr/>
        </p:nvCxnSpPr>
        <p:spPr>
          <a:xfrm flipH="1">
            <a:off x="9863378" y="4425991"/>
            <a:ext cx="3765" cy="24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71">
            <a:extLst>
              <a:ext uri="{FF2B5EF4-FFF2-40B4-BE49-F238E27FC236}">
                <a16:creationId xmlns:a16="http://schemas.microsoft.com/office/drawing/2014/main" id="{FEF33DD4-1266-834D-B006-2380F57DBAC6}"/>
              </a:ext>
            </a:extLst>
          </p:cNvPr>
          <p:cNvCxnSpPr>
            <a:cxnSpLocks/>
            <a:stCxn id="16" idx="3"/>
            <a:endCxn id="15" idx="0"/>
          </p:cNvCxnSpPr>
          <p:nvPr/>
        </p:nvCxnSpPr>
        <p:spPr>
          <a:xfrm flipH="1" flipV="1">
            <a:off x="9904763" y="1960966"/>
            <a:ext cx="1098016" cy="3133817"/>
          </a:xfrm>
          <a:prstGeom prst="bentConnector4">
            <a:avLst>
              <a:gd name="adj1" fmla="val -51500"/>
              <a:gd name="adj2" fmla="val 1072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72">
            <a:extLst>
              <a:ext uri="{FF2B5EF4-FFF2-40B4-BE49-F238E27FC236}">
                <a16:creationId xmlns:a16="http://schemas.microsoft.com/office/drawing/2014/main" id="{535EE986-FF19-9D47-8A61-C1721EF13436}"/>
              </a:ext>
            </a:extLst>
          </p:cNvPr>
          <p:cNvCxnSpPr>
            <a:cxnSpLocks/>
            <a:stCxn id="15" idx="1"/>
            <a:endCxn id="13" idx="1"/>
          </p:cNvCxnSpPr>
          <p:nvPr/>
        </p:nvCxnSpPr>
        <p:spPr>
          <a:xfrm rot="10800000" flipV="1">
            <a:off x="8810185" y="2524141"/>
            <a:ext cx="83754" cy="3831369"/>
          </a:xfrm>
          <a:prstGeom prst="bentConnector3">
            <a:avLst>
              <a:gd name="adj1" fmla="val 109121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51EF26F-0283-3D4A-9EBA-830D7E7477B7}"/>
              </a:ext>
            </a:extLst>
          </p:cNvPr>
          <p:cNvSpPr txBox="1"/>
          <p:nvPr/>
        </p:nvSpPr>
        <p:spPr>
          <a:xfrm>
            <a:off x="9937691" y="2995480"/>
            <a:ext cx="557104" cy="369332"/>
          </a:xfrm>
          <a:prstGeom prst="rect">
            <a:avLst/>
          </a:prstGeom>
          <a:noFill/>
        </p:spPr>
        <p:txBody>
          <a:bodyPr wrap="square" rtlCol="0">
            <a:spAutoFit/>
          </a:bodyPr>
          <a:lstStyle/>
          <a:p>
            <a:r>
              <a:rPr lang="en-US" dirty="0"/>
              <a:t>Yes</a:t>
            </a:r>
          </a:p>
        </p:txBody>
      </p:sp>
      <p:sp>
        <p:nvSpPr>
          <p:cNvPr id="25" name="TextBox 24">
            <a:extLst>
              <a:ext uri="{FF2B5EF4-FFF2-40B4-BE49-F238E27FC236}">
                <a16:creationId xmlns:a16="http://schemas.microsoft.com/office/drawing/2014/main" id="{0DA43C19-EFA3-5E42-9C58-C9F5320A196F}"/>
              </a:ext>
            </a:extLst>
          </p:cNvPr>
          <p:cNvSpPr txBox="1"/>
          <p:nvPr/>
        </p:nvSpPr>
        <p:spPr>
          <a:xfrm>
            <a:off x="8594356" y="2037412"/>
            <a:ext cx="506609" cy="369332"/>
          </a:xfrm>
          <a:prstGeom prst="rect">
            <a:avLst/>
          </a:prstGeom>
          <a:noFill/>
        </p:spPr>
        <p:txBody>
          <a:bodyPr wrap="square" rtlCol="0">
            <a:spAutoFit/>
          </a:bodyPr>
          <a:lstStyle/>
          <a:p>
            <a:r>
              <a:rPr lang="en-US" dirty="0"/>
              <a:t>No</a:t>
            </a:r>
          </a:p>
        </p:txBody>
      </p:sp>
      <p:sp>
        <p:nvSpPr>
          <p:cNvPr id="26" name="TextBox 25">
            <a:extLst>
              <a:ext uri="{FF2B5EF4-FFF2-40B4-BE49-F238E27FC236}">
                <a16:creationId xmlns:a16="http://schemas.microsoft.com/office/drawing/2014/main" id="{68057B2B-A1F1-A04F-BE8D-040ECB7CB4E6}"/>
              </a:ext>
            </a:extLst>
          </p:cNvPr>
          <p:cNvSpPr txBox="1"/>
          <p:nvPr/>
        </p:nvSpPr>
        <p:spPr>
          <a:xfrm>
            <a:off x="9100965" y="3625448"/>
            <a:ext cx="1752738" cy="523220"/>
          </a:xfrm>
          <a:prstGeom prst="rect">
            <a:avLst/>
          </a:prstGeom>
          <a:noFill/>
        </p:spPr>
        <p:txBody>
          <a:bodyPr wrap="square" rtlCol="0">
            <a:spAutoFit/>
          </a:bodyPr>
          <a:lstStyle/>
          <a:p>
            <a:pPr algn="ctr"/>
            <a:r>
              <a:rPr lang="en-US" dirty="0">
                <a:solidFill>
                  <a:schemeClr val="bg1"/>
                </a:solidFill>
              </a:rPr>
              <a:t>Display Calories Burned</a:t>
            </a:r>
          </a:p>
        </p:txBody>
      </p:sp>
      <p:sp>
        <p:nvSpPr>
          <p:cNvPr id="27" name="TextBox 26">
            <a:extLst>
              <a:ext uri="{FF2B5EF4-FFF2-40B4-BE49-F238E27FC236}">
                <a16:creationId xmlns:a16="http://schemas.microsoft.com/office/drawing/2014/main" id="{6E4C46B6-74F4-AF44-B244-293454A9E9A6}"/>
              </a:ext>
            </a:extLst>
          </p:cNvPr>
          <p:cNvSpPr txBox="1"/>
          <p:nvPr/>
        </p:nvSpPr>
        <p:spPr>
          <a:xfrm flipH="1">
            <a:off x="9047914" y="4907519"/>
            <a:ext cx="2307382" cy="369332"/>
          </a:xfrm>
          <a:prstGeom prst="rect">
            <a:avLst/>
          </a:prstGeom>
          <a:noFill/>
        </p:spPr>
        <p:txBody>
          <a:bodyPr wrap="square" rtlCol="0">
            <a:spAutoFit/>
          </a:bodyPr>
          <a:lstStyle/>
          <a:p>
            <a:pPr algn="ctr"/>
            <a:r>
              <a:rPr lang="en-US" dirty="0">
                <a:solidFill>
                  <a:schemeClr val="bg1"/>
                </a:solidFill>
              </a:rPr>
              <a:t>5</a:t>
            </a:r>
          </a:p>
        </p:txBody>
      </p:sp>
      <p:sp>
        <p:nvSpPr>
          <p:cNvPr id="28" name="Oval 27">
            <a:extLst>
              <a:ext uri="{FF2B5EF4-FFF2-40B4-BE49-F238E27FC236}">
                <a16:creationId xmlns:a16="http://schemas.microsoft.com/office/drawing/2014/main" id="{2576F87A-93BB-8544-A73E-3F87849E6F81}"/>
              </a:ext>
            </a:extLst>
          </p:cNvPr>
          <p:cNvSpPr/>
          <p:nvPr/>
        </p:nvSpPr>
        <p:spPr>
          <a:xfrm>
            <a:off x="8598786" y="3480788"/>
            <a:ext cx="2689455" cy="10289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2CAAEEA-46F4-2E4E-8927-9067553C8B12}"/>
              </a:ext>
            </a:extLst>
          </p:cNvPr>
          <p:cNvSpPr/>
          <p:nvPr/>
        </p:nvSpPr>
        <p:spPr>
          <a:xfrm>
            <a:off x="8668062" y="4663570"/>
            <a:ext cx="2536274" cy="842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76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P spid="16" grpId="0" animBg="1"/>
      <p:bldP spid="19" grpId="0" animBg="1"/>
      <p:bldP spid="24" grpId="0"/>
      <p:bldP spid="25" grpId="0"/>
      <p:bldP spid="26" grpId="0"/>
      <p:bldP spid="27" grpId="0"/>
      <p:bldP spid="28" grpId="0"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B11C8-3BCA-394C-B117-7FC939E197AE}"/>
              </a:ext>
            </a:extLst>
          </p:cNvPr>
          <p:cNvSpPr>
            <a:spLocks noGrp="1"/>
          </p:cNvSpPr>
          <p:nvPr>
            <p:ph type="title"/>
          </p:nvPr>
        </p:nvSpPr>
        <p:spPr>
          <a:xfrm>
            <a:off x="2825200" y="2494184"/>
            <a:ext cx="5977838" cy="1145222"/>
          </a:xfrm>
        </p:spPr>
        <p:txBody>
          <a:bodyPr/>
          <a:lstStyle/>
          <a:p>
            <a:r>
              <a:rPr lang="en-US" sz="7200" dirty="0"/>
              <a:t>Time to Code!</a:t>
            </a:r>
          </a:p>
        </p:txBody>
      </p:sp>
      <p:sp>
        <p:nvSpPr>
          <p:cNvPr id="5" name="Rectangle 4">
            <a:extLst>
              <a:ext uri="{FF2B5EF4-FFF2-40B4-BE49-F238E27FC236}">
                <a16:creationId xmlns:a16="http://schemas.microsoft.com/office/drawing/2014/main" id="{4F3588D5-B02C-2D4D-A4D7-ADDFD1C30784}"/>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77531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11" y="975749"/>
            <a:ext cx="5922284" cy="5324535"/>
          </a:xfrm>
          <a:prstGeom prst="rect">
            <a:avLst/>
          </a:prstGeom>
          <a:solidFill>
            <a:schemeClr val="tx2">
              <a:lumMod val="10000"/>
            </a:schemeClr>
          </a:solidFill>
        </p:spPr>
        <p:txBody>
          <a:bodyPr wrap="square" rtlCol="0">
            <a:spAutoFit/>
          </a:bodyPr>
          <a:lstStyle/>
          <a:p>
            <a:r>
              <a:rPr lang="en-US" sz="2000" dirty="0">
                <a:solidFill>
                  <a:schemeClr val="bg1"/>
                </a:solidFill>
              </a:rPr>
              <a:t>&lt;html&gt;</a:t>
            </a:r>
          </a:p>
          <a:p>
            <a:r>
              <a:rPr lang="en-US" sz="2000" dirty="0">
                <a:solidFill>
                  <a:schemeClr val="bg1"/>
                </a:solidFill>
              </a:rPr>
              <a:t>&lt;body&gt;</a:t>
            </a:r>
          </a:p>
          <a:p>
            <a:r>
              <a:rPr lang="en-US" sz="2000" dirty="0">
                <a:solidFill>
                  <a:schemeClr val="bg1"/>
                </a:solidFill>
              </a:rPr>
              <a:t>&lt;script&gt;</a:t>
            </a:r>
          </a:p>
          <a:p>
            <a:r>
              <a:rPr lang="en-US" sz="2000" dirty="0">
                <a:solidFill>
                  <a:schemeClr val="bg1"/>
                </a:solidFill>
              </a:rPr>
              <a:t>function displayCaloriesBurned() {</a:t>
            </a:r>
          </a:p>
          <a:p>
            <a:endParaRPr lang="en-US" sz="2000" dirty="0">
              <a:solidFill>
                <a:schemeClr val="bg1"/>
              </a:solidFill>
            </a:endParaRPr>
          </a:p>
          <a:p>
            <a:r>
              <a:rPr lang="en-US" sz="2000" dirty="0">
                <a:solidFill>
                  <a:schemeClr val="bg1"/>
                </a:solidFill>
              </a:rPr>
              <a:t>for (var i = 10; i &lt;= 30; i=i+5) {</a:t>
            </a:r>
          </a:p>
          <a:p>
            <a:r>
              <a:rPr lang="en-US" sz="2000" dirty="0">
                <a:solidFill>
                  <a:schemeClr val="bg1"/>
                </a:solidFill>
              </a:rPr>
              <a:t>alert('In ' + i + ' minutes, you will have burned ' + i*4.5 + ' calories’);</a:t>
            </a:r>
          </a:p>
          <a:p>
            <a:r>
              <a:rPr lang="en-US" sz="2000" dirty="0">
                <a:solidFill>
                  <a:schemeClr val="bg1"/>
                </a:solidFill>
              </a:rPr>
              <a:t>	}</a:t>
            </a:r>
          </a:p>
          <a:p>
            <a:endParaRPr lang="en-US" sz="2000" dirty="0">
              <a:solidFill>
                <a:schemeClr val="bg1"/>
              </a:solidFill>
            </a:endParaRPr>
          </a:p>
          <a:p>
            <a:r>
              <a:rPr lang="en-US" sz="2000" dirty="0">
                <a:solidFill>
                  <a:schemeClr val="bg1"/>
                </a:solidFill>
              </a:rPr>
              <a:t>}</a:t>
            </a:r>
          </a:p>
          <a:p>
            <a:endParaRPr lang="en-US" sz="2000" dirty="0">
              <a:solidFill>
                <a:schemeClr val="bg1"/>
              </a:solidFill>
            </a:endParaRPr>
          </a:p>
          <a:p>
            <a:r>
              <a:rPr lang="en-US" sz="2000" dirty="0">
                <a:solidFill>
                  <a:schemeClr val="bg1"/>
                </a:solidFill>
              </a:rPr>
              <a:t>displayCaloriesBurned(); </a:t>
            </a:r>
          </a:p>
          <a:p>
            <a:endParaRPr lang="en-US" sz="2000" dirty="0">
              <a:solidFill>
                <a:schemeClr val="bg1"/>
              </a:solidFill>
            </a:endParaRPr>
          </a:p>
          <a:p>
            <a:r>
              <a:rPr lang="en-US" sz="2000" dirty="0">
                <a:solidFill>
                  <a:schemeClr val="bg1"/>
                </a:solidFill>
              </a:rPr>
              <a:t>&lt;/script&gt;</a:t>
            </a:r>
          </a:p>
          <a:p>
            <a:r>
              <a:rPr lang="en-US" sz="2000" dirty="0">
                <a:solidFill>
                  <a:schemeClr val="bg1"/>
                </a:solidFill>
              </a:rPr>
              <a:t>&lt;/body&gt;</a:t>
            </a:r>
          </a:p>
          <a:p>
            <a:r>
              <a:rPr lang="en-US" sz="2000" dirty="0">
                <a:solidFill>
                  <a:schemeClr val="bg1"/>
                </a:solidFill>
              </a:rPr>
              <a:t>&lt;/html&gt;</a:t>
            </a: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54397" y="1021922"/>
            <a:ext cx="1325966" cy="919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154397" y="1926518"/>
            <a:ext cx="5834743"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70091" y="4479607"/>
            <a:ext cx="3076762" cy="696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261258" y="5253925"/>
            <a:ext cx="1485624" cy="9528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110161" y="835419"/>
            <a:ext cx="6096000" cy="646331"/>
          </a:xfrm>
          <a:prstGeom prst="rect">
            <a:avLst/>
          </a:prstGeom>
          <a:solidFill>
            <a:schemeClr val="bg1"/>
          </a:solidFill>
        </p:spPr>
        <p:txBody>
          <a:bodyPr>
            <a:spAutoFit/>
          </a:bodyPr>
          <a:lstStyle/>
          <a:p>
            <a:pPr lvl="0"/>
            <a:r>
              <a:rPr lang="en-US" sz="1800" dirty="0"/>
              <a:t>1. Make the tags: &lt;html&gt; for the html page, &lt;body&gt; for the content in the page, &lt;script&gt;  for the code in the page.</a:t>
            </a:r>
          </a:p>
        </p:txBody>
      </p:sp>
      <p:sp>
        <p:nvSpPr>
          <p:cNvPr id="17" name="Rectangle 16"/>
          <p:cNvSpPr/>
          <p:nvPr/>
        </p:nvSpPr>
        <p:spPr>
          <a:xfrm>
            <a:off x="6096000" y="1741577"/>
            <a:ext cx="6096000" cy="646331"/>
          </a:xfrm>
          <a:prstGeom prst="rect">
            <a:avLst/>
          </a:prstGeom>
          <a:solidFill>
            <a:schemeClr val="bg1"/>
          </a:solidFill>
        </p:spPr>
        <p:txBody>
          <a:bodyPr>
            <a:spAutoFit/>
          </a:bodyPr>
          <a:lstStyle/>
          <a:p>
            <a:r>
              <a:rPr lang="en-US" sz="1800" dirty="0"/>
              <a:t>2. Here we make the function called displayCaloriesBurned with no parameters.</a:t>
            </a:r>
          </a:p>
        </p:txBody>
      </p:sp>
      <p:sp>
        <p:nvSpPr>
          <p:cNvPr id="19" name="Rectangle 18"/>
          <p:cNvSpPr/>
          <p:nvPr/>
        </p:nvSpPr>
        <p:spPr>
          <a:xfrm>
            <a:off x="6110161" y="4675556"/>
            <a:ext cx="6096000" cy="369332"/>
          </a:xfrm>
          <a:prstGeom prst="rect">
            <a:avLst/>
          </a:prstGeom>
          <a:solidFill>
            <a:schemeClr val="bg1"/>
          </a:solidFill>
        </p:spPr>
        <p:txBody>
          <a:bodyPr>
            <a:spAutoFit/>
          </a:bodyPr>
          <a:lstStyle/>
          <a:p>
            <a:r>
              <a:rPr lang="en-US" sz="1800" dirty="0"/>
              <a:t>5.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Rectangle 13"/>
          <p:cNvSpPr/>
          <p:nvPr/>
        </p:nvSpPr>
        <p:spPr>
          <a:xfrm>
            <a:off x="6096000" y="3806477"/>
            <a:ext cx="6096000" cy="646331"/>
          </a:xfrm>
          <a:prstGeom prst="rect">
            <a:avLst/>
          </a:prstGeom>
          <a:solidFill>
            <a:schemeClr val="bg1"/>
          </a:solidFill>
        </p:spPr>
        <p:txBody>
          <a:bodyPr>
            <a:spAutoFit/>
          </a:bodyPr>
          <a:lstStyle/>
          <a:p>
            <a:r>
              <a:rPr lang="en-US" sz="1800" dirty="0"/>
              <a:t>4. The function is called without parameters and the information is displayed in the browser </a:t>
            </a:r>
          </a:p>
        </p:txBody>
      </p:sp>
      <p:sp>
        <p:nvSpPr>
          <p:cNvPr id="21" name="Oval 20">
            <a:extLst>
              <a:ext uri="{FF2B5EF4-FFF2-40B4-BE49-F238E27FC236}">
                <a16:creationId xmlns:a16="http://schemas.microsoft.com/office/drawing/2014/main" id="{6A1F5C52-70BC-C94C-83B9-F57A5091F8D1}"/>
              </a:ext>
            </a:extLst>
          </p:cNvPr>
          <p:cNvSpPr/>
          <p:nvPr/>
        </p:nvSpPr>
        <p:spPr>
          <a:xfrm>
            <a:off x="-221988" y="2132363"/>
            <a:ext cx="5718289" cy="1723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1954001-B8DE-7043-BC56-414D8E83BA25}"/>
              </a:ext>
            </a:extLst>
          </p:cNvPr>
          <p:cNvSpPr/>
          <p:nvPr/>
        </p:nvSpPr>
        <p:spPr>
          <a:xfrm>
            <a:off x="6110161" y="2827617"/>
            <a:ext cx="6096000" cy="646331"/>
          </a:xfrm>
          <a:prstGeom prst="rect">
            <a:avLst/>
          </a:prstGeom>
          <a:solidFill>
            <a:schemeClr val="bg1"/>
          </a:solidFill>
        </p:spPr>
        <p:txBody>
          <a:bodyPr>
            <a:spAutoFit/>
          </a:bodyPr>
          <a:lstStyle/>
          <a:p>
            <a:r>
              <a:rPr lang="en-US" sz="1800" dirty="0"/>
              <a:t>3. This function which is a for loop displaying the calories burned after 10, 15, 20, 25, and 30 minutes.</a:t>
            </a:r>
          </a:p>
        </p:txBody>
      </p:sp>
    </p:spTree>
    <p:extLst>
      <p:ext uri="{BB962C8B-B14F-4D97-AF65-F5344CB8AC3E}">
        <p14:creationId xmlns:p14="http://schemas.microsoft.com/office/powerpoint/2010/main" val="18438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9" grpId="0" animBg="1"/>
      <p:bldP spid="14" grpId="0" animBg="1"/>
      <p:bldP spid="21"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C1B97-DA25-4549-98A0-ADBCE4439D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831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9" name="Google Shape;74;p15">
            <a:extLst>
              <a:ext uri="{FF2B5EF4-FFF2-40B4-BE49-F238E27FC236}">
                <a16:creationId xmlns:a16="http://schemas.microsoft.com/office/drawing/2014/main" id="{2BDCA197-FD25-C943-AEC1-8F61A5A01AA5}"/>
              </a:ext>
            </a:extLst>
          </p:cNvPr>
          <p:cNvPicPr preferRelativeResize="0"/>
          <p:nvPr/>
        </p:nvPicPr>
        <p:blipFill>
          <a:blip r:embed="rId3">
            <a:alphaModFix/>
          </a:blip>
          <a:stretch>
            <a:fillRect/>
          </a:stretch>
        </p:blipFill>
        <p:spPr>
          <a:xfrm>
            <a:off x="1194213" y="167546"/>
            <a:ext cx="8119626" cy="5347724"/>
          </a:xfrm>
          <a:prstGeom prst="rect">
            <a:avLst/>
          </a:prstGeom>
          <a:noFill/>
          <a:ln>
            <a:noFill/>
          </a:ln>
        </p:spPr>
      </p:pic>
      <p:sp>
        <p:nvSpPr>
          <p:cNvPr id="3" name="TextBox 2">
            <a:extLst>
              <a:ext uri="{FF2B5EF4-FFF2-40B4-BE49-F238E27FC236}">
                <a16:creationId xmlns:a16="http://schemas.microsoft.com/office/drawing/2014/main" id="{02E367AD-2150-BB4F-B935-24AA1A60540E}"/>
              </a:ext>
            </a:extLst>
          </p:cNvPr>
          <p:cNvSpPr txBox="1"/>
          <p:nvPr/>
        </p:nvSpPr>
        <p:spPr>
          <a:xfrm>
            <a:off x="6314917" y="5633633"/>
            <a:ext cx="5997844" cy="307777"/>
          </a:xfrm>
          <a:prstGeom prst="rect">
            <a:avLst/>
          </a:prstGeom>
          <a:noFill/>
        </p:spPr>
        <p:txBody>
          <a:bodyPr wrap="square" rtlCol="0">
            <a:spAutoFit/>
          </a:bodyPr>
          <a:lstStyle/>
          <a:p>
            <a:r>
              <a:rPr lang="en-US" dirty="0"/>
              <a:t>Source: JavaScript Absolute Beginner’s Guide by Kirupa Chinnathambi</a:t>
            </a:r>
          </a:p>
        </p:txBody>
      </p:sp>
    </p:spTree>
    <p:extLst>
      <p:ext uri="{BB962C8B-B14F-4D97-AF65-F5344CB8AC3E}">
        <p14:creationId xmlns:p14="http://schemas.microsoft.com/office/powerpoint/2010/main" val="120163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7" name="Google Shape;80;p16">
            <a:extLst>
              <a:ext uri="{FF2B5EF4-FFF2-40B4-BE49-F238E27FC236}">
                <a16:creationId xmlns:a16="http://schemas.microsoft.com/office/drawing/2014/main" id="{09EF52EB-6EEF-6747-9ACB-5CA7F793AB06}"/>
              </a:ext>
            </a:extLst>
          </p:cNvPr>
          <p:cNvPicPr preferRelativeResize="0"/>
          <p:nvPr/>
        </p:nvPicPr>
        <p:blipFill>
          <a:blip r:embed="rId3">
            <a:alphaModFix/>
          </a:blip>
          <a:stretch>
            <a:fillRect/>
          </a:stretch>
        </p:blipFill>
        <p:spPr>
          <a:xfrm>
            <a:off x="587914" y="427049"/>
            <a:ext cx="10357100" cy="5104999"/>
          </a:xfrm>
          <a:prstGeom prst="rect">
            <a:avLst/>
          </a:prstGeom>
          <a:noFill/>
          <a:ln>
            <a:noFill/>
          </a:ln>
        </p:spPr>
      </p:pic>
      <p:sp>
        <p:nvSpPr>
          <p:cNvPr id="4" name="TextBox 3">
            <a:extLst>
              <a:ext uri="{FF2B5EF4-FFF2-40B4-BE49-F238E27FC236}">
                <a16:creationId xmlns:a16="http://schemas.microsoft.com/office/drawing/2014/main" id="{0799F206-0753-6A4C-A074-D927DE66F90F}"/>
              </a:ext>
            </a:extLst>
          </p:cNvPr>
          <p:cNvSpPr txBox="1"/>
          <p:nvPr/>
        </p:nvSpPr>
        <p:spPr>
          <a:xfrm>
            <a:off x="6314917" y="5633633"/>
            <a:ext cx="5997844" cy="307777"/>
          </a:xfrm>
          <a:prstGeom prst="rect">
            <a:avLst/>
          </a:prstGeom>
          <a:noFill/>
        </p:spPr>
        <p:txBody>
          <a:bodyPr wrap="square" rtlCol="0">
            <a:spAutoFit/>
          </a:bodyPr>
          <a:lstStyle/>
          <a:p>
            <a:r>
              <a:rPr lang="en-US" dirty="0"/>
              <a:t>Source: JavaScript Absolute Beginner’s Guide by Kirupa Chinnathambi</a:t>
            </a:r>
          </a:p>
        </p:txBody>
      </p:sp>
    </p:spTree>
    <p:extLst>
      <p:ext uri="{BB962C8B-B14F-4D97-AF65-F5344CB8AC3E}">
        <p14:creationId xmlns:p14="http://schemas.microsoft.com/office/powerpoint/2010/main" val="16660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graphicFrame>
        <p:nvGraphicFramePr>
          <p:cNvPr id="8" name="Google Shape;86;p17">
            <a:extLst>
              <a:ext uri="{FF2B5EF4-FFF2-40B4-BE49-F238E27FC236}">
                <a16:creationId xmlns:a16="http://schemas.microsoft.com/office/drawing/2014/main" id="{E62B402A-84D1-7649-8D39-9A0B26389A28}"/>
              </a:ext>
            </a:extLst>
          </p:cNvPr>
          <p:cNvGraphicFramePr/>
          <p:nvPr>
            <p:extLst>
              <p:ext uri="{D42A27DB-BD31-4B8C-83A1-F6EECF244321}">
                <p14:modId xmlns:p14="http://schemas.microsoft.com/office/powerpoint/2010/main" val="4038084457"/>
              </p:ext>
            </p:extLst>
          </p:nvPr>
        </p:nvGraphicFramePr>
        <p:xfrm>
          <a:off x="0" y="0"/>
          <a:ext cx="9481875" cy="6181244"/>
        </p:xfrm>
        <a:graphic>
          <a:graphicData uri="http://schemas.openxmlformats.org/drawingml/2006/table">
            <a:tbl>
              <a:tblPr>
                <a:solidFill>
                  <a:srgbClr val="FFFFFF"/>
                </a:solidFill>
              </a:tblPr>
              <a:tblGrid>
                <a:gridCol w="1529366">
                  <a:extLst>
                    <a:ext uri="{9D8B030D-6E8A-4147-A177-3AD203B41FA5}">
                      <a16:colId xmlns:a16="http://schemas.microsoft.com/office/drawing/2014/main" val="20000"/>
                    </a:ext>
                  </a:extLst>
                </a:gridCol>
                <a:gridCol w="7952509">
                  <a:extLst>
                    <a:ext uri="{9D8B030D-6E8A-4147-A177-3AD203B41FA5}">
                      <a16:colId xmlns:a16="http://schemas.microsoft.com/office/drawing/2014/main" val="20001"/>
                    </a:ext>
                  </a:extLst>
                </a:gridCol>
              </a:tblGrid>
              <a:tr h="0">
                <a:tc>
                  <a:txBody>
                    <a:bodyPr/>
                    <a:lstStyle/>
                    <a:p>
                      <a:pPr marL="0" lvl="0" indent="0" algn="r" rtl="0">
                        <a:lnSpc>
                          <a:spcPct val="115000"/>
                        </a:lnSpc>
                        <a:spcBef>
                          <a:spcPts val="0"/>
                        </a:spcBef>
                        <a:spcAft>
                          <a:spcPts val="0"/>
                        </a:spcAft>
                        <a:buNone/>
                      </a:pPr>
                      <a:r>
                        <a:rPr lang="en-US" sz="1800" b="1" dirty="0">
                          <a:latin typeface="Helvetica Neue"/>
                          <a:ea typeface="Helvetica Neue"/>
                          <a:cs typeface="Helvetica Neue"/>
                          <a:sym typeface="Helvetica Neue"/>
                        </a:rPr>
                        <a:t>Operator</a:t>
                      </a:r>
                      <a:endParaRPr sz="180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DE9FF"/>
                    </a:solidFill>
                  </a:tcPr>
                </a:tc>
                <a:tc>
                  <a:txBody>
                    <a:bodyPr/>
                    <a:lstStyle/>
                    <a:p>
                      <a:pPr marL="0" lvl="0" indent="0" algn="l" rtl="0">
                        <a:lnSpc>
                          <a:spcPct val="115000"/>
                        </a:lnSpc>
                        <a:spcBef>
                          <a:spcPts val="0"/>
                        </a:spcBef>
                        <a:spcAft>
                          <a:spcPts val="0"/>
                        </a:spcAft>
                        <a:buNone/>
                      </a:pPr>
                      <a:r>
                        <a:rPr lang="en-US" sz="1800" b="1" dirty="0">
                          <a:latin typeface="Helvetica Neue"/>
                          <a:ea typeface="Helvetica Neue"/>
                          <a:cs typeface="Helvetica Neue"/>
                          <a:sym typeface="Helvetica Neue"/>
                        </a:rPr>
                        <a:t>When it is true...</a:t>
                      </a:r>
                      <a:endParaRPr sz="180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DE9FF"/>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the first expression evaluates to something </a:t>
                      </a:r>
                      <a:r>
                        <a:rPr lang="en-US" sz="1400" dirty="0">
                          <a:highlight>
                            <a:srgbClr val="FFFFFF"/>
                          </a:highlight>
                          <a:latin typeface="Helvetica Neue"/>
                          <a:ea typeface="Helvetica Neue"/>
                          <a:cs typeface="Helvetica Neue"/>
                          <a:sym typeface="Helvetica Neue"/>
                        </a:rPr>
                        <a:t>that</a:t>
                      </a:r>
                      <a:r>
                        <a:rPr lang="en-US" dirty="0">
                          <a:highlight>
                            <a:srgbClr val="FFFFFF"/>
                          </a:highlight>
                          <a:latin typeface="Helvetica Neue"/>
                          <a:ea typeface="Helvetica Neue"/>
                          <a:cs typeface="Helvetica Neue"/>
                          <a:sym typeface="Helvetica Neue"/>
                        </a:rPr>
                        <a:t> is equal to the second expression.</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&gt;=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the first expression evaluates to something that is greater or equal to the second expression</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&gt;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the first expression evaluates to something that is greater than the second expression</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&lt;=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the first expression evaluates to something that is lesser or equal to the second expression</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&lt;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the first expression evaluates to something that is less than the second expression</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the first expression evaluates to something that is not equal to the second expression</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&amp;&amp;</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the first expression and the second expression both evaluate to true</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If either the first expression or the second expression evaluate to true</a:t>
                      </a:r>
                      <a:endParaRPr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r" rtl="0">
                        <a:lnSpc>
                          <a:spcPct val="115000"/>
                        </a:lnSpc>
                        <a:spcBef>
                          <a:spcPts val="0"/>
                        </a:spcBef>
                        <a:spcAft>
                          <a:spcPts val="0"/>
                        </a:spcAft>
                        <a:buNone/>
                      </a:pPr>
                      <a:r>
                        <a:rPr lang="en-US" b="1" dirty="0">
                          <a:latin typeface="Helvetica Neue"/>
                          <a:ea typeface="Helvetica Neue"/>
                          <a:cs typeface="Helvetica Neue"/>
                          <a:sym typeface="Helvetica Neue"/>
                        </a:rPr>
                        <a:t>!</a:t>
                      </a:r>
                      <a:endParaRPr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dirty="0">
                          <a:highlight>
                            <a:srgbClr val="FFFFFF"/>
                          </a:highlight>
                          <a:latin typeface="Helvetica Neue"/>
                          <a:ea typeface="Helvetica Neue"/>
                          <a:cs typeface="Helvetica Neue"/>
                          <a:sym typeface="Helvetica Neue"/>
                        </a:rPr>
                        <a:t>Flips the value from false to true or true to false</a:t>
                      </a:r>
                      <a:endParaRPr dirty="0">
                        <a:highlight>
                          <a:srgbClr val="FFFFFF"/>
                        </a:highlight>
                        <a:latin typeface="Helvetica Neue"/>
                        <a:ea typeface="Helvetica Neue"/>
                        <a:cs typeface="Helvetica Neue"/>
                        <a:sym typeface="Helvetica Neue"/>
                      </a:endParaRPr>
                    </a:p>
                  </a:txBody>
                  <a:tcPr marL="182875" marR="182875" marT="182875" marB="182875">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311764604"/>
                  </a:ext>
                </a:extLst>
              </a:tr>
            </a:tbl>
          </a:graphicData>
        </a:graphic>
      </p:graphicFrame>
      <p:sp>
        <p:nvSpPr>
          <p:cNvPr id="9" name="Right Brace 8">
            <a:extLst>
              <a:ext uri="{FF2B5EF4-FFF2-40B4-BE49-F238E27FC236}">
                <a16:creationId xmlns:a16="http://schemas.microsoft.com/office/drawing/2014/main" id="{C87F05C9-C685-FB43-854C-80A42B96E3AB}"/>
              </a:ext>
            </a:extLst>
          </p:cNvPr>
          <p:cNvSpPr/>
          <p:nvPr/>
        </p:nvSpPr>
        <p:spPr>
          <a:xfrm>
            <a:off x="9611454" y="639039"/>
            <a:ext cx="221673" cy="349134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ight Brace 10">
            <a:extLst>
              <a:ext uri="{FF2B5EF4-FFF2-40B4-BE49-F238E27FC236}">
                <a16:creationId xmlns:a16="http://schemas.microsoft.com/office/drawing/2014/main" id="{6CC429BC-3BBD-F24C-931B-A60B62292B62}"/>
              </a:ext>
            </a:extLst>
          </p:cNvPr>
          <p:cNvSpPr/>
          <p:nvPr/>
        </p:nvSpPr>
        <p:spPr>
          <a:xfrm>
            <a:off x="9611454" y="4204274"/>
            <a:ext cx="221673" cy="174570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4529F838-0873-0641-9EED-82423789EDE0}"/>
              </a:ext>
            </a:extLst>
          </p:cNvPr>
          <p:cNvSpPr txBox="1"/>
          <p:nvPr/>
        </p:nvSpPr>
        <p:spPr>
          <a:xfrm>
            <a:off x="9962706" y="2049850"/>
            <a:ext cx="1985818" cy="954107"/>
          </a:xfrm>
          <a:prstGeom prst="rect">
            <a:avLst/>
          </a:prstGeom>
          <a:noFill/>
        </p:spPr>
        <p:txBody>
          <a:bodyPr wrap="square" rtlCol="0">
            <a:spAutoFit/>
          </a:bodyPr>
          <a:lstStyle/>
          <a:p>
            <a:r>
              <a:rPr lang="en-US" sz="2800" dirty="0"/>
              <a:t>Relational Operators</a:t>
            </a:r>
          </a:p>
        </p:txBody>
      </p:sp>
      <p:sp>
        <p:nvSpPr>
          <p:cNvPr id="13" name="TextBox 12">
            <a:extLst>
              <a:ext uri="{FF2B5EF4-FFF2-40B4-BE49-F238E27FC236}">
                <a16:creationId xmlns:a16="http://schemas.microsoft.com/office/drawing/2014/main" id="{B0BD6E94-7284-BB47-85C2-B6158B7A2660}"/>
              </a:ext>
            </a:extLst>
          </p:cNvPr>
          <p:cNvSpPr txBox="1"/>
          <p:nvPr/>
        </p:nvSpPr>
        <p:spPr>
          <a:xfrm>
            <a:off x="9962706" y="4613402"/>
            <a:ext cx="1985818" cy="954107"/>
          </a:xfrm>
          <a:prstGeom prst="rect">
            <a:avLst/>
          </a:prstGeom>
          <a:noFill/>
        </p:spPr>
        <p:txBody>
          <a:bodyPr wrap="square" rtlCol="0">
            <a:spAutoFit/>
          </a:bodyPr>
          <a:lstStyle/>
          <a:p>
            <a:r>
              <a:rPr lang="en-US" sz="2800" dirty="0"/>
              <a:t>Logical Operators</a:t>
            </a:r>
          </a:p>
        </p:txBody>
      </p:sp>
    </p:spTree>
    <p:extLst>
      <p:ext uri="{BB962C8B-B14F-4D97-AF65-F5344CB8AC3E}">
        <p14:creationId xmlns:p14="http://schemas.microsoft.com/office/powerpoint/2010/main" val="380314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extBox 3">
            <a:extLst>
              <a:ext uri="{FF2B5EF4-FFF2-40B4-BE49-F238E27FC236}">
                <a16:creationId xmlns:a16="http://schemas.microsoft.com/office/drawing/2014/main" id="{F4CC3EB6-4B02-3D47-B2ED-7C04043D4E8A}"/>
              </a:ext>
            </a:extLst>
          </p:cNvPr>
          <p:cNvSpPr txBox="1"/>
          <p:nvPr/>
        </p:nvSpPr>
        <p:spPr>
          <a:xfrm>
            <a:off x="195943" y="413657"/>
            <a:ext cx="7892143" cy="707886"/>
          </a:xfrm>
          <a:prstGeom prst="rect">
            <a:avLst/>
          </a:prstGeom>
          <a:noFill/>
        </p:spPr>
        <p:txBody>
          <a:bodyPr wrap="square" rtlCol="0">
            <a:spAutoFit/>
          </a:bodyPr>
          <a:lstStyle/>
          <a:p>
            <a:r>
              <a:rPr lang="en-US" sz="4000" dirty="0">
                <a:latin typeface="Helvetica Neue Light"/>
              </a:rPr>
              <a:t>Conditional Expressions</a:t>
            </a:r>
          </a:p>
        </p:txBody>
      </p:sp>
      <p:sp>
        <p:nvSpPr>
          <p:cNvPr id="5" name="Rectangle 4">
            <a:extLst>
              <a:ext uri="{FF2B5EF4-FFF2-40B4-BE49-F238E27FC236}">
                <a16:creationId xmlns:a16="http://schemas.microsoft.com/office/drawing/2014/main" id="{E88397D2-92A8-4548-AF7C-BDB7B860EBDE}"/>
              </a:ext>
            </a:extLst>
          </p:cNvPr>
          <p:cNvSpPr/>
          <p:nvPr/>
        </p:nvSpPr>
        <p:spPr>
          <a:xfrm>
            <a:off x="903514" y="1480459"/>
            <a:ext cx="8240486" cy="4093428"/>
          </a:xfrm>
          <a:prstGeom prst="rect">
            <a:avLst/>
          </a:prstGeom>
        </p:spPr>
        <p:txBody>
          <a:bodyPr wrap="square">
            <a:spAutoFit/>
          </a:bodyPr>
          <a:lstStyle/>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lastName == "Hopper"</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testScore == 10</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firstName != "Grace"</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months != 0</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testScore &gt; 100</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age &lt; 18</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distance &gt;= limit</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stock &lt;= reorder_point</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a:p>
            <a:pPr marL="347345">
              <a:tabLst>
                <a:tab pos="1371600" algn="l"/>
              </a:tabLst>
            </a:pPr>
            <a:r>
              <a:rPr lang="en-US" sz="2000" b="1"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rate / 100 &gt;= 0.1                   </a:t>
            </a:r>
            <a:endParaRPr lang="en-US" sz="2000" b="1"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Rounded Rectangle 4">
            <a:extLst>
              <a:ext uri="{FF2B5EF4-FFF2-40B4-BE49-F238E27FC236}">
                <a16:creationId xmlns:a16="http://schemas.microsoft.com/office/drawing/2014/main" id="{A13350C7-5647-0441-AEBA-72807496419D}"/>
              </a:ext>
            </a:extLst>
          </p:cNvPr>
          <p:cNvSpPr/>
          <p:nvPr/>
        </p:nvSpPr>
        <p:spPr bwMode="auto">
          <a:xfrm>
            <a:off x="7097486" y="1654630"/>
            <a:ext cx="2667000" cy="114300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Expressions evaluate to true or false.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Tree>
    <p:extLst>
      <p:ext uri="{BB962C8B-B14F-4D97-AF65-F5344CB8AC3E}">
        <p14:creationId xmlns:p14="http://schemas.microsoft.com/office/powerpoint/2010/main" val="385199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extBox 3">
            <a:extLst>
              <a:ext uri="{FF2B5EF4-FFF2-40B4-BE49-F238E27FC236}">
                <a16:creationId xmlns:a16="http://schemas.microsoft.com/office/drawing/2014/main" id="{52D8CEBC-9F45-364C-9FDE-863D2B8B01DB}"/>
              </a:ext>
            </a:extLst>
          </p:cNvPr>
          <p:cNvSpPr txBox="1"/>
          <p:nvPr/>
        </p:nvSpPr>
        <p:spPr>
          <a:xfrm>
            <a:off x="195943" y="413657"/>
            <a:ext cx="7892143" cy="707886"/>
          </a:xfrm>
          <a:prstGeom prst="rect">
            <a:avLst/>
          </a:prstGeom>
          <a:noFill/>
        </p:spPr>
        <p:txBody>
          <a:bodyPr wrap="square" rtlCol="0">
            <a:spAutoFit/>
          </a:bodyPr>
          <a:lstStyle/>
          <a:p>
            <a:r>
              <a:rPr lang="en-US" sz="4000" dirty="0">
                <a:latin typeface="Helvetica Neue Light"/>
              </a:rPr>
              <a:t>Handy Boolean Expression</a:t>
            </a:r>
          </a:p>
        </p:txBody>
      </p:sp>
      <p:graphicFrame>
        <p:nvGraphicFramePr>
          <p:cNvPr id="5" name="Object 4">
            <a:extLst>
              <a:ext uri="{FF2B5EF4-FFF2-40B4-BE49-F238E27FC236}">
                <a16:creationId xmlns:a16="http://schemas.microsoft.com/office/drawing/2014/main" id="{272703F0-9179-4746-B109-290FC2B726F6}"/>
              </a:ext>
            </a:extLst>
          </p:cNvPr>
          <p:cNvGraphicFramePr>
            <a:graphicFrameLocks noChangeAspect="1"/>
          </p:cNvGraphicFramePr>
          <p:nvPr>
            <p:extLst>
              <p:ext uri="{D42A27DB-BD31-4B8C-83A1-F6EECF244321}">
                <p14:modId xmlns:p14="http://schemas.microsoft.com/office/powerpoint/2010/main" val="405916862"/>
              </p:ext>
            </p:extLst>
          </p:nvPr>
        </p:nvGraphicFramePr>
        <p:xfrm>
          <a:off x="2341563" y="2328863"/>
          <a:ext cx="7313612" cy="1403350"/>
        </p:xfrm>
        <a:graphic>
          <a:graphicData uri="http://schemas.openxmlformats.org/presentationml/2006/ole">
            <mc:AlternateContent xmlns:mc="http://schemas.openxmlformats.org/markup-compatibility/2006">
              <mc:Choice xmlns:v="urn:schemas-microsoft-com:vml" Requires="v">
                <p:oleObj spid="_x0000_s1082" name="Document" r:id="rId4" imgW="7313400" imgH="1402436" progId="Word.Document.12">
                  <p:embed/>
                </p:oleObj>
              </mc:Choice>
              <mc:Fallback>
                <p:oleObj name="Document" r:id="rId4" imgW="7313400" imgH="1402436" progId="Word.Document.12">
                  <p:embed/>
                  <p:pic>
                    <p:nvPicPr>
                      <p:cNvPr id="7" name="Object 6">
                        <a:extLst>
                          <a:ext uri="{FF2B5EF4-FFF2-40B4-BE49-F238E27FC236}">
                            <a16:creationId xmlns:a16="http://schemas.microsoft.com/office/drawing/2014/main" id="{2614304A-1CEE-4FEB-8EAF-74E0420D460D}"/>
                          </a:ext>
                        </a:extLst>
                      </p:cNvPr>
                      <p:cNvPicPr/>
                      <p:nvPr/>
                    </p:nvPicPr>
                    <p:blipFill>
                      <a:blip r:embed="rId5"/>
                      <a:stretch>
                        <a:fillRect/>
                      </a:stretch>
                    </p:blipFill>
                    <p:spPr>
                      <a:xfrm>
                        <a:off x="2341563" y="2328863"/>
                        <a:ext cx="7313612" cy="1403350"/>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25B7875-0D56-3B42-AD7E-7C0B3D38E5D3}"/>
              </a:ext>
            </a:extLst>
          </p:cNvPr>
          <p:cNvSpPr txBox="1">
            <a:spLocks/>
          </p:cNvSpPr>
          <p:nvPr/>
        </p:nvSpPr>
        <p:spPr bwMode="auto">
          <a:xfrm>
            <a:off x="2341326" y="1763878"/>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defRPr/>
            </a:pPr>
            <a:r>
              <a:rPr lang="en-US" kern="0" dirty="0">
                <a:latin typeface="Arial"/>
              </a:rPr>
              <a:t>The syntax of the global isNaN method</a:t>
            </a:r>
          </a:p>
        </p:txBody>
      </p:sp>
      <p:sp>
        <p:nvSpPr>
          <p:cNvPr id="8" name="Rounded Rectangle 6">
            <a:extLst>
              <a:ext uri="{FF2B5EF4-FFF2-40B4-BE49-F238E27FC236}">
                <a16:creationId xmlns:a16="http://schemas.microsoft.com/office/drawing/2014/main" id="{E9BE05EB-3272-C845-A849-06BDF3CCCF61}"/>
              </a:ext>
            </a:extLst>
          </p:cNvPr>
          <p:cNvSpPr/>
          <p:nvPr/>
        </p:nvSpPr>
        <p:spPr bwMode="auto">
          <a:xfrm>
            <a:off x="2111826" y="4539344"/>
            <a:ext cx="7467600" cy="129540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isNaN() is a global method.  The term “global” means it is available everywhere in your JavaScript code.  Global methods are also sometimes called functions.</a:t>
            </a:r>
          </a:p>
        </p:txBody>
      </p:sp>
    </p:spTree>
    <p:extLst>
      <p:ext uri="{BB962C8B-B14F-4D97-AF65-F5344CB8AC3E}">
        <p14:creationId xmlns:p14="http://schemas.microsoft.com/office/powerpoint/2010/main" val="25408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2456</TotalTime>
  <Words>2167</Words>
  <Application>Microsoft Office PowerPoint</Application>
  <PresentationFormat>Widescreen</PresentationFormat>
  <Paragraphs>574</Paragraphs>
  <Slides>44</Slides>
  <Notes>32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Helvetica Neue Light</vt:lpstr>
      <vt:lpstr>Consolas</vt:lpstr>
      <vt:lpstr>Calibri</vt:lpstr>
      <vt:lpstr>Courier New</vt:lpstr>
      <vt:lpstr>Arial Black</vt:lpstr>
      <vt:lpstr>Wingdings 3</vt:lpstr>
      <vt:lpstr>Arial</vt:lpstr>
      <vt:lpstr>Georgia</vt:lpstr>
      <vt:lpstr>Helvetica Neue</vt:lpstr>
      <vt:lpstr>Times New Roman</vt:lpstr>
      <vt:lpstr>Arial Narrow</vt:lpstr>
      <vt:lpstr>Office Theme</vt:lpstr>
      <vt:lpstr>Document</vt:lpstr>
      <vt:lpstr>Information Systems in Organizations</vt:lpstr>
      <vt:lpstr>PowerPoint Presentation</vt:lpstr>
      <vt:lpstr>If / Else Statements</vt:lpstr>
      <vt:lpstr>If and Else statements allow you to run some code based on whether a condition is true or false.</vt:lpstr>
      <vt:lpstr>PowerPoint Presentation</vt:lpstr>
      <vt:lpstr>PowerPoint Presentation</vt:lpstr>
      <vt:lpstr>PowerPoint Presentation</vt:lpstr>
      <vt:lpstr>PowerPoint Presentation</vt:lpstr>
      <vt:lpstr>PowerPoint Presentation</vt:lpstr>
      <vt:lpstr>Conditional expressions with logical operators</vt:lpstr>
      <vt:lpstr>Putting conditional expressions to work!</vt:lpstr>
      <vt:lpstr>PowerPoint Presentation</vt:lpstr>
      <vt:lpstr>PowerPoint Presentation</vt:lpstr>
      <vt:lpstr>PowerPoint Presentation</vt:lpstr>
      <vt:lpstr>Time for “Challenges”!</vt:lpstr>
      <vt:lpstr>In-Class Challenges</vt:lpstr>
      <vt:lpstr>PowerPoint Presentation</vt:lpstr>
      <vt:lpstr>PowerPoint Presentation</vt:lpstr>
      <vt:lpstr>PowerPoint Presentation</vt:lpstr>
      <vt:lpstr>PowerPoint Presentation</vt:lpstr>
      <vt:lpstr>PowerPoint Presentation</vt:lpstr>
      <vt:lpstr>PowerPoint Presentation</vt:lpstr>
      <vt:lpstr>Loops</vt:lpstr>
      <vt:lpstr>PowerPoint Presentation</vt:lpstr>
      <vt:lpstr>You could do this…</vt:lpstr>
      <vt:lpstr>But wouldn’t this be easier?</vt:lpstr>
      <vt:lpstr>Enter the loop…</vt:lpstr>
      <vt:lpstr>You will often want to repeat some code many MANY times.</vt:lpstr>
      <vt:lpstr>PowerPoint Presentation</vt:lpstr>
      <vt:lpstr>You will often want to repeat some code many MANY times. A loop will help you out.</vt:lpstr>
      <vt:lpstr>PowerPoint Presentation</vt:lpstr>
      <vt:lpstr>PowerPoint Presentation</vt:lpstr>
      <vt:lpstr>PowerPoint Presentation</vt:lpstr>
      <vt:lpstr>PowerPoint Presentation</vt:lpstr>
      <vt:lpstr>Difference between while loop and do…while loop</vt:lpstr>
      <vt:lpstr>Time for “Challenges”!</vt:lpstr>
      <vt:lpstr>In-Class Challenges</vt:lpstr>
      <vt:lpstr>PowerPoint Presentation</vt:lpstr>
      <vt:lpstr>Time to Code!</vt:lpstr>
      <vt:lpstr>PowerPoint Presentation</vt:lpstr>
      <vt:lpstr>PowerPoint Presentation</vt:lpstr>
      <vt:lpstr>Time to Code!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Marie Martin</cp:lastModifiedBy>
  <cp:revision>245</cp:revision>
  <cp:lastPrinted>2019-04-10T22:15:37Z</cp:lastPrinted>
  <dcterms:modified xsi:type="dcterms:W3CDTF">2020-02-03T19:48:41Z</dcterms:modified>
</cp:coreProperties>
</file>