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8"/>
  </p:notesMasterIdLst>
  <p:sldIdLst>
    <p:sldId id="256" r:id="rId2"/>
    <p:sldId id="382" r:id="rId3"/>
    <p:sldId id="275" r:id="rId4"/>
    <p:sldId id="278" r:id="rId5"/>
    <p:sldId id="372" r:id="rId6"/>
    <p:sldId id="373" r:id="rId7"/>
    <p:sldId id="374" r:id="rId8"/>
    <p:sldId id="375" r:id="rId9"/>
    <p:sldId id="376" r:id="rId10"/>
    <p:sldId id="377" r:id="rId11"/>
    <p:sldId id="378" r:id="rId12"/>
    <p:sldId id="379" r:id="rId13"/>
    <p:sldId id="380" r:id="rId14"/>
    <p:sldId id="381" r:id="rId15"/>
    <p:sldId id="356" r:id="rId16"/>
    <p:sldId id="316" r:id="rId17"/>
    <p:sldId id="317" r:id="rId18"/>
    <p:sldId id="319" r:id="rId19"/>
    <p:sldId id="272" r:id="rId20"/>
    <p:sldId id="330" r:id="rId21"/>
    <p:sldId id="324" r:id="rId22"/>
    <p:sldId id="349" r:id="rId23"/>
    <p:sldId id="357" r:id="rId24"/>
    <p:sldId id="358" r:id="rId25"/>
    <p:sldId id="361" r:id="rId26"/>
    <p:sldId id="360" r:id="rId27"/>
    <p:sldId id="368" r:id="rId28"/>
    <p:sldId id="365" r:id="rId29"/>
    <p:sldId id="362" r:id="rId30"/>
    <p:sldId id="369" r:id="rId31"/>
    <p:sldId id="366" r:id="rId32"/>
    <p:sldId id="363" r:id="rId33"/>
    <p:sldId id="370" r:id="rId34"/>
    <p:sldId id="367" r:id="rId35"/>
    <p:sldId id="364" r:id="rId36"/>
    <p:sldId id="371" r:id="rId37"/>
  </p:sldIdLst>
  <p:sldSz cx="12192000" cy="6858000"/>
  <p:notesSz cx="7023100" cy="9309100"/>
  <p:embeddedFontLst>
    <p:embeddedFont>
      <p:font typeface="Arial Narrow" panose="020B060602020203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Georgia" panose="02040502050405020303" pitchFamily="18" charset="0"/>
      <p:regular r:id="rId47"/>
      <p:bold r:id="rId48"/>
      <p:italic r:id="rId49"/>
      <p:boldItalic r:id="rId50"/>
    </p:embeddedFont>
    <p:embeddedFont>
      <p:font typeface="Arial Black" panose="020B0A04020102020204" pitchFamily="34" charset="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
          <p15:clr>
            <a:srgbClr val="A4A3A4"/>
          </p15:clr>
        </p15:guide>
        <p15:guide id="2" pos="7344" userDrawn="1">
          <p15:clr>
            <a:srgbClr val="A4A3A4"/>
          </p15:clr>
        </p15:guide>
        <p15:guide id="3" orient="horz" pos="22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078C34-9DD4-4FF6-A8B3-301DA20EA9BA}">
  <a:tblStyle styleId="{CA078C34-9DD4-4FF6-A8B3-301DA20EA9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82" autoAdjust="0"/>
    <p:restoredTop sz="81742" autoAdjust="0"/>
  </p:normalViewPr>
  <p:slideViewPr>
    <p:cSldViewPr snapToGrid="0">
      <p:cViewPr varScale="1">
        <p:scale>
          <a:sx n="102" d="100"/>
          <a:sy n="102" d="100"/>
        </p:scale>
        <p:origin x="1188" y="114"/>
      </p:cViewPr>
      <p:guideLst>
        <p:guide pos="288"/>
        <p:guide pos="7344"/>
        <p:guide orient="horz" pos="2208"/>
      </p:guideLst>
    </p:cSldViewPr>
  </p:slideViewPr>
  <p:outlineViewPr>
    <p:cViewPr>
      <p:scale>
        <a:sx n="33" d="100"/>
        <a:sy n="33" d="100"/>
      </p:scale>
      <p:origin x="0" y="-7350"/>
    </p:cViewPr>
  </p:outlineViewPr>
  <p:notesTextViewPr>
    <p:cViewPr>
      <p:scale>
        <a:sx n="1" d="1"/>
        <a:sy n="1" d="1"/>
      </p:scale>
      <p:origin x="0" y="0"/>
    </p:cViewPr>
  </p:notesTextViewPr>
  <p:sorterViewPr>
    <p:cViewPr>
      <p:scale>
        <a:sx n="100" d="100"/>
        <a:sy n="100" d="100"/>
      </p:scale>
      <p:origin x="0" y="-2112"/>
    </p:cViewPr>
  </p:sorterViewPr>
  <p:notesViewPr>
    <p:cSldViewPr snapToGrid="0">
      <p:cViewPr varScale="1">
        <p:scale>
          <a:sx n="115" d="100"/>
          <a:sy n="115" d="100"/>
        </p:scale>
        <p:origin x="50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8DC06F-34C8-4854-8B64-E76F5762CF6D}" type="doc">
      <dgm:prSet loTypeId="urn:microsoft.com/office/officeart/2005/8/layout/hierarchy2" loCatId="hierarchy" qsTypeId="urn:microsoft.com/office/officeart/2005/8/quickstyle/simple2" qsCatId="simple" csTypeId="urn:microsoft.com/office/officeart/2005/8/colors/colorful5" csCatId="colorful" phldr="1"/>
      <dgm:spPr/>
      <dgm:t>
        <a:bodyPr/>
        <a:lstStyle/>
        <a:p>
          <a:endParaRPr lang="en-US"/>
        </a:p>
      </dgm:t>
    </dgm:pt>
    <dgm:pt modelId="{3163E66B-1650-4E1E-A64A-60AA6B38CC7C}">
      <dgm:prSet/>
      <dgm:spPr/>
      <dgm:t>
        <a:bodyPr/>
        <a:lstStyle/>
        <a:p>
          <a:r>
            <a:rPr lang="en-US" b="0" i="0" dirty="0"/>
            <a:t>CSS stands for Cascading Style Sheets</a:t>
          </a:r>
          <a:endParaRPr lang="en-US" dirty="0"/>
        </a:p>
      </dgm:t>
    </dgm:pt>
    <dgm:pt modelId="{E770FC43-A8C3-47FA-ACB0-D19B7820970C}" type="parTrans" cxnId="{C85EECC3-9452-422D-82D2-247F48894F5D}">
      <dgm:prSet/>
      <dgm:spPr/>
      <dgm:t>
        <a:bodyPr/>
        <a:lstStyle/>
        <a:p>
          <a:endParaRPr lang="en-US"/>
        </a:p>
      </dgm:t>
    </dgm:pt>
    <dgm:pt modelId="{128175BD-60D0-4609-B8B1-45EC0A17090B}" type="sibTrans" cxnId="{C85EECC3-9452-422D-82D2-247F48894F5D}">
      <dgm:prSet/>
      <dgm:spPr/>
      <dgm:t>
        <a:bodyPr/>
        <a:lstStyle/>
        <a:p>
          <a:endParaRPr lang="en-US"/>
        </a:p>
      </dgm:t>
    </dgm:pt>
    <dgm:pt modelId="{3354B3D4-60C7-449F-BFCB-B768276B86B7}">
      <dgm:prSet/>
      <dgm:spPr/>
      <dgm:t>
        <a:bodyPr/>
        <a:lstStyle/>
        <a:p>
          <a:r>
            <a:rPr lang="en-US" b="0" i="0" dirty="0"/>
            <a:t>Describes how HTML elements are to be displayed on the screen</a:t>
          </a:r>
          <a:endParaRPr lang="en-US" dirty="0"/>
        </a:p>
      </dgm:t>
    </dgm:pt>
    <dgm:pt modelId="{3B8483BD-29BE-4E28-829E-3C65C6A9861A}" type="parTrans" cxnId="{DFC6D61E-3A3F-46C1-8885-865297297885}">
      <dgm:prSet/>
      <dgm:spPr/>
      <dgm:t>
        <a:bodyPr/>
        <a:lstStyle/>
        <a:p>
          <a:endParaRPr lang="en-US"/>
        </a:p>
      </dgm:t>
    </dgm:pt>
    <dgm:pt modelId="{32DAE976-DAE8-465A-8994-F7BF1D01D4B9}" type="sibTrans" cxnId="{DFC6D61E-3A3F-46C1-8885-865297297885}">
      <dgm:prSet/>
      <dgm:spPr/>
      <dgm:t>
        <a:bodyPr/>
        <a:lstStyle/>
        <a:p>
          <a:endParaRPr lang="en-US"/>
        </a:p>
      </dgm:t>
    </dgm:pt>
    <dgm:pt modelId="{F5DC2787-CD79-4F20-9788-C88694DA4380}">
      <dgm:prSet/>
      <dgm:spPr/>
      <dgm:t>
        <a:bodyPr/>
        <a:lstStyle/>
        <a:p>
          <a:r>
            <a:rPr lang="en-US" b="0" i="0" dirty="0"/>
            <a:t>Inline – Using style attributes in each HTML element</a:t>
          </a:r>
          <a:endParaRPr lang="en-US" dirty="0"/>
        </a:p>
      </dgm:t>
    </dgm:pt>
    <dgm:pt modelId="{274A4122-316B-4C7D-A43C-482C3FACFE3B}" type="parTrans" cxnId="{D009F22D-4D72-45BB-ACB9-06C69D103790}">
      <dgm:prSet/>
      <dgm:spPr/>
      <dgm:t>
        <a:bodyPr/>
        <a:lstStyle/>
        <a:p>
          <a:endParaRPr lang="en-US"/>
        </a:p>
      </dgm:t>
    </dgm:pt>
    <dgm:pt modelId="{0B0457AC-3977-437A-98CE-4573651B4560}" type="sibTrans" cxnId="{D009F22D-4D72-45BB-ACB9-06C69D103790}">
      <dgm:prSet/>
      <dgm:spPr/>
      <dgm:t>
        <a:bodyPr/>
        <a:lstStyle/>
        <a:p>
          <a:endParaRPr lang="en-US"/>
        </a:p>
      </dgm:t>
    </dgm:pt>
    <dgm:pt modelId="{4EFD08D0-DAF3-47C8-9CD8-AF136BF02FB5}">
      <dgm:prSet/>
      <dgm:spPr/>
      <dgm:t>
        <a:bodyPr/>
        <a:lstStyle/>
        <a:p>
          <a:r>
            <a:rPr lang="en-US" b="0" i="0" dirty="0"/>
            <a:t>Internal – Using a &lt;style&gt; element in the &lt;head&gt; section</a:t>
          </a:r>
          <a:endParaRPr lang="en-US" dirty="0"/>
        </a:p>
      </dgm:t>
    </dgm:pt>
    <dgm:pt modelId="{1D565015-641C-4EE5-8D42-48450196E76A}" type="parTrans" cxnId="{B124D406-3598-4269-9C18-D165F12EEF29}">
      <dgm:prSet/>
      <dgm:spPr/>
      <dgm:t>
        <a:bodyPr/>
        <a:lstStyle/>
        <a:p>
          <a:endParaRPr lang="en-US"/>
        </a:p>
      </dgm:t>
    </dgm:pt>
    <dgm:pt modelId="{6891EA96-D021-4D46-AAF1-2EE63E46265A}" type="sibTrans" cxnId="{B124D406-3598-4269-9C18-D165F12EEF29}">
      <dgm:prSet/>
      <dgm:spPr/>
      <dgm:t>
        <a:bodyPr/>
        <a:lstStyle/>
        <a:p>
          <a:endParaRPr lang="en-US"/>
        </a:p>
      </dgm:t>
    </dgm:pt>
    <dgm:pt modelId="{3C051915-A940-4352-AEC6-32C71694D371}">
      <dgm:prSet/>
      <dgm:spPr/>
      <dgm:t>
        <a:bodyPr/>
        <a:lstStyle/>
        <a:p>
          <a:r>
            <a:rPr lang="en-US" b="0" i="0" dirty="0"/>
            <a:t>External – Using an external CSS file</a:t>
          </a:r>
          <a:endParaRPr lang="en-US" dirty="0"/>
        </a:p>
      </dgm:t>
    </dgm:pt>
    <dgm:pt modelId="{805AE911-37AD-4568-B5C8-E3442D63D473}" type="parTrans" cxnId="{7A9ACDBF-3DA7-41A2-8876-C6CA81D4CEFF}">
      <dgm:prSet/>
      <dgm:spPr/>
      <dgm:t>
        <a:bodyPr/>
        <a:lstStyle/>
        <a:p>
          <a:endParaRPr lang="en-US"/>
        </a:p>
      </dgm:t>
    </dgm:pt>
    <dgm:pt modelId="{4FD595AF-10AC-4392-A393-37CAA7ED8ABA}" type="sibTrans" cxnId="{7A9ACDBF-3DA7-41A2-8876-C6CA81D4CEFF}">
      <dgm:prSet/>
      <dgm:spPr/>
      <dgm:t>
        <a:bodyPr/>
        <a:lstStyle/>
        <a:p>
          <a:endParaRPr lang="en-US"/>
        </a:p>
      </dgm:t>
    </dgm:pt>
    <dgm:pt modelId="{1ADD4339-96CB-4A85-A351-B68BC3B5A29B}">
      <dgm:prSet/>
      <dgm:spPr/>
      <dgm:t>
        <a:bodyPr/>
        <a:lstStyle/>
        <a:p>
          <a:r>
            <a:rPr lang="en-US" b="0" i="0" dirty="0"/>
            <a:t>Saves a lot of work and can control the layout of multiple pages all at once</a:t>
          </a:r>
          <a:endParaRPr lang="en-US" dirty="0"/>
        </a:p>
      </dgm:t>
    </dgm:pt>
    <dgm:pt modelId="{A83543CA-008A-49BC-ACEA-4BEF492349C0}" type="parTrans" cxnId="{062928EE-AF7F-4493-9CE5-24BA0324F24B}">
      <dgm:prSet/>
      <dgm:spPr/>
      <dgm:t>
        <a:bodyPr/>
        <a:lstStyle/>
        <a:p>
          <a:endParaRPr lang="en-US"/>
        </a:p>
      </dgm:t>
    </dgm:pt>
    <dgm:pt modelId="{7B5FAFD8-5E5D-4F75-BDA9-BAA70C934CF2}" type="sibTrans" cxnId="{062928EE-AF7F-4493-9CE5-24BA0324F24B}">
      <dgm:prSet/>
      <dgm:spPr/>
      <dgm:t>
        <a:bodyPr/>
        <a:lstStyle/>
        <a:p>
          <a:endParaRPr lang="en-US"/>
        </a:p>
      </dgm:t>
    </dgm:pt>
    <dgm:pt modelId="{BDBE47D5-6D55-44C8-BD55-9F427AE785B0}" type="pres">
      <dgm:prSet presAssocID="{D38DC06F-34C8-4854-8B64-E76F5762CF6D}" presName="diagram" presStyleCnt="0">
        <dgm:presLayoutVars>
          <dgm:chPref val="1"/>
          <dgm:dir/>
          <dgm:animOne val="branch"/>
          <dgm:animLvl val="lvl"/>
          <dgm:resizeHandles val="exact"/>
        </dgm:presLayoutVars>
      </dgm:prSet>
      <dgm:spPr/>
      <dgm:t>
        <a:bodyPr/>
        <a:lstStyle/>
        <a:p>
          <a:endParaRPr lang="en-US"/>
        </a:p>
      </dgm:t>
    </dgm:pt>
    <dgm:pt modelId="{D7613605-EA90-4456-B122-833A857F2389}" type="pres">
      <dgm:prSet presAssocID="{3163E66B-1650-4E1E-A64A-60AA6B38CC7C}" presName="root1" presStyleCnt="0"/>
      <dgm:spPr/>
    </dgm:pt>
    <dgm:pt modelId="{95C4FA9E-C7B4-401F-8F27-647AC9D6EDEA}" type="pres">
      <dgm:prSet presAssocID="{3163E66B-1650-4E1E-A64A-60AA6B38CC7C}" presName="LevelOneTextNode" presStyleLbl="node0" presStyleIdx="0" presStyleCnt="3">
        <dgm:presLayoutVars>
          <dgm:chPref val="3"/>
        </dgm:presLayoutVars>
      </dgm:prSet>
      <dgm:spPr/>
      <dgm:t>
        <a:bodyPr/>
        <a:lstStyle/>
        <a:p>
          <a:endParaRPr lang="en-US"/>
        </a:p>
      </dgm:t>
    </dgm:pt>
    <dgm:pt modelId="{BF421387-3A35-4AEB-8C5B-308A66164FD1}" type="pres">
      <dgm:prSet presAssocID="{3163E66B-1650-4E1E-A64A-60AA6B38CC7C}" presName="level2hierChild" presStyleCnt="0"/>
      <dgm:spPr/>
    </dgm:pt>
    <dgm:pt modelId="{B632E6A9-3E6A-4807-9F1D-6DDEA401D25B}" type="pres">
      <dgm:prSet presAssocID="{3354B3D4-60C7-449F-BFCB-B768276B86B7}" presName="root1" presStyleCnt="0"/>
      <dgm:spPr/>
    </dgm:pt>
    <dgm:pt modelId="{B8C7A26E-5F76-40DD-BEA0-E75AAF8B2A35}" type="pres">
      <dgm:prSet presAssocID="{3354B3D4-60C7-449F-BFCB-B768276B86B7}" presName="LevelOneTextNode" presStyleLbl="node0" presStyleIdx="1" presStyleCnt="3">
        <dgm:presLayoutVars>
          <dgm:chPref val="3"/>
        </dgm:presLayoutVars>
      </dgm:prSet>
      <dgm:spPr/>
      <dgm:t>
        <a:bodyPr/>
        <a:lstStyle/>
        <a:p>
          <a:endParaRPr lang="en-US"/>
        </a:p>
      </dgm:t>
    </dgm:pt>
    <dgm:pt modelId="{2EFEDAB5-081F-4150-89DE-0E01BF5298CE}" type="pres">
      <dgm:prSet presAssocID="{3354B3D4-60C7-449F-BFCB-B768276B86B7}" presName="level2hierChild" presStyleCnt="0"/>
      <dgm:spPr/>
    </dgm:pt>
    <dgm:pt modelId="{6B04D8EA-B7FF-4ADE-9A7E-B054A6A46638}" type="pres">
      <dgm:prSet presAssocID="{274A4122-316B-4C7D-A43C-482C3FACFE3B}" presName="conn2-1" presStyleLbl="parChTrans1D2" presStyleIdx="0" presStyleCnt="3"/>
      <dgm:spPr/>
      <dgm:t>
        <a:bodyPr/>
        <a:lstStyle/>
        <a:p>
          <a:endParaRPr lang="en-US"/>
        </a:p>
      </dgm:t>
    </dgm:pt>
    <dgm:pt modelId="{EB35CCB0-40D6-462A-931A-B2F7AE12E6CA}" type="pres">
      <dgm:prSet presAssocID="{274A4122-316B-4C7D-A43C-482C3FACFE3B}" presName="connTx" presStyleLbl="parChTrans1D2" presStyleIdx="0" presStyleCnt="3"/>
      <dgm:spPr/>
      <dgm:t>
        <a:bodyPr/>
        <a:lstStyle/>
        <a:p>
          <a:endParaRPr lang="en-US"/>
        </a:p>
      </dgm:t>
    </dgm:pt>
    <dgm:pt modelId="{67FC8F0E-41BA-4AD6-B259-17E766E16B6E}" type="pres">
      <dgm:prSet presAssocID="{F5DC2787-CD79-4F20-9788-C88694DA4380}" presName="root2" presStyleCnt="0"/>
      <dgm:spPr/>
    </dgm:pt>
    <dgm:pt modelId="{9EC8EB9E-B2A3-4124-A58A-C06F13134498}" type="pres">
      <dgm:prSet presAssocID="{F5DC2787-CD79-4F20-9788-C88694DA4380}" presName="LevelTwoTextNode" presStyleLbl="node2" presStyleIdx="0" presStyleCnt="3">
        <dgm:presLayoutVars>
          <dgm:chPref val="3"/>
        </dgm:presLayoutVars>
      </dgm:prSet>
      <dgm:spPr/>
      <dgm:t>
        <a:bodyPr/>
        <a:lstStyle/>
        <a:p>
          <a:endParaRPr lang="en-US"/>
        </a:p>
      </dgm:t>
    </dgm:pt>
    <dgm:pt modelId="{7B0F8E6F-7D20-4E7A-90E2-EBF8F90CD9C3}" type="pres">
      <dgm:prSet presAssocID="{F5DC2787-CD79-4F20-9788-C88694DA4380}" presName="level3hierChild" presStyleCnt="0"/>
      <dgm:spPr/>
    </dgm:pt>
    <dgm:pt modelId="{5EEA65E7-68CB-4FB7-A87F-13F467EFB471}" type="pres">
      <dgm:prSet presAssocID="{1D565015-641C-4EE5-8D42-48450196E76A}" presName="conn2-1" presStyleLbl="parChTrans1D2" presStyleIdx="1" presStyleCnt="3"/>
      <dgm:spPr/>
      <dgm:t>
        <a:bodyPr/>
        <a:lstStyle/>
        <a:p>
          <a:endParaRPr lang="en-US"/>
        </a:p>
      </dgm:t>
    </dgm:pt>
    <dgm:pt modelId="{8B4F9C5E-C41F-4C11-94FE-734664620CDB}" type="pres">
      <dgm:prSet presAssocID="{1D565015-641C-4EE5-8D42-48450196E76A}" presName="connTx" presStyleLbl="parChTrans1D2" presStyleIdx="1" presStyleCnt="3"/>
      <dgm:spPr/>
      <dgm:t>
        <a:bodyPr/>
        <a:lstStyle/>
        <a:p>
          <a:endParaRPr lang="en-US"/>
        </a:p>
      </dgm:t>
    </dgm:pt>
    <dgm:pt modelId="{057E08E7-8283-40B4-80E8-5115A1BB9EA5}" type="pres">
      <dgm:prSet presAssocID="{4EFD08D0-DAF3-47C8-9CD8-AF136BF02FB5}" presName="root2" presStyleCnt="0"/>
      <dgm:spPr/>
    </dgm:pt>
    <dgm:pt modelId="{3C97EF20-62EA-4AFF-8EE9-F326BCC36314}" type="pres">
      <dgm:prSet presAssocID="{4EFD08D0-DAF3-47C8-9CD8-AF136BF02FB5}" presName="LevelTwoTextNode" presStyleLbl="node2" presStyleIdx="1" presStyleCnt="3">
        <dgm:presLayoutVars>
          <dgm:chPref val="3"/>
        </dgm:presLayoutVars>
      </dgm:prSet>
      <dgm:spPr/>
      <dgm:t>
        <a:bodyPr/>
        <a:lstStyle/>
        <a:p>
          <a:endParaRPr lang="en-US"/>
        </a:p>
      </dgm:t>
    </dgm:pt>
    <dgm:pt modelId="{D11278D0-D19A-4EF7-B5D9-657D639A8BF9}" type="pres">
      <dgm:prSet presAssocID="{4EFD08D0-DAF3-47C8-9CD8-AF136BF02FB5}" presName="level3hierChild" presStyleCnt="0"/>
      <dgm:spPr/>
    </dgm:pt>
    <dgm:pt modelId="{71828803-1C69-428E-98FF-AAC355A5BFDD}" type="pres">
      <dgm:prSet presAssocID="{805AE911-37AD-4568-B5C8-E3442D63D473}" presName="conn2-1" presStyleLbl="parChTrans1D2" presStyleIdx="2" presStyleCnt="3"/>
      <dgm:spPr/>
      <dgm:t>
        <a:bodyPr/>
        <a:lstStyle/>
        <a:p>
          <a:endParaRPr lang="en-US"/>
        </a:p>
      </dgm:t>
    </dgm:pt>
    <dgm:pt modelId="{FED9F2B0-96A1-43DF-A256-816CDDBEBF43}" type="pres">
      <dgm:prSet presAssocID="{805AE911-37AD-4568-B5C8-E3442D63D473}" presName="connTx" presStyleLbl="parChTrans1D2" presStyleIdx="2" presStyleCnt="3"/>
      <dgm:spPr/>
      <dgm:t>
        <a:bodyPr/>
        <a:lstStyle/>
        <a:p>
          <a:endParaRPr lang="en-US"/>
        </a:p>
      </dgm:t>
    </dgm:pt>
    <dgm:pt modelId="{55AD2320-8625-40E7-B71B-993B3402B3B7}" type="pres">
      <dgm:prSet presAssocID="{3C051915-A940-4352-AEC6-32C71694D371}" presName="root2" presStyleCnt="0"/>
      <dgm:spPr/>
    </dgm:pt>
    <dgm:pt modelId="{61EA4179-30E0-4DC2-A136-0BA738300BC5}" type="pres">
      <dgm:prSet presAssocID="{3C051915-A940-4352-AEC6-32C71694D371}" presName="LevelTwoTextNode" presStyleLbl="node2" presStyleIdx="2" presStyleCnt="3">
        <dgm:presLayoutVars>
          <dgm:chPref val="3"/>
        </dgm:presLayoutVars>
      </dgm:prSet>
      <dgm:spPr/>
      <dgm:t>
        <a:bodyPr/>
        <a:lstStyle/>
        <a:p>
          <a:endParaRPr lang="en-US"/>
        </a:p>
      </dgm:t>
    </dgm:pt>
    <dgm:pt modelId="{192CAA31-2D2B-4645-A3CF-C815E697561E}" type="pres">
      <dgm:prSet presAssocID="{3C051915-A940-4352-AEC6-32C71694D371}" presName="level3hierChild" presStyleCnt="0"/>
      <dgm:spPr/>
    </dgm:pt>
    <dgm:pt modelId="{3608A452-9488-453F-8DDD-C14D438B2ADF}" type="pres">
      <dgm:prSet presAssocID="{1ADD4339-96CB-4A85-A351-B68BC3B5A29B}" presName="root1" presStyleCnt="0"/>
      <dgm:spPr/>
    </dgm:pt>
    <dgm:pt modelId="{35A29754-66CF-460A-A259-C5B53B4DBD95}" type="pres">
      <dgm:prSet presAssocID="{1ADD4339-96CB-4A85-A351-B68BC3B5A29B}" presName="LevelOneTextNode" presStyleLbl="node0" presStyleIdx="2" presStyleCnt="3">
        <dgm:presLayoutVars>
          <dgm:chPref val="3"/>
        </dgm:presLayoutVars>
      </dgm:prSet>
      <dgm:spPr/>
      <dgm:t>
        <a:bodyPr/>
        <a:lstStyle/>
        <a:p>
          <a:endParaRPr lang="en-US"/>
        </a:p>
      </dgm:t>
    </dgm:pt>
    <dgm:pt modelId="{FA30A992-EA5F-41C4-922A-85462732CF73}" type="pres">
      <dgm:prSet presAssocID="{1ADD4339-96CB-4A85-A351-B68BC3B5A29B}" presName="level2hierChild" presStyleCnt="0"/>
      <dgm:spPr/>
    </dgm:pt>
  </dgm:ptLst>
  <dgm:cxnLst>
    <dgm:cxn modelId="{D009F22D-4D72-45BB-ACB9-06C69D103790}" srcId="{3354B3D4-60C7-449F-BFCB-B768276B86B7}" destId="{F5DC2787-CD79-4F20-9788-C88694DA4380}" srcOrd="0" destOrd="0" parTransId="{274A4122-316B-4C7D-A43C-482C3FACFE3B}" sibTransId="{0B0457AC-3977-437A-98CE-4573651B4560}"/>
    <dgm:cxn modelId="{DFC6D61E-3A3F-46C1-8885-865297297885}" srcId="{D38DC06F-34C8-4854-8B64-E76F5762CF6D}" destId="{3354B3D4-60C7-449F-BFCB-B768276B86B7}" srcOrd="1" destOrd="0" parTransId="{3B8483BD-29BE-4E28-829E-3C65C6A9861A}" sibTransId="{32DAE976-DAE8-465A-8994-F7BF1D01D4B9}"/>
    <dgm:cxn modelId="{907930FE-3F02-4FBD-B3EA-938CA59B2CE6}" type="presOf" srcId="{4EFD08D0-DAF3-47C8-9CD8-AF136BF02FB5}" destId="{3C97EF20-62EA-4AFF-8EE9-F326BCC36314}" srcOrd="0" destOrd="0" presId="urn:microsoft.com/office/officeart/2005/8/layout/hierarchy2"/>
    <dgm:cxn modelId="{4F94520C-6CAE-4A00-8EDA-0333808E1E13}" type="presOf" srcId="{F5DC2787-CD79-4F20-9788-C88694DA4380}" destId="{9EC8EB9E-B2A3-4124-A58A-C06F13134498}" srcOrd="0" destOrd="0" presId="urn:microsoft.com/office/officeart/2005/8/layout/hierarchy2"/>
    <dgm:cxn modelId="{21E69C77-DB19-48AF-AC1E-48033D5288EF}" type="presOf" srcId="{3163E66B-1650-4E1E-A64A-60AA6B38CC7C}" destId="{95C4FA9E-C7B4-401F-8F27-647AC9D6EDEA}" srcOrd="0" destOrd="0" presId="urn:microsoft.com/office/officeart/2005/8/layout/hierarchy2"/>
    <dgm:cxn modelId="{B124D406-3598-4269-9C18-D165F12EEF29}" srcId="{3354B3D4-60C7-449F-BFCB-B768276B86B7}" destId="{4EFD08D0-DAF3-47C8-9CD8-AF136BF02FB5}" srcOrd="1" destOrd="0" parTransId="{1D565015-641C-4EE5-8D42-48450196E76A}" sibTransId="{6891EA96-D021-4D46-AAF1-2EE63E46265A}"/>
    <dgm:cxn modelId="{65A5D8AC-8CD9-41D2-A7D5-5114CFC894A8}" type="presOf" srcId="{805AE911-37AD-4568-B5C8-E3442D63D473}" destId="{71828803-1C69-428E-98FF-AAC355A5BFDD}" srcOrd="0" destOrd="0" presId="urn:microsoft.com/office/officeart/2005/8/layout/hierarchy2"/>
    <dgm:cxn modelId="{E47022D3-6788-4280-8C2D-C89439EA0384}" type="presOf" srcId="{805AE911-37AD-4568-B5C8-E3442D63D473}" destId="{FED9F2B0-96A1-43DF-A256-816CDDBEBF43}" srcOrd="1" destOrd="0" presId="urn:microsoft.com/office/officeart/2005/8/layout/hierarchy2"/>
    <dgm:cxn modelId="{7FB3D895-0EDE-4061-9819-AD8B307FBE54}" type="presOf" srcId="{1D565015-641C-4EE5-8D42-48450196E76A}" destId="{8B4F9C5E-C41F-4C11-94FE-734664620CDB}" srcOrd="1" destOrd="0" presId="urn:microsoft.com/office/officeart/2005/8/layout/hierarchy2"/>
    <dgm:cxn modelId="{C85EECC3-9452-422D-82D2-247F48894F5D}" srcId="{D38DC06F-34C8-4854-8B64-E76F5762CF6D}" destId="{3163E66B-1650-4E1E-A64A-60AA6B38CC7C}" srcOrd="0" destOrd="0" parTransId="{E770FC43-A8C3-47FA-ACB0-D19B7820970C}" sibTransId="{128175BD-60D0-4609-B8B1-45EC0A17090B}"/>
    <dgm:cxn modelId="{E5824254-E04E-4284-84EA-9AEA2D67CEE5}" type="presOf" srcId="{274A4122-316B-4C7D-A43C-482C3FACFE3B}" destId="{EB35CCB0-40D6-462A-931A-B2F7AE12E6CA}" srcOrd="1" destOrd="0" presId="urn:microsoft.com/office/officeart/2005/8/layout/hierarchy2"/>
    <dgm:cxn modelId="{01285E22-DB00-4F9B-B247-287849EADF88}" type="presOf" srcId="{D38DC06F-34C8-4854-8B64-E76F5762CF6D}" destId="{BDBE47D5-6D55-44C8-BD55-9F427AE785B0}" srcOrd="0" destOrd="0" presId="urn:microsoft.com/office/officeart/2005/8/layout/hierarchy2"/>
    <dgm:cxn modelId="{7A9ACDBF-3DA7-41A2-8876-C6CA81D4CEFF}" srcId="{3354B3D4-60C7-449F-BFCB-B768276B86B7}" destId="{3C051915-A940-4352-AEC6-32C71694D371}" srcOrd="2" destOrd="0" parTransId="{805AE911-37AD-4568-B5C8-E3442D63D473}" sibTransId="{4FD595AF-10AC-4392-A393-37CAA7ED8ABA}"/>
    <dgm:cxn modelId="{D47F7CFF-9E7D-425A-93C0-493B4EEA6DDF}" type="presOf" srcId="{1D565015-641C-4EE5-8D42-48450196E76A}" destId="{5EEA65E7-68CB-4FB7-A87F-13F467EFB471}" srcOrd="0" destOrd="0" presId="urn:microsoft.com/office/officeart/2005/8/layout/hierarchy2"/>
    <dgm:cxn modelId="{6082D1C7-B746-4684-BA49-A7A0756292EE}" type="presOf" srcId="{274A4122-316B-4C7D-A43C-482C3FACFE3B}" destId="{6B04D8EA-B7FF-4ADE-9A7E-B054A6A46638}" srcOrd="0" destOrd="0" presId="urn:microsoft.com/office/officeart/2005/8/layout/hierarchy2"/>
    <dgm:cxn modelId="{543082F8-6997-4ADC-943A-019255A73F24}" type="presOf" srcId="{3354B3D4-60C7-449F-BFCB-B768276B86B7}" destId="{B8C7A26E-5F76-40DD-BEA0-E75AAF8B2A35}" srcOrd="0" destOrd="0" presId="urn:microsoft.com/office/officeart/2005/8/layout/hierarchy2"/>
    <dgm:cxn modelId="{062928EE-AF7F-4493-9CE5-24BA0324F24B}" srcId="{D38DC06F-34C8-4854-8B64-E76F5762CF6D}" destId="{1ADD4339-96CB-4A85-A351-B68BC3B5A29B}" srcOrd="2" destOrd="0" parTransId="{A83543CA-008A-49BC-ACEA-4BEF492349C0}" sibTransId="{7B5FAFD8-5E5D-4F75-BDA9-BAA70C934CF2}"/>
    <dgm:cxn modelId="{B7BCF795-C97E-40CA-9A6D-470CC6469087}" type="presOf" srcId="{1ADD4339-96CB-4A85-A351-B68BC3B5A29B}" destId="{35A29754-66CF-460A-A259-C5B53B4DBD95}" srcOrd="0" destOrd="0" presId="urn:microsoft.com/office/officeart/2005/8/layout/hierarchy2"/>
    <dgm:cxn modelId="{AC2613B1-43CD-4E4D-BCF2-257C03EBFA47}" type="presOf" srcId="{3C051915-A940-4352-AEC6-32C71694D371}" destId="{61EA4179-30E0-4DC2-A136-0BA738300BC5}" srcOrd="0" destOrd="0" presId="urn:microsoft.com/office/officeart/2005/8/layout/hierarchy2"/>
    <dgm:cxn modelId="{C4AC73E0-3F5E-40F5-8074-29B97BC92CE0}" type="presParOf" srcId="{BDBE47D5-6D55-44C8-BD55-9F427AE785B0}" destId="{D7613605-EA90-4456-B122-833A857F2389}" srcOrd="0" destOrd="0" presId="urn:microsoft.com/office/officeart/2005/8/layout/hierarchy2"/>
    <dgm:cxn modelId="{80C69AC0-83C7-49CB-8958-C13FAA4230A6}" type="presParOf" srcId="{D7613605-EA90-4456-B122-833A857F2389}" destId="{95C4FA9E-C7B4-401F-8F27-647AC9D6EDEA}" srcOrd="0" destOrd="0" presId="urn:microsoft.com/office/officeart/2005/8/layout/hierarchy2"/>
    <dgm:cxn modelId="{C8991557-0EEC-4EC4-8304-B90C81B250B0}" type="presParOf" srcId="{D7613605-EA90-4456-B122-833A857F2389}" destId="{BF421387-3A35-4AEB-8C5B-308A66164FD1}" srcOrd="1" destOrd="0" presId="urn:microsoft.com/office/officeart/2005/8/layout/hierarchy2"/>
    <dgm:cxn modelId="{4342B676-7D7A-4F51-8972-93BEB9CFAEAF}" type="presParOf" srcId="{BDBE47D5-6D55-44C8-BD55-9F427AE785B0}" destId="{B632E6A9-3E6A-4807-9F1D-6DDEA401D25B}" srcOrd="1" destOrd="0" presId="urn:microsoft.com/office/officeart/2005/8/layout/hierarchy2"/>
    <dgm:cxn modelId="{E98D05A5-6EE9-442B-9BCC-BB31B5DF627C}" type="presParOf" srcId="{B632E6A9-3E6A-4807-9F1D-6DDEA401D25B}" destId="{B8C7A26E-5F76-40DD-BEA0-E75AAF8B2A35}" srcOrd="0" destOrd="0" presId="urn:microsoft.com/office/officeart/2005/8/layout/hierarchy2"/>
    <dgm:cxn modelId="{22F1AD2B-192A-479E-8053-F71489A2226E}" type="presParOf" srcId="{B632E6A9-3E6A-4807-9F1D-6DDEA401D25B}" destId="{2EFEDAB5-081F-4150-89DE-0E01BF5298CE}" srcOrd="1" destOrd="0" presId="urn:microsoft.com/office/officeart/2005/8/layout/hierarchy2"/>
    <dgm:cxn modelId="{1C28D13F-2B63-4D82-92D3-B19355DCE852}" type="presParOf" srcId="{2EFEDAB5-081F-4150-89DE-0E01BF5298CE}" destId="{6B04D8EA-B7FF-4ADE-9A7E-B054A6A46638}" srcOrd="0" destOrd="0" presId="urn:microsoft.com/office/officeart/2005/8/layout/hierarchy2"/>
    <dgm:cxn modelId="{8F5FE009-A1A2-4825-8E74-595B9B1CED5D}" type="presParOf" srcId="{6B04D8EA-B7FF-4ADE-9A7E-B054A6A46638}" destId="{EB35CCB0-40D6-462A-931A-B2F7AE12E6CA}" srcOrd="0" destOrd="0" presId="urn:microsoft.com/office/officeart/2005/8/layout/hierarchy2"/>
    <dgm:cxn modelId="{6391C35F-0851-4E51-80CB-91BB6ECE8863}" type="presParOf" srcId="{2EFEDAB5-081F-4150-89DE-0E01BF5298CE}" destId="{67FC8F0E-41BA-4AD6-B259-17E766E16B6E}" srcOrd="1" destOrd="0" presId="urn:microsoft.com/office/officeart/2005/8/layout/hierarchy2"/>
    <dgm:cxn modelId="{C3B334E3-562A-4AB3-8613-95703A06D7E9}" type="presParOf" srcId="{67FC8F0E-41BA-4AD6-B259-17E766E16B6E}" destId="{9EC8EB9E-B2A3-4124-A58A-C06F13134498}" srcOrd="0" destOrd="0" presId="urn:microsoft.com/office/officeart/2005/8/layout/hierarchy2"/>
    <dgm:cxn modelId="{7AFA9183-C376-4C80-ADA3-75DAA5E3CC42}" type="presParOf" srcId="{67FC8F0E-41BA-4AD6-B259-17E766E16B6E}" destId="{7B0F8E6F-7D20-4E7A-90E2-EBF8F90CD9C3}" srcOrd="1" destOrd="0" presId="urn:microsoft.com/office/officeart/2005/8/layout/hierarchy2"/>
    <dgm:cxn modelId="{60C17AF7-B0B2-4D43-B646-9402DE2C0C56}" type="presParOf" srcId="{2EFEDAB5-081F-4150-89DE-0E01BF5298CE}" destId="{5EEA65E7-68CB-4FB7-A87F-13F467EFB471}" srcOrd="2" destOrd="0" presId="urn:microsoft.com/office/officeart/2005/8/layout/hierarchy2"/>
    <dgm:cxn modelId="{D28DDC4E-6F00-4A03-A514-8A3CE8CEDB60}" type="presParOf" srcId="{5EEA65E7-68CB-4FB7-A87F-13F467EFB471}" destId="{8B4F9C5E-C41F-4C11-94FE-734664620CDB}" srcOrd="0" destOrd="0" presId="urn:microsoft.com/office/officeart/2005/8/layout/hierarchy2"/>
    <dgm:cxn modelId="{5B2D4B1B-C5DD-4C56-A956-7B5400FB0095}" type="presParOf" srcId="{2EFEDAB5-081F-4150-89DE-0E01BF5298CE}" destId="{057E08E7-8283-40B4-80E8-5115A1BB9EA5}" srcOrd="3" destOrd="0" presId="urn:microsoft.com/office/officeart/2005/8/layout/hierarchy2"/>
    <dgm:cxn modelId="{147061A2-AE08-4FAE-8655-47911CB93BDC}" type="presParOf" srcId="{057E08E7-8283-40B4-80E8-5115A1BB9EA5}" destId="{3C97EF20-62EA-4AFF-8EE9-F326BCC36314}" srcOrd="0" destOrd="0" presId="urn:microsoft.com/office/officeart/2005/8/layout/hierarchy2"/>
    <dgm:cxn modelId="{6105647E-F6C4-47A0-9254-7D4C18F4CB26}" type="presParOf" srcId="{057E08E7-8283-40B4-80E8-5115A1BB9EA5}" destId="{D11278D0-D19A-4EF7-B5D9-657D639A8BF9}" srcOrd="1" destOrd="0" presId="urn:microsoft.com/office/officeart/2005/8/layout/hierarchy2"/>
    <dgm:cxn modelId="{120645AF-C799-4E21-BE13-817BD2EB5970}" type="presParOf" srcId="{2EFEDAB5-081F-4150-89DE-0E01BF5298CE}" destId="{71828803-1C69-428E-98FF-AAC355A5BFDD}" srcOrd="4" destOrd="0" presId="urn:microsoft.com/office/officeart/2005/8/layout/hierarchy2"/>
    <dgm:cxn modelId="{0C0A1BAD-7D7E-4BEF-B9D1-60911BB61023}" type="presParOf" srcId="{71828803-1C69-428E-98FF-AAC355A5BFDD}" destId="{FED9F2B0-96A1-43DF-A256-816CDDBEBF43}" srcOrd="0" destOrd="0" presId="urn:microsoft.com/office/officeart/2005/8/layout/hierarchy2"/>
    <dgm:cxn modelId="{883192BD-6F40-49BB-A11E-EEB8908DAADE}" type="presParOf" srcId="{2EFEDAB5-081F-4150-89DE-0E01BF5298CE}" destId="{55AD2320-8625-40E7-B71B-993B3402B3B7}" srcOrd="5" destOrd="0" presId="urn:microsoft.com/office/officeart/2005/8/layout/hierarchy2"/>
    <dgm:cxn modelId="{CBE518BF-DCF3-42C3-A8B9-DEE57FAB109A}" type="presParOf" srcId="{55AD2320-8625-40E7-B71B-993B3402B3B7}" destId="{61EA4179-30E0-4DC2-A136-0BA738300BC5}" srcOrd="0" destOrd="0" presId="urn:microsoft.com/office/officeart/2005/8/layout/hierarchy2"/>
    <dgm:cxn modelId="{B72DEE7A-EF36-446C-AF0E-4908B8B0B58D}" type="presParOf" srcId="{55AD2320-8625-40E7-B71B-993B3402B3B7}" destId="{192CAA31-2D2B-4645-A3CF-C815E697561E}" srcOrd="1" destOrd="0" presId="urn:microsoft.com/office/officeart/2005/8/layout/hierarchy2"/>
    <dgm:cxn modelId="{AC180BBC-916C-496A-B08D-255C25581C95}" type="presParOf" srcId="{BDBE47D5-6D55-44C8-BD55-9F427AE785B0}" destId="{3608A452-9488-453F-8DDD-C14D438B2ADF}" srcOrd="2" destOrd="0" presId="urn:microsoft.com/office/officeart/2005/8/layout/hierarchy2"/>
    <dgm:cxn modelId="{22BF2A26-5A97-4CF7-A802-1C621D26E3FC}" type="presParOf" srcId="{3608A452-9488-453F-8DDD-C14D438B2ADF}" destId="{35A29754-66CF-460A-A259-C5B53B4DBD95}" srcOrd="0" destOrd="0" presId="urn:microsoft.com/office/officeart/2005/8/layout/hierarchy2"/>
    <dgm:cxn modelId="{3F8A56EB-AAD2-44B0-993D-93E218E3DDCC}" type="presParOf" srcId="{3608A452-9488-453F-8DDD-C14D438B2ADF}" destId="{FA30A992-EA5F-41C4-922A-85462732CF7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FA9E-C7B4-401F-8F27-647AC9D6EDEA}">
      <dsp:nvSpPr>
        <dsp:cNvPr id="0" name=""/>
        <dsp:cNvSpPr/>
      </dsp:nvSpPr>
      <dsp:spPr>
        <a:xfrm>
          <a:off x="3710" y="323325"/>
          <a:ext cx="2702272" cy="13511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0" i="0" kern="1200" dirty="0"/>
            <a:t>CSS stands for Cascading Style Sheets</a:t>
          </a:r>
          <a:endParaRPr lang="en-US" sz="2300" kern="1200" dirty="0"/>
        </a:p>
      </dsp:txBody>
      <dsp:txXfrm>
        <a:off x="43283" y="362898"/>
        <a:ext cx="2623126" cy="1271990"/>
      </dsp:txXfrm>
    </dsp:sp>
    <dsp:sp modelId="{B8C7A26E-5F76-40DD-BEA0-E75AAF8B2A35}">
      <dsp:nvSpPr>
        <dsp:cNvPr id="0" name=""/>
        <dsp:cNvSpPr/>
      </dsp:nvSpPr>
      <dsp:spPr>
        <a:xfrm>
          <a:off x="3710" y="1877131"/>
          <a:ext cx="2702272" cy="13511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0" i="0" kern="1200" dirty="0"/>
            <a:t>Describes how HTML elements are to be displayed on the screen</a:t>
          </a:r>
          <a:endParaRPr lang="en-US" sz="2300" kern="1200" dirty="0"/>
        </a:p>
      </dsp:txBody>
      <dsp:txXfrm>
        <a:off x="43283" y="1916704"/>
        <a:ext cx="2623126" cy="1271990"/>
      </dsp:txXfrm>
    </dsp:sp>
    <dsp:sp modelId="{6B04D8EA-B7FF-4ADE-9A7E-B054A6A46638}">
      <dsp:nvSpPr>
        <dsp:cNvPr id="0" name=""/>
        <dsp:cNvSpPr/>
      </dsp:nvSpPr>
      <dsp:spPr>
        <a:xfrm rot="18289469">
          <a:off x="2300039" y="1751978"/>
          <a:ext cx="1892796" cy="47636"/>
        </a:xfrm>
        <a:custGeom>
          <a:avLst/>
          <a:gdLst/>
          <a:ahLst/>
          <a:cxnLst/>
          <a:rect l="0" t="0" r="0" b="0"/>
          <a:pathLst>
            <a:path>
              <a:moveTo>
                <a:pt x="0" y="23818"/>
              </a:moveTo>
              <a:lnTo>
                <a:pt x="1892796" y="238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199117" y="1728476"/>
        <a:ext cx="94639" cy="94639"/>
      </dsp:txXfrm>
    </dsp:sp>
    <dsp:sp modelId="{9EC8EB9E-B2A3-4124-A58A-C06F13134498}">
      <dsp:nvSpPr>
        <dsp:cNvPr id="0" name=""/>
        <dsp:cNvSpPr/>
      </dsp:nvSpPr>
      <dsp:spPr>
        <a:xfrm>
          <a:off x="3786891" y="323325"/>
          <a:ext cx="2702272" cy="1351136"/>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0" i="0" kern="1200" dirty="0"/>
            <a:t>Inline – Using style attributes in each HTML element</a:t>
          </a:r>
          <a:endParaRPr lang="en-US" sz="2300" kern="1200" dirty="0"/>
        </a:p>
      </dsp:txBody>
      <dsp:txXfrm>
        <a:off x="3826464" y="362898"/>
        <a:ext cx="2623126" cy="1271990"/>
      </dsp:txXfrm>
    </dsp:sp>
    <dsp:sp modelId="{5EEA65E7-68CB-4FB7-A87F-13F467EFB471}">
      <dsp:nvSpPr>
        <dsp:cNvPr id="0" name=""/>
        <dsp:cNvSpPr/>
      </dsp:nvSpPr>
      <dsp:spPr>
        <a:xfrm>
          <a:off x="2705983" y="2528881"/>
          <a:ext cx="1080908" cy="47636"/>
        </a:xfrm>
        <a:custGeom>
          <a:avLst/>
          <a:gdLst/>
          <a:ahLst/>
          <a:cxnLst/>
          <a:rect l="0" t="0" r="0" b="0"/>
          <a:pathLst>
            <a:path>
              <a:moveTo>
                <a:pt x="0" y="23818"/>
              </a:moveTo>
              <a:lnTo>
                <a:pt x="1080908" y="238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19414" y="2525677"/>
        <a:ext cx="54045" cy="54045"/>
      </dsp:txXfrm>
    </dsp:sp>
    <dsp:sp modelId="{3C97EF20-62EA-4AFF-8EE9-F326BCC36314}">
      <dsp:nvSpPr>
        <dsp:cNvPr id="0" name=""/>
        <dsp:cNvSpPr/>
      </dsp:nvSpPr>
      <dsp:spPr>
        <a:xfrm>
          <a:off x="3786891" y="1877131"/>
          <a:ext cx="2702272" cy="1351136"/>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0" i="0" kern="1200" dirty="0"/>
            <a:t>Internal – Using a &lt;style&gt; element in the &lt;head&gt; section</a:t>
          </a:r>
          <a:endParaRPr lang="en-US" sz="2300" kern="1200" dirty="0"/>
        </a:p>
      </dsp:txBody>
      <dsp:txXfrm>
        <a:off x="3826464" y="1916704"/>
        <a:ext cx="2623126" cy="1271990"/>
      </dsp:txXfrm>
    </dsp:sp>
    <dsp:sp modelId="{71828803-1C69-428E-98FF-AAC355A5BFDD}">
      <dsp:nvSpPr>
        <dsp:cNvPr id="0" name=""/>
        <dsp:cNvSpPr/>
      </dsp:nvSpPr>
      <dsp:spPr>
        <a:xfrm rot="3310531">
          <a:off x="2300039" y="3305784"/>
          <a:ext cx="1892796" cy="47636"/>
        </a:xfrm>
        <a:custGeom>
          <a:avLst/>
          <a:gdLst/>
          <a:ahLst/>
          <a:cxnLst/>
          <a:rect l="0" t="0" r="0" b="0"/>
          <a:pathLst>
            <a:path>
              <a:moveTo>
                <a:pt x="0" y="23818"/>
              </a:moveTo>
              <a:lnTo>
                <a:pt x="1892796" y="238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199117" y="3282283"/>
        <a:ext cx="94639" cy="94639"/>
      </dsp:txXfrm>
    </dsp:sp>
    <dsp:sp modelId="{61EA4179-30E0-4DC2-A136-0BA738300BC5}">
      <dsp:nvSpPr>
        <dsp:cNvPr id="0" name=""/>
        <dsp:cNvSpPr/>
      </dsp:nvSpPr>
      <dsp:spPr>
        <a:xfrm>
          <a:off x="3786891" y="3430938"/>
          <a:ext cx="2702272" cy="1351136"/>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0" i="0" kern="1200" dirty="0"/>
            <a:t>External – Using an external CSS file</a:t>
          </a:r>
          <a:endParaRPr lang="en-US" sz="2300" kern="1200" dirty="0"/>
        </a:p>
      </dsp:txBody>
      <dsp:txXfrm>
        <a:off x="3826464" y="3470511"/>
        <a:ext cx="2623126" cy="1271990"/>
      </dsp:txXfrm>
    </dsp:sp>
    <dsp:sp modelId="{35A29754-66CF-460A-A259-C5B53B4DBD95}">
      <dsp:nvSpPr>
        <dsp:cNvPr id="0" name=""/>
        <dsp:cNvSpPr/>
      </dsp:nvSpPr>
      <dsp:spPr>
        <a:xfrm>
          <a:off x="3710" y="3430938"/>
          <a:ext cx="2702272" cy="13511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0" i="0" kern="1200" dirty="0"/>
            <a:t>Saves a lot of work and can control the layout of multiple pages all at once</a:t>
          </a:r>
          <a:endParaRPr lang="en-US" sz="2300" kern="1200" dirty="0"/>
        </a:p>
      </dsp:txBody>
      <dsp:txXfrm>
        <a:off x="43283" y="3470511"/>
        <a:ext cx="2623126" cy="12719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8" tIns="46641" rIns="93308" bIns="46641"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8" tIns="46641" rIns="93308" bIns="46641"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8" tIns="46641" rIns="93308" bIns="46641"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6148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buNone/>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2123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58" indent="0">
              <a:buNone/>
            </a:pPr>
            <a:endParaRPr lang="en-US" sz="1200" dirty="0">
              <a:effectLst/>
            </a:endParaRP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453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buNone/>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806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062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9272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799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673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899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752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5361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396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buNone/>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799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5191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804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947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680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3470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582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09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5095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2222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Arial Narrow"/>
              <a:buNone/>
              <a:defRPr sz="6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
          <p:cNvSpPr txBox="1">
            <a:spLocks noGrp="1"/>
          </p:cNvSpPr>
          <p:nvPr>
            <p:ph type="dt" idx="10"/>
          </p:nvPr>
        </p:nvSpPr>
        <p:spPr>
          <a:xfrm>
            <a:off x="838200" y="6146674"/>
            <a:ext cx="2743200" cy="57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9" name="Google Shape;19;p2"/>
          <p:cNvSpPr txBox="1">
            <a:spLocks noGrp="1"/>
          </p:cNvSpPr>
          <p:nvPr>
            <p:ph type="ftr" idx="11"/>
          </p:nvPr>
        </p:nvSpPr>
        <p:spPr>
          <a:xfrm>
            <a:off x="4038600" y="6146674"/>
            <a:ext cx="4114800" cy="574801"/>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pic>
        <p:nvPicPr>
          <p:cNvPr id="20" name="Google Shape;20;p2"/>
          <p:cNvPicPr preferRelativeResize="0"/>
          <p:nvPr/>
        </p:nvPicPr>
        <p:blipFill rotWithShape="1">
          <a:blip r:embed="rId2">
            <a:alphaModFix/>
          </a:blip>
          <a:srcRect/>
          <a:stretch/>
        </p:blipFill>
        <p:spPr>
          <a:xfrm>
            <a:off x="4735808" y="972829"/>
            <a:ext cx="2720385" cy="609366"/>
          </a:xfrm>
          <a:prstGeom prst="rect">
            <a:avLst/>
          </a:prstGeom>
          <a:noFill/>
          <a:ln>
            <a:noFill/>
          </a:ln>
        </p:spPr>
      </p:pic>
      <p:sp>
        <p:nvSpPr>
          <p:cNvPr id="21" name="Google Shape;21;p2"/>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cxnSp>
        <p:nvCxnSpPr>
          <p:cNvPr id="22" name="Google Shape;22;p2"/>
          <p:cNvCxnSpPr/>
          <p:nvPr/>
        </p:nvCxnSpPr>
        <p:spPr>
          <a:xfrm>
            <a:off x="5433000" y="408146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A41E35"/>
        </a:soli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25" name="Google Shape;25;p3"/>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7200"/>
              <a:buFont typeface="Arial Narrow"/>
              <a:buNone/>
              <a:defRPr sz="7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27" name="Google Shape;27;p3"/>
          <p:cNvCxnSpPr/>
          <p:nvPr/>
        </p:nvCxnSpPr>
        <p:spPr>
          <a:xfrm>
            <a:off x="5433000" y="405860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numbered list">
  <p:cSld name="Title Only_1">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329972" y="556896"/>
            <a:ext cx="11488500" cy="11451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3" name="Google Shape;43;p6"/>
          <p:cNvSpPr txBox="1">
            <a:spLocks noGrp="1"/>
          </p:cNvSpPr>
          <p:nvPr>
            <p:ph type="sldNum" idx="12"/>
          </p:nvPr>
        </p:nvSpPr>
        <p:spPr>
          <a:xfrm>
            <a:off x="9075419" y="6146674"/>
            <a:ext cx="2743200" cy="57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44" name="Google Shape;44;p6"/>
          <p:cNvSpPr txBox="1"/>
          <p:nvPr/>
        </p:nvSpPr>
        <p:spPr>
          <a:xfrm>
            <a:off x="432843" y="6146674"/>
            <a:ext cx="4114800" cy="57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dirty="0">
              <a:solidFill>
                <a:srgbClr val="BFBFBF"/>
              </a:solidFill>
              <a:latin typeface="Arial Narrow"/>
              <a:ea typeface="Arial Narrow"/>
              <a:cs typeface="Arial Narrow"/>
              <a:sym typeface="Arial Narrow"/>
            </a:endParaRPr>
          </a:p>
        </p:txBody>
      </p:sp>
      <p:sp>
        <p:nvSpPr>
          <p:cNvPr id="45" name="Google Shape;45;p6"/>
          <p:cNvSpPr txBox="1"/>
          <p:nvPr/>
        </p:nvSpPr>
        <p:spPr>
          <a:xfrm>
            <a:off x="329971" y="1825625"/>
            <a:ext cx="11488500" cy="36609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0"/>
              </a:spcBef>
              <a:spcAft>
                <a:spcPts val="0"/>
              </a:spcAft>
              <a:buClr>
                <a:schemeClr val="dk1"/>
              </a:buClr>
              <a:buSzPts val="2800"/>
              <a:buFont typeface="Arial Narrow"/>
              <a:buAutoNum type="arabicPeriod"/>
            </a:pPr>
            <a:r>
              <a:rPr lang="en-US" sz="2800" dirty="0">
                <a:latin typeface="Arial Narrow"/>
                <a:ea typeface="Arial Narrow"/>
                <a:cs typeface="Arial Narrow"/>
                <a:sym typeface="Arial Narrow"/>
              </a:rPr>
              <a:t>sgrgrg</a:t>
            </a:r>
            <a:endParaRPr sz="2800" dirty="0">
              <a:latin typeface="Arial Narrow"/>
              <a:ea typeface="Arial Narrow"/>
              <a:cs typeface="Arial Narrow"/>
              <a:sym typeface="Arial Narrow"/>
            </a:endParaRPr>
          </a:p>
          <a:p>
            <a:pPr marL="457200" lvl="0" indent="-406400" rtl="0">
              <a:lnSpc>
                <a:spcPct val="90000"/>
              </a:lnSpc>
              <a:spcBef>
                <a:spcPts val="0"/>
              </a:spcBef>
              <a:spcAft>
                <a:spcPts val="0"/>
              </a:spcAft>
              <a:buSzPts val="2800"/>
              <a:buFont typeface="Arial Narrow"/>
              <a:buAutoNum type="arabicPeriod"/>
            </a:pPr>
            <a:r>
              <a:rPr lang="en-US" sz="2800" dirty="0">
                <a:solidFill>
                  <a:schemeClr val="dk1"/>
                </a:solidFill>
                <a:latin typeface="Arial Narrow"/>
                <a:ea typeface="Arial Narrow"/>
                <a:cs typeface="Arial Narrow"/>
                <a:sym typeface="Arial Narrow"/>
              </a:rPr>
              <a:t>sgrgrg</a:t>
            </a:r>
            <a:endParaRPr sz="2800" dirty="0">
              <a:solidFill>
                <a:schemeClr val="dk1"/>
              </a:solidFill>
              <a:latin typeface="Arial Narrow"/>
              <a:ea typeface="Arial Narrow"/>
              <a:cs typeface="Arial Narrow"/>
              <a:sym typeface="Arial Narrow"/>
            </a:endParaRPr>
          </a:p>
          <a:p>
            <a:pPr marL="457200" lvl="0" indent="-406400" rtl="0">
              <a:lnSpc>
                <a:spcPct val="90000"/>
              </a:lnSpc>
              <a:spcBef>
                <a:spcPts val="0"/>
              </a:spcBef>
              <a:spcAft>
                <a:spcPts val="0"/>
              </a:spcAft>
              <a:buClr>
                <a:schemeClr val="dk1"/>
              </a:buClr>
              <a:buSzPts val="2800"/>
              <a:buFont typeface="Arial Narrow"/>
              <a:buAutoNum type="arabicPeriod"/>
            </a:pPr>
            <a:endParaRPr sz="2800" dirty="0">
              <a:solidFill>
                <a:schemeClr val="dk1"/>
              </a:solidFill>
              <a:latin typeface="Arial Narrow"/>
              <a:ea typeface="Arial Narrow"/>
              <a:cs typeface="Arial Narrow"/>
              <a:sym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Google Shape;60;p9"/>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1" name="Google Shape;61;p9"/>
          <p:cNvSpPr txBox="1">
            <a:spLocks noGrp="1"/>
          </p:cNvSpPr>
          <p:nvPr>
            <p:ph type="body" idx="1"/>
          </p:nvPr>
        </p:nvSpPr>
        <p:spPr>
          <a:xfrm>
            <a:off x="32997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63" name="Google Shape;63;p9"/>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9"/>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66" name="Google Shape;66;p9"/>
          <p:cNvSpPr txBox="1">
            <a:spLocks noGrp="1"/>
          </p:cNvSpPr>
          <p:nvPr>
            <p:ph type="body" idx="2"/>
          </p:nvPr>
        </p:nvSpPr>
        <p:spPr>
          <a:xfrm>
            <a:off x="619356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Blank" type="blank">
  <p:cSld name="BLANK">
    <p:bg>
      <p:bgPr>
        <a:solidFill>
          <a:srgbClr val="222222"/>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
        <p:cNvGrpSpPr/>
        <p:nvPr/>
      </p:nvGrpSpPr>
      <p:grpSpPr>
        <a:xfrm>
          <a:off x="0" y="0"/>
          <a:ext cx="0" cy="0"/>
          <a:chOff x="0" y="0"/>
          <a:chExt cx="0" cy="0"/>
        </a:xfrm>
      </p:grpSpPr>
      <p:sp>
        <p:nvSpPr>
          <p:cNvPr id="79" name="Google Shape;79;p13"/>
          <p:cNvSpPr txBox="1">
            <a:spLocks noGrp="1"/>
          </p:cNvSpPr>
          <p:nvPr>
            <p:ph type="body" idx="1"/>
          </p:nvPr>
        </p:nvSpPr>
        <p:spPr>
          <a:xfrm>
            <a:off x="432843" y="2068829"/>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0" name="Google Shape;80;p13"/>
          <p:cNvSpPr txBox="1">
            <a:spLocks noGrp="1"/>
          </p:cNvSpPr>
          <p:nvPr>
            <p:ph type="body" idx="2"/>
          </p:nvPr>
        </p:nvSpPr>
        <p:spPr>
          <a:xfrm>
            <a:off x="432843" y="2505075"/>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13"/>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82" name="Google Shape;82;p13"/>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83" name="Google Shape;83;p13"/>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84" name="Google Shape;84;p13"/>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85" name="Google Shape;85;p13"/>
          <p:cNvSpPr txBox="1">
            <a:spLocks noGrp="1"/>
          </p:cNvSpPr>
          <p:nvPr>
            <p:ph type="body" idx="3"/>
          </p:nvPr>
        </p:nvSpPr>
        <p:spPr>
          <a:xfrm>
            <a:off x="6296432" y="2068828"/>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4"/>
          </p:nvPr>
        </p:nvSpPr>
        <p:spPr>
          <a:xfrm>
            <a:off x="6296432" y="2505074"/>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0"/>
        <p:cNvGrpSpPr/>
        <p:nvPr/>
      </p:nvGrpSpPr>
      <p:grpSpPr>
        <a:xfrm>
          <a:off x="0" y="0"/>
          <a:ext cx="0" cy="0"/>
          <a:chOff x="0" y="0"/>
          <a:chExt cx="0" cy="0"/>
        </a:xfrm>
      </p:grpSpPr>
      <p:sp>
        <p:nvSpPr>
          <p:cNvPr id="91" name="Google Shape;91;p15"/>
          <p:cNvSpPr>
            <a:spLocks noGrp="1"/>
          </p:cNvSpPr>
          <p:nvPr>
            <p:ph type="pic" idx="2"/>
          </p:nvPr>
        </p:nvSpPr>
        <p:spPr>
          <a:xfrm>
            <a:off x="4846320" y="457201"/>
            <a:ext cx="6509068" cy="5147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41E35"/>
              </a:buClr>
              <a:buSzPts val="3200"/>
              <a:buFont typeface="Arial"/>
              <a:buNone/>
              <a:defRPr sz="3200" b="1" i="0" u="none" strike="noStrike" cap="none">
                <a:solidFill>
                  <a:schemeClr val="dk1"/>
                </a:solidFill>
                <a:latin typeface="Arial Narrow"/>
                <a:ea typeface="Arial Narrow"/>
                <a:cs typeface="Arial Narrow"/>
                <a:sym typeface="Arial Narrow"/>
              </a:defRPr>
            </a:lvl1pPr>
            <a:lvl2pPr marR="0" lvl="1" algn="l" rtl="0">
              <a:lnSpc>
                <a:spcPct val="90000"/>
              </a:lnSpc>
              <a:spcBef>
                <a:spcPts val="500"/>
              </a:spcBef>
              <a:spcAft>
                <a:spcPts val="0"/>
              </a:spcAft>
              <a:buClr>
                <a:srgbClr val="A41E35"/>
              </a:buClr>
              <a:buSzPts val="2800"/>
              <a:buFont typeface="Arial"/>
              <a:buNone/>
              <a:defRPr sz="2800" b="1" i="0" u="none" strike="noStrike" cap="none">
                <a:solidFill>
                  <a:schemeClr val="dk1"/>
                </a:solidFill>
                <a:latin typeface="Arial Narrow"/>
                <a:ea typeface="Arial Narrow"/>
                <a:cs typeface="Arial Narrow"/>
                <a:sym typeface="Arial Narrow"/>
              </a:defRPr>
            </a:lvl2pPr>
            <a:lvl3pPr marR="0" lvl="2" algn="l" rtl="0">
              <a:lnSpc>
                <a:spcPct val="90000"/>
              </a:lnSpc>
              <a:spcBef>
                <a:spcPts val="500"/>
              </a:spcBef>
              <a:spcAft>
                <a:spcPts val="0"/>
              </a:spcAft>
              <a:buClr>
                <a:srgbClr val="A41E35"/>
              </a:buClr>
              <a:buSzPts val="2400"/>
              <a:buFont typeface="Arial"/>
              <a:buNone/>
              <a:defRPr sz="2400" b="1" i="0" u="none" strike="noStrike" cap="none">
                <a:solidFill>
                  <a:schemeClr val="dk1"/>
                </a:solidFill>
                <a:latin typeface="Arial Narrow"/>
                <a:ea typeface="Arial Narrow"/>
                <a:cs typeface="Arial Narrow"/>
                <a:sym typeface="Arial Narrow"/>
              </a:defRPr>
            </a:lvl3pPr>
            <a:lvl4pPr marR="0" lvl="3"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4pPr>
            <a:lvl5pPr marR="0" lvl="4"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92" name="Google Shape;92;p15"/>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93" name="Google Shape;93;p15"/>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94" name="Google Shape;94;p15"/>
          <p:cNvSpPr txBox="1">
            <a:spLocks noGrp="1"/>
          </p:cNvSpPr>
          <p:nvPr>
            <p:ph type="title"/>
          </p:nvPr>
        </p:nvSpPr>
        <p:spPr>
          <a:xfrm>
            <a:off x="341403" y="548640"/>
            <a:ext cx="4207737" cy="1038038"/>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15"/>
          <p:cNvSpPr txBox="1">
            <a:spLocks noGrp="1"/>
          </p:cNvSpPr>
          <p:nvPr>
            <p:ph type="body" idx="1"/>
          </p:nvPr>
        </p:nvSpPr>
        <p:spPr>
          <a:xfrm>
            <a:off x="341403" y="1931670"/>
            <a:ext cx="4207737" cy="367267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10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1400"/>
              <a:buFont typeface="Arial"/>
              <a:buNone/>
              <a:defRPr sz="14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200"/>
              <a:buFont typeface="Arial"/>
              <a:buNone/>
              <a:defRPr sz="12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000"/>
              <a:buFont typeface="Arial"/>
              <a:buNone/>
              <a:defRPr sz="10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000"/>
              <a:buFont typeface="Arial"/>
              <a:buNone/>
              <a:defRPr sz="10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cxnSp>
        <p:nvCxnSpPr>
          <p:cNvPr id="96" name="Google Shape;96;p15"/>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97" name="Google Shape;97;p15"/>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tx">
  <p:cSld name="Title and Conten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 name="Google Shape;15;p3"/>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6" name="Google Shape;16;p3"/>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21401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88888"/>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888888"/>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888888"/>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888888"/>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888888"/>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888888"/>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888888"/>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888888"/>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888888"/>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7" r:id="rId5"/>
    <p:sldLayoutId id="2147483659" r:id="rId6"/>
    <p:sldLayoutId id="2147483661" r:id="rId7"/>
    <p:sldLayoutId id="214748366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Information Systems in Organizations</a:t>
            </a:r>
            <a:endParaRPr dirty="0"/>
          </a:p>
        </p:txBody>
      </p:sp>
      <p:sp>
        <p:nvSpPr>
          <p:cNvPr id="104" name="Google Shape;104;p16"/>
          <p:cNvSpPr txBox="1">
            <a:spLocks noGrp="1"/>
          </p:cNvSpPr>
          <p:nvPr>
            <p:ph type="subTitle" idx="1"/>
          </p:nvPr>
        </p:nvSpPr>
        <p:spPr>
          <a:xfrm>
            <a:off x="621289"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smtClean="0"/>
              <a:t>HTML </a:t>
            </a:r>
            <a:r>
              <a:rPr lang="en-US" dirty="0"/>
              <a:t>and CSS Basics</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405540" y="-289304"/>
            <a:ext cx="10438841" cy="6391127"/>
          </a:xfrm>
          <a:prstGeom prst="rect">
            <a:avLst/>
          </a:prstGeom>
          <a:noFill/>
          <a:ln>
            <a:noFill/>
          </a:ln>
        </p:spPr>
      </p:pic>
      <p:pic>
        <p:nvPicPr>
          <p:cNvPr id="4" name="Google Shape;93;p18">
            <a:extLst>
              <a:ext uri="{FF2B5EF4-FFF2-40B4-BE49-F238E27FC236}">
                <a16:creationId xmlns:a16="http://schemas.microsoft.com/office/drawing/2014/main" id="{36150699-50A2-BE43-9456-C217E9337745}"/>
              </a:ext>
            </a:extLst>
          </p:cNvPr>
          <p:cNvPicPr preferRelativeResize="0"/>
          <p:nvPr/>
        </p:nvPicPr>
        <p:blipFill>
          <a:blip r:embed="rId4">
            <a:alphaModFix/>
          </a:blip>
          <a:stretch>
            <a:fillRect/>
          </a:stretch>
        </p:blipFill>
        <p:spPr>
          <a:xfrm>
            <a:off x="94793" y="-299424"/>
            <a:ext cx="10931000" cy="6430352"/>
          </a:xfrm>
          <a:prstGeom prst="rect">
            <a:avLst/>
          </a:prstGeom>
          <a:noFill/>
          <a:ln>
            <a:noFill/>
          </a:ln>
        </p:spPr>
      </p:pic>
      <p:pic>
        <p:nvPicPr>
          <p:cNvPr id="5" name="Google Shape;101;p19">
            <a:extLst>
              <a:ext uri="{FF2B5EF4-FFF2-40B4-BE49-F238E27FC236}">
                <a16:creationId xmlns:a16="http://schemas.microsoft.com/office/drawing/2014/main" id="{35E2BCB7-BCB3-2F45-A680-6450BED32D0D}"/>
              </a:ext>
            </a:extLst>
          </p:cNvPr>
          <p:cNvPicPr preferRelativeResize="0"/>
          <p:nvPr/>
        </p:nvPicPr>
        <p:blipFill>
          <a:blip r:embed="rId5">
            <a:alphaModFix/>
          </a:blip>
          <a:stretch>
            <a:fillRect/>
          </a:stretch>
        </p:blipFill>
        <p:spPr>
          <a:xfrm>
            <a:off x="546480" y="-299423"/>
            <a:ext cx="11201402" cy="6430352"/>
          </a:xfrm>
          <a:prstGeom prst="rect">
            <a:avLst/>
          </a:prstGeom>
          <a:noFill/>
          <a:ln>
            <a:noFill/>
          </a:ln>
        </p:spPr>
      </p:pic>
      <p:pic>
        <p:nvPicPr>
          <p:cNvPr id="6" name="Google Shape;110;p20">
            <a:extLst>
              <a:ext uri="{FF2B5EF4-FFF2-40B4-BE49-F238E27FC236}">
                <a16:creationId xmlns:a16="http://schemas.microsoft.com/office/drawing/2014/main" id="{5FFF13E5-0D5E-AE47-9A93-1C87DC668E58}"/>
              </a:ext>
            </a:extLst>
          </p:cNvPr>
          <p:cNvPicPr preferRelativeResize="0"/>
          <p:nvPr/>
        </p:nvPicPr>
        <p:blipFill>
          <a:blip r:embed="rId6">
            <a:alphaModFix/>
          </a:blip>
          <a:stretch>
            <a:fillRect/>
          </a:stretch>
        </p:blipFill>
        <p:spPr>
          <a:xfrm>
            <a:off x="1166207" y="-299424"/>
            <a:ext cx="11201402" cy="6430351"/>
          </a:xfrm>
          <a:prstGeom prst="rect">
            <a:avLst/>
          </a:prstGeom>
          <a:noFill/>
          <a:ln>
            <a:noFill/>
          </a:ln>
        </p:spPr>
      </p:pic>
      <p:sp>
        <p:nvSpPr>
          <p:cNvPr id="7" name="TextBox 6">
            <a:extLst>
              <a:ext uri="{FF2B5EF4-FFF2-40B4-BE49-F238E27FC236}">
                <a16:creationId xmlns:a16="http://schemas.microsoft.com/office/drawing/2014/main" id="{2D7D4F80-B58C-4F4E-BB20-7FBEAD7897C1}"/>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4148701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3" name="Google Shape;115;p21">
            <a:extLst>
              <a:ext uri="{FF2B5EF4-FFF2-40B4-BE49-F238E27FC236}">
                <a16:creationId xmlns:a16="http://schemas.microsoft.com/office/drawing/2014/main" id="{83CB90FC-CE63-614E-8D0C-F3C9FFA12F77}"/>
              </a:ext>
            </a:extLst>
          </p:cNvPr>
          <p:cNvSpPr txBox="1"/>
          <p:nvPr/>
        </p:nvSpPr>
        <p:spPr>
          <a:xfrm>
            <a:off x="1142700" y="1803292"/>
            <a:ext cx="9906600" cy="32514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9434C"/>
              </a:buClr>
              <a:buSzPts val="3600"/>
              <a:buFont typeface="Helvetica Neue Light"/>
              <a:buNone/>
            </a:pPr>
            <a:r>
              <a:rPr lang="en-US" sz="4800" dirty="0">
                <a:solidFill>
                  <a:srgbClr val="39434C"/>
                </a:solidFill>
                <a:latin typeface="Helvetica Neue Light"/>
                <a:ea typeface="Helvetica Neue Light"/>
                <a:cs typeface="Helvetica Neue Light"/>
                <a:sym typeface="Helvetica Neue Light"/>
              </a:rPr>
              <a:t>Without interactivity, so much of the internet just won’t work. </a:t>
            </a:r>
            <a:r>
              <a:rPr lang="en-US" sz="4800" b="1" dirty="0">
                <a:solidFill>
                  <a:srgbClr val="39434C"/>
                </a:solidFill>
                <a:latin typeface="Helvetica Neue"/>
                <a:ea typeface="Helvetica Neue"/>
                <a:cs typeface="Helvetica Neue"/>
                <a:sym typeface="Helvetica Neue"/>
              </a:rPr>
              <a:t>This interactivity is provided by JavaScript.</a:t>
            </a:r>
            <a:endParaRPr sz="4800" b="1" dirty="0"/>
          </a:p>
        </p:txBody>
      </p:sp>
    </p:spTree>
    <p:extLst>
      <p:ext uri="{BB962C8B-B14F-4D97-AF65-F5344CB8AC3E}">
        <p14:creationId xmlns:p14="http://schemas.microsoft.com/office/powerpoint/2010/main" val="1409104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Title 1">
            <a:extLst>
              <a:ext uri="{FF2B5EF4-FFF2-40B4-BE49-F238E27FC236}">
                <a16:creationId xmlns:a16="http://schemas.microsoft.com/office/drawing/2014/main" id="{303DFF08-B1B6-4F4B-AF84-174BB4ACBE74}"/>
              </a:ext>
            </a:extLst>
          </p:cNvPr>
          <p:cNvSpPr>
            <a:spLocks noGrp="1"/>
          </p:cNvSpPr>
          <p:nvPr>
            <p:ph type="title"/>
          </p:nvPr>
        </p:nvSpPr>
        <p:spPr>
          <a:xfrm>
            <a:off x="0" y="1709183"/>
            <a:ext cx="3185689" cy="1325563"/>
          </a:xfrm>
        </p:spPr>
        <p:txBody>
          <a:bodyPr/>
          <a:lstStyle/>
          <a:p>
            <a:r>
              <a:rPr lang="en-US" dirty="0"/>
              <a:t>What exactly is a program?</a:t>
            </a:r>
          </a:p>
        </p:txBody>
      </p:sp>
      <p:pic>
        <p:nvPicPr>
          <p:cNvPr id="18" name="Picture 17">
            <a:extLst>
              <a:ext uri="{FF2B5EF4-FFF2-40B4-BE49-F238E27FC236}">
                <a16:creationId xmlns:a16="http://schemas.microsoft.com/office/drawing/2014/main" id="{9B40AA92-3BD9-0C4E-B0B8-47F834EA3DAD}"/>
              </a:ext>
            </a:extLst>
          </p:cNvPr>
          <p:cNvPicPr>
            <a:picLocks noChangeAspect="1"/>
          </p:cNvPicPr>
          <p:nvPr/>
        </p:nvPicPr>
        <p:blipFill>
          <a:blip r:embed="rId3"/>
          <a:stretch>
            <a:fillRect/>
          </a:stretch>
        </p:blipFill>
        <p:spPr>
          <a:xfrm>
            <a:off x="3048000" y="1"/>
            <a:ext cx="9144000" cy="5594888"/>
          </a:xfrm>
          <a:prstGeom prst="rect">
            <a:avLst/>
          </a:prstGeom>
        </p:spPr>
      </p:pic>
      <p:sp>
        <p:nvSpPr>
          <p:cNvPr id="2" name="TextBox 1">
            <a:extLst>
              <a:ext uri="{FF2B5EF4-FFF2-40B4-BE49-F238E27FC236}">
                <a16:creationId xmlns:a16="http://schemas.microsoft.com/office/drawing/2014/main" id="{0D4E4FCC-7C61-B740-B7A1-5D47D9171AD9}"/>
              </a:ext>
            </a:extLst>
          </p:cNvPr>
          <p:cNvSpPr txBox="1"/>
          <p:nvPr/>
        </p:nvSpPr>
        <p:spPr>
          <a:xfrm>
            <a:off x="5811863" y="5755186"/>
            <a:ext cx="6500888" cy="215444"/>
          </a:xfrm>
          <a:prstGeom prst="rect">
            <a:avLst/>
          </a:prstGeom>
          <a:noFill/>
        </p:spPr>
        <p:txBody>
          <a:bodyPr wrap="square" rtlCol="0">
            <a:spAutoFit/>
          </a:bodyPr>
          <a:lstStyle/>
          <a:p>
            <a:r>
              <a:rPr lang="en-US" sz="800" dirty="0"/>
              <a:t>Source: https://lh3.googleusercontent.com/BkMwD5swSP8l_C0qJF75D61nxmQk1qy2TSPpz4cgkBDOIqxNkH6kLj4o1-oUDbicW9qC=s131</a:t>
            </a:r>
          </a:p>
        </p:txBody>
      </p:sp>
    </p:spTree>
    <p:extLst>
      <p:ext uri="{BB962C8B-B14F-4D97-AF65-F5344CB8AC3E}">
        <p14:creationId xmlns:p14="http://schemas.microsoft.com/office/powerpoint/2010/main" val="2370151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1" name="Google Shape;121;p22">
            <a:extLst>
              <a:ext uri="{FF2B5EF4-FFF2-40B4-BE49-F238E27FC236}">
                <a16:creationId xmlns:a16="http://schemas.microsoft.com/office/drawing/2014/main" id="{C36DAF46-CB79-464A-9FBF-6A4E771CDDE7}"/>
              </a:ext>
            </a:extLst>
          </p:cNvPr>
          <p:cNvSpPr txBox="1"/>
          <p:nvPr/>
        </p:nvSpPr>
        <p:spPr>
          <a:xfrm>
            <a:off x="1142700" y="1460400"/>
            <a:ext cx="9906600" cy="39372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9434C"/>
              </a:buClr>
              <a:buSzPts val="3600"/>
              <a:buFont typeface="Helvetica Neue Light"/>
              <a:buNone/>
            </a:pPr>
            <a:r>
              <a:rPr lang="en-US" sz="4600" b="1" dirty="0">
                <a:latin typeface="Helvetica Neue"/>
                <a:ea typeface="Helvetica Neue"/>
                <a:cs typeface="Helvetica Neue"/>
                <a:sym typeface="Helvetica Neue"/>
              </a:rPr>
              <a:t>JavaScript</a:t>
            </a:r>
            <a:r>
              <a:rPr lang="en-US" sz="4600" dirty="0">
                <a:latin typeface="Helvetica Neue Light"/>
                <a:ea typeface="Helvetica Neue Light"/>
                <a:cs typeface="Helvetica Neue Light"/>
                <a:sym typeface="Helvetica Neue Light"/>
              </a:rPr>
              <a:t> (commonly shortened to just </a:t>
            </a:r>
            <a:r>
              <a:rPr lang="en-US" sz="4600" b="1" dirty="0">
                <a:latin typeface="Helvetica Neue"/>
                <a:ea typeface="Helvetica Neue"/>
                <a:cs typeface="Helvetica Neue"/>
                <a:sym typeface="Helvetica Neue"/>
              </a:rPr>
              <a:t>JS</a:t>
            </a:r>
            <a:r>
              <a:rPr lang="en-US" sz="4600" dirty="0">
                <a:latin typeface="Helvetica Neue Light"/>
                <a:ea typeface="Helvetica Neue Light"/>
                <a:cs typeface="Helvetica Neue Light"/>
                <a:sym typeface="Helvetica Neue Light"/>
              </a:rPr>
              <a:t>) is a programming language made up of English-looking words arranged in a particular way to tell your browser to do something.</a:t>
            </a:r>
            <a:endParaRPr sz="4600" b="1" dirty="0"/>
          </a:p>
        </p:txBody>
      </p:sp>
    </p:spTree>
    <p:extLst>
      <p:ext uri="{BB962C8B-B14F-4D97-AF65-F5344CB8AC3E}">
        <p14:creationId xmlns:p14="http://schemas.microsoft.com/office/powerpoint/2010/main" val="567579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Google Shape;127;p23">
            <a:extLst>
              <a:ext uri="{FF2B5EF4-FFF2-40B4-BE49-F238E27FC236}">
                <a16:creationId xmlns:a16="http://schemas.microsoft.com/office/drawing/2014/main" id="{22FAEF58-3FD1-F34B-9EAC-5B033E14B6C6}"/>
              </a:ext>
            </a:extLst>
          </p:cNvPr>
          <p:cNvSpPr txBox="1"/>
          <p:nvPr/>
        </p:nvSpPr>
        <p:spPr>
          <a:xfrm>
            <a:off x="215930" y="141879"/>
            <a:ext cx="10790700" cy="10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dirty="0">
                <a:solidFill>
                  <a:srgbClr val="434343"/>
                </a:solidFill>
                <a:latin typeface="Helvetica Neue"/>
                <a:ea typeface="Helvetica Neue"/>
                <a:cs typeface="Helvetica Neue"/>
                <a:sym typeface="Helvetica Neue"/>
              </a:rPr>
              <a:t>What JavaScript Looks Like</a:t>
            </a:r>
            <a:endParaRPr sz="4800" b="1" dirty="0">
              <a:solidFill>
                <a:srgbClr val="434343"/>
              </a:solidFill>
              <a:latin typeface="Helvetica Neue"/>
              <a:ea typeface="Helvetica Neue"/>
              <a:cs typeface="Helvetica Neue"/>
              <a:sym typeface="Helvetica Neue"/>
            </a:endParaRPr>
          </a:p>
        </p:txBody>
      </p:sp>
      <p:sp>
        <p:nvSpPr>
          <p:cNvPr id="23" name="Google Shape;128;p23">
            <a:extLst>
              <a:ext uri="{FF2B5EF4-FFF2-40B4-BE49-F238E27FC236}">
                <a16:creationId xmlns:a16="http://schemas.microsoft.com/office/drawing/2014/main" id="{122D01EE-D013-674D-AC08-92B26F133CA7}"/>
              </a:ext>
            </a:extLst>
          </p:cNvPr>
          <p:cNvSpPr txBox="1"/>
          <p:nvPr/>
        </p:nvSpPr>
        <p:spPr>
          <a:xfrm>
            <a:off x="215930" y="1202379"/>
            <a:ext cx="11232600" cy="38406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800" b="1" dirty="0">
                <a:solidFill>
                  <a:srgbClr val="569CD6"/>
                </a:solidFill>
                <a:latin typeface="Courier New"/>
                <a:ea typeface="Courier New"/>
                <a:cs typeface="Courier New"/>
                <a:sym typeface="Courier New"/>
              </a:rPr>
              <a:t>var</a:t>
            </a:r>
            <a:r>
              <a:rPr lang="en-US" sz="1800" b="1" dirty="0">
                <a:solidFill>
                  <a:srgbClr val="D4D4D4"/>
                </a:solidFill>
                <a:latin typeface="Courier New"/>
                <a:ea typeface="Courier New"/>
                <a:cs typeface="Courier New"/>
                <a:sym typeface="Courier New"/>
              </a:rPr>
              <a:t> </a:t>
            </a:r>
            <a:r>
              <a:rPr lang="en-US" sz="1800" b="1" dirty="0">
                <a:solidFill>
                  <a:srgbClr val="9CDCFE"/>
                </a:solidFill>
                <a:latin typeface="Courier New"/>
                <a:ea typeface="Courier New"/>
                <a:cs typeface="Courier New"/>
                <a:sym typeface="Courier New"/>
              </a:rPr>
              <a:t>defaultName</a:t>
            </a:r>
            <a:r>
              <a:rPr lang="en-US" sz="1800" b="1" dirty="0">
                <a:solidFill>
                  <a:srgbClr val="D4D4D4"/>
                </a:solidFill>
                <a:latin typeface="Courier New"/>
                <a:ea typeface="Courier New"/>
                <a:cs typeface="Courier New"/>
                <a:sym typeface="Courier New"/>
              </a:rPr>
              <a:t> = </a:t>
            </a:r>
            <a:r>
              <a:rPr lang="en-US" sz="1800" b="1" dirty="0">
                <a:solidFill>
                  <a:srgbClr val="CE9178"/>
                </a:solidFill>
                <a:latin typeface="Courier New"/>
                <a:ea typeface="Courier New"/>
                <a:cs typeface="Courier New"/>
                <a:sym typeface="Courier New"/>
              </a:rPr>
              <a:t>"JavaScript"</a:t>
            </a:r>
            <a:r>
              <a:rPr lang="en-US" sz="1800" b="1" dirty="0">
                <a:solidFill>
                  <a:srgbClr val="D4D4D4"/>
                </a:solidFill>
                <a:latin typeface="Courier New"/>
                <a:ea typeface="Courier New"/>
                <a:cs typeface="Courier New"/>
                <a:sym typeface="Courier New"/>
              </a:rPr>
              <a:t>;</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569CD6"/>
                </a:solidFill>
                <a:latin typeface="Courier New"/>
                <a:ea typeface="Courier New"/>
                <a:cs typeface="Courier New"/>
                <a:sym typeface="Courier New"/>
              </a:rPr>
              <a:t>function</a:t>
            </a:r>
            <a:r>
              <a:rPr lang="en-US" sz="1800" b="1" dirty="0">
                <a:solidFill>
                  <a:srgbClr val="D4D4D4"/>
                </a:solidFill>
                <a:latin typeface="Courier New"/>
                <a:ea typeface="Courier New"/>
                <a:cs typeface="Courier New"/>
                <a:sym typeface="Courier New"/>
              </a:rPr>
              <a:t> </a:t>
            </a:r>
            <a:r>
              <a:rPr lang="en-US" sz="1800" b="1" dirty="0">
                <a:solidFill>
                  <a:srgbClr val="DCDCAA"/>
                </a:solidFill>
                <a:latin typeface="Courier New"/>
                <a:ea typeface="Courier New"/>
                <a:cs typeface="Courier New"/>
                <a:sym typeface="Courier New"/>
              </a:rPr>
              <a:t>sayHello</a:t>
            </a:r>
            <a:r>
              <a:rPr lang="en-US" sz="1800" b="1" dirty="0">
                <a:solidFill>
                  <a:srgbClr val="D4D4D4"/>
                </a:solidFill>
                <a:latin typeface="Courier New"/>
                <a:ea typeface="Courier New"/>
                <a:cs typeface="Courier New"/>
                <a:sym typeface="Courier New"/>
              </a:rPr>
              <a:t>(</a:t>
            </a:r>
            <a:r>
              <a:rPr lang="en-US" sz="1800" b="1" dirty="0">
                <a:solidFill>
                  <a:srgbClr val="9CDCFE"/>
                </a:solidFill>
                <a:latin typeface="Courier New"/>
                <a:ea typeface="Courier New"/>
                <a:cs typeface="Courier New"/>
                <a:sym typeface="Courier New"/>
              </a:rPr>
              <a:t>name</a:t>
            </a:r>
            <a:r>
              <a:rPr lang="en-US" sz="1800" b="1" dirty="0">
                <a:solidFill>
                  <a:srgbClr val="D4D4D4"/>
                </a:solidFill>
                <a:latin typeface="Courier New"/>
                <a:ea typeface="Courier New"/>
                <a:cs typeface="Courier New"/>
                <a:sym typeface="Courier New"/>
              </a:rPr>
              <a:t>) {</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a:t>
            </a:r>
            <a:r>
              <a:rPr lang="en-US" sz="1800" b="1" dirty="0">
                <a:solidFill>
                  <a:srgbClr val="C586C0"/>
                </a:solidFill>
                <a:latin typeface="Courier New"/>
                <a:ea typeface="Courier New"/>
                <a:cs typeface="Courier New"/>
                <a:sym typeface="Courier New"/>
              </a:rPr>
              <a:t>if</a:t>
            </a:r>
            <a:r>
              <a:rPr lang="en-US" sz="1800" b="1" dirty="0">
                <a:solidFill>
                  <a:srgbClr val="D4D4D4"/>
                </a:solidFill>
                <a:latin typeface="Courier New"/>
                <a:ea typeface="Courier New"/>
                <a:cs typeface="Courier New"/>
                <a:sym typeface="Courier New"/>
              </a:rPr>
              <a:t> (</a:t>
            </a:r>
            <a:r>
              <a:rPr lang="en-US" sz="1800" b="1" dirty="0">
                <a:solidFill>
                  <a:srgbClr val="9CDCFE"/>
                </a:solidFill>
                <a:latin typeface="Courier New"/>
                <a:ea typeface="Courier New"/>
                <a:cs typeface="Courier New"/>
                <a:sym typeface="Courier New"/>
              </a:rPr>
              <a:t>name</a:t>
            </a:r>
            <a:r>
              <a:rPr lang="en-US" sz="1800" b="1" dirty="0">
                <a:solidFill>
                  <a:srgbClr val="D4D4D4"/>
                </a:solidFill>
                <a:latin typeface="Courier New"/>
                <a:ea typeface="Courier New"/>
                <a:cs typeface="Courier New"/>
                <a:sym typeface="Courier New"/>
              </a:rPr>
              <a:t> == </a:t>
            </a:r>
            <a:r>
              <a:rPr lang="en-US" sz="1800" b="1" dirty="0">
                <a:solidFill>
                  <a:srgbClr val="569CD6"/>
                </a:solidFill>
                <a:latin typeface="Courier New"/>
                <a:ea typeface="Courier New"/>
                <a:cs typeface="Courier New"/>
                <a:sym typeface="Courier New"/>
              </a:rPr>
              <a:t>null</a:t>
            </a:r>
            <a:r>
              <a:rPr lang="en-US" sz="1800" b="1" dirty="0">
                <a:solidFill>
                  <a:srgbClr val="D4D4D4"/>
                </a:solidFill>
                <a:latin typeface="Courier New"/>
                <a:ea typeface="Courier New"/>
                <a:cs typeface="Courier New"/>
                <a:sym typeface="Courier New"/>
              </a:rPr>
              <a:t>) {</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a:t>
            </a:r>
            <a:r>
              <a:rPr lang="en-US" sz="1800" b="1" dirty="0">
                <a:solidFill>
                  <a:srgbClr val="DCDCAA"/>
                </a:solidFill>
                <a:latin typeface="Courier New"/>
                <a:ea typeface="Courier New"/>
                <a:cs typeface="Courier New"/>
                <a:sym typeface="Courier New"/>
              </a:rPr>
              <a:t>alert</a:t>
            </a:r>
            <a:r>
              <a:rPr lang="en-US" sz="1800" b="1" dirty="0">
                <a:solidFill>
                  <a:srgbClr val="D4D4D4"/>
                </a:solidFill>
                <a:latin typeface="Courier New"/>
                <a:ea typeface="Courier New"/>
                <a:cs typeface="Courier New"/>
                <a:sym typeface="Courier New"/>
              </a:rPr>
              <a:t>(</a:t>
            </a:r>
            <a:r>
              <a:rPr lang="en-US" sz="1800" b="1" dirty="0">
                <a:solidFill>
                  <a:srgbClr val="CE9178"/>
                </a:solidFill>
                <a:latin typeface="Courier New"/>
                <a:ea typeface="Courier New"/>
                <a:cs typeface="Courier New"/>
                <a:sym typeface="Courier New"/>
              </a:rPr>
              <a:t>"Hello, "</a:t>
            </a:r>
            <a:r>
              <a:rPr lang="en-US" sz="1800" b="1" dirty="0">
                <a:solidFill>
                  <a:srgbClr val="D4D4D4"/>
                </a:solidFill>
                <a:latin typeface="Courier New"/>
                <a:ea typeface="Courier New"/>
                <a:cs typeface="Courier New"/>
                <a:sym typeface="Courier New"/>
              </a:rPr>
              <a:t> + </a:t>
            </a:r>
            <a:r>
              <a:rPr lang="en-US" sz="1800" b="1" dirty="0">
                <a:solidFill>
                  <a:srgbClr val="9CDCFE"/>
                </a:solidFill>
                <a:latin typeface="Courier New"/>
                <a:ea typeface="Courier New"/>
                <a:cs typeface="Courier New"/>
                <a:sym typeface="Courier New"/>
              </a:rPr>
              <a:t>defaultName</a:t>
            </a:r>
            <a:r>
              <a:rPr lang="en-US" sz="1800" b="1" dirty="0">
                <a:solidFill>
                  <a:srgbClr val="D4D4D4"/>
                </a:solidFill>
                <a:latin typeface="Courier New"/>
                <a:ea typeface="Courier New"/>
                <a:cs typeface="Courier New"/>
                <a:sym typeface="Courier New"/>
              </a:rPr>
              <a:t> + </a:t>
            </a:r>
            <a:r>
              <a:rPr lang="en-US" sz="1800" b="1" dirty="0">
                <a:solidFill>
                  <a:srgbClr val="CE9178"/>
                </a:solidFill>
                <a:latin typeface="Courier New"/>
                <a:ea typeface="Courier New"/>
                <a:cs typeface="Courier New"/>
                <a:sym typeface="Courier New"/>
              </a:rPr>
              <a:t>"!"</a:t>
            </a:r>
            <a:r>
              <a:rPr lang="en-US" sz="1800" b="1" dirty="0">
                <a:solidFill>
                  <a:srgbClr val="D4D4D4"/>
                </a:solidFill>
                <a:latin typeface="Courier New"/>
                <a:ea typeface="Courier New"/>
                <a:cs typeface="Courier New"/>
                <a:sym typeface="Courier New"/>
              </a:rPr>
              <a:t>);</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 </a:t>
            </a:r>
            <a:r>
              <a:rPr lang="en-US" sz="1800" b="1" dirty="0">
                <a:solidFill>
                  <a:srgbClr val="C586C0"/>
                </a:solidFill>
                <a:latin typeface="Courier New"/>
                <a:ea typeface="Courier New"/>
                <a:cs typeface="Courier New"/>
                <a:sym typeface="Courier New"/>
              </a:rPr>
              <a:t>else</a:t>
            </a:r>
            <a:r>
              <a:rPr lang="en-US" sz="1800" b="1" dirty="0">
                <a:solidFill>
                  <a:srgbClr val="D4D4D4"/>
                </a:solidFill>
                <a:latin typeface="Courier New"/>
                <a:ea typeface="Courier New"/>
                <a:cs typeface="Courier New"/>
                <a:sym typeface="Courier New"/>
              </a:rPr>
              <a:t> {</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a:t>
            </a:r>
            <a:r>
              <a:rPr lang="en-US" sz="1800" b="1" dirty="0">
                <a:solidFill>
                  <a:srgbClr val="DCDCAA"/>
                </a:solidFill>
                <a:latin typeface="Courier New"/>
                <a:ea typeface="Courier New"/>
                <a:cs typeface="Courier New"/>
                <a:sym typeface="Courier New"/>
              </a:rPr>
              <a:t>alert</a:t>
            </a:r>
            <a:r>
              <a:rPr lang="en-US" sz="1800" b="1" dirty="0">
                <a:solidFill>
                  <a:srgbClr val="D4D4D4"/>
                </a:solidFill>
                <a:latin typeface="Courier New"/>
                <a:ea typeface="Courier New"/>
                <a:cs typeface="Courier New"/>
                <a:sym typeface="Courier New"/>
              </a:rPr>
              <a:t>(</a:t>
            </a:r>
            <a:r>
              <a:rPr lang="en-US" sz="1800" b="1" dirty="0">
                <a:solidFill>
                  <a:srgbClr val="CE9178"/>
                </a:solidFill>
                <a:latin typeface="Courier New"/>
                <a:ea typeface="Courier New"/>
                <a:cs typeface="Courier New"/>
                <a:sym typeface="Courier New"/>
              </a:rPr>
              <a:t>"Hello, "</a:t>
            </a:r>
            <a:r>
              <a:rPr lang="en-US" sz="1800" b="1" dirty="0">
                <a:solidFill>
                  <a:srgbClr val="D4D4D4"/>
                </a:solidFill>
                <a:latin typeface="Courier New"/>
                <a:ea typeface="Courier New"/>
                <a:cs typeface="Courier New"/>
                <a:sym typeface="Courier New"/>
              </a:rPr>
              <a:t> + </a:t>
            </a:r>
            <a:r>
              <a:rPr lang="en-US" sz="1800" b="1" dirty="0">
                <a:solidFill>
                  <a:srgbClr val="9CDCFE"/>
                </a:solidFill>
                <a:latin typeface="Courier New"/>
                <a:ea typeface="Courier New"/>
                <a:cs typeface="Courier New"/>
                <a:sym typeface="Courier New"/>
              </a:rPr>
              <a:t>name</a:t>
            </a:r>
            <a:r>
              <a:rPr lang="en-US" sz="1800" b="1" dirty="0">
                <a:solidFill>
                  <a:srgbClr val="D4D4D4"/>
                </a:solidFill>
                <a:latin typeface="Courier New"/>
                <a:ea typeface="Courier New"/>
                <a:cs typeface="Courier New"/>
                <a:sym typeface="Courier New"/>
              </a:rPr>
              <a:t> + </a:t>
            </a:r>
            <a:r>
              <a:rPr lang="en-US" sz="1800" b="1" dirty="0">
                <a:solidFill>
                  <a:srgbClr val="CE9178"/>
                </a:solidFill>
                <a:latin typeface="Courier New"/>
                <a:ea typeface="Courier New"/>
                <a:cs typeface="Courier New"/>
                <a:sym typeface="Courier New"/>
              </a:rPr>
              <a:t>"!"</a:t>
            </a:r>
            <a:r>
              <a:rPr lang="en-US" sz="1800" b="1" dirty="0">
                <a:solidFill>
                  <a:srgbClr val="D4D4D4"/>
                </a:solidFill>
                <a:latin typeface="Courier New"/>
                <a:ea typeface="Courier New"/>
                <a:cs typeface="Courier New"/>
                <a:sym typeface="Courier New"/>
              </a:rPr>
              <a:t>);</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  }</a:t>
            </a:r>
            <a:endParaRPr sz="1800" b="1" dirty="0">
              <a:solidFill>
                <a:srgbClr val="D4D4D4"/>
              </a:solidFill>
              <a:latin typeface="Courier New"/>
              <a:ea typeface="Courier New"/>
              <a:cs typeface="Courier New"/>
              <a:sym typeface="Courier New"/>
            </a:endParaRPr>
          </a:p>
          <a:p>
            <a:pPr marL="0" lvl="0" indent="0" algn="l" rtl="0">
              <a:lnSpc>
                <a:spcPct val="150000"/>
              </a:lnSpc>
              <a:spcBef>
                <a:spcPts val="0"/>
              </a:spcBef>
              <a:spcAft>
                <a:spcPts val="0"/>
              </a:spcAft>
              <a:buNone/>
            </a:pPr>
            <a:r>
              <a:rPr lang="en-US" sz="1800" b="1" dirty="0">
                <a:solidFill>
                  <a:srgbClr val="D4D4D4"/>
                </a:solidFill>
                <a:latin typeface="Courier New"/>
                <a:ea typeface="Courier New"/>
                <a:cs typeface="Courier New"/>
                <a:sym typeface="Courier New"/>
              </a:rPr>
              <a:t>}</a:t>
            </a:r>
            <a:endParaRPr sz="1800" b="1" dirty="0">
              <a:solidFill>
                <a:srgbClr val="D4D4D4"/>
              </a:solidFill>
              <a:latin typeface="Courier New"/>
              <a:ea typeface="Courier New"/>
              <a:cs typeface="Courier New"/>
              <a:sym typeface="Courier New"/>
            </a:endParaRPr>
          </a:p>
        </p:txBody>
      </p:sp>
      <p:sp>
        <p:nvSpPr>
          <p:cNvPr id="24" name="Google Shape;129;p23">
            <a:extLst>
              <a:ext uri="{FF2B5EF4-FFF2-40B4-BE49-F238E27FC236}">
                <a16:creationId xmlns:a16="http://schemas.microsoft.com/office/drawing/2014/main" id="{89BDA45E-9E0A-B54F-99AE-12EF12B84F3B}"/>
              </a:ext>
            </a:extLst>
          </p:cNvPr>
          <p:cNvSpPr txBox="1"/>
          <p:nvPr/>
        </p:nvSpPr>
        <p:spPr>
          <a:xfrm>
            <a:off x="215930" y="5263235"/>
            <a:ext cx="11313600" cy="5151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9434C"/>
              </a:buClr>
              <a:buSzPts val="3600"/>
              <a:buFont typeface="Helvetica Neue Light"/>
              <a:buNone/>
            </a:pPr>
            <a:r>
              <a:rPr lang="en-US" sz="2400" b="1" dirty="0">
                <a:solidFill>
                  <a:srgbClr val="39434C"/>
                </a:solidFill>
                <a:latin typeface="Helvetica Neue"/>
                <a:ea typeface="Helvetica Neue"/>
                <a:cs typeface="Helvetica Neue"/>
                <a:sym typeface="Helvetica Neue"/>
              </a:rPr>
              <a:t>Btw:</a:t>
            </a:r>
            <a:r>
              <a:rPr lang="en-US" sz="2400" dirty="0">
                <a:solidFill>
                  <a:srgbClr val="39434C"/>
                </a:solidFill>
                <a:latin typeface="Helvetica Neue Light"/>
                <a:ea typeface="Helvetica Neue Light"/>
                <a:cs typeface="Helvetica Neue Light"/>
                <a:sym typeface="Helvetica Neue Light"/>
              </a:rPr>
              <a:t> Don’t worry if none of this makes sense yet!</a:t>
            </a:r>
            <a:endParaRPr sz="2400" dirty="0"/>
          </a:p>
        </p:txBody>
      </p:sp>
    </p:spTree>
    <p:extLst>
      <p:ext uri="{BB962C8B-B14F-4D97-AF65-F5344CB8AC3E}">
        <p14:creationId xmlns:p14="http://schemas.microsoft.com/office/powerpoint/2010/main" val="2870382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Title 1">
            <a:extLst>
              <a:ext uri="{FF2B5EF4-FFF2-40B4-BE49-F238E27FC236}">
                <a16:creationId xmlns:a16="http://schemas.microsoft.com/office/drawing/2014/main" id="{06B696A0-F7A0-1F4F-8567-8F931A778993}"/>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spcBef>
                <a:spcPct val="0"/>
              </a:spcBef>
            </a:pPr>
            <a:r>
              <a:rPr lang="en-US" sz="4800" kern="1200" dirty="0">
                <a:solidFill>
                  <a:schemeClr val="tx1"/>
                </a:solidFill>
                <a:latin typeface="+mj-lt"/>
                <a:ea typeface="+mj-ea"/>
                <a:cs typeface="+mj-cs"/>
              </a:rPr>
              <a:t>All JavaScript and no HTML or CSS</a:t>
            </a:r>
          </a:p>
        </p:txBody>
      </p:sp>
      <p:pic>
        <p:nvPicPr>
          <p:cNvPr id="8" name="Picture 7">
            <a:extLst>
              <a:ext uri="{FF2B5EF4-FFF2-40B4-BE49-F238E27FC236}">
                <a16:creationId xmlns:a16="http://schemas.microsoft.com/office/drawing/2014/main" id="{BC667A54-ABBC-904C-92DB-4D1545EBA089}"/>
              </a:ext>
            </a:extLst>
          </p:cNvPr>
          <p:cNvPicPr>
            <a:picLocks noChangeAspect="1"/>
          </p:cNvPicPr>
          <p:nvPr/>
        </p:nvPicPr>
        <p:blipFill>
          <a:blip r:embed="rId3"/>
          <a:stretch>
            <a:fillRect/>
          </a:stretch>
        </p:blipFill>
        <p:spPr>
          <a:xfrm>
            <a:off x="5194337" y="449914"/>
            <a:ext cx="6553545" cy="5255561"/>
          </a:xfrm>
          <a:prstGeom prst="rect">
            <a:avLst/>
          </a:prstGeom>
        </p:spPr>
      </p:pic>
    </p:spTree>
    <p:extLst>
      <p:ext uri="{BB962C8B-B14F-4D97-AF65-F5344CB8AC3E}">
        <p14:creationId xmlns:p14="http://schemas.microsoft.com/office/powerpoint/2010/main" val="120163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8" name="Title 1">
            <a:extLst>
              <a:ext uri="{FF2B5EF4-FFF2-40B4-BE49-F238E27FC236}">
                <a16:creationId xmlns:a16="http://schemas.microsoft.com/office/drawing/2014/main" id="{4FDD7963-D42E-8E44-8DB3-2892D94B307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spcBef>
                <a:spcPct val="0"/>
              </a:spcBef>
            </a:pPr>
            <a:r>
              <a:rPr lang="en-US" sz="4800" kern="1200" dirty="0">
                <a:solidFill>
                  <a:schemeClr val="tx1"/>
                </a:solidFill>
                <a:latin typeface="+mj-lt"/>
                <a:ea typeface="+mj-ea"/>
                <a:cs typeface="+mj-cs"/>
              </a:rPr>
              <a:t>All JavaScript and no HTML or CSS</a:t>
            </a:r>
          </a:p>
        </p:txBody>
      </p:sp>
      <p:pic>
        <p:nvPicPr>
          <p:cNvPr id="9" name="Picture 8">
            <a:extLst>
              <a:ext uri="{FF2B5EF4-FFF2-40B4-BE49-F238E27FC236}">
                <a16:creationId xmlns:a16="http://schemas.microsoft.com/office/drawing/2014/main" id="{EDD5D219-97B4-9646-A7AC-F57C2F30868F}"/>
              </a:ext>
            </a:extLst>
          </p:cNvPr>
          <p:cNvPicPr>
            <a:picLocks noChangeAspect="1"/>
          </p:cNvPicPr>
          <p:nvPr/>
        </p:nvPicPr>
        <p:blipFill>
          <a:blip r:embed="rId3"/>
          <a:stretch>
            <a:fillRect/>
          </a:stretch>
        </p:blipFill>
        <p:spPr>
          <a:xfrm>
            <a:off x="4600185" y="0"/>
            <a:ext cx="7591815" cy="5917497"/>
          </a:xfrm>
          <a:prstGeom prst="rect">
            <a:avLst/>
          </a:prstGeom>
        </p:spPr>
      </p:pic>
    </p:spTree>
    <p:extLst>
      <p:ext uri="{BB962C8B-B14F-4D97-AF65-F5344CB8AC3E}">
        <p14:creationId xmlns:p14="http://schemas.microsoft.com/office/powerpoint/2010/main" val="16660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8" name="Google Shape;68;p14">
            <a:extLst>
              <a:ext uri="{FF2B5EF4-FFF2-40B4-BE49-F238E27FC236}">
                <a16:creationId xmlns:a16="http://schemas.microsoft.com/office/drawing/2014/main" id="{A30B701D-64C4-9249-8E6C-5A912A9B01CF}"/>
              </a:ext>
            </a:extLst>
          </p:cNvPr>
          <p:cNvSpPr txBox="1">
            <a:spLocks noGrp="1"/>
          </p:cNvSpPr>
          <p:nvPr>
            <p:ph type="title"/>
          </p:nvPr>
        </p:nvSpPr>
        <p:spPr>
          <a:xfrm>
            <a:off x="838200" y="272145"/>
            <a:ext cx="10515600" cy="4586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5119"/>
              <a:buFont typeface="Helvetica Neue Light"/>
              <a:buNone/>
            </a:pPr>
            <a:r>
              <a:rPr lang="en-US" sz="4800" b="1" dirty="0">
                <a:solidFill>
                  <a:schemeClr val="tx1"/>
                </a:solidFill>
                <a:latin typeface="Helvetica Neue"/>
                <a:ea typeface="Helvetica Neue"/>
                <a:cs typeface="Helvetica Neue"/>
                <a:sym typeface="Helvetica Neue"/>
              </a:rPr>
              <a:t>JavaScript is “Event Driven”, that is, interactive.  It waits for the user to do something and then executes code.</a:t>
            </a:r>
            <a:r>
              <a:rPr lang="en-US" sz="4800" dirty="0">
                <a:solidFill>
                  <a:schemeClr val="tx1"/>
                </a:solidFill>
                <a:latin typeface="Helvetica Neue Light"/>
                <a:ea typeface="Helvetica Neue Light"/>
                <a:cs typeface="Helvetica Neue Light"/>
                <a:sym typeface="Helvetica Neue Light"/>
              </a:rPr>
              <a:t> </a:t>
            </a: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r>
              <a:rPr lang="en-US" sz="4800" dirty="0">
                <a:solidFill>
                  <a:schemeClr val="tx1"/>
                </a:solidFill>
                <a:latin typeface="Helvetica Neue Light"/>
                <a:ea typeface="Helvetica Neue Light"/>
                <a:cs typeface="Helvetica Neue Light"/>
                <a:sym typeface="Helvetica Neue Light"/>
              </a:rPr>
              <a:t>But how does your code get access to the information typed on the form?</a:t>
            </a:r>
            <a:endParaRPr sz="4800" dirty="0">
              <a:solidFill>
                <a:schemeClr val="tx1"/>
              </a:solidFill>
            </a:endParaRPr>
          </a:p>
        </p:txBody>
      </p:sp>
    </p:spTree>
    <p:extLst>
      <p:ext uri="{BB962C8B-B14F-4D97-AF65-F5344CB8AC3E}">
        <p14:creationId xmlns:p14="http://schemas.microsoft.com/office/powerpoint/2010/main" val="3803144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9" name="Picture 8">
            <a:extLst>
              <a:ext uri="{FF2B5EF4-FFF2-40B4-BE49-F238E27FC236}">
                <a16:creationId xmlns:a16="http://schemas.microsoft.com/office/drawing/2014/main" id="{7411EF9A-C704-A34E-BEEF-306D0795F8FA}"/>
              </a:ext>
            </a:extLst>
          </p:cNvPr>
          <p:cNvPicPr>
            <a:picLocks noChangeAspect="1"/>
          </p:cNvPicPr>
          <p:nvPr/>
        </p:nvPicPr>
        <p:blipFill>
          <a:blip r:embed="rId3"/>
          <a:stretch>
            <a:fillRect/>
          </a:stretch>
        </p:blipFill>
        <p:spPr>
          <a:xfrm>
            <a:off x="5276367" y="-4905"/>
            <a:ext cx="4676775" cy="1866900"/>
          </a:xfrm>
          <a:prstGeom prst="rect">
            <a:avLst/>
          </a:prstGeom>
        </p:spPr>
      </p:pic>
      <p:pic>
        <p:nvPicPr>
          <p:cNvPr id="11" name="Picture 10">
            <a:extLst>
              <a:ext uri="{FF2B5EF4-FFF2-40B4-BE49-F238E27FC236}">
                <a16:creationId xmlns:a16="http://schemas.microsoft.com/office/drawing/2014/main" id="{17D835E2-50F3-FC4F-8775-A20BF0B001A0}"/>
              </a:ext>
            </a:extLst>
          </p:cNvPr>
          <p:cNvPicPr>
            <a:picLocks noChangeAspect="1"/>
          </p:cNvPicPr>
          <p:nvPr/>
        </p:nvPicPr>
        <p:blipFill>
          <a:blip r:embed="rId4"/>
          <a:stretch>
            <a:fillRect/>
          </a:stretch>
        </p:blipFill>
        <p:spPr>
          <a:xfrm>
            <a:off x="3037510" y="1741277"/>
            <a:ext cx="9154490" cy="4188178"/>
          </a:xfrm>
          <a:prstGeom prst="rect">
            <a:avLst/>
          </a:prstGeom>
        </p:spPr>
      </p:pic>
      <p:sp>
        <p:nvSpPr>
          <p:cNvPr id="12" name="Oval 11">
            <a:extLst>
              <a:ext uri="{FF2B5EF4-FFF2-40B4-BE49-F238E27FC236}">
                <a16:creationId xmlns:a16="http://schemas.microsoft.com/office/drawing/2014/main" id="{330D7F5F-08B5-6A49-BBF4-920823EB2203}"/>
              </a:ext>
            </a:extLst>
          </p:cNvPr>
          <p:cNvSpPr/>
          <p:nvPr/>
        </p:nvSpPr>
        <p:spPr>
          <a:xfrm>
            <a:off x="2599287" y="2886479"/>
            <a:ext cx="8080310" cy="234198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E9F9746-4473-5541-9920-AEF0EC0C39C5}"/>
              </a:ext>
            </a:extLst>
          </p:cNvPr>
          <p:cNvSpPr/>
          <p:nvPr/>
        </p:nvSpPr>
        <p:spPr>
          <a:xfrm>
            <a:off x="3497717" y="3429000"/>
            <a:ext cx="4902364" cy="44773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594C9D4-485F-5D45-A808-31220D7A9D4C}"/>
              </a:ext>
            </a:extLst>
          </p:cNvPr>
          <p:cNvSpPr/>
          <p:nvPr/>
        </p:nvSpPr>
        <p:spPr>
          <a:xfrm>
            <a:off x="3931565" y="3870666"/>
            <a:ext cx="6410325" cy="9236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263FA460-06F5-0A49-9272-DD04E8F8F8BD}"/>
              </a:ext>
            </a:extLst>
          </p:cNvPr>
          <p:cNvSpPr/>
          <p:nvPr/>
        </p:nvSpPr>
        <p:spPr>
          <a:xfrm>
            <a:off x="2770611" y="4794326"/>
            <a:ext cx="9481641" cy="120327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EE959D5-BEA9-7B4B-854A-501051FE9C60}"/>
              </a:ext>
            </a:extLst>
          </p:cNvPr>
          <p:cNvSpPr/>
          <p:nvPr/>
        </p:nvSpPr>
        <p:spPr>
          <a:xfrm>
            <a:off x="6782765" y="5054164"/>
            <a:ext cx="2371725" cy="56875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9C13CC3-D4C9-6F4A-B836-2D584C5638D2}"/>
              </a:ext>
            </a:extLst>
          </p:cNvPr>
          <p:cNvSpPr/>
          <p:nvPr/>
        </p:nvSpPr>
        <p:spPr>
          <a:xfrm>
            <a:off x="9991133" y="5337917"/>
            <a:ext cx="2261119" cy="2816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C745E24-E9C4-3B4E-9885-6FAA6557966B}"/>
              </a:ext>
            </a:extLst>
          </p:cNvPr>
          <p:cNvSpPr>
            <a:spLocks noGrp="1"/>
          </p:cNvSpPr>
          <p:nvPr>
            <p:ph type="title"/>
          </p:nvPr>
        </p:nvSpPr>
        <p:spPr>
          <a:xfrm>
            <a:off x="0" y="-4905"/>
            <a:ext cx="4458159" cy="1145222"/>
          </a:xfrm>
        </p:spPr>
        <p:txBody>
          <a:bodyPr/>
          <a:lstStyle/>
          <a:p>
            <a:r>
              <a:rPr lang="en-US" kern="1200" dirty="0">
                <a:solidFill>
                  <a:schemeClr val="tx1"/>
                </a:solidFill>
              </a:rPr>
              <a:t>JavaScript with a Little HTML</a:t>
            </a:r>
            <a:endParaRPr lang="en-US" dirty="0">
              <a:solidFill>
                <a:schemeClr val="tx1"/>
              </a:solidFill>
            </a:endParaRPr>
          </a:p>
        </p:txBody>
      </p:sp>
    </p:spTree>
    <p:extLst>
      <p:ext uri="{BB962C8B-B14F-4D97-AF65-F5344CB8AC3E}">
        <p14:creationId xmlns:p14="http://schemas.microsoft.com/office/powerpoint/2010/main" val="385199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1+ppt_h/2"/>
                                          </p:val>
                                        </p:tav>
                                      </p:tavLst>
                                    </p:anim>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6"/>
                                        </p:tgtEl>
                                        <p:attrNameLst>
                                          <p:attrName>ppt_x</p:attrName>
                                        </p:attrNameLst>
                                      </p:cBhvr>
                                      <p:tavLst>
                                        <p:tav tm="0">
                                          <p:val>
                                            <p:strVal val="ppt_x"/>
                                          </p:val>
                                        </p:tav>
                                        <p:tav tm="100000">
                                          <p:val>
                                            <p:strVal val="ppt_x"/>
                                          </p:val>
                                        </p:tav>
                                      </p:tavLst>
                                    </p:anim>
                                    <p:anim calcmode="lin" valueType="num">
                                      <p:cBhvr additive="base">
                                        <p:cTn id="61" dur="500"/>
                                        <p:tgtEl>
                                          <p:spTgt spid="16"/>
                                        </p:tgtEl>
                                        <p:attrNameLst>
                                          <p:attrName>ppt_y</p:attrName>
                                        </p:attrNameLst>
                                      </p:cBhvr>
                                      <p:tavLst>
                                        <p:tav tm="0">
                                          <p:val>
                                            <p:strVal val="ppt_y"/>
                                          </p:val>
                                        </p:tav>
                                        <p:tav tm="100000">
                                          <p:val>
                                            <p:strVal val="1+ppt_h/2"/>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17"/>
                                        </p:tgtEl>
                                        <p:attrNameLst>
                                          <p:attrName>ppt_x</p:attrName>
                                        </p:attrNameLst>
                                      </p:cBhvr>
                                      <p:tavLst>
                                        <p:tav tm="0">
                                          <p:val>
                                            <p:strVal val="ppt_x"/>
                                          </p:val>
                                        </p:tav>
                                        <p:tav tm="100000">
                                          <p:val>
                                            <p:strVal val="ppt_x"/>
                                          </p:val>
                                        </p:tav>
                                      </p:tavLst>
                                    </p:anim>
                                    <p:anim calcmode="lin" valueType="num">
                                      <p:cBhvr additive="base">
                                        <p:cTn id="73" dur="500"/>
                                        <p:tgtEl>
                                          <p:spTgt spid="17"/>
                                        </p:tgtEl>
                                        <p:attrNameLst>
                                          <p:attrName>ppt_y</p:attrName>
                                        </p:attrNameLst>
                                      </p:cBhvr>
                                      <p:tavLst>
                                        <p:tav tm="0">
                                          <p:val>
                                            <p:strVal val="ppt_y"/>
                                          </p:val>
                                        </p:tav>
                                        <p:tav tm="100000">
                                          <p:val>
                                            <p:strVal val="1+ppt_h/2"/>
                                          </p:val>
                                        </p:tav>
                                      </p:tavLst>
                                    </p:anim>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5333-3864-4C6F-85E4-442EC08A9BE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spcBef>
                <a:spcPct val="0"/>
              </a:spcBef>
            </a:pPr>
            <a:r>
              <a:rPr lang="en-US" sz="2600" kern="1200" dirty="0">
                <a:solidFill>
                  <a:srgbClr val="FFFFFF"/>
                </a:solidFill>
                <a:latin typeface="+mj-lt"/>
                <a:ea typeface="+mj-ea"/>
                <a:cs typeface="+mj-cs"/>
              </a:rPr>
              <a:t>More JavaScript with a Little HTML</a:t>
            </a:r>
          </a:p>
        </p:txBody>
      </p:sp>
      <p:pic>
        <p:nvPicPr>
          <p:cNvPr id="3" name="Picture 2">
            <a:extLst>
              <a:ext uri="{FF2B5EF4-FFF2-40B4-BE49-F238E27FC236}">
                <a16:creationId xmlns:a16="http://schemas.microsoft.com/office/drawing/2014/main" id="{C4998CF8-FBA3-4D86-B789-FA697C850270}"/>
              </a:ext>
            </a:extLst>
          </p:cNvPr>
          <p:cNvPicPr>
            <a:picLocks noChangeAspect="1"/>
          </p:cNvPicPr>
          <p:nvPr/>
        </p:nvPicPr>
        <p:blipFill>
          <a:blip r:embed="rId3"/>
          <a:stretch>
            <a:fillRect/>
          </a:stretch>
        </p:blipFill>
        <p:spPr>
          <a:xfrm>
            <a:off x="0" y="-366378"/>
            <a:ext cx="11603537" cy="7224377"/>
          </a:xfrm>
          <a:prstGeom prst="rect">
            <a:avLst/>
          </a:prstGeom>
        </p:spPr>
      </p:pic>
      <p:sp>
        <p:nvSpPr>
          <p:cNvPr id="16" name="Oval 15">
            <a:extLst>
              <a:ext uri="{FF2B5EF4-FFF2-40B4-BE49-F238E27FC236}">
                <a16:creationId xmlns:a16="http://schemas.microsoft.com/office/drawing/2014/main" id="{A9BFA596-989D-4E6E-AC03-1B6F0ABE1504}"/>
              </a:ext>
            </a:extLst>
          </p:cNvPr>
          <p:cNvSpPr/>
          <p:nvPr/>
        </p:nvSpPr>
        <p:spPr>
          <a:xfrm>
            <a:off x="-24882" y="4783638"/>
            <a:ext cx="8502132" cy="231666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0747DB2-C25B-483F-A356-39144F908E62}"/>
              </a:ext>
            </a:extLst>
          </p:cNvPr>
          <p:cNvSpPr txBox="1"/>
          <p:nvPr/>
        </p:nvSpPr>
        <p:spPr>
          <a:xfrm>
            <a:off x="4194285" y="651094"/>
            <a:ext cx="2743200" cy="523220"/>
          </a:xfrm>
          <a:prstGeom prst="rect">
            <a:avLst/>
          </a:prstGeom>
          <a:noFill/>
        </p:spPr>
        <p:txBody>
          <a:bodyPr wrap="square" rtlCol="0">
            <a:spAutoFit/>
          </a:bodyPr>
          <a:lstStyle/>
          <a:p>
            <a:r>
              <a:rPr lang="en-US" dirty="0">
                <a:solidFill>
                  <a:srgbClr val="00B050"/>
                </a:solidFill>
              </a:rPr>
              <a:t>What code gets executed when you press these buttons?</a:t>
            </a:r>
          </a:p>
        </p:txBody>
      </p:sp>
      <p:cxnSp>
        <p:nvCxnSpPr>
          <p:cNvPr id="20" name="Straight Arrow Connector 19">
            <a:extLst>
              <a:ext uri="{FF2B5EF4-FFF2-40B4-BE49-F238E27FC236}">
                <a16:creationId xmlns:a16="http://schemas.microsoft.com/office/drawing/2014/main" id="{404A28CC-D3F3-4D07-A780-88D61DCAD4F4}"/>
              </a:ext>
            </a:extLst>
          </p:cNvPr>
          <p:cNvCxnSpPr>
            <a:cxnSpLocks/>
          </p:cNvCxnSpPr>
          <p:nvPr/>
        </p:nvCxnSpPr>
        <p:spPr>
          <a:xfrm>
            <a:off x="6096000" y="1110249"/>
            <a:ext cx="1278437" cy="722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01D2399-B940-49C7-B118-6898ACD762BC}"/>
              </a:ext>
            </a:extLst>
          </p:cNvPr>
          <p:cNvPicPr>
            <a:picLocks noChangeAspect="1"/>
          </p:cNvPicPr>
          <p:nvPr/>
        </p:nvPicPr>
        <p:blipFill>
          <a:blip r:embed="rId4"/>
          <a:stretch>
            <a:fillRect/>
          </a:stretch>
        </p:blipFill>
        <p:spPr>
          <a:xfrm>
            <a:off x="7474877" y="23158"/>
            <a:ext cx="4686300" cy="3619500"/>
          </a:xfrm>
          <a:prstGeom prst="rect">
            <a:avLst/>
          </a:prstGeom>
          <a:ln w="44450">
            <a:solidFill>
              <a:schemeClr val="accent1">
                <a:shade val="95000"/>
                <a:satMod val="105000"/>
              </a:schemeClr>
            </a:solidFill>
          </a:ln>
        </p:spPr>
      </p:pic>
      <p:sp>
        <p:nvSpPr>
          <p:cNvPr id="15" name="Oval 14">
            <a:extLst>
              <a:ext uri="{FF2B5EF4-FFF2-40B4-BE49-F238E27FC236}">
                <a16:creationId xmlns:a16="http://schemas.microsoft.com/office/drawing/2014/main" id="{E1DD99BE-525A-41D7-B717-3AF4DAAFB2B5}"/>
              </a:ext>
            </a:extLst>
          </p:cNvPr>
          <p:cNvSpPr/>
          <p:nvPr/>
        </p:nvSpPr>
        <p:spPr>
          <a:xfrm>
            <a:off x="-177282" y="-366379"/>
            <a:ext cx="12369282" cy="587182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4D5033D7-71D7-4AEA-ADF7-13F1910FF049}"/>
              </a:ext>
            </a:extLst>
          </p:cNvPr>
          <p:cNvSpPr/>
          <p:nvPr/>
        </p:nvSpPr>
        <p:spPr>
          <a:xfrm>
            <a:off x="7374437" y="1724024"/>
            <a:ext cx="1378877" cy="4667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8C6EDD5-959E-459A-9A61-080D550C5F44}"/>
              </a:ext>
            </a:extLst>
          </p:cNvPr>
          <p:cNvSpPr txBox="1"/>
          <p:nvPr/>
        </p:nvSpPr>
        <p:spPr>
          <a:xfrm>
            <a:off x="4648200" y="1752600"/>
            <a:ext cx="2743200" cy="523220"/>
          </a:xfrm>
          <a:prstGeom prst="rect">
            <a:avLst/>
          </a:prstGeom>
          <a:noFill/>
        </p:spPr>
        <p:txBody>
          <a:bodyPr wrap="square" rtlCol="0">
            <a:spAutoFit/>
          </a:bodyPr>
          <a:lstStyle/>
          <a:p>
            <a:r>
              <a:rPr lang="en-US" dirty="0">
                <a:solidFill>
                  <a:srgbClr val="00B050"/>
                </a:solidFill>
              </a:rPr>
              <a:t>How do we get access to what was typed in?</a:t>
            </a:r>
          </a:p>
        </p:txBody>
      </p:sp>
      <p:cxnSp>
        <p:nvCxnSpPr>
          <p:cNvPr id="25" name="Straight Arrow Connector 24">
            <a:extLst>
              <a:ext uri="{FF2B5EF4-FFF2-40B4-BE49-F238E27FC236}">
                <a16:creationId xmlns:a16="http://schemas.microsoft.com/office/drawing/2014/main" id="{E009D4AA-8F8F-4599-A67D-5A928036ABDE}"/>
              </a:ext>
            </a:extLst>
          </p:cNvPr>
          <p:cNvCxnSpPr>
            <a:cxnSpLocks/>
          </p:cNvCxnSpPr>
          <p:nvPr/>
        </p:nvCxnSpPr>
        <p:spPr>
          <a:xfrm>
            <a:off x="5862130" y="2190749"/>
            <a:ext cx="2817232" cy="508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45766DE-7D22-4F86-9175-EDB6BFBCCACD}"/>
              </a:ext>
            </a:extLst>
          </p:cNvPr>
          <p:cNvSpPr/>
          <p:nvPr/>
        </p:nvSpPr>
        <p:spPr>
          <a:xfrm>
            <a:off x="8679363" y="2643774"/>
            <a:ext cx="378751" cy="30891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B19CA66-6B3F-483A-8625-A120A3CEB62D}"/>
              </a:ext>
            </a:extLst>
          </p:cNvPr>
          <p:cNvSpPr txBox="1"/>
          <p:nvPr/>
        </p:nvSpPr>
        <p:spPr>
          <a:xfrm>
            <a:off x="3831926" y="2534971"/>
            <a:ext cx="2743200" cy="307777"/>
          </a:xfrm>
          <a:prstGeom prst="rect">
            <a:avLst/>
          </a:prstGeom>
          <a:noFill/>
        </p:spPr>
        <p:txBody>
          <a:bodyPr wrap="square" rtlCol="0">
            <a:spAutoFit/>
          </a:bodyPr>
          <a:lstStyle/>
          <a:p>
            <a:r>
              <a:rPr lang="en-US" dirty="0">
                <a:solidFill>
                  <a:srgbClr val="00B050"/>
                </a:solidFill>
              </a:rPr>
              <a:t>How do we display the results?</a:t>
            </a:r>
          </a:p>
        </p:txBody>
      </p:sp>
      <p:cxnSp>
        <p:nvCxnSpPr>
          <p:cNvPr id="28" name="Straight Arrow Connector 27">
            <a:extLst>
              <a:ext uri="{FF2B5EF4-FFF2-40B4-BE49-F238E27FC236}">
                <a16:creationId xmlns:a16="http://schemas.microsoft.com/office/drawing/2014/main" id="{EDA75848-8CD1-478E-ABE2-502C12A79139}"/>
              </a:ext>
            </a:extLst>
          </p:cNvPr>
          <p:cNvCxnSpPr>
            <a:cxnSpLocks/>
          </p:cNvCxnSpPr>
          <p:nvPr/>
        </p:nvCxnSpPr>
        <p:spPr>
          <a:xfrm>
            <a:off x="6374043" y="2739488"/>
            <a:ext cx="1531546" cy="326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A6E0529-F735-4AA3-9697-B514C4E5B272}"/>
              </a:ext>
            </a:extLst>
          </p:cNvPr>
          <p:cNvSpPr/>
          <p:nvPr/>
        </p:nvSpPr>
        <p:spPr>
          <a:xfrm>
            <a:off x="7905589" y="2952684"/>
            <a:ext cx="1516723" cy="41375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5307E60-F483-44DD-93C7-AA2FAB88E665}"/>
              </a:ext>
            </a:extLst>
          </p:cNvPr>
          <p:cNvSpPr/>
          <p:nvPr/>
        </p:nvSpPr>
        <p:spPr>
          <a:xfrm>
            <a:off x="7193462" y="3257549"/>
            <a:ext cx="1378877" cy="4667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a:extLst>
              <a:ext uri="{FF2B5EF4-FFF2-40B4-BE49-F238E27FC236}">
                <a16:creationId xmlns:a16="http://schemas.microsoft.com/office/drawing/2014/main" id="{FEBAE4C8-9860-4D80-8FD9-CF15423D6078}"/>
              </a:ext>
            </a:extLst>
          </p:cNvPr>
          <p:cNvCxnSpPr>
            <a:cxnSpLocks/>
          </p:cNvCxnSpPr>
          <p:nvPr/>
        </p:nvCxnSpPr>
        <p:spPr>
          <a:xfrm>
            <a:off x="6096000" y="1110248"/>
            <a:ext cx="1278437" cy="2208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5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6"/>
                                        </p:tgtEl>
                                        <p:attrNameLst>
                                          <p:attrName>ppt_x</p:attrName>
                                        </p:attrNameLst>
                                      </p:cBhvr>
                                      <p:tavLst>
                                        <p:tav tm="0">
                                          <p:val>
                                            <p:strVal val="ppt_x"/>
                                          </p:val>
                                        </p:tav>
                                        <p:tav tm="100000">
                                          <p:val>
                                            <p:strVal val="ppt_x"/>
                                          </p:val>
                                        </p:tav>
                                      </p:tavLst>
                                    </p:anim>
                                    <p:anim calcmode="lin" valueType="num">
                                      <p:cBhvr additive="base">
                                        <p:cTn id="25" dur="500"/>
                                        <p:tgtEl>
                                          <p:spTgt spid="16"/>
                                        </p:tgtEl>
                                        <p:attrNameLst>
                                          <p:attrName>ppt_y</p:attrName>
                                        </p:attrNameLst>
                                      </p:cBhvr>
                                      <p:tavLst>
                                        <p:tav tm="0">
                                          <p:val>
                                            <p:strVal val="ppt_y"/>
                                          </p:val>
                                        </p:tav>
                                        <p:tav tm="100000">
                                          <p:val>
                                            <p:strVal val="1+ppt_h/2"/>
                                          </p:val>
                                        </p:tav>
                                      </p:tavLst>
                                    </p:anim>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p:bldP spid="15" grpId="0" animBg="1"/>
      <p:bldP spid="15" grpId="1" animBg="1"/>
      <p:bldP spid="17" grpId="0" animBg="1"/>
      <p:bldP spid="24" grpId="0"/>
      <p:bldP spid="26" grpId="0" animBg="1"/>
      <p:bldP spid="27" grpId="0"/>
      <p:bldP spid="29"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 6"/>
          <p:cNvSpPr/>
          <p:nvPr/>
        </p:nvSpPr>
        <p:spPr>
          <a:xfrm>
            <a:off x="9310133" y="1501898"/>
            <a:ext cx="2338942" cy="2187514"/>
          </a:xfrm>
          <a:prstGeom prst="arc">
            <a:avLst>
              <a:gd name="adj1" fmla="val 16200000"/>
              <a:gd name="adj2" fmla="val 5396879"/>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 name="Straight Connector 8"/>
          <p:cNvCxnSpPr>
            <a:stCxn id="7" idx="2"/>
            <a:endCxn id="31" idx="2"/>
          </p:cNvCxnSpPr>
          <p:nvPr/>
        </p:nvCxnSpPr>
        <p:spPr>
          <a:xfrm flipH="1" flipV="1">
            <a:off x="1513739" y="3666576"/>
            <a:ext cx="8966858" cy="22836"/>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0800000">
            <a:off x="395163" y="3665540"/>
            <a:ext cx="2338944" cy="2187514"/>
          </a:xfrm>
          <a:prstGeom prst="arc">
            <a:avLst>
              <a:gd name="adj1" fmla="val 16200000"/>
              <a:gd name="adj2" fmla="val 5239996"/>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ounded Rectangle 38"/>
          <p:cNvSpPr/>
          <p:nvPr/>
        </p:nvSpPr>
        <p:spPr>
          <a:xfrm>
            <a:off x="1623305" y="2959841"/>
            <a:ext cx="2046651" cy="1574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rgbClr val="C00000"/>
              </a:solidFill>
            </a:endParaRPr>
          </a:p>
          <a:p>
            <a:r>
              <a:rPr lang="en-US" sz="1800" dirty="0">
                <a:solidFill>
                  <a:srgbClr val="C00000"/>
                </a:solidFill>
              </a:rPr>
              <a:t>Week 4 :</a:t>
            </a:r>
          </a:p>
          <a:p>
            <a:endParaRPr lang="en-US" sz="1800" dirty="0">
              <a:solidFill>
                <a:srgbClr val="C00000"/>
              </a:solidFill>
            </a:endParaRPr>
          </a:p>
          <a:p>
            <a:r>
              <a:rPr lang="en-US" sz="1300" b="1" dirty="0">
                <a:solidFill>
                  <a:srgbClr val="C00000"/>
                </a:solidFill>
              </a:rPr>
              <a:t>Exam #2</a:t>
            </a:r>
          </a:p>
          <a:p>
            <a:endParaRPr lang="en-US" sz="1300" b="1" dirty="0">
              <a:solidFill>
                <a:srgbClr val="C00000"/>
              </a:solidFill>
            </a:endParaRPr>
          </a:p>
          <a:p>
            <a:r>
              <a:rPr lang="en-US" sz="1100" dirty="0">
                <a:solidFill>
                  <a:srgbClr val="7030A0"/>
                </a:solidFill>
              </a:rPr>
              <a:t>2/7-2/9 Exam Availability</a:t>
            </a:r>
          </a:p>
          <a:p>
            <a:endParaRPr lang="en-US" dirty="0">
              <a:solidFill>
                <a:srgbClr val="7030A0"/>
              </a:solidFill>
            </a:endParaRPr>
          </a:p>
          <a:p>
            <a:endParaRPr lang="en-US" sz="1000" dirty="0">
              <a:solidFill>
                <a:schemeClr val="tx1"/>
              </a:solidFill>
            </a:endParaRPr>
          </a:p>
        </p:txBody>
      </p:sp>
      <p:sp>
        <p:nvSpPr>
          <p:cNvPr id="40" name="Rounded Rectangle 39"/>
          <p:cNvSpPr/>
          <p:nvPr/>
        </p:nvSpPr>
        <p:spPr>
          <a:xfrm>
            <a:off x="3757055" y="2945431"/>
            <a:ext cx="2338945" cy="157975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Cybersecurity &amp; AI</a:t>
            </a:r>
          </a:p>
          <a:p>
            <a:pPr marL="112713" indent="-112713">
              <a:buFont typeface="Arial" panose="020B0604020202020204" pitchFamily="34" charset="0"/>
              <a:buChar char="•"/>
            </a:pPr>
            <a:r>
              <a:rPr lang="en-US" sz="1000" dirty="0">
                <a:solidFill>
                  <a:schemeClr val="tx1"/>
                </a:solidFill>
              </a:rPr>
              <a:t>Protection Protocols</a:t>
            </a:r>
          </a:p>
          <a:p>
            <a:pPr marL="112713" indent="-112713">
              <a:buFont typeface="Arial" panose="020B0604020202020204" pitchFamily="34" charset="0"/>
              <a:buChar char="•"/>
            </a:pPr>
            <a:r>
              <a:rPr lang="en-US" sz="1000" dirty="0">
                <a:solidFill>
                  <a:schemeClr val="tx1"/>
                </a:solidFill>
              </a:rPr>
              <a:t>Artificial Intelligence</a:t>
            </a:r>
          </a:p>
          <a:p>
            <a:pPr marL="112713" indent="-112713">
              <a:buFont typeface="Arial" panose="020B0604020202020204" pitchFamily="34" charset="0"/>
              <a:buChar char="•"/>
            </a:pPr>
            <a:endParaRPr lang="en-US" sz="1000" dirty="0">
              <a:solidFill>
                <a:schemeClr val="tx1"/>
              </a:solidFill>
            </a:endParaRPr>
          </a:p>
          <a:p>
            <a:pPr marL="112713" indent="-112713">
              <a:buFont typeface="Arial" panose="020B0604020202020204" pitchFamily="34" charset="0"/>
              <a:buChar char="•"/>
            </a:pPr>
            <a:r>
              <a:rPr lang="en-US" sz="1000" dirty="0">
                <a:solidFill>
                  <a:srgbClr val="658E49"/>
                </a:solidFill>
              </a:rPr>
              <a:t>Cybersecurity/AI assignment due</a:t>
            </a:r>
          </a:p>
          <a:p>
            <a:pPr marL="112713" indent="-112713">
              <a:buFont typeface="Arial" panose="020B0604020202020204" pitchFamily="34" charset="0"/>
              <a:buChar char="•"/>
            </a:pPr>
            <a:r>
              <a:rPr lang="en-US" sz="1000" dirty="0">
                <a:solidFill>
                  <a:srgbClr val="658E49"/>
                </a:solidFill>
              </a:rPr>
              <a:t>Max Labs 3a/3b due</a:t>
            </a:r>
          </a:p>
          <a:p>
            <a:endParaRPr lang="en-US" sz="1000" dirty="0">
              <a:solidFill>
                <a:schemeClr val="tx1"/>
              </a:solidFill>
            </a:endParaRPr>
          </a:p>
        </p:txBody>
      </p:sp>
      <p:sp>
        <p:nvSpPr>
          <p:cNvPr id="41" name="Rounded Rectangle 40"/>
          <p:cNvSpPr/>
          <p:nvPr/>
        </p:nvSpPr>
        <p:spPr>
          <a:xfrm>
            <a:off x="6160956" y="2945432"/>
            <a:ext cx="1806992" cy="157975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Platforms &amp; Digital Business Models</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API’s</a:t>
            </a:r>
          </a:p>
          <a:p>
            <a:pPr marL="112713" indent="-112713">
              <a:buFont typeface="Arial" panose="020B0604020202020204" pitchFamily="34" charset="0"/>
              <a:buChar char="•"/>
            </a:pPr>
            <a:r>
              <a:rPr lang="en-US" sz="1000" dirty="0">
                <a:solidFill>
                  <a:schemeClr val="tx1"/>
                </a:solidFill>
              </a:rPr>
              <a:t>Cloud</a:t>
            </a:r>
          </a:p>
          <a:p>
            <a:pPr marL="112713" indent="-112713">
              <a:buFont typeface="Arial" panose="020B0604020202020204" pitchFamily="34" charset="0"/>
              <a:buChar char="•"/>
            </a:pPr>
            <a:endParaRPr lang="en-US" sz="1000" dirty="0">
              <a:solidFill>
                <a:schemeClr val="tx1"/>
              </a:solidFill>
            </a:endParaRPr>
          </a:p>
        </p:txBody>
      </p:sp>
      <p:sp>
        <p:nvSpPr>
          <p:cNvPr id="42" name="Rounded Rectangle 41"/>
          <p:cNvSpPr/>
          <p:nvPr/>
        </p:nvSpPr>
        <p:spPr>
          <a:xfrm>
            <a:off x="8076165" y="2945432"/>
            <a:ext cx="1987213" cy="157975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rgbClr val="C00000"/>
              </a:solidFill>
            </a:endParaRPr>
          </a:p>
          <a:p>
            <a:r>
              <a:rPr lang="en-US" sz="1800" dirty="0">
                <a:solidFill>
                  <a:srgbClr val="C00000"/>
                </a:solidFill>
              </a:rPr>
              <a:t>Week 3:</a:t>
            </a:r>
          </a:p>
          <a:p>
            <a:r>
              <a:rPr lang="en-US" dirty="0">
                <a:solidFill>
                  <a:schemeClr val="tx1"/>
                </a:solidFill>
              </a:rPr>
              <a:t>Information Systems </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ERP &amp; CRM</a:t>
            </a:r>
          </a:p>
          <a:p>
            <a:pPr marL="112713" indent="-112713">
              <a:buFont typeface="Arial" panose="020B0604020202020204" pitchFamily="34" charset="0"/>
              <a:buChar char="•"/>
            </a:pPr>
            <a:r>
              <a:rPr lang="en-US" sz="1000" dirty="0">
                <a:solidFill>
                  <a:schemeClr val="tx1"/>
                </a:solidFill>
              </a:rPr>
              <a:t>Data Analytics &amp; SCM</a:t>
            </a:r>
          </a:p>
          <a:p>
            <a:endParaRPr lang="en-US" sz="1000" dirty="0">
              <a:solidFill>
                <a:schemeClr val="tx1"/>
              </a:solidFill>
            </a:endParaRPr>
          </a:p>
          <a:p>
            <a:pPr marL="171450" indent="-171450">
              <a:buFont typeface="Arial" panose="020B0604020202020204" pitchFamily="34" charset="0"/>
              <a:buChar char="•"/>
            </a:pPr>
            <a:r>
              <a:rPr lang="en-US" sz="1000" dirty="0">
                <a:solidFill>
                  <a:schemeClr val="accent6">
                    <a:lumMod val="75000"/>
                  </a:schemeClr>
                </a:solidFill>
              </a:rPr>
              <a:t>Max Labs 2A/2B due</a:t>
            </a:r>
          </a:p>
          <a:p>
            <a:pPr marL="171450" indent="-171450">
              <a:buFont typeface="Arial" panose="020B0604020202020204" pitchFamily="34" charset="0"/>
              <a:buChar char="•"/>
            </a:pPr>
            <a:r>
              <a:rPr lang="en-US" sz="1000" dirty="0">
                <a:solidFill>
                  <a:schemeClr val="accent6">
                    <a:lumMod val="75000"/>
                  </a:schemeClr>
                </a:solidFill>
              </a:rPr>
              <a:t>Lean IT #1 due</a:t>
            </a:r>
          </a:p>
          <a:p>
            <a:pPr marL="112713" indent="-112713">
              <a:buFont typeface="Arial" panose="020B0604020202020204" pitchFamily="34" charset="0"/>
              <a:buChar char="•"/>
            </a:pPr>
            <a:endParaRPr lang="en-US" sz="1000" dirty="0">
              <a:solidFill>
                <a:schemeClr val="tx1"/>
              </a:solidFill>
            </a:endParaRPr>
          </a:p>
        </p:txBody>
      </p:sp>
      <p:sp>
        <p:nvSpPr>
          <p:cNvPr id="43" name="Rounded Rectangle 42"/>
          <p:cNvSpPr/>
          <p:nvPr/>
        </p:nvSpPr>
        <p:spPr>
          <a:xfrm>
            <a:off x="1632098" y="5240169"/>
            <a:ext cx="2162892"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accent1"/>
              </a:solidFill>
            </a:endParaRPr>
          </a:p>
          <a:p>
            <a:r>
              <a:rPr lang="en-US" sz="1800" dirty="0">
                <a:solidFill>
                  <a:schemeClr val="accent1"/>
                </a:solidFill>
              </a:rPr>
              <a:t>Week 5:</a:t>
            </a:r>
          </a:p>
          <a:p>
            <a:r>
              <a:rPr lang="en-US" dirty="0">
                <a:solidFill>
                  <a:schemeClr val="tx1"/>
                </a:solidFill>
              </a:rPr>
              <a:t>JavaScript Unit #1 &amp; 2</a:t>
            </a:r>
          </a:p>
          <a:p>
            <a:pPr marL="112713" indent="-112713">
              <a:buFont typeface="Arial" panose="020B0604020202020204" pitchFamily="34" charset="0"/>
              <a:buChar char="•"/>
            </a:pPr>
            <a:r>
              <a:rPr lang="en-US" sz="1000" dirty="0">
                <a:solidFill>
                  <a:schemeClr val="tx1"/>
                </a:solidFill>
              </a:rPr>
              <a:t>Hello World, Variables</a:t>
            </a:r>
          </a:p>
          <a:p>
            <a:pPr marL="112713" indent="-112713">
              <a:buFont typeface="Arial" panose="020B0604020202020204" pitchFamily="34" charset="0"/>
              <a:buChar char="•"/>
            </a:pPr>
            <a:r>
              <a:rPr lang="en-US" sz="1000" dirty="0">
                <a:solidFill>
                  <a:schemeClr val="tx1"/>
                </a:solidFill>
              </a:rPr>
              <a:t>Input and Output</a:t>
            </a:r>
          </a:p>
          <a:p>
            <a:pPr marL="112713" lvl="0" indent="-112713">
              <a:buFont typeface="Arial" panose="020B0604020202020204" pitchFamily="34" charset="0"/>
              <a:buChar char="•"/>
            </a:pPr>
            <a:r>
              <a:rPr lang="en-US" sz="1000" dirty="0">
                <a:solidFill>
                  <a:srgbClr val="000000"/>
                </a:solidFill>
              </a:rPr>
              <a:t>Operator types</a:t>
            </a:r>
          </a:p>
          <a:p>
            <a:pPr marL="112713" lvl="0" indent="-112713">
              <a:buFont typeface="Arial" panose="020B0604020202020204" pitchFamily="34" charset="0"/>
              <a:buChar char="•"/>
            </a:pPr>
            <a:r>
              <a:rPr lang="en-US" sz="1000" dirty="0">
                <a:solidFill>
                  <a:srgbClr val="000000"/>
                </a:solidFill>
              </a:rPr>
              <a:t>Strings</a:t>
            </a:r>
            <a:endParaRPr lang="en-US" sz="1000" dirty="0">
              <a:solidFill>
                <a:schemeClr val="tx1"/>
              </a:solidFill>
            </a:endParaRPr>
          </a:p>
          <a:p>
            <a:r>
              <a:rPr lang="en-US" sz="1000" dirty="0">
                <a:solidFill>
                  <a:schemeClr val="accent6">
                    <a:lumMod val="75000"/>
                  </a:schemeClr>
                </a:solidFill>
              </a:rPr>
              <a:t>Watch Lynda.com video – due</a:t>
            </a:r>
          </a:p>
          <a:p>
            <a:r>
              <a:rPr lang="en-US" sz="1000" dirty="0">
                <a:solidFill>
                  <a:schemeClr val="accent6"/>
                </a:solidFill>
              </a:rPr>
              <a:t>Code Academy due</a:t>
            </a:r>
            <a:endParaRPr lang="en-US" sz="1000" dirty="0">
              <a:solidFill>
                <a:schemeClr val="accent6">
                  <a:lumMod val="75000"/>
                </a:schemeClr>
              </a:solidFill>
            </a:endParaRPr>
          </a:p>
          <a:p>
            <a:r>
              <a:rPr lang="en-US" sz="1000" dirty="0">
                <a:solidFill>
                  <a:schemeClr val="accent6">
                    <a:lumMod val="75000"/>
                  </a:schemeClr>
                </a:solidFill>
              </a:rPr>
              <a:t>Coding assignment #1-due</a:t>
            </a:r>
          </a:p>
          <a:p>
            <a:endParaRPr lang="en-US" sz="1000" dirty="0">
              <a:solidFill>
                <a:schemeClr val="tx1"/>
              </a:solidFill>
            </a:endParaRPr>
          </a:p>
          <a:p>
            <a:pPr marL="112713" indent="-112713">
              <a:buFont typeface="Arial" panose="020B0604020202020204" pitchFamily="34" charset="0"/>
              <a:buChar char="•"/>
            </a:pPr>
            <a:endParaRPr lang="en-US" sz="1000" dirty="0">
              <a:solidFill>
                <a:schemeClr val="tx1"/>
              </a:solidFill>
            </a:endParaRPr>
          </a:p>
        </p:txBody>
      </p:sp>
      <p:cxnSp>
        <p:nvCxnSpPr>
          <p:cNvPr id="54" name="Straight Connector 53"/>
          <p:cNvCxnSpPr/>
          <p:nvPr/>
        </p:nvCxnSpPr>
        <p:spPr>
          <a:xfrm flipH="1" flipV="1">
            <a:off x="641232" y="1500452"/>
            <a:ext cx="9889269" cy="3482"/>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lowchart: Connector 10"/>
          <p:cNvSpPr/>
          <p:nvPr/>
        </p:nvSpPr>
        <p:spPr>
          <a:xfrm>
            <a:off x="89841" y="940888"/>
            <a:ext cx="1102782" cy="1119128"/>
          </a:xfrm>
          <a:prstGeom prst="flowChartConnector">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3" name="8-Point Star 12"/>
          <p:cNvSpPr/>
          <p:nvPr/>
        </p:nvSpPr>
        <p:spPr>
          <a:xfrm>
            <a:off x="10639655" y="5356102"/>
            <a:ext cx="1157182" cy="1157182"/>
          </a:xfrm>
          <a:prstGeom prst="star8">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FINISH</a:t>
            </a:r>
          </a:p>
        </p:txBody>
      </p:sp>
      <p:sp>
        <p:nvSpPr>
          <p:cNvPr id="57" name="Rounded Rectangle 56"/>
          <p:cNvSpPr/>
          <p:nvPr/>
        </p:nvSpPr>
        <p:spPr>
          <a:xfrm>
            <a:off x="1313124" y="845210"/>
            <a:ext cx="1806992" cy="157791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&amp; Systems Analysis</a:t>
            </a:r>
          </a:p>
          <a:p>
            <a:pPr marL="112713" indent="-112713">
              <a:buFont typeface="Arial" panose="020B0604020202020204" pitchFamily="34" charset="0"/>
              <a:buChar char="•"/>
            </a:pPr>
            <a:r>
              <a:rPr lang="en-US" sz="1000" dirty="0">
                <a:solidFill>
                  <a:schemeClr val="tx1"/>
                </a:solidFill>
              </a:rPr>
              <a:t>Course Description</a:t>
            </a:r>
          </a:p>
          <a:p>
            <a:pPr marL="112713" indent="-112713">
              <a:buFont typeface="Arial" panose="020B0604020202020204" pitchFamily="34" charset="0"/>
              <a:buChar char="•"/>
            </a:pPr>
            <a:r>
              <a:rPr lang="en-US" sz="1000" dirty="0">
                <a:solidFill>
                  <a:schemeClr val="tx1"/>
                </a:solidFill>
              </a:rPr>
              <a:t>Systems Thinking</a:t>
            </a:r>
          </a:p>
          <a:p>
            <a:pPr marL="112713" indent="-112713">
              <a:buFont typeface="Arial" panose="020B0604020202020204" pitchFamily="34" charset="0"/>
              <a:buChar char="•"/>
            </a:pPr>
            <a:endParaRPr lang="en-US" sz="1000" dirty="0">
              <a:solidFill>
                <a:schemeClr val="tx1"/>
              </a:solidFill>
            </a:endParaRPr>
          </a:p>
          <a:p>
            <a:endParaRPr lang="en-US" sz="1000" dirty="0">
              <a:solidFill>
                <a:schemeClr val="tx1"/>
              </a:solidFill>
            </a:endParaRPr>
          </a:p>
        </p:txBody>
      </p:sp>
      <p:sp>
        <p:nvSpPr>
          <p:cNvPr id="58" name="Rounded Rectangle 57"/>
          <p:cNvSpPr/>
          <p:nvPr/>
        </p:nvSpPr>
        <p:spPr>
          <a:xfrm>
            <a:off x="3231183" y="845210"/>
            <a:ext cx="1806992" cy="157791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to Process Mapping </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Systems &amp; Processes</a:t>
            </a:r>
          </a:p>
          <a:p>
            <a:pPr marL="112713" indent="-112713">
              <a:buFont typeface="Arial" panose="020B0604020202020204" pitchFamily="34" charset="0"/>
              <a:buChar char="•"/>
            </a:pPr>
            <a:r>
              <a:rPr lang="en-US" sz="1000" dirty="0">
                <a:solidFill>
                  <a:schemeClr val="tx1"/>
                </a:solidFill>
              </a:rPr>
              <a:t>Swim Lane Diagrams</a:t>
            </a:r>
          </a:p>
          <a:p>
            <a:pPr marL="112713" indent="-112713">
              <a:buFont typeface="Arial"/>
              <a:buChar char="•"/>
            </a:pPr>
            <a:endParaRPr lang="en-US" sz="1000" dirty="0">
              <a:solidFill>
                <a:schemeClr val="accent6">
                  <a:lumMod val="75000"/>
                </a:schemeClr>
              </a:solidFill>
            </a:endParaRPr>
          </a:p>
          <a:p>
            <a:pPr marL="112713" indent="-112713">
              <a:buFont typeface="Arial"/>
              <a:buChar char="•"/>
            </a:pPr>
            <a:r>
              <a:rPr lang="en-US" sz="1000" dirty="0">
                <a:solidFill>
                  <a:schemeClr val="accent6">
                    <a:lumMod val="75000"/>
                  </a:schemeClr>
                </a:solidFill>
              </a:rPr>
              <a:t>Max Labs 0- due</a:t>
            </a:r>
            <a:endParaRPr lang="en-US" sz="1000" dirty="0">
              <a:solidFill>
                <a:schemeClr val="tx1"/>
              </a:solidFill>
            </a:endParaRPr>
          </a:p>
          <a:p>
            <a:pPr marL="112713" indent="-112713">
              <a:buFont typeface="Arial" panose="020B0604020202020204" pitchFamily="34" charset="0"/>
              <a:buChar char="•"/>
            </a:pPr>
            <a:endParaRPr lang="en-US" sz="1000" dirty="0">
              <a:solidFill>
                <a:schemeClr val="tx1"/>
              </a:solidFill>
            </a:endParaRPr>
          </a:p>
        </p:txBody>
      </p:sp>
      <p:sp>
        <p:nvSpPr>
          <p:cNvPr id="59" name="Rounded Rectangle 58"/>
          <p:cNvSpPr/>
          <p:nvPr/>
        </p:nvSpPr>
        <p:spPr>
          <a:xfrm>
            <a:off x="5214872" y="845209"/>
            <a:ext cx="1806992" cy="157791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r>
              <a:rPr lang="en-US" dirty="0">
                <a:solidFill>
                  <a:schemeClr val="tx1"/>
                </a:solidFill>
              </a:rPr>
              <a:t>Digital Product Management &amp; ERD</a:t>
            </a:r>
          </a:p>
          <a:p>
            <a:pPr marL="112713" indent="-112713">
              <a:buFont typeface="Arial"/>
              <a:buChar char="•"/>
            </a:pPr>
            <a:endParaRPr lang="en-US" sz="1000" dirty="0">
              <a:solidFill>
                <a:schemeClr val="accent6">
                  <a:lumMod val="75000"/>
                </a:schemeClr>
              </a:solidFill>
            </a:endParaRPr>
          </a:p>
          <a:p>
            <a:pPr marL="112713" indent="-112713">
              <a:buFont typeface="Arial"/>
              <a:buChar char="•"/>
            </a:pPr>
            <a:r>
              <a:rPr lang="en-US" sz="1000" dirty="0">
                <a:solidFill>
                  <a:schemeClr val="accent6">
                    <a:lumMod val="75000"/>
                  </a:schemeClr>
                </a:solidFill>
              </a:rPr>
              <a:t>Max Labs 1A/1B- due</a:t>
            </a:r>
          </a:p>
          <a:p>
            <a:pPr marL="112713" indent="-112713">
              <a:buFont typeface="Arial"/>
              <a:buChar char="•"/>
            </a:pPr>
            <a:endParaRPr lang="en-US" sz="1000" dirty="0">
              <a:solidFill>
                <a:schemeClr val="accent6">
                  <a:lumMod val="75000"/>
                </a:schemeClr>
              </a:solidFill>
            </a:endParaRPr>
          </a:p>
          <a:p>
            <a:endParaRPr lang="en-US" sz="1000" dirty="0">
              <a:solidFill>
                <a:schemeClr val="accent6">
                  <a:lumMod val="75000"/>
                </a:schemeClr>
              </a:solidFill>
            </a:endParaRPr>
          </a:p>
        </p:txBody>
      </p:sp>
      <p:sp>
        <p:nvSpPr>
          <p:cNvPr id="60" name="Rounded Rectangle 59"/>
          <p:cNvSpPr/>
          <p:nvPr/>
        </p:nvSpPr>
        <p:spPr>
          <a:xfrm>
            <a:off x="7064452" y="845210"/>
            <a:ext cx="1806992" cy="1577911"/>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r>
              <a:rPr lang="en-US" dirty="0">
                <a:solidFill>
                  <a:schemeClr val="tx1"/>
                </a:solidFill>
              </a:rPr>
              <a:t>Introduction to Data Modeling</a:t>
            </a:r>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pPr marL="112713" indent="-112713">
              <a:buFont typeface="Arial" panose="020B0604020202020204" pitchFamily="34" charset="0"/>
              <a:buChar char="•"/>
            </a:pPr>
            <a:endParaRPr lang="en-US" sz="1000" dirty="0">
              <a:solidFill>
                <a:schemeClr val="tx1"/>
              </a:solidFill>
            </a:endParaRPr>
          </a:p>
        </p:txBody>
      </p:sp>
      <p:sp>
        <p:nvSpPr>
          <p:cNvPr id="61" name="Rounded Rectangle 60"/>
          <p:cNvSpPr/>
          <p:nvPr/>
        </p:nvSpPr>
        <p:spPr>
          <a:xfrm>
            <a:off x="8978750" y="839280"/>
            <a:ext cx="1806992" cy="1583841"/>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endParaRPr lang="en-US" sz="1800" dirty="0">
              <a:solidFill>
                <a:schemeClr val="accent2"/>
              </a:solidFill>
            </a:endParaRPr>
          </a:p>
          <a:p>
            <a:r>
              <a:rPr lang="en-US" b="1" dirty="0">
                <a:solidFill>
                  <a:srgbClr val="C00000"/>
                </a:solidFill>
              </a:rPr>
              <a:t>Exam #1</a:t>
            </a:r>
          </a:p>
          <a:p>
            <a:endParaRPr lang="en-US" sz="1000" dirty="0">
              <a:solidFill>
                <a:schemeClr val="tx1"/>
              </a:solidFill>
            </a:endParaRPr>
          </a:p>
          <a:p>
            <a:r>
              <a:rPr lang="en-US" sz="1000" dirty="0">
                <a:solidFill>
                  <a:srgbClr val="7030A0"/>
                </a:solidFill>
              </a:rPr>
              <a:t>1/24-1/26: Exam Availability</a:t>
            </a:r>
          </a:p>
        </p:txBody>
      </p:sp>
      <p:sp>
        <p:nvSpPr>
          <p:cNvPr id="65" name="Title 4"/>
          <p:cNvSpPr txBox="1">
            <a:spLocks/>
          </p:cNvSpPr>
          <p:nvPr/>
        </p:nvSpPr>
        <p:spPr>
          <a:xfrm>
            <a:off x="602773" y="130372"/>
            <a:ext cx="10980300" cy="37923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latin typeface="Arial Narrow" panose="020B0606020202030204" pitchFamily="34" charset="0"/>
              </a:rPr>
              <a:t>ROADMAP</a:t>
            </a:r>
          </a:p>
        </p:txBody>
      </p:sp>
      <p:sp>
        <p:nvSpPr>
          <p:cNvPr id="80" name="Arc 79"/>
          <p:cNvSpPr/>
          <p:nvPr/>
        </p:nvSpPr>
        <p:spPr>
          <a:xfrm>
            <a:off x="9005554" y="1249183"/>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Right Arrow 81"/>
          <p:cNvSpPr/>
          <p:nvPr/>
        </p:nvSpPr>
        <p:spPr>
          <a:xfrm rot="10800000">
            <a:off x="10680899" y="3915109"/>
            <a:ext cx="145028"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Arc 83"/>
          <p:cNvSpPr/>
          <p:nvPr/>
        </p:nvSpPr>
        <p:spPr>
          <a:xfrm rot="10800000">
            <a:off x="128600" y="3401929"/>
            <a:ext cx="204665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Right Arrow 27"/>
          <p:cNvSpPr/>
          <p:nvPr/>
        </p:nvSpPr>
        <p:spPr>
          <a:xfrm>
            <a:off x="814670" y="6050270"/>
            <a:ext cx="115611"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3952807" y="5240169"/>
            <a:ext cx="2117765"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accent1"/>
              </a:solidFill>
            </a:endParaRPr>
          </a:p>
          <a:p>
            <a:r>
              <a:rPr lang="en-US" sz="1800" dirty="0">
                <a:solidFill>
                  <a:schemeClr val="accent1"/>
                </a:solidFill>
              </a:rPr>
              <a:t>Week 6:</a:t>
            </a:r>
          </a:p>
          <a:p>
            <a:pPr lvl="0"/>
            <a:r>
              <a:rPr lang="en-US" dirty="0">
                <a:solidFill>
                  <a:srgbClr val="000000"/>
                </a:solidFill>
              </a:rPr>
              <a:t>JavaScript Unit #3&amp;4</a:t>
            </a:r>
          </a:p>
          <a:p>
            <a:pPr marL="112713" lvl="0" indent="-112713">
              <a:buFont typeface="Arial" panose="020B0604020202020204" pitchFamily="34" charset="0"/>
              <a:buChar char="•"/>
            </a:pPr>
            <a:r>
              <a:rPr lang="en-US" sz="1000" dirty="0">
                <a:solidFill>
                  <a:srgbClr val="000000"/>
                </a:solidFill>
              </a:rPr>
              <a:t>Logical Operators</a:t>
            </a:r>
          </a:p>
          <a:p>
            <a:pPr marL="112713" lvl="0" indent="-112713">
              <a:buFont typeface="Arial" panose="020B0604020202020204" pitchFamily="34" charset="0"/>
              <a:buChar char="•"/>
            </a:pPr>
            <a:r>
              <a:rPr lang="en-US" sz="1000" dirty="0">
                <a:solidFill>
                  <a:srgbClr val="000000"/>
                </a:solidFill>
              </a:rPr>
              <a:t>Conditional Types</a:t>
            </a:r>
          </a:p>
          <a:p>
            <a:pPr marL="112713" lvl="0" indent="-112713">
              <a:buFont typeface="Arial" panose="020B0604020202020204" pitchFamily="34" charset="0"/>
              <a:buChar char="•"/>
            </a:pPr>
            <a:r>
              <a:rPr lang="en-US" sz="1000" dirty="0">
                <a:solidFill>
                  <a:srgbClr val="000000"/>
                </a:solidFill>
              </a:rPr>
              <a:t>Intro to Loops</a:t>
            </a:r>
          </a:p>
          <a:p>
            <a:pPr marL="112713" lvl="0" indent="-112713">
              <a:buFont typeface="Arial" panose="020B0604020202020204" pitchFamily="34" charset="0"/>
              <a:buChar char="•"/>
            </a:pPr>
            <a:r>
              <a:rPr lang="en-US" sz="1000" dirty="0">
                <a:solidFill>
                  <a:srgbClr val="000000"/>
                </a:solidFill>
              </a:rPr>
              <a:t>While and Do</a:t>
            </a:r>
          </a:p>
          <a:p>
            <a:pPr marL="112713" indent="-112713">
              <a:buFont typeface="Arial" panose="020B0604020202020204" pitchFamily="34" charset="0"/>
              <a:buChar char="•"/>
            </a:pPr>
            <a:r>
              <a:rPr lang="en-US" sz="1000" dirty="0">
                <a:solidFill>
                  <a:srgbClr val="000000"/>
                </a:solidFill>
              </a:rPr>
              <a:t>Writing the code</a:t>
            </a:r>
          </a:p>
          <a:p>
            <a:pPr marL="112713" indent="-112713">
              <a:buFont typeface="Arial" panose="020B0604020202020204" pitchFamily="34" charset="0"/>
              <a:buChar char="•"/>
            </a:pPr>
            <a:endParaRPr lang="en-US" sz="1000" dirty="0">
              <a:solidFill>
                <a:srgbClr val="000000"/>
              </a:solidFill>
            </a:endParaRPr>
          </a:p>
          <a:p>
            <a:pPr marL="112713" lvl="0" indent="-112713">
              <a:buFont typeface="Arial" panose="020B0604020202020204" pitchFamily="34" charset="0"/>
              <a:buChar char="•"/>
            </a:pPr>
            <a:r>
              <a:rPr lang="en-US" sz="1000" dirty="0">
                <a:solidFill>
                  <a:srgbClr val="658E49"/>
                </a:solidFill>
              </a:rPr>
              <a:t>Coding Assignment #2-due</a:t>
            </a:r>
          </a:p>
          <a:p>
            <a:pPr marL="112713" lvl="0" indent="-112713">
              <a:buFont typeface="Arial" panose="020B0604020202020204" pitchFamily="34" charset="0"/>
              <a:buChar char="•"/>
            </a:pPr>
            <a:endParaRPr lang="en-US" sz="1000" dirty="0">
              <a:solidFill>
                <a:srgbClr val="658E49"/>
              </a:solidFill>
            </a:endParaRPr>
          </a:p>
          <a:p>
            <a:pPr marL="112713" lvl="0" indent="-112713">
              <a:buFont typeface="Arial" panose="020B0604020202020204" pitchFamily="34" charset="0"/>
              <a:buChar char="•"/>
            </a:pPr>
            <a:endParaRPr lang="en-US" sz="1000" dirty="0">
              <a:solidFill>
                <a:srgbClr val="000000"/>
              </a:solidFill>
            </a:endParaRPr>
          </a:p>
          <a:p>
            <a:pPr lvl="0"/>
            <a:endParaRPr lang="en-US" sz="1000" dirty="0">
              <a:solidFill>
                <a:srgbClr val="000000"/>
              </a:solidFill>
            </a:endParaRPr>
          </a:p>
        </p:txBody>
      </p:sp>
      <p:sp>
        <p:nvSpPr>
          <p:cNvPr id="30" name="Rounded Rectangle 29"/>
          <p:cNvSpPr/>
          <p:nvPr/>
        </p:nvSpPr>
        <p:spPr>
          <a:xfrm>
            <a:off x="6228389" y="5211652"/>
            <a:ext cx="2117765"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7:</a:t>
            </a:r>
          </a:p>
          <a:p>
            <a:pPr lvl="0"/>
            <a:r>
              <a:rPr lang="en-US" dirty="0">
                <a:solidFill>
                  <a:srgbClr val="000000"/>
                </a:solidFill>
              </a:rPr>
              <a:t>HTML &amp; CSS</a:t>
            </a:r>
          </a:p>
          <a:p>
            <a:pPr lvl="0"/>
            <a:endParaRPr lang="en-US" dirty="0">
              <a:solidFill>
                <a:srgbClr val="000000"/>
              </a:solidFill>
            </a:endParaRPr>
          </a:p>
          <a:p>
            <a:pPr marL="171450" indent="-171450">
              <a:buFont typeface="Arial" panose="020B0604020202020204" pitchFamily="34" charset="0"/>
              <a:buChar char="•"/>
            </a:pPr>
            <a:r>
              <a:rPr lang="en-US" sz="1000" dirty="0">
                <a:solidFill>
                  <a:srgbClr val="658E49"/>
                </a:solidFill>
              </a:rPr>
              <a:t>Coding Assignment #3-due</a:t>
            </a:r>
            <a:endParaRPr lang="en-US" sz="1000" dirty="0">
              <a:solidFill>
                <a:schemeClr val="accent6">
                  <a:lumMod val="75000"/>
                </a:schemeClr>
              </a:solidFill>
            </a:endParaRPr>
          </a:p>
          <a:p>
            <a:pPr marL="171450" indent="-171450">
              <a:buFont typeface="Arial" panose="020B0604020202020204" pitchFamily="34" charset="0"/>
              <a:buChar char="•"/>
            </a:pPr>
            <a:r>
              <a:rPr lang="en-US" sz="1000" dirty="0">
                <a:solidFill>
                  <a:schemeClr val="accent6">
                    <a:lumMod val="75000"/>
                  </a:schemeClr>
                </a:solidFill>
              </a:rPr>
              <a:t>Lean IT #2 due</a:t>
            </a:r>
          </a:p>
          <a:p>
            <a:pPr marL="112713" lvl="0" indent="-112713">
              <a:buFont typeface="Arial" panose="020B0604020202020204" pitchFamily="34" charset="0"/>
              <a:buChar char="•"/>
            </a:pPr>
            <a:endParaRPr lang="en-US" sz="1000" dirty="0">
              <a:solidFill>
                <a:srgbClr val="000000"/>
              </a:solidFill>
            </a:endParaRPr>
          </a:p>
          <a:p>
            <a:pPr lvl="0"/>
            <a:endParaRPr lang="en-US" sz="1000" dirty="0">
              <a:solidFill>
                <a:srgbClr val="000000"/>
              </a:solidFill>
            </a:endParaRPr>
          </a:p>
        </p:txBody>
      </p:sp>
      <p:sp>
        <p:nvSpPr>
          <p:cNvPr id="32" name="Rounded Rectangle 31"/>
          <p:cNvSpPr/>
          <p:nvPr/>
        </p:nvSpPr>
        <p:spPr>
          <a:xfrm>
            <a:off x="8503971" y="5181658"/>
            <a:ext cx="1932140"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7:</a:t>
            </a:r>
          </a:p>
          <a:p>
            <a:pPr lvl="0"/>
            <a:endParaRPr lang="en-US" b="1" dirty="0">
              <a:solidFill>
                <a:srgbClr val="A41E35"/>
              </a:solidFill>
            </a:endParaRPr>
          </a:p>
          <a:p>
            <a:pPr lvl="0"/>
            <a:r>
              <a:rPr lang="en-US" b="1" dirty="0">
                <a:solidFill>
                  <a:srgbClr val="A41E35"/>
                </a:solidFill>
              </a:rPr>
              <a:t>Exam #3</a:t>
            </a:r>
          </a:p>
          <a:p>
            <a:pPr lvl="0"/>
            <a:endParaRPr lang="en-US" sz="1100" dirty="0">
              <a:solidFill>
                <a:srgbClr val="A41E35"/>
              </a:solidFill>
              <a:latin typeface="+mj-lt"/>
            </a:endParaRPr>
          </a:p>
          <a:p>
            <a:pPr lvl="0"/>
            <a:r>
              <a:rPr lang="en-US" sz="1100" dirty="0">
                <a:solidFill>
                  <a:srgbClr val="7030A0"/>
                </a:solidFill>
                <a:latin typeface="+mj-lt"/>
              </a:rPr>
              <a:t>2/28-2/29: Exam Availability</a:t>
            </a:r>
          </a:p>
          <a:p>
            <a:pPr lvl="0"/>
            <a:endParaRPr lang="en-US" sz="1000" dirty="0">
              <a:solidFill>
                <a:srgbClr val="000000"/>
              </a:solidFill>
            </a:endParaRPr>
          </a:p>
        </p:txBody>
      </p:sp>
    </p:spTree>
    <p:extLst>
      <p:ext uri="{BB962C8B-B14F-4D97-AF65-F5344CB8AC3E}">
        <p14:creationId xmlns:p14="http://schemas.microsoft.com/office/powerpoint/2010/main" val="125535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par>
                                <p:cTn id="8" presetID="9" presetClass="emph" presetSubtype="0" nodeType="withEffect">
                                  <p:stCondLst>
                                    <p:cond delay="0"/>
                                  </p:stCondLst>
                                  <p:childTnLst>
                                    <p:set>
                                      <p:cBhvr>
                                        <p:cTn id="9" dur="indefinite"/>
                                        <p:tgtEl>
                                          <p:spTgt spid="9"/>
                                        </p:tgtEl>
                                        <p:attrNameLst>
                                          <p:attrName>style.opacity</p:attrName>
                                        </p:attrNameLst>
                                      </p:cBhvr>
                                      <p:to>
                                        <p:strVal val="0.5"/>
                                      </p:to>
                                    </p:set>
                                    <p:animEffect filter="image" prLst="opacity: 0.5">
                                      <p:cBhvr rctx="IE">
                                        <p:cTn id="10" dur="indefinite"/>
                                        <p:tgtEl>
                                          <p:spTgt spid="9"/>
                                        </p:tgtEl>
                                      </p:cBhvr>
                                    </p:animEffect>
                                  </p:childTnLst>
                                </p:cTn>
                              </p:par>
                              <p:par>
                                <p:cTn id="11" presetID="9" presetClass="emph" presetSubtype="0" grpId="0" nodeType="withEffect">
                                  <p:stCondLst>
                                    <p:cond delay="0"/>
                                  </p:stCondLst>
                                  <p:childTnLst>
                                    <p:set>
                                      <p:cBhvr>
                                        <p:cTn id="12" dur="indefinite"/>
                                        <p:tgtEl>
                                          <p:spTgt spid="39"/>
                                        </p:tgtEl>
                                        <p:attrNameLst>
                                          <p:attrName>style.opacity</p:attrName>
                                        </p:attrNameLst>
                                      </p:cBhvr>
                                      <p:to>
                                        <p:strVal val="0.5"/>
                                      </p:to>
                                    </p:set>
                                    <p:animEffect filter="image" prLst="opacity: 0.5">
                                      <p:cBhvr rctx="IE">
                                        <p:cTn id="13" dur="indefinite"/>
                                        <p:tgtEl>
                                          <p:spTgt spid="39"/>
                                        </p:tgtEl>
                                      </p:cBhvr>
                                    </p:animEffect>
                                  </p:childTnLst>
                                </p:cTn>
                              </p:par>
                              <p:par>
                                <p:cTn id="14" presetID="9" presetClass="emph" presetSubtype="0" grpId="0" nodeType="withEffect">
                                  <p:stCondLst>
                                    <p:cond delay="0"/>
                                  </p:stCondLst>
                                  <p:childTnLst>
                                    <p:set>
                                      <p:cBhvr>
                                        <p:cTn id="15" dur="indefinite"/>
                                        <p:tgtEl>
                                          <p:spTgt spid="40"/>
                                        </p:tgtEl>
                                        <p:attrNameLst>
                                          <p:attrName>style.opacity</p:attrName>
                                        </p:attrNameLst>
                                      </p:cBhvr>
                                      <p:to>
                                        <p:strVal val="0.5"/>
                                      </p:to>
                                    </p:set>
                                    <p:animEffect filter="image" prLst="opacity: 0.5">
                                      <p:cBhvr rctx="IE">
                                        <p:cTn id="16" dur="indefinite"/>
                                        <p:tgtEl>
                                          <p:spTgt spid="40"/>
                                        </p:tgtEl>
                                      </p:cBhvr>
                                    </p:animEffect>
                                  </p:childTnLst>
                                </p:cTn>
                              </p:par>
                              <p:par>
                                <p:cTn id="17" presetID="9" presetClass="emph" presetSubtype="0" grpId="0" nodeType="withEffect">
                                  <p:stCondLst>
                                    <p:cond delay="0"/>
                                  </p:stCondLst>
                                  <p:childTnLst>
                                    <p:set>
                                      <p:cBhvr>
                                        <p:cTn id="18" dur="indefinite"/>
                                        <p:tgtEl>
                                          <p:spTgt spid="41"/>
                                        </p:tgtEl>
                                        <p:attrNameLst>
                                          <p:attrName>style.opacity</p:attrName>
                                        </p:attrNameLst>
                                      </p:cBhvr>
                                      <p:to>
                                        <p:strVal val="0.5"/>
                                      </p:to>
                                    </p:set>
                                    <p:animEffect filter="image" prLst="opacity: 0.5">
                                      <p:cBhvr rctx="IE">
                                        <p:cTn id="19" dur="indefinite"/>
                                        <p:tgtEl>
                                          <p:spTgt spid="41"/>
                                        </p:tgtEl>
                                      </p:cBhvr>
                                    </p:animEffect>
                                  </p:childTnLst>
                                </p:cTn>
                              </p:par>
                              <p:par>
                                <p:cTn id="20" presetID="9" presetClass="emph" presetSubtype="0" grpId="0" nodeType="withEffect">
                                  <p:stCondLst>
                                    <p:cond delay="0"/>
                                  </p:stCondLst>
                                  <p:childTnLst>
                                    <p:set>
                                      <p:cBhvr>
                                        <p:cTn id="21" dur="indefinite"/>
                                        <p:tgtEl>
                                          <p:spTgt spid="42"/>
                                        </p:tgtEl>
                                        <p:attrNameLst>
                                          <p:attrName>style.opacity</p:attrName>
                                        </p:attrNameLst>
                                      </p:cBhvr>
                                      <p:to>
                                        <p:strVal val="0.5"/>
                                      </p:to>
                                    </p:set>
                                    <p:animEffect filter="image" prLst="opacity: 0.5">
                                      <p:cBhvr rctx="IE">
                                        <p:cTn id="22" dur="indefinite"/>
                                        <p:tgtEl>
                                          <p:spTgt spid="42"/>
                                        </p:tgtEl>
                                      </p:cBhvr>
                                    </p:animEffect>
                                  </p:childTnLst>
                                </p:cTn>
                              </p:par>
                              <p:par>
                                <p:cTn id="23" presetID="9" presetClass="emph" presetSubtype="0" nodeType="withEffect">
                                  <p:stCondLst>
                                    <p:cond delay="0"/>
                                  </p:stCondLst>
                                  <p:childTnLst>
                                    <p:set>
                                      <p:cBhvr>
                                        <p:cTn id="24" dur="indefinite"/>
                                        <p:tgtEl>
                                          <p:spTgt spid="54"/>
                                        </p:tgtEl>
                                        <p:attrNameLst>
                                          <p:attrName>style.opacity</p:attrName>
                                        </p:attrNameLst>
                                      </p:cBhvr>
                                      <p:to>
                                        <p:strVal val="0.5"/>
                                      </p:to>
                                    </p:set>
                                    <p:animEffect filter="image" prLst="opacity: 0.5">
                                      <p:cBhvr rctx="IE">
                                        <p:cTn id="25" dur="indefinite"/>
                                        <p:tgtEl>
                                          <p:spTgt spid="54"/>
                                        </p:tgtEl>
                                      </p:cBhvr>
                                    </p:animEffect>
                                  </p:childTnLst>
                                </p:cTn>
                              </p:par>
                              <p:par>
                                <p:cTn id="26" presetID="9" presetClass="emph" presetSubtype="0" grpId="0" nodeType="withEffect">
                                  <p:stCondLst>
                                    <p:cond delay="0"/>
                                  </p:stCondLst>
                                  <p:childTnLst>
                                    <p:set>
                                      <p:cBhvr>
                                        <p:cTn id="27" dur="indefinite"/>
                                        <p:tgtEl>
                                          <p:spTgt spid="11"/>
                                        </p:tgtEl>
                                        <p:attrNameLst>
                                          <p:attrName>style.opacity</p:attrName>
                                        </p:attrNameLst>
                                      </p:cBhvr>
                                      <p:to>
                                        <p:strVal val="0.5"/>
                                      </p:to>
                                    </p:set>
                                    <p:animEffect filter="image" prLst="opacity: 0.5">
                                      <p:cBhvr rctx="IE">
                                        <p:cTn id="28" dur="indefinite"/>
                                        <p:tgtEl>
                                          <p:spTgt spid="11"/>
                                        </p:tgtEl>
                                      </p:cBhvr>
                                    </p:animEffect>
                                  </p:childTnLst>
                                </p:cTn>
                              </p:par>
                              <p:par>
                                <p:cTn id="29" presetID="9" presetClass="emph" presetSubtype="0" grpId="0" nodeType="withEffect">
                                  <p:stCondLst>
                                    <p:cond delay="0"/>
                                  </p:stCondLst>
                                  <p:childTnLst>
                                    <p:set>
                                      <p:cBhvr>
                                        <p:cTn id="30" dur="indefinite"/>
                                        <p:tgtEl>
                                          <p:spTgt spid="57"/>
                                        </p:tgtEl>
                                        <p:attrNameLst>
                                          <p:attrName>style.opacity</p:attrName>
                                        </p:attrNameLst>
                                      </p:cBhvr>
                                      <p:to>
                                        <p:strVal val="0.5"/>
                                      </p:to>
                                    </p:set>
                                    <p:animEffect filter="image" prLst="opacity: 0.5">
                                      <p:cBhvr rctx="IE">
                                        <p:cTn id="31" dur="indefinite"/>
                                        <p:tgtEl>
                                          <p:spTgt spid="57"/>
                                        </p:tgtEl>
                                      </p:cBhvr>
                                    </p:animEffect>
                                  </p:childTnLst>
                                </p:cTn>
                              </p:par>
                              <p:par>
                                <p:cTn id="32" presetID="9" presetClass="emph" presetSubtype="0" grpId="0" nodeType="withEffect">
                                  <p:stCondLst>
                                    <p:cond delay="0"/>
                                  </p:stCondLst>
                                  <p:childTnLst>
                                    <p:set>
                                      <p:cBhvr>
                                        <p:cTn id="33" dur="indefinite"/>
                                        <p:tgtEl>
                                          <p:spTgt spid="58"/>
                                        </p:tgtEl>
                                        <p:attrNameLst>
                                          <p:attrName>style.opacity</p:attrName>
                                        </p:attrNameLst>
                                      </p:cBhvr>
                                      <p:to>
                                        <p:strVal val="0.5"/>
                                      </p:to>
                                    </p:set>
                                    <p:animEffect filter="image" prLst="opacity: 0.5">
                                      <p:cBhvr rctx="IE">
                                        <p:cTn id="34" dur="indefinite"/>
                                        <p:tgtEl>
                                          <p:spTgt spid="58"/>
                                        </p:tgtEl>
                                      </p:cBhvr>
                                    </p:animEffect>
                                  </p:childTnLst>
                                </p:cTn>
                              </p:par>
                              <p:par>
                                <p:cTn id="35" presetID="9" presetClass="emph" presetSubtype="0" grpId="0" nodeType="withEffect">
                                  <p:stCondLst>
                                    <p:cond delay="0"/>
                                  </p:stCondLst>
                                  <p:childTnLst>
                                    <p:set>
                                      <p:cBhvr>
                                        <p:cTn id="36" dur="indefinite"/>
                                        <p:tgtEl>
                                          <p:spTgt spid="59"/>
                                        </p:tgtEl>
                                        <p:attrNameLst>
                                          <p:attrName>style.opacity</p:attrName>
                                        </p:attrNameLst>
                                      </p:cBhvr>
                                      <p:to>
                                        <p:strVal val="0.5"/>
                                      </p:to>
                                    </p:set>
                                    <p:animEffect filter="image" prLst="opacity: 0.5">
                                      <p:cBhvr rctx="IE">
                                        <p:cTn id="37" dur="indefinite"/>
                                        <p:tgtEl>
                                          <p:spTgt spid="59"/>
                                        </p:tgtEl>
                                      </p:cBhvr>
                                    </p:animEffect>
                                  </p:childTnLst>
                                </p:cTn>
                              </p:par>
                              <p:par>
                                <p:cTn id="38" presetID="9" presetClass="emph" presetSubtype="0" grpId="0" nodeType="withEffect">
                                  <p:stCondLst>
                                    <p:cond delay="0"/>
                                  </p:stCondLst>
                                  <p:childTnLst>
                                    <p:set>
                                      <p:cBhvr>
                                        <p:cTn id="39" dur="indefinite"/>
                                        <p:tgtEl>
                                          <p:spTgt spid="60"/>
                                        </p:tgtEl>
                                        <p:attrNameLst>
                                          <p:attrName>style.opacity</p:attrName>
                                        </p:attrNameLst>
                                      </p:cBhvr>
                                      <p:to>
                                        <p:strVal val="0.5"/>
                                      </p:to>
                                    </p:set>
                                    <p:animEffect filter="image" prLst="opacity: 0.5">
                                      <p:cBhvr rctx="IE">
                                        <p:cTn id="40" dur="indefinite"/>
                                        <p:tgtEl>
                                          <p:spTgt spid="60"/>
                                        </p:tgtEl>
                                      </p:cBhvr>
                                    </p:animEffect>
                                  </p:childTnLst>
                                </p:cTn>
                              </p:par>
                              <p:par>
                                <p:cTn id="41" presetID="9" presetClass="emph" presetSubtype="0" grpId="0" nodeType="withEffect">
                                  <p:stCondLst>
                                    <p:cond delay="0"/>
                                  </p:stCondLst>
                                  <p:childTnLst>
                                    <p:set>
                                      <p:cBhvr>
                                        <p:cTn id="42" dur="indefinite"/>
                                        <p:tgtEl>
                                          <p:spTgt spid="61"/>
                                        </p:tgtEl>
                                        <p:attrNameLst>
                                          <p:attrName>style.opacity</p:attrName>
                                        </p:attrNameLst>
                                      </p:cBhvr>
                                      <p:to>
                                        <p:strVal val="0.5"/>
                                      </p:to>
                                    </p:set>
                                    <p:animEffect filter="image" prLst="opacity: 0.5">
                                      <p:cBhvr rctx="IE">
                                        <p:cTn id="43" dur="indefinite"/>
                                        <p:tgtEl>
                                          <p:spTgt spid="61"/>
                                        </p:tgtEl>
                                      </p:cBhvr>
                                    </p:animEffect>
                                  </p:childTnLst>
                                </p:cTn>
                              </p:par>
                              <p:par>
                                <p:cTn id="44" presetID="9" presetClass="emph" presetSubtype="0" grpId="0" nodeType="withEffect">
                                  <p:stCondLst>
                                    <p:cond delay="0"/>
                                  </p:stCondLst>
                                  <p:childTnLst>
                                    <p:set>
                                      <p:cBhvr>
                                        <p:cTn id="45" dur="indefinite"/>
                                        <p:tgtEl>
                                          <p:spTgt spid="82"/>
                                        </p:tgtEl>
                                        <p:attrNameLst>
                                          <p:attrName>style.opacity</p:attrName>
                                        </p:attrNameLst>
                                      </p:cBhvr>
                                      <p:to>
                                        <p:strVal val="0.5"/>
                                      </p:to>
                                    </p:set>
                                    <p:animEffect filter="image" prLst="opacity: 0.5">
                                      <p:cBhvr rctx="IE">
                                        <p:cTn id="46" dur="indefinite"/>
                                        <p:tgtEl>
                                          <p:spTgt spid="82"/>
                                        </p:tgtEl>
                                      </p:cBhvr>
                                    </p:animEffect>
                                  </p:childTnLst>
                                </p:cTn>
                              </p:par>
                              <p:par>
                                <p:cTn id="47" presetID="9" presetClass="emph" presetSubtype="0" grpId="0" nodeType="withEffect">
                                  <p:stCondLst>
                                    <p:cond delay="0"/>
                                  </p:stCondLst>
                                  <p:childTnLst>
                                    <p:set>
                                      <p:cBhvr>
                                        <p:cTn id="48" dur="indefinite"/>
                                        <p:tgtEl>
                                          <p:spTgt spid="29"/>
                                        </p:tgtEl>
                                        <p:attrNameLst>
                                          <p:attrName>style.opacity</p:attrName>
                                        </p:attrNameLst>
                                      </p:cBhvr>
                                      <p:to>
                                        <p:strVal val="0.5"/>
                                      </p:to>
                                    </p:set>
                                    <p:animEffect filter="image" prLst="opacity: 0.5">
                                      <p:cBhvr rctx="IE">
                                        <p:cTn id="49" dur="indefinite"/>
                                        <p:tgtEl>
                                          <p:spTgt spid="29"/>
                                        </p:tgtEl>
                                      </p:cBhvr>
                                    </p:animEffect>
                                  </p:childTnLst>
                                </p:cTn>
                              </p:par>
                              <p:par>
                                <p:cTn id="50" presetID="9" presetClass="emph" presetSubtype="0" grpId="0" nodeType="withEffect">
                                  <p:stCondLst>
                                    <p:cond delay="0"/>
                                  </p:stCondLst>
                                  <p:childTnLst>
                                    <p:set>
                                      <p:cBhvr>
                                        <p:cTn id="51" dur="indefinite"/>
                                        <p:tgtEl>
                                          <p:spTgt spid="30"/>
                                        </p:tgtEl>
                                        <p:attrNameLst>
                                          <p:attrName>style.opacity</p:attrName>
                                        </p:attrNameLst>
                                      </p:cBhvr>
                                      <p:to>
                                        <p:strVal val="0.5"/>
                                      </p:to>
                                    </p:set>
                                    <p:animEffect filter="image" prLst="opacity: 0.5">
                                      <p:cBhvr rctx="IE">
                                        <p:cTn id="52" dur="indefinite"/>
                                        <p:tgtEl>
                                          <p:spTgt spid="30"/>
                                        </p:tgtEl>
                                      </p:cBhvr>
                                    </p:animEffect>
                                  </p:childTnLst>
                                </p:cTn>
                              </p:par>
                              <p:par>
                                <p:cTn id="53" presetID="9" presetClass="emph" presetSubtype="0" grpId="0" nodeType="withEffect">
                                  <p:stCondLst>
                                    <p:cond delay="0"/>
                                  </p:stCondLst>
                                  <p:childTnLst>
                                    <p:set>
                                      <p:cBhvr>
                                        <p:cTn id="54" dur="indefinite"/>
                                        <p:tgtEl>
                                          <p:spTgt spid="32"/>
                                        </p:tgtEl>
                                        <p:attrNameLst>
                                          <p:attrName>style.opacity</p:attrName>
                                        </p:attrNameLst>
                                      </p:cBhvr>
                                      <p:to>
                                        <p:strVal val="0.5"/>
                                      </p:to>
                                    </p:set>
                                    <p:animEffect filter="image" prLst="opacity: 0.5">
                                      <p:cBhvr rctx="IE">
                                        <p:cTn id="55" dur="indefinite"/>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animBg="1"/>
      <p:bldP spid="40" grpId="0" animBg="1"/>
      <p:bldP spid="41" grpId="0" animBg="1"/>
      <p:bldP spid="42" grpId="0" animBg="1"/>
      <p:bldP spid="11" grpId="0" animBg="1"/>
      <p:bldP spid="57" grpId="0" animBg="1"/>
      <p:bldP spid="58" grpId="0" animBg="1"/>
      <p:bldP spid="59" grpId="0" animBg="1"/>
      <p:bldP spid="60" grpId="0" animBg="1"/>
      <p:bldP spid="61" grpId="0" animBg="1"/>
      <p:bldP spid="82" grpId="0" animBg="1"/>
      <p:bldP spid="29" grpId="0" animBg="1"/>
      <p:bldP spid="30"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6" name="Title 1">
            <a:extLst>
              <a:ext uri="{FF2B5EF4-FFF2-40B4-BE49-F238E27FC236}">
                <a16:creationId xmlns:a16="http://schemas.microsoft.com/office/drawing/2014/main" id="{06562D88-6BBD-6346-8FC1-D87CA39BAD11}"/>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spcBef>
                <a:spcPct val="0"/>
              </a:spcBef>
            </a:pPr>
            <a:r>
              <a:rPr lang="en-US" sz="4000" kern="1200" dirty="0">
                <a:solidFill>
                  <a:schemeClr val="tx1"/>
                </a:solidFill>
                <a:latin typeface="+mj-lt"/>
                <a:ea typeface="+mj-ea"/>
                <a:cs typeface="+mj-cs"/>
              </a:rPr>
              <a:t>CSS is all about making your page look good</a:t>
            </a:r>
          </a:p>
        </p:txBody>
      </p:sp>
      <p:graphicFrame>
        <p:nvGraphicFramePr>
          <p:cNvPr id="7" name="Text Placeholder 2">
            <a:extLst>
              <a:ext uri="{FF2B5EF4-FFF2-40B4-BE49-F238E27FC236}">
                <a16:creationId xmlns:a16="http://schemas.microsoft.com/office/drawing/2014/main" id="{2B08EEA7-55EC-D047-A20B-7DEE7D2D233F}"/>
              </a:ext>
            </a:extLst>
          </p:cNvPr>
          <p:cNvGraphicFramePr/>
          <p:nvPr>
            <p:extLst>
              <p:ext uri="{D42A27DB-BD31-4B8C-83A1-F6EECF244321}">
                <p14:modId xmlns:p14="http://schemas.microsoft.com/office/powerpoint/2010/main" val="104664318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0270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Picture 5">
            <a:extLst>
              <a:ext uri="{FF2B5EF4-FFF2-40B4-BE49-F238E27FC236}">
                <a16:creationId xmlns:a16="http://schemas.microsoft.com/office/drawing/2014/main" id="{5A70FA8D-D946-D042-9534-81BA1F3B3C12}"/>
              </a:ext>
            </a:extLst>
          </p:cNvPr>
          <p:cNvPicPr>
            <a:picLocks noChangeAspect="1"/>
          </p:cNvPicPr>
          <p:nvPr/>
        </p:nvPicPr>
        <p:blipFill>
          <a:blip r:embed="rId3"/>
          <a:stretch>
            <a:fillRect/>
          </a:stretch>
        </p:blipFill>
        <p:spPr>
          <a:xfrm>
            <a:off x="0" y="0"/>
            <a:ext cx="6515866" cy="5571066"/>
          </a:xfrm>
          <a:prstGeom prst="rect">
            <a:avLst/>
          </a:prstGeom>
        </p:spPr>
      </p:pic>
      <p:pic>
        <p:nvPicPr>
          <p:cNvPr id="7" name="Picture 6">
            <a:extLst>
              <a:ext uri="{FF2B5EF4-FFF2-40B4-BE49-F238E27FC236}">
                <a16:creationId xmlns:a16="http://schemas.microsoft.com/office/drawing/2014/main" id="{96C876AB-7A78-734A-8CBA-00EABDF7E9C6}"/>
              </a:ext>
            </a:extLst>
          </p:cNvPr>
          <p:cNvPicPr>
            <a:picLocks noChangeAspect="1"/>
          </p:cNvPicPr>
          <p:nvPr/>
        </p:nvPicPr>
        <p:blipFill>
          <a:blip r:embed="rId4"/>
          <a:stretch>
            <a:fillRect/>
          </a:stretch>
        </p:blipFill>
        <p:spPr>
          <a:xfrm>
            <a:off x="6559028" y="0"/>
            <a:ext cx="4918452" cy="4494960"/>
          </a:xfrm>
          <a:prstGeom prst="rect">
            <a:avLst/>
          </a:prstGeom>
        </p:spPr>
      </p:pic>
      <p:sp>
        <p:nvSpPr>
          <p:cNvPr id="8" name="Oval 7">
            <a:extLst>
              <a:ext uri="{FF2B5EF4-FFF2-40B4-BE49-F238E27FC236}">
                <a16:creationId xmlns:a16="http://schemas.microsoft.com/office/drawing/2014/main" id="{8EACD642-1C0F-7345-A9DD-CB157C35DC3D}"/>
              </a:ext>
            </a:extLst>
          </p:cNvPr>
          <p:cNvSpPr/>
          <p:nvPr/>
        </p:nvSpPr>
        <p:spPr>
          <a:xfrm>
            <a:off x="-43162" y="852665"/>
            <a:ext cx="2190317" cy="1932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BBD9535-97EF-544A-9C87-089054AE28D4}"/>
              </a:ext>
            </a:extLst>
          </p:cNvPr>
          <p:cNvSpPr/>
          <p:nvPr/>
        </p:nvSpPr>
        <p:spPr>
          <a:xfrm>
            <a:off x="-43162" y="3571064"/>
            <a:ext cx="6753928" cy="231666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11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0;p27">
            <a:extLst>
              <a:ext uri="{FF2B5EF4-FFF2-40B4-BE49-F238E27FC236}">
                <a16:creationId xmlns:a16="http://schemas.microsoft.com/office/drawing/2014/main" id="{6B9F6A0F-0C88-6E4E-B625-A38D0235436B}"/>
              </a:ext>
            </a:extLst>
          </p:cNvPr>
          <p:cNvSpPr txBox="1">
            <a:spLocks noGrp="1"/>
          </p:cNvSpPr>
          <p:nvPr>
            <p:ph type="title"/>
          </p:nvPr>
        </p:nvSpPr>
        <p:spPr>
          <a:xfrm>
            <a:off x="2100187" y="2278251"/>
            <a:ext cx="7725738" cy="1323358"/>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5400"/>
              <a:buFont typeface="Helvetica Neue"/>
              <a:buNone/>
            </a:pPr>
            <a:r>
              <a:rPr lang="en-US" sz="5400" b="1" dirty="0">
                <a:solidFill>
                  <a:schemeClr val="tx1"/>
                </a:solidFill>
                <a:latin typeface="Helvetica Neue"/>
                <a:ea typeface="Helvetica Neue"/>
                <a:cs typeface="Helvetica Neue"/>
                <a:sym typeface="Helvetica Neue"/>
              </a:rPr>
              <a:t>Time for “Challenges”!</a:t>
            </a:r>
            <a:endParaRPr dirty="0">
              <a:solidFill>
                <a:schemeClr val="tx1"/>
              </a:solidFill>
            </a:endParaRPr>
          </a:p>
        </p:txBody>
      </p:sp>
      <p:sp>
        <p:nvSpPr>
          <p:cNvPr id="7" name="Rectangle 6">
            <a:extLst>
              <a:ext uri="{FF2B5EF4-FFF2-40B4-BE49-F238E27FC236}">
                <a16:creationId xmlns:a16="http://schemas.microsoft.com/office/drawing/2014/main" id="{B26B3319-43B2-D145-8D5E-E85F1AA459C6}"/>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747025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228CDE-3A37-ED41-8FB8-1A9EA8DD70A1}"/>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spcBef>
                <a:spcPct val="0"/>
              </a:spcBef>
            </a:pPr>
            <a:r>
              <a:rPr lang="en-US" kern="1200" dirty="0">
                <a:solidFill>
                  <a:srgbClr val="A41E35"/>
                </a:solidFill>
                <a:latin typeface="+mj-lt"/>
                <a:ea typeface="+mj-ea"/>
                <a:cs typeface="+mj-cs"/>
              </a:rPr>
              <a:t>Challenges – Start with your old programs and add a web interface</a:t>
            </a:r>
          </a:p>
        </p:txBody>
      </p:sp>
      <p:sp>
        <p:nvSpPr>
          <p:cNvPr id="6" name="Text Placeholder 2">
            <a:extLst>
              <a:ext uri="{FF2B5EF4-FFF2-40B4-BE49-F238E27FC236}">
                <a16:creationId xmlns:a16="http://schemas.microsoft.com/office/drawing/2014/main" id="{F6C2AF15-92BA-B243-AC09-96053A87B004}"/>
              </a:ext>
            </a:extLst>
          </p:cNvPr>
          <p:cNvSpPr>
            <a:spLocks noGrp="1"/>
          </p:cNvSpPr>
          <p:nvPr>
            <p:ph type="body" idx="1"/>
          </p:nvPr>
        </p:nvSpPr>
        <p:spPr>
          <a:xfrm>
            <a:off x="4976031" y="963877"/>
            <a:ext cx="6377769" cy="4930246"/>
          </a:xfrm>
        </p:spPr>
        <p:txBody>
          <a:bodyPr vert="horz" lIns="91440" tIns="45720" rIns="91440" bIns="45720" rtlCol="0" anchor="ctr">
            <a:normAutofit/>
          </a:bodyPr>
          <a:lstStyle/>
          <a:p>
            <a:pPr marL="628650" indent="-228600">
              <a:buFont typeface="Arial" panose="020B0604020202020204" pitchFamily="34" charset="0"/>
              <a:buChar char="•"/>
            </a:pPr>
            <a:r>
              <a:rPr lang="en-US" sz="2400" kern="1200" dirty="0">
                <a:solidFill>
                  <a:schemeClr val="tx1"/>
                </a:solidFill>
                <a:latin typeface="+mn-lt"/>
                <a:ea typeface="+mn-ea"/>
                <a:cs typeface="+mn-cs"/>
              </a:rPr>
              <a:t>Unit 1 – Profits</a:t>
            </a:r>
          </a:p>
          <a:p>
            <a:pPr marL="628650" indent="-228600">
              <a:buFont typeface="Arial" panose="020B0604020202020204" pitchFamily="34" charset="0"/>
              <a:buChar char="•"/>
            </a:pPr>
            <a:r>
              <a:rPr lang="en-US" sz="2400" kern="1200" dirty="0">
                <a:solidFill>
                  <a:schemeClr val="tx1"/>
                </a:solidFill>
                <a:latin typeface="+mn-lt"/>
                <a:ea typeface="+mn-ea"/>
                <a:cs typeface="+mn-cs"/>
              </a:rPr>
              <a:t>Unit 1 – TotalPurchases</a:t>
            </a:r>
          </a:p>
          <a:p>
            <a:pPr marL="628650" indent="-228600">
              <a:buFont typeface="Arial" panose="020B0604020202020204" pitchFamily="34" charset="0"/>
              <a:buChar char="•"/>
            </a:pPr>
            <a:r>
              <a:rPr lang="en-US" sz="2400" kern="1200" dirty="0">
                <a:solidFill>
                  <a:schemeClr val="tx1"/>
                </a:solidFill>
                <a:latin typeface="+mn-lt"/>
                <a:ea typeface="+mn-ea"/>
                <a:cs typeface="+mn-cs"/>
              </a:rPr>
              <a:t>Unit 2 – SalesTax</a:t>
            </a:r>
          </a:p>
          <a:p>
            <a:pPr marL="628650" indent="-228600">
              <a:buFont typeface="Arial" panose="020B0604020202020204" pitchFamily="34" charset="0"/>
              <a:buChar char="•"/>
            </a:pPr>
            <a:r>
              <a:rPr lang="en-US" sz="2400" kern="1200" dirty="0">
                <a:solidFill>
                  <a:schemeClr val="tx1"/>
                </a:solidFill>
                <a:latin typeface="+mn-lt"/>
                <a:ea typeface="+mn-ea"/>
                <a:cs typeface="+mn-cs"/>
              </a:rPr>
              <a:t>Unit 2 – MaleAndFemalePercentages</a:t>
            </a:r>
          </a:p>
          <a:p>
            <a:pPr marL="628650" indent="-228600">
              <a:buFont typeface="Arial" panose="020B0604020202020204" pitchFamily="34" charset="0"/>
              <a:buChar char="•"/>
            </a:pPr>
            <a:r>
              <a:rPr lang="en-US" sz="2400" kern="1200" dirty="0">
                <a:solidFill>
                  <a:schemeClr val="tx1"/>
                </a:solidFill>
                <a:latin typeface="+mn-lt"/>
                <a:ea typeface="+mn-ea"/>
                <a:cs typeface="+mn-cs"/>
              </a:rPr>
              <a:t>Unit 3 – RomanNumerals</a:t>
            </a:r>
          </a:p>
          <a:p>
            <a:pPr marL="628650" indent="-228600">
              <a:buFont typeface="Arial" panose="020B0604020202020204" pitchFamily="34" charset="0"/>
              <a:buChar char="•"/>
            </a:pPr>
            <a:r>
              <a:rPr lang="en-US" sz="2400" kern="1200" dirty="0">
                <a:solidFill>
                  <a:schemeClr val="tx1"/>
                </a:solidFill>
                <a:latin typeface="+mn-lt"/>
                <a:ea typeface="+mn-ea"/>
                <a:cs typeface="+mn-cs"/>
              </a:rPr>
              <a:t>Unit 3 – MagicDates</a:t>
            </a:r>
          </a:p>
          <a:p>
            <a:pPr marL="628650" indent="-228600">
              <a:buFont typeface="Arial" panose="020B0604020202020204" pitchFamily="34" charset="0"/>
              <a:buChar char="•"/>
            </a:pPr>
            <a:r>
              <a:rPr lang="en-US" sz="2400" kern="1200" dirty="0">
                <a:solidFill>
                  <a:schemeClr val="tx1"/>
                </a:solidFill>
                <a:latin typeface="+mn-lt"/>
                <a:ea typeface="+mn-ea"/>
                <a:cs typeface="+mn-cs"/>
              </a:rPr>
              <a:t>Unit 4 – PenniesForPay</a:t>
            </a:r>
          </a:p>
          <a:p>
            <a:pPr marL="628650" indent="-228600">
              <a:buFont typeface="Arial" panose="020B0604020202020204" pitchFamily="34" charset="0"/>
              <a:buChar char="•"/>
            </a:pPr>
            <a:endParaRPr lang="en-US" sz="2400" kern="1200" dirty="0">
              <a:solidFill>
                <a:schemeClr val="tx1"/>
              </a:solidFill>
              <a:latin typeface="+mn-lt"/>
              <a:ea typeface="+mn-ea"/>
              <a:cs typeface="+mn-cs"/>
            </a:endParaRPr>
          </a:p>
        </p:txBody>
      </p:sp>
      <p:sp>
        <p:nvSpPr>
          <p:cNvPr id="7" name="Rectangle 6">
            <a:extLst>
              <a:ext uri="{FF2B5EF4-FFF2-40B4-BE49-F238E27FC236}">
                <a16:creationId xmlns:a16="http://schemas.microsoft.com/office/drawing/2014/main" id="{4773B545-1593-3A44-AF9D-1E657A1ADB08}"/>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395419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Profits</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2554545"/>
          </a:xfrm>
          <a:prstGeom prst="rect">
            <a:avLst/>
          </a:prstGeom>
          <a:noFill/>
        </p:spPr>
        <p:txBody>
          <a:bodyPr wrap="square" rtlCol="0">
            <a:spAutoFit/>
          </a:bodyPr>
          <a:lstStyle/>
          <a:p>
            <a:r>
              <a:rPr lang="en-US" sz="4000" dirty="0"/>
              <a:t>Open up the profits program we did earlier and try to add the textboxes and buttons to it. Once you done with it, try adding a style tag to define the fonts, color for the header and paragraph tags.</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45215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a:extLst>
              <a:ext uri="{FF2B5EF4-FFF2-40B4-BE49-F238E27FC236}">
                <a16:creationId xmlns:a16="http://schemas.microsoft.com/office/drawing/2014/main" id="{66A5F549-CD30-BE4E-8F8C-58475B4E03AE}"/>
              </a:ext>
            </a:extLst>
          </p:cNvPr>
          <p:cNvSpPr>
            <a:spLocks noGrp="1"/>
          </p:cNvSpPr>
          <p:nvPr>
            <p:ph type="title"/>
          </p:nvPr>
        </p:nvSpPr>
        <p:spPr>
          <a:xfrm>
            <a:off x="2440654" y="2283778"/>
            <a:ext cx="7310692" cy="1145222"/>
          </a:xfrm>
        </p:spPr>
        <p:txBody>
          <a:bodyPr/>
          <a:lstStyle/>
          <a:p>
            <a:r>
              <a:rPr lang="en-US" sz="7200" dirty="0"/>
              <a:t>TIME TO CODE!</a:t>
            </a:r>
          </a:p>
        </p:txBody>
      </p:sp>
    </p:spTree>
    <p:extLst>
      <p:ext uri="{BB962C8B-B14F-4D97-AF65-F5344CB8AC3E}">
        <p14:creationId xmlns:p14="http://schemas.microsoft.com/office/powerpoint/2010/main" val="3872661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F217C-7C66-4B46-9045-D73F0A2BD3F0}"/>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3" name="TextBox 2">
            <a:extLst>
              <a:ext uri="{FF2B5EF4-FFF2-40B4-BE49-F238E27FC236}">
                <a16:creationId xmlns:a16="http://schemas.microsoft.com/office/drawing/2014/main" id="{8C204E1B-8EB3-8042-B397-F71420489468}"/>
              </a:ext>
            </a:extLst>
          </p:cNvPr>
          <p:cNvSpPr txBox="1"/>
          <p:nvPr/>
        </p:nvSpPr>
        <p:spPr>
          <a:xfrm>
            <a:off x="5057613" y="0"/>
            <a:ext cx="2076773" cy="400110"/>
          </a:xfrm>
          <a:prstGeom prst="rect">
            <a:avLst/>
          </a:prstGeom>
          <a:solidFill>
            <a:srgbClr val="A41E35"/>
          </a:solidFill>
        </p:spPr>
        <p:txBody>
          <a:bodyPr wrap="square" rtlCol="0">
            <a:spAutoFit/>
          </a:bodyPr>
          <a:lstStyle/>
          <a:p>
            <a:pPr algn="ctr"/>
            <a:r>
              <a:rPr lang="en-US" sz="2000" dirty="0">
                <a:solidFill>
                  <a:schemeClr val="bg1"/>
                </a:solidFill>
              </a:rPr>
              <a:t>Write the code</a:t>
            </a:r>
          </a:p>
        </p:txBody>
      </p:sp>
      <p:pic>
        <p:nvPicPr>
          <p:cNvPr id="4" name="Picture 3">
            <a:extLst>
              <a:ext uri="{FF2B5EF4-FFF2-40B4-BE49-F238E27FC236}">
                <a16:creationId xmlns:a16="http://schemas.microsoft.com/office/drawing/2014/main" id="{6B67E3CD-1BB5-E143-89DA-880D4ED2FA09}"/>
              </a:ext>
            </a:extLst>
          </p:cNvPr>
          <p:cNvPicPr>
            <a:picLocks noChangeAspect="1"/>
          </p:cNvPicPr>
          <p:nvPr/>
        </p:nvPicPr>
        <p:blipFill>
          <a:blip r:embed="rId3"/>
          <a:stretch>
            <a:fillRect/>
          </a:stretch>
        </p:blipFill>
        <p:spPr>
          <a:xfrm>
            <a:off x="0" y="556970"/>
            <a:ext cx="9334500" cy="3543300"/>
          </a:xfrm>
          <a:prstGeom prst="rect">
            <a:avLst/>
          </a:prstGeom>
        </p:spPr>
      </p:pic>
      <p:sp>
        <p:nvSpPr>
          <p:cNvPr id="5" name="Frame 4">
            <a:extLst>
              <a:ext uri="{FF2B5EF4-FFF2-40B4-BE49-F238E27FC236}">
                <a16:creationId xmlns:a16="http://schemas.microsoft.com/office/drawing/2014/main" id="{B0091AAA-1DE0-9940-AF9F-07861B4D2718}"/>
              </a:ext>
            </a:extLst>
          </p:cNvPr>
          <p:cNvSpPr/>
          <p:nvPr/>
        </p:nvSpPr>
        <p:spPr>
          <a:xfrm>
            <a:off x="561168" y="556970"/>
            <a:ext cx="2340244" cy="935771"/>
          </a:xfrm>
          <a:prstGeom prst="frame">
            <a:avLst>
              <a:gd name="adj1" fmla="val 4812"/>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8FE1D61C-693D-4942-893E-DB700775C5D1}"/>
              </a:ext>
            </a:extLst>
          </p:cNvPr>
          <p:cNvSpPr txBox="1"/>
          <p:nvPr/>
        </p:nvSpPr>
        <p:spPr>
          <a:xfrm>
            <a:off x="6219986" y="571499"/>
            <a:ext cx="5798298" cy="830997"/>
          </a:xfrm>
          <a:prstGeom prst="rect">
            <a:avLst/>
          </a:prstGeom>
          <a:solidFill>
            <a:schemeClr val="bg1"/>
          </a:solidFill>
        </p:spPr>
        <p:txBody>
          <a:bodyPr wrap="square" rtlCol="0">
            <a:spAutoFit/>
          </a:bodyPr>
          <a:lstStyle/>
          <a:p>
            <a:r>
              <a:rPr lang="en-US" sz="2400" dirty="0"/>
              <a:t>These make the tags. You should be accustomed to it by now.</a:t>
            </a:r>
          </a:p>
        </p:txBody>
      </p:sp>
      <p:sp>
        <p:nvSpPr>
          <p:cNvPr id="7" name="Frame 6">
            <a:extLst>
              <a:ext uri="{FF2B5EF4-FFF2-40B4-BE49-F238E27FC236}">
                <a16:creationId xmlns:a16="http://schemas.microsoft.com/office/drawing/2014/main" id="{1D77C217-0911-C347-A50B-61F3559550C0}"/>
              </a:ext>
            </a:extLst>
          </p:cNvPr>
          <p:cNvSpPr/>
          <p:nvPr/>
        </p:nvSpPr>
        <p:spPr>
          <a:xfrm>
            <a:off x="561168" y="1492741"/>
            <a:ext cx="5658817" cy="1079978"/>
          </a:xfrm>
          <a:prstGeom prst="frame">
            <a:avLst>
              <a:gd name="adj1" fmla="val 4812"/>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B094C934-39A2-0948-8CE4-150D27F5E291}"/>
              </a:ext>
            </a:extLst>
          </p:cNvPr>
          <p:cNvSpPr txBox="1"/>
          <p:nvPr/>
        </p:nvSpPr>
        <p:spPr>
          <a:xfrm>
            <a:off x="6219986" y="3836812"/>
            <a:ext cx="5798298" cy="1938992"/>
          </a:xfrm>
          <a:prstGeom prst="rect">
            <a:avLst/>
          </a:prstGeom>
          <a:solidFill>
            <a:schemeClr val="bg1"/>
          </a:solidFill>
        </p:spPr>
        <p:txBody>
          <a:bodyPr wrap="square" rtlCol="0">
            <a:spAutoFit/>
          </a:bodyPr>
          <a:lstStyle/>
          <a:p>
            <a:r>
              <a:rPr lang="en-US" sz="2400" dirty="0"/>
              <a:t>Our function which gets the sales from the text box and then calculates the profits. Then it assigns the textbox for profit with the value of profits we calculated.</a:t>
            </a:r>
          </a:p>
        </p:txBody>
      </p:sp>
      <p:sp>
        <p:nvSpPr>
          <p:cNvPr id="9" name="TextBox 8">
            <a:extLst>
              <a:ext uri="{FF2B5EF4-FFF2-40B4-BE49-F238E27FC236}">
                <a16:creationId xmlns:a16="http://schemas.microsoft.com/office/drawing/2014/main" id="{10E5E7DB-30DD-9947-AEB4-94BC547E3A23}"/>
              </a:ext>
            </a:extLst>
          </p:cNvPr>
          <p:cNvSpPr txBox="1"/>
          <p:nvPr/>
        </p:nvSpPr>
        <p:spPr>
          <a:xfrm>
            <a:off x="173716" y="4170818"/>
            <a:ext cx="5798298" cy="2677656"/>
          </a:xfrm>
          <a:prstGeom prst="rect">
            <a:avLst/>
          </a:prstGeom>
          <a:solidFill>
            <a:schemeClr val="bg1"/>
          </a:solidFill>
        </p:spPr>
        <p:txBody>
          <a:bodyPr wrap="square" rtlCol="0">
            <a:spAutoFit/>
          </a:bodyPr>
          <a:lstStyle/>
          <a:p>
            <a:r>
              <a:rPr lang="en-US" sz="2400" dirty="0"/>
              <a:t>Notice how this is different than we did in previous challenges. Here we use header &lt;h1&gt; and paragraph &lt;p&gt; tags to display the text. The input tags define what type of the value is present on the page. Id refers to the specific element on the page.</a:t>
            </a:r>
          </a:p>
        </p:txBody>
      </p:sp>
      <p:sp>
        <p:nvSpPr>
          <p:cNvPr id="10" name="Frame 9">
            <a:extLst>
              <a:ext uri="{FF2B5EF4-FFF2-40B4-BE49-F238E27FC236}">
                <a16:creationId xmlns:a16="http://schemas.microsoft.com/office/drawing/2014/main" id="{6367E7CD-3EAD-0B45-8134-DA4FF5C01D48}"/>
              </a:ext>
            </a:extLst>
          </p:cNvPr>
          <p:cNvSpPr/>
          <p:nvPr/>
        </p:nvSpPr>
        <p:spPr>
          <a:xfrm>
            <a:off x="561167" y="2814572"/>
            <a:ext cx="8489843" cy="923118"/>
          </a:xfrm>
          <a:prstGeom prst="frame">
            <a:avLst>
              <a:gd name="adj1" fmla="val 4812"/>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7806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Total Purchases</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2554545"/>
          </a:xfrm>
          <a:prstGeom prst="rect">
            <a:avLst/>
          </a:prstGeom>
          <a:noFill/>
        </p:spPr>
        <p:txBody>
          <a:bodyPr wrap="square" rtlCol="0">
            <a:spAutoFit/>
          </a:bodyPr>
          <a:lstStyle/>
          <a:p>
            <a:r>
              <a:rPr lang="en-US" sz="4000" dirty="0"/>
              <a:t>Open up the TotalPurchases challenge that we did earlier, instead of using prompts try using textboxes to get the input and display the data using textboxes after the user clicks the button. </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382886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a:extLst>
              <a:ext uri="{FF2B5EF4-FFF2-40B4-BE49-F238E27FC236}">
                <a16:creationId xmlns:a16="http://schemas.microsoft.com/office/drawing/2014/main" id="{66A5F549-CD30-BE4E-8F8C-58475B4E03AE}"/>
              </a:ext>
            </a:extLst>
          </p:cNvPr>
          <p:cNvSpPr>
            <a:spLocks noGrp="1"/>
          </p:cNvSpPr>
          <p:nvPr>
            <p:ph type="title"/>
          </p:nvPr>
        </p:nvSpPr>
        <p:spPr>
          <a:xfrm>
            <a:off x="2440654" y="2283778"/>
            <a:ext cx="7310692" cy="1145222"/>
          </a:xfrm>
        </p:spPr>
        <p:txBody>
          <a:bodyPr/>
          <a:lstStyle/>
          <a:p>
            <a:r>
              <a:rPr lang="en-US" sz="7200" dirty="0"/>
              <a:t>TIME TO CODE!</a:t>
            </a:r>
          </a:p>
        </p:txBody>
      </p:sp>
    </p:spTree>
    <p:extLst>
      <p:ext uri="{BB962C8B-B14F-4D97-AF65-F5344CB8AC3E}">
        <p14:creationId xmlns:p14="http://schemas.microsoft.com/office/powerpoint/2010/main" val="2904281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F217C-7C66-4B46-9045-D73F0A2BD3F0}"/>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3" name="TextBox 2">
            <a:extLst>
              <a:ext uri="{FF2B5EF4-FFF2-40B4-BE49-F238E27FC236}">
                <a16:creationId xmlns:a16="http://schemas.microsoft.com/office/drawing/2014/main" id="{8C204E1B-8EB3-8042-B397-F71420489468}"/>
              </a:ext>
            </a:extLst>
          </p:cNvPr>
          <p:cNvSpPr txBox="1"/>
          <p:nvPr/>
        </p:nvSpPr>
        <p:spPr>
          <a:xfrm>
            <a:off x="5057613" y="0"/>
            <a:ext cx="2076773" cy="400110"/>
          </a:xfrm>
          <a:prstGeom prst="rect">
            <a:avLst/>
          </a:prstGeom>
          <a:solidFill>
            <a:srgbClr val="A41E35"/>
          </a:solidFill>
        </p:spPr>
        <p:txBody>
          <a:bodyPr wrap="square" rtlCol="0">
            <a:spAutoFit/>
          </a:bodyPr>
          <a:lstStyle/>
          <a:p>
            <a:pPr algn="ctr"/>
            <a:r>
              <a:rPr lang="en-US" sz="2000" dirty="0">
                <a:solidFill>
                  <a:schemeClr val="bg1"/>
                </a:solidFill>
              </a:rPr>
              <a:t>Write the code</a:t>
            </a:r>
          </a:p>
        </p:txBody>
      </p:sp>
      <p:pic>
        <p:nvPicPr>
          <p:cNvPr id="5" name="Picture 4">
            <a:extLst>
              <a:ext uri="{FF2B5EF4-FFF2-40B4-BE49-F238E27FC236}">
                <a16:creationId xmlns:a16="http://schemas.microsoft.com/office/drawing/2014/main" id="{6CD7F447-E63B-4842-8209-5C455AC92093}"/>
              </a:ext>
            </a:extLst>
          </p:cNvPr>
          <p:cNvPicPr>
            <a:picLocks noChangeAspect="1"/>
          </p:cNvPicPr>
          <p:nvPr/>
        </p:nvPicPr>
        <p:blipFill>
          <a:blip r:embed="rId3"/>
          <a:stretch>
            <a:fillRect/>
          </a:stretch>
        </p:blipFill>
        <p:spPr>
          <a:xfrm>
            <a:off x="1" y="436048"/>
            <a:ext cx="7134386" cy="6421951"/>
          </a:xfrm>
          <a:prstGeom prst="rect">
            <a:avLst/>
          </a:prstGeom>
        </p:spPr>
      </p:pic>
      <p:sp>
        <p:nvSpPr>
          <p:cNvPr id="6" name="Frame 5">
            <a:extLst>
              <a:ext uri="{FF2B5EF4-FFF2-40B4-BE49-F238E27FC236}">
                <a16:creationId xmlns:a16="http://schemas.microsoft.com/office/drawing/2014/main" id="{9B76DEDB-3720-5849-B78C-6B5DC53334D9}"/>
              </a:ext>
            </a:extLst>
          </p:cNvPr>
          <p:cNvSpPr/>
          <p:nvPr/>
        </p:nvSpPr>
        <p:spPr>
          <a:xfrm>
            <a:off x="483676" y="1130407"/>
            <a:ext cx="6010114" cy="2992142"/>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20B0B666-3679-BC42-BE14-3C8BCEBB5FA7}"/>
              </a:ext>
            </a:extLst>
          </p:cNvPr>
          <p:cNvSpPr txBox="1"/>
          <p:nvPr/>
        </p:nvSpPr>
        <p:spPr>
          <a:xfrm>
            <a:off x="6520264" y="1130407"/>
            <a:ext cx="5671735" cy="2031325"/>
          </a:xfrm>
          <a:prstGeom prst="rect">
            <a:avLst/>
          </a:prstGeom>
          <a:noFill/>
        </p:spPr>
        <p:txBody>
          <a:bodyPr wrap="square" rtlCol="0">
            <a:spAutoFit/>
          </a:bodyPr>
          <a:lstStyle/>
          <a:p>
            <a:r>
              <a:rPr lang="en-US" dirty="0"/>
              <a:t>This is where our function goes, here we get the data from the five text boxes with the prices, store them in variables, convert them to decimals.</a:t>
            </a:r>
          </a:p>
          <a:p>
            <a:r>
              <a:rPr lang="en-US" dirty="0"/>
              <a:t>Calculate subtotal by adding them up, assign the element for subtotal with the value of subtotal. </a:t>
            </a:r>
          </a:p>
          <a:p>
            <a:r>
              <a:rPr lang="en-US" dirty="0"/>
              <a:t>Calculate the sales tax using subtotal, assign the element for sales tax with the value of sales tax.</a:t>
            </a:r>
          </a:p>
          <a:p>
            <a:r>
              <a:rPr lang="en-US" dirty="0"/>
              <a:t>Calculate total with the addition of sales tax and subtotal, assign the element for total with the value of variable total. </a:t>
            </a:r>
          </a:p>
        </p:txBody>
      </p:sp>
      <p:sp>
        <p:nvSpPr>
          <p:cNvPr id="8" name="Frame 7">
            <a:extLst>
              <a:ext uri="{FF2B5EF4-FFF2-40B4-BE49-F238E27FC236}">
                <a16:creationId xmlns:a16="http://schemas.microsoft.com/office/drawing/2014/main" id="{F89D348B-8C44-4E4E-94A1-71433EBF2B20}"/>
              </a:ext>
            </a:extLst>
          </p:cNvPr>
          <p:cNvSpPr/>
          <p:nvPr/>
        </p:nvSpPr>
        <p:spPr>
          <a:xfrm>
            <a:off x="483676" y="4479009"/>
            <a:ext cx="6650710" cy="1703277"/>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3BB9002E-6657-F54A-8366-2EF7871E2690}"/>
              </a:ext>
            </a:extLst>
          </p:cNvPr>
          <p:cNvSpPr txBox="1"/>
          <p:nvPr/>
        </p:nvSpPr>
        <p:spPr>
          <a:xfrm>
            <a:off x="7134386" y="4443071"/>
            <a:ext cx="5057614" cy="1169551"/>
          </a:xfrm>
          <a:prstGeom prst="rect">
            <a:avLst/>
          </a:prstGeom>
          <a:noFill/>
        </p:spPr>
        <p:txBody>
          <a:bodyPr wrap="square" rtlCol="0">
            <a:spAutoFit/>
          </a:bodyPr>
          <a:lstStyle/>
          <a:p>
            <a:r>
              <a:rPr lang="en-US" dirty="0"/>
              <a:t>After script tag, make header and paragraph tags for fonts on the webpage.</a:t>
            </a:r>
          </a:p>
          <a:p>
            <a:r>
              <a:rPr lang="en-US" dirty="0"/>
              <a:t>Make textboxes for getting prices of items</a:t>
            </a:r>
          </a:p>
          <a:p>
            <a:r>
              <a:rPr lang="en-US" dirty="0"/>
              <a:t>Then display the subtotal, sales tax, total in a textbox</a:t>
            </a:r>
          </a:p>
          <a:p>
            <a:r>
              <a:rPr lang="en-US" dirty="0"/>
              <a:t>Make a button to initiate the function.</a:t>
            </a:r>
          </a:p>
        </p:txBody>
      </p:sp>
    </p:spTree>
    <p:extLst>
      <p:ext uri="{BB962C8B-B14F-4D97-AF65-F5344CB8AC3E}">
        <p14:creationId xmlns:p14="http://schemas.microsoft.com/office/powerpoint/2010/main" val="161596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Week </a:t>
            </a:r>
            <a:r>
              <a:rPr lang="en-US" dirty="0" smtClean="0"/>
              <a:t>7</a:t>
            </a:r>
            <a:endParaRPr lang="en-US" dirty="0"/>
          </a:p>
        </p:txBody>
      </p:sp>
      <p:sp>
        <p:nvSpPr>
          <p:cNvPr id="5" name="Title 4"/>
          <p:cNvSpPr>
            <a:spLocks noGrp="1"/>
          </p:cNvSpPr>
          <p:nvPr>
            <p:ph type="ctrTitle"/>
          </p:nvPr>
        </p:nvSpPr>
        <p:spPr/>
        <p:txBody>
          <a:bodyPr/>
          <a:lstStyle/>
          <a:p>
            <a:r>
              <a:rPr lang="en-US" dirty="0"/>
              <a:t>HTML &amp; CSS Basics</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978462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Sales tax</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2554545"/>
          </a:xfrm>
          <a:prstGeom prst="rect">
            <a:avLst/>
          </a:prstGeom>
          <a:noFill/>
        </p:spPr>
        <p:txBody>
          <a:bodyPr wrap="square" rtlCol="0">
            <a:spAutoFit/>
          </a:bodyPr>
          <a:lstStyle/>
          <a:p>
            <a:r>
              <a:rPr lang="en-US" sz="4000" dirty="0"/>
              <a:t>Open up the sales tax program we did earlier and try to add the textboxes and buttons to it. Again, get the amount using textboxes and display the total with salestax.</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705752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a:extLst>
              <a:ext uri="{FF2B5EF4-FFF2-40B4-BE49-F238E27FC236}">
                <a16:creationId xmlns:a16="http://schemas.microsoft.com/office/drawing/2014/main" id="{66A5F549-CD30-BE4E-8F8C-58475B4E03AE}"/>
              </a:ext>
            </a:extLst>
          </p:cNvPr>
          <p:cNvSpPr>
            <a:spLocks noGrp="1"/>
          </p:cNvSpPr>
          <p:nvPr>
            <p:ph type="title"/>
          </p:nvPr>
        </p:nvSpPr>
        <p:spPr>
          <a:xfrm>
            <a:off x="2440654" y="2283778"/>
            <a:ext cx="7310692" cy="1145222"/>
          </a:xfrm>
        </p:spPr>
        <p:txBody>
          <a:bodyPr/>
          <a:lstStyle/>
          <a:p>
            <a:r>
              <a:rPr lang="en-US" sz="7200" dirty="0"/>
              <a:t>TIME TO CODE!</a:t>
            </a:r>
          </a:p>
        </p:txBody>
      </p:sp>
    </p:spTree>
    <p:extLst>
      <p:ext uri="{BB962C8B-B14F-4D97-AF65-F5344CB8AC3E}">
        <p14:creationId xmlns:p14="http://schemas.microsoft.com/office/powerpoint/2010/main" val="474101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F217C-7C66-4B46-9045-D73F0A2BD3F0}"/>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3" name="TextBox 2">
            <a:extLst>
              <a:ext uri="{FF2B5EF4-FFF2-40B4-BE49-F238E27FC236}">
                <a16:creationId xmlns:a16="http://schemas.microsoft.com/office/drawing/2014/main" id="{8C204E1B-8EB3-8042-B397-F71420489468}"/>
              </a:ext>
            </a:extLst>
          </p:cNvPr>
          <p:cNvSpPr txBox="1"/>
          <p:nvPr/>
        </p:nvSpPr>
        <p:spPr>
          <a:xfrm>
            <a:off x="5057613" y="0"/>
            <a:ext cx="2076773" cy="400110"/>
          </a:xfrm>
          <a:prstGeom prst="rect">
            <a:avLst/>
          </a:prstGeom>
          <a:solidFill>
            <a:srgbClr val="A41E35"/>
          </a:solidFill>
        </p:spPr>
        <p:txBody>
          <a:bodyPr wrap="square" rtlCol="0">
            <a:spAutoFit/>
          </a:bodyPr>
          <a:lstStyle/>
          <a:p>
            <a:pPr algn="ctr"/>
            <a:r>
              <a:rPr lang="en-US" sz="2000" dirty="0">
                <a:solidFill>
                  <a:schemeClr val="bg1"/>
                </a:solidFill>
              </a:rPr>
              <a:t>Write the code</a:t>
            </a:r>
          </a:p>
        </p:txBody>
      </p:sp>
      <p:pic>
        <p:nvPicPr>
          <p:cNvPr id="4" name="Picture 3">
            <a:extLst>
              <a:ext uri="{FF2B5EF4-FFF2-40B4-BE49-F238E27FC236}">
                <a16:creationId xmlns:a16="http://schemas.microsoft.com/office/drawing/2014/main" id="{283ED052-82AE-184D-833B-788EB2BE1561}"/>
              </a:ext>
            </a:extLst>
          </p:cNvPr>
          <p:cNvPicPr>
            <a:picLocks noChangeAspect="1"/>
          </p:cNvPicPr>
          <p:nvPr/>
        </p:nvPicPr>
        <p:blipFill>
          <a:blip r:embed="rId2"/>
          <a:stretch>
            <a:fillRect/>
          </a:stretch>
        </p:blipFill>
        <p:spPr>
          <a:xfrm>
            <a:off x="-98587" y="400110"/>
            <a:ext cx="10312400" cy="4305300"/>
          </a:xfrm>
          <a:prstGeom prst="rect">
            <a:avLst/>
          </a:prstGeom>
        </p:spPr>
      </p:pic>
      <p:sp>
        <p:nvSpPr>
          <p:cNvPr id="6" name="Frame 5">
            <a:extLst>
              <a:ext uri="{FF2B5EF4-FFF2-40B4-BE49-F238E27FC236}">
                <a16:creationId xmlns:a16="http://schemas.microsoft.com/office/drawing/2014/main" id="{E1426A4E-4673-6845-8DF1-A282C3F75DA7}"/>
              </a:ext>
            </a:extLst>
          </p:cNvPr>
          <p:cNvSpPr/>
          <p:nvPr/>
        </p:nvSpPr>
        <p:spPr>
          <a:xfrm>
            <a:off x="483676" y="1286359"/>
            <a:ext cx="6650710" cy="1751309"/>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Frame 6">
            <a:extLst>
              <a:ext uri="{FF2B5EF4-FFF2-40B4-BE49-F238E27FC236}">
                <a16:creationId xmlns:a16="http://schemas.microsoft.com/office/drawing/2014/main" id="{6FE96ACE-1586-344C-A085-F80FC46562D2}"/>
              </a:ext>
            </a:extLst>
          </p:cNvPr>
          <p:cNvSpPr/>
          <p:nvPr/>
        </p:nvSpPr>
        <p:spPr>
          <a:xfrm>
            <a:off x="483675" y="3037668"/>
            <a:ext cx="9730137" cy="1069383"/>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056E6CFF-5CAC-B944-BEAC-94D540CAF425}"/>
              </a:ext>
            </a:extLst>
          </p:cNvPr>
          <p:cNvSpPr txBox="1"/>
          <p:nvPr/>
        </p:nvSpPr>
        <p:spPr>
          <a:xfrm>
            <a:off x="7134386" y="654157"/>
            <a:ext cx="5057614" cy="2308324"/>
          </a:xfrm>
          <a:prstGeom prst="rect">
            <a:avLst/>
          </a:prstGeom>
          <a:solidFill>
            <a:schemeClr val="bg1"/>
          </a:solidFill>
        </p:spPr>
        <p:txBody>
          <a:bodyPr wrap="square" rtlCol="0">
            <a:spAutoFit/>
          </a:bodyPr>
          <a:lstStyle/>
          <a:p>
            <a:r>
              <a:rPr lang="en-US" sz="2400" dirty="0"/>
              <a:t>This function gets the subtotal from the textbox, parses it, then calculates the state sales tax, county sales tax, and total. It assigns the element for total with the value of variable total.</a:t>
            </a:r>
          </a:p>
        </p:txBody>
      </p:sp>
      <p:sp>
        <p:nvSpPr>
          <p:cNvPr id="9" name="TextBox 8">
            <a:extLst>
              <a:ext uri="{FF2B5EF4-FFF2-40B4-BE49-F238E27FC236}">
                <a16:creationId xmlns:a16="http://schemas.microsoft.com/office/drawing/2014/main" id="{1F8EC36D-529D-8942-BB8B-CDB40093310F}"/>
              </a:ext>
            </a:extLst>
          </p:cNvPr>
          <p:cNvSpPr txBox="1"/>
          <p:nvPr/>
        </p:nvSpPr>
        <p:spPr>
          <a:xfrm>
            <a:off x="1428427" y="4991494"/>
            <a:ext cx="8537412" cy="1569660"/>
          </a:xfrm>
          <a:prstGeom prst="rect">
            <a:avLst/>
          </a:prstGeom>
          <a:solidFill>
            <a:schemeClr val="bg1"/>
          </a:solidFill>
        </p:spPr>
        <p:txBody>
          <a:bodyPr wrap="square" rtlCol="0">
            <a:spAutoFit/>
          </a:bodyPr>
          <a:lstStyle/>
          <a:p>
            <a:r>
              <a:rPr lang="en-US" sz="2400" dirty="0"/>
              <a:t>We create the header &lt;h1&gt; and paragraph &lt;p&gt; tags with some texts to make the program look more presentable. We’ll also make a button to call the function to do the calculation and display the output.</a:t>
            </a:r>
          </a:p>
        </p:txBody>
      </p:sp>
    </p:spTree>
    <p:extLst>
      <p:ext uri="{BB962C8B-B14F-4D97-AF65-F5344CB8AC3E}">
        <p14:creationId xmlns:p14="http://schemas.microsoft.com/office/powerpoint/2010/main" val="4383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Female and Male Percentages</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3170099"/>
          </a:xfrm>
          <a:prstGeom prst="rect">
            <a:avLst/>
          </a:prstGeom>
          <a:noFill/>
        </p:spPr>
        <p:txBody>
          <a:bodyPr wrap="square" rtlCol="0">
            <a:spAutoFit/>
          </a:bodyPr>
          <a:lstStyle/>
          <a:p>
            <a:r>
              <a:rPr lang="en-US" sz="4000" dirty="0"/>
              <a:t>Open up the MaleAndFemalePercentages program which asks user the number of females and males present, after that display the total number of people, percentage of females and percentage of males.</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4255249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a:extLst>
              <a:ext uri="{FF2B5EF4-FFF2-40B4-BE49-F238E27FC236}">
                <a16:creationId xmlns:a16="http://schemas.microsoft.com/office/drawing/2014/main" id="{66A5F549-CD30-BE4E-8F8C-58475B4E03AE}"/>
              </a:ext>
            </a:extLst>
          </p:cNvPr>
          <p:cNvSpPr>
            <a:spLocks noGrp="1"/>
          </p:cNvSpPr>
          <p:nvPr>
            <p:ph type="title"/>
          </p:nvPr>
        </p:nvSpPr>
        <p:spPr>
          <a:xfrm>
            <a:off x="2440654" y="2283778"/>
            <a:ext cx="7310692" cy="1145222"/>
          </a:xfrm>
        </p:spPr>
        <p:txBody>
          <a:bodyPr/>
          <a:lstStyle/>
          <a:p>
            <a:r>
              <a:rPr lang="en-US" sz="7200" dirty="0"/>
              <a:t>TIME TO CODE!</a:t>
            </a:r>
          </a:p>
        </p:txBody>
      </p:sp>
    </p:spTree>
    <p:extLst>
      <p:ext uri="{BB962C8B-B14F-4D97-AF65-F5344CB8AC3E}">
        <p14:creationId xmlns:p14="http://schemas.microsoft.com/office/powerpoint/2010/main" val="3896171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2F217C-7C66-4B46-9045-D73F0A2BD3F0}"/>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3" name="TextBox 2">
            <a:extLst>
              <a:ext uri="{FF2B5EF4-FFF2-40B4-BE49-F238E27FC236}">
                <a16:creationId xmlns:a16="http://schemas.microsoft.com/office/drawing/2014/main" id="{8C204E1B-8EB3-8042-B397-F71420489468}"/>
              </a:ext>
            </a:extLst>
          </p:cNvPr>
          <p:cNvSpPr txBox="1"/>
          <p:nvPr/>
        </p:nvSpPr>
        <p:spPr>
          <a:xfrm>
            <a:off x="5057613" y="0"/>
            <a:ext cx="2076773" cy="400110"/>
          </a:xfrm>
          <a:prstGeom prst="rect">
            <a:avLst/>
          </a:prstGeom>
          <a:solidFill>
            <a:srgbClr val="A41E35"/>
          </a:solidFill>
        </p:spPr>
        <p:txBody>
          <a:bodyPr wrap="square" rtlCol="0">
            <a:spAutoFit/>
          </a:bodyPr>
          <a:lstStyle/>
          <a:p>
            <a:pPr algn="ctr"/>
            <a:r>
              <a:rPr lang="en-US" sz="2000" dirty="0">
                <a:solidFill>
                  <a:schemeClr val="bg1"/>
                </a:solidFill>
              </a:rPr>
              <a:t>Write the code</a:t>
            </a:r>
          </a:p>
        </p:txBody>
      </p:sp>
      <p:pic>
        <p:nvPicPr>
          <p:cNvPr id="5" name="Picture 4">
            <a:extLst>
              <a:ext uri="{FF2B5EF4-FFF2-40B4-BE49-F238E27FC236}">
                <a16:creationId xmlns:a16="http://schemas.microsoft.com/office/drawing/2014/main" id="{881A3D45-2578-7142-898E-AAD60C739E91}"/>
              </a:ext>
            </a:extLst>
          </p:cNvPr>
          <p:cNvPicPr>
            <a:picLocks noChangeAspect="1"/>
          </p:cNvPicPr>
          <p:nvPr/>
        </p:nvPicPr>
        <p:blipFill>
          <a:blip r:embed="rId2"/>
          <a:stretch>
            <a:fillRect/>
          </a:stretch>
        </p:blipFill>
        <p:spPr>
          <a:xfrm>
            <a:off x="0" y="400110"/>
            <a:ext cx="9156700" cy="5613400"/>
          </a:xfrm>
          <a:prstGeom prst="rect">
            <a:avLst/>
          </a:prstGeom>
        </p:spPr>
      </p:pic>
      <p:sp>
        <p:nvSpPr>
          <p:cNvPr id="6" name="Frame 5">
            <a:extLst>
              <a:ext uri="{FF2B5EF4-FFF2-40B4-BE49-F238E27FC236}">
                <a16:creationId xmlns:a16="http://schemas.microsoft.com/office/drawing/2014/main" id="{D5BBA81B-DB76-C94F-A959-6AABD51582F9}"/>
              </a:ext>
            </a:extLst>
          </p:cNvPr>
          <p:cNvSpPr/>
          <p:nvPr/>
        </p:nvSpPr>
        <p:spPr>
          <a:xfrm>
            <a:off x="588936" y="1286359"/>
            <a:ext cx="6943240" cy="2510726"/>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8B175761-130D-C842-9827-AB0FA721B99E}"/>
              </a:ext>
            </a:extLst>
          </p:cNvPr>
          <p:cNvSpPr txBox="1"/>
          <p:nvPr/>
        </p:nvSpPr>
        <p:spPr>
          <a:xfrm>
            <a:off x="7640664" y="262181"/>
            <a:ext cx="3962400" cy="1815882"/>
          </a:xfrm>
          <a:prstGeom prst="rect">
            <a:avLst/>
          </a:prstGeom>
          <a:solidFill>
            <a:schemeClr val="bg1"/>
          </a:solidFill>
        </p:spPr>
        <p:txBody>
          <a:bodyPr wrap="square" rtlCol="0">
            <a:spAutoFit/>
          </a:bodyPr>
          <a:lstStyle/>
          <a:p>
            <a:r>
              <a:rPr lang="en-US" sz="1600" dirty="0"/>
              <a:t>This function gets the count of females and males from the textbox, parses it, then calculates the total, percentage of females, and percentage of males. It assigns the element for total with the value of variable total. Similarly for female and male percentage.</a:t>
            </a:r>
          </a:p>
        </p:txBody>
      </p:sp>
      <p:sp>
        <p:nvSpPr>
          <p:cNvPr id="8" name="Frame 7">
            <a:extLst>
              <a:ext uri="{FF2B5EF4-FFF2-40B4-BE49-F238E27FC236}">
                <a16:creationId xmlns:a16="http://schemas.microsoft.com/office/drawing/2014/main" id="{61C321E1-7435-A243-97B5-1295ABCD944F}"/>
              </a:ext>
            </a:extLst>
          </p:cNvPr>
          <p:cNvSpPr/>
          <p:nvPr/>
        </p:nvSpPr>
        <p:spPr>
          <a:xfrm>
            <a:off x="697424" y="4108435"/>
            <a:ext cx="8459276" cy="1579443"/>
          </a:xfrm>
          <a:prstGeom prst="frame">
            <a:avLst>
              <a:gd name="adj1" fmla="val 1186"/>
            </a:avLst>
          </a:prstGeom>
          <a:solidFill>
            <a:srgbClr val="A41E35"/>
          </a:solidFill>
          <a:ln w="0" cmpd="sng">
            <a:solidFill>
              <a:srgbClr val="A41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1880833B-8853-1040-AB50-D6831D384E33}"/>
              </a:ext>
            </a:extLst>
          </p:cNvPr>
          <p:cNvSpPr txBox="1"/>
          <p:nvPr/>
        </p:nvSpPr>
        <p:spPr>
          <a:xfrm>
            <a:off x="7640664" y="2215992"/>
            <a:ext cx="3962400" cy="1569660"/>
          </a:xfrm>
          <a:prstGeom prst="rect">
            <a:avLst/>
          </a:prstGeom>
          <a:solidFill>
            <a:schemeClr val="bg1"/>
          </a:solidFill>
        </p:spPr>
        <p:txBody>
          <a:bodyPr wrap="square" rtlCol="0">
            <a:spAutoFit/>
          </a:bodyPr>
          <a:lstStyle/>
          <a:p>
            <a:r>
              <a:rPr lang="en-US" sz="1600" dirty="0"/>
              <a:t>Now in the body, we make textboxes to ask user number of females and males. Then we also make textboxes to display the data back to the user. The button here will invoke the function which will be responsible for all the calculations.</a:t>
            </a:r>
          </a:p>
        </p:txBody>
      </p:sp>
    </p:spTree>
    <p:extLst>
      <p:ext uri="{BB962C8B-B14F-4D97-AF65-F5344CB8AC3E}">
        <p14:creationId xmlns:p14="http://schemas.microsoft.com/office/powerpoint/2010/main" val="39537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D670176-A3B3-074D-9925-666C287A1C51}"/>
              </a:ext>
            </a:extLst>
          </p:cNvPr>
          <p:cNvSpPr>
            <a:spLocks noGrp="1"/>
          </p:cNvSpPr>
          <p:nvPr>
            <p:ph type="subTitle" idx="1"/>
          </p:nvPr>
        </p:nvSpPr>
        <p:spPr/>
        <p:txBody>
          <a:bodyPr/>
          <a:lstStyle/>
          <a:p>
            <a:r>
              <a:rPr lang="en-US" dirty="0"/>
              <a:t>Good luck on the finals!</a:t>
            </a:r>
          </a:p>
        </p:txBody>
      </p:sp>
      <p:sp>
        <p:nvSpPr>
          <p:cNvPr id="3" name="Title 2">
            <a:extLst>
              <a:ext uri="{FF2B5EF4-FFF2-40B4-BE49-F238E27FC236}">
                <a16:creationId xmlns:a16="http://schemas.microsoft.com/office/drawing/2014/main" id="{6469F35E-8F7F-4E47-A0A8-173BAB7289FB}"/>
              </a:ext>
            </a:extLst>
          </p:cNvPr>
          <p:cNvSpPr>
            <a:spLocks noGrp="1"/>
          </p:cNvSpPr>
          <p:nvPr>
            <p:ph type="ctrTitle"/>
          </p:nvPr>
        </p:nvSpPr>
        <p:spPr>
          <a:xfrm>
            <a:off x="605791" y="1074656"/>
            <a:ext cx="10980300" cy="2846795"/>
          </a:xfrm>
        </p:spPr>
        <p:txBody>
          <a:bodyPr/>
          <a:lstStyle/>
          <a:p>
            <a:r>
              <a:rPr lang="en-US" sz="3600" dirty="0" smtClean="0"/>
              <a:t>Exam 3: </a:t>
            </a:r>
            <a:r>
              <a:rPr lang="en-US" sz="3600" dirty="0"/>
              <a:t>Opens Friday (2/28) at 6AM</a:t>
            </a:r>
            <a:br>
              <a:rPr lang="en-US" sz="3600" dirty="0"/>
            </a:br>
            <a:r>
              <a:rPr lang="en-US" sz="3600" dirty="0"/>
              <a:t/>
            </a:r>
            <a:br>
              <a:rPr lang="en-US" sz="3600" dirty="0"/>
            </a:br>
            <a:r>
              <a:rPr lang="en-US" sz="3600" dirty="0"/>
              <a:t>Close Saturday (2/29) at 6PM</a:t>
            </a:r>
            <a:br>
              <a:rPr lang="en-US" sz="3600" dirty="0"/>
            </a:br>
            <a:endParaRPr lang="en-US" sz="3600" dirty="0"/>
          </a:p>
        </p:txBody>
      </p:sp>
    </p:spTree>
    <p:extLst>
      <p:ext uri="{BB962C8B-B14F-4D97-AF65-F5344CB8AC3E}">
        <p14:creationId xmlns:p14="http://schemas.microsoft.com/office/powerpoint/2010/main" val="158226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9" name="Google Shape;68;p14">
            <a:extLst>
              <a:ext uri="{FF2B5EF4-FFF2-40B4-BE49-F238E27FC236}">
                <a16:creationId xmlns:a16="http://schemas.microsoft.com/office/drawing/2014/main" id="{00567059-5830-7A47-9AFC-DE640DA74BCF}"/>
              </a:ext>
            </a:extLst>
          </p:cNvPr>
          <p:cNvSpPr txBox="1">
            <a:spLocks noGrp="1"/>
          </p:cNvSpPr>
          <p:nvPr>
            <p:ph type="title"/>
          </p:nvPr>
        </p:nvSpPr>
        <p:spPr>
          <a:xfrm>
            <a:off x="838200" y="396131"/>
            <a:ext cx="10515600" cy="4586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5119"/>
              <a:buFont typeface="Helvetica Neue Light"/>
              <a:buNone/>
            </a:pPr>
            <a:r>
              <a:rPr lang="en-US" sz="4800" b="1" dirty="0">
                <a:solidFill>
                  <a:schemeClr val="tx1"/>
                </a:solidFill>
                <a:latin typeface="Helvetica Neue"/>
                <a:ea typeface="Helvetica Neue"/>
                <a:cs typeface="Helvetica Neue"/>
                <a:sym typeface="Helvetica Neue"/>
              </a:rPr>
              <a:t>HTML is all about displaying content. CSS is all about making content look good. JavaScript adds the interactivity.</a:t>
            </a:r>
            <a:r>
              <a:rPr lang="en-US" sz="4800" dirty="0">
                <a:solidFill>
                  <a:schemeClr val="tx1"/>
                </a:solidFill>
                <a:latin typeface="Helvetica Neue Light"/>
                <a:ea typeface="Helvetica Neue Light"/>
                <a:cs typeface="Helvetica Neue Light"/>
                <a:sym typeface="Helvetica Neue Light"/>
              </a:rPr>
              <a:t> </a:t>
            </a: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r>
              <a:rPr lang="en-US" sz="4800" dirty="0">
                <a:solidFill>
                  <a:schemeClr val="tx1"/>
                </a:solidFill>
                <a:latin typeface="Helvetica Neue Light"/>
                <a:ea typeface="Helvetica Neue Light"/>
                <a:cs typeface="Helvetica Neue Light"/>
                <a:sym typeface="Helvetica Neue Light"/>
              </a:rPr>
              <a:t>You need all three to create nifty looking sites.</a:t>
            </a:r>
            <a:endParaRPr sz="4800" dirty="0">
              <a:solidFill>
                <a:schemeClr val="tx1"/>
              </a:solidFill>
            </a:endParaRPr>
          </a:p>
        </p:txBody>
      </p:sp>
    </p:spTree>
    <p:extLst>
      <p:ext uri="{BB962C8B-B14F-4D97-AF65-F5344CB8AC3E}">
        <p14:creationId xmlns:p14="http://schemas.microsoft.com/office/powerpoint/2010/main" val="178827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5" name="Google Shape;74;p15">
            <a:extLst>
              <a:ext uri="{FF2B5EF4-FFF2-40B4-BE49-F238E27FC236}">
                <a16:creationId xmlns:a16="http://schemas.microsoft.com/office/drawing/2014/main" id="{CD8D6F8A-AA03-3843-99B3-8455F45548D8}"/>
              </a:ext>
            </a:extLst>
          </p:cNvPr>
          <p:cNvPicPr preferRelativeResize="0"/>
          <p:nvPr/>
        </p:nvPicPr>
        <p:blipFill>
          <a:blip r:embed="rId3">
            <a:alphaModFix/>
          </a:blip>
          <a:stretch>
            <a:fillRect/>
          </a:stretch>
        </p:blipFill>
        <p:spPr>
          <a:xfrm>
            <a:off x="-355164" y="-260198"/>
            <a:ext cx="10856251" cy="6391126"/>
          </a:xfrm>
          <a:prstGeom prst="rect">
            <a:avLst/>
          </a:prstGeom>
          <a:noFill/>
          <a:ln>
            <a:noFill/>
          </a:ln>
        </p:spPr>
      </p:pic>
      <p:sp>
        <p:nvSpPr>
          <p:cNvPr id="2" name="TextBox 1">
            <a:extLst>
              <a:ext uri="{FF2B5EF4-FFF2-40B4-BE49-F238E27FC236}">
                <a16:creationId xmlns:a16="http://schemas.microsoft.com/office/drawing/2014/main" id="{BDD026C9-F067-F044-A4EC-91A50B85EABD}"/>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4154661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Google Shape;79;p16">
            <a:extLst>
              <a:ext uri="{FF2B5EF4-FFF2-40B4-BE49-F238E27FC236}">
                <a16:creationId xmlns:a16="http://schemas.microsoft.com/office/drawing/2014/main" id="{1372DE55-94D1-6847-94BA-E7BD5928A60B}"/>
              </a:ext>
            </a:extLst>
          </p:cNvPr>
          <p:cNvSpPr txBox="1">
            <a:spLocks noGrp="1"/>
          </p:cNvSpPr>
          <p:nvPr>
            <p:ph type="title"/>
          </p:nvPr>
        </p:nvSpPr>
        <p:spPr>
          <a:xfrm>
            <a:off x="838200" y="1800903"/>
            <a:ext cx="10515600" cy="3256200"/>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000000"/>
              </a:buClr>
              <a:buSzPts val="5119"/>
              <a:buFont typeface="Helvetica Neue Light"/>
              <a:buNone/>
            </a:pPr>
            <a:r>
              <a:rPr lang="en-US" sz="5119" dirty="0">
                <a:latin typeface="Helvetica Neue Light"/>
                <a:ea typeface="Helvetica Neue Light"/>
                <a:cs typeface="Helvetica Neue Light"/>
                <a:sym typeface="Helvetica Neue Light"/>
              </a:rPr>
              <a:t>What you can’t do using just HTML and CSS is provide interactivity. That’s a problem. This means you can’t have...</a:t>
            </a:r>
            <a:endParaRPr dirty="0"/>
          </a:p>
        </p:txBody>
      </p:sp>
    </p:spTree>
    <p:extLst>
      <p:ext uri="{BB962C8B-B14F-4D97-AF65-F5344CB8AC3E}">
        <p14:creationId xmlns:p14="http://schemas.microsoft.com/office/powerpoint/2010/main" val="524890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374544" y="-260199"/>
            <a:ext cx="10438841" cy="6391127"/>
          </a:xfrm>
          <a:prstGeom prst="rect">
            <a:avLst/>
          </a:prstGeom>
          <a:noFill/>
          <a:ln>
            <a:noFill/>
          </a:ln>
        </p:spPr>
      </p:pic>
      <p:sp>
        <p:nvSpPr>
          <p:cNvPr id="6" name="TextBox 5">
            <a:extLst>
              <a:ext uri="{FF2B5EF4-FFF2-40B4-BE49-F238E27FC236}">
                <a16:creationId xmlns:a16="http://schemas.microsoft.com/office/drawing/2014/main" id="{B656CB6D-B98E-AD45-BF6A-CC159F6AE706}"/>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2744463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390042" y="-260199"/>
            <a:ext cx="10438841" cy="6391127"/>
          </a:xfrm>
          <a:prstGeom prst="rect">
            <a:avLst/>
          </a:prstGeom>
          <a:noFill/>
          <a:ln>
            <a:noFill/>
          </a:ln>
        </p:spPr>
      </p:pic>
      <p:pic>
        <p:nvPicPr>
          <p:cNvPr id="5" name="Google Shape;93;p18">
            <a:extLst>
              <a:ext uri="{FF2B5EF4-FFF2-40B4-BE49-F238E27FC236}">
                <a16:creationId xmlns:a16="http://schemas.microsoft.com/office/drawing/2014/main" id="{36150699-50A2-BE43-9456-C217E9337745}"/>
              </a:ext>
            </a:extLst>
          </p:cNvPr>
          <p:cNvPicPr preferRelativeResize="0"/>
          <p:nvPr/>
        </p:nvPicPr>
        <p:blipFill>
          <a:blip r:embed="rId4">
            <a:alphaModFix/>
          </a:blip>
          <a:stretch>
            <a:fillRect/>
          </a:stretch>
        </p:blipFill>
        <p:spPr>
          <a:xfrm>
            <a:off x="173716" y="-260199"/>
            <a:ext cx="10675098" cy="6391127"/>
          </a:xfrm>
          <a:prstGeom prst="rect">
            <a:avLst/>
          </a:prstGeom>
          <a:noFill/>
          <a:ln>
            <a:noFill/>
          </a:ln>
        </p:spPr>
      </p:pic>
      <p:sp>
        <p:nvSpPr>
          <p:cNvPr id="6" name="TextBox 5">
            <a:extLst>
              <a:ext uri="{FF2B5EF4-FFF2-40B4-BE49-F238E27FC236}">
                <a16:creationId xmlns:a16="http://schemas.microsoft.com/office/drawing/2014/main" id="{56DB3EE8-4BEE-2D4C-8AB3-1CF43E8AB103}"/>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2990828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390041" y="-260198"/>
            <a:ext cx="10438841" cy="6369768"/>
          </a:xfrm>
          <a:prstGeom prst="rect">
            <a:avLst/>
          </a:prstGeom>
          <a:noFill/>
          <a:ln>
            <a:noFill/>
          </a:ln>
        </p:spPr>
      </p:pic>
      <p:pic>
        <p:nvPicPr>
          <p:cNvPr id="4" name="Google Shape;93;p18">
            <a:extLst>
              <a:ext uri="{FF2B5EF4-FFF2-40B4-BE49-F238E27FC236}">
                <a16:creationId xmlns:a16="http://schemas.microsoft.com/office/drawing/2014/main" id="{36150699-50A2-BE43-9456-C217E9337745}"/>
              </a:ext>
            </a:extLst>
          </p:cNvPr>
          <p:cNvPicPr preferRelativeResize="0"/>
          <p:nvPr/>
        </p:nvPicPr>
        <p:blipFill>
          <a:blip r:embed="rId4">
            <a:alphaModFix/>
          </a:blip>
          <a:stretch>
            <a:fillRect/>
          </a:stretch>
        </p:blipFill>
        <p:spPr>
          <a:xfrm>
            <a:off x="173716" y="-260199"/>
            <a:ext cx="10931000" cy="6369768"/>
          </a:xfrm>
          <a:prstGeom prst="rect">
            <a:avLst/>
          </a:prstGeom>
          <a:noFill/>
          <a:ln>
            <a:noFill/>
          </a:ln>
        </p:spPr>
      </p:pic>
      <p:pic>
        <p:nvPicPr>
          <p:cNvPr id="5" name="Google Shape;101;p19">
            <a:extLst>
              <a:ext uri="{FF2B5EF4-FFF2-40B4-BE49-F238E27FC236}">
                <a16:creationId xmlns:a16="http://schemas.microsoft.com/office/drawing/2014/main" id="{35E2BCB7-BCB3-2F45-A680-6450BED32D0D}"/>
              </a:ext>
            </a:extLst>
          </p:cNvPr>
          <p:cNvPicPr preferRelativeResize="0"/>
          <p:nvPr/>
        </p:nvPicPr>
        <p:blipFill>
          <a:blip r:embed="rId5">
            <a:alphaModFix/>
          </a:blip>
          <a:stretch>
            <a:fillRect/>
          </a:stretch>
        </p:blipFill>
        <p:spPr>
          <a:xfrm>
            <a:off x="680632" y="-260200"/>
            <a:ext cx="11201402" cy="6369768"/>
          </a:xfrm>
          <a:prstGeom prst="rect">
            <a:avLst/>
          </a:prstGeom>
          <a:noFill/>
          <a:ln>
            <a:noFill/>
          </a:ln>
        </p:spPr>
      </p:pic>
      <p:sp>
        <p:nvSpPr>
          <p:cNvPr id="6" name="TextBox 5">
            <a:extLst>
              <a:ext uri="{FF2B5EF4-FFF2-40B4-BE49-F238E27FC236}">
                <a16:creationId xmlns:a16="http://schemas.microsoft.com/office/drawing/2014/main" id="{D3F295B5-CF98-CB41-9E9F-014977682B91}"/>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355016079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2661CD-B166-48C1-B0B8-B1382E61D682}">
  <we:reference id="wa104178141" version="3.10.0.19" store="en-US" storeType="OMEX"/>
  <we:alternateReferences>
    <we:reference id="wa104178141" version="3.10.0.19"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2667</TotalTime>
  <Words>1338</Words>
  <Application>Microsoft Office PowerPoint</Application>
  <PresentationFormat>Widescreen</PresentationFormat>
  <Paragraphs>258</Paragraphs>
  <Slides>36</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 Narrow</vt:lpstr>
      <vt:lpstr>Helvetica Neue</vt:lpstr>
      <vt:lpstr>Arial</vt:lpstr>
      <vt:lpstr>Helvetica Neue Light</vt:lpstr>
      <vt:lpstr>Calibri</vt:lpstr>
      <vt:lpstr>Georgia</vt:lpstr>
      <vt:lpstr>Courier New</vt:lpstr>
      <vt:lpstr>Arial Black</vt:lpstr>
      <vt:lpstr>Office Theme</vt:lpstr>
      <vt:lpstr>Information Systems in Organizations</vt:lpstr>
      <vt:lpstr>PowerPoint Presentation</vt:lpstr>
      <vt:lpstr>HTML &amp; CSS Basics</vt:lpstr>
      <vt:lpstr>HTML is all about displaying content. CSS is all about making content look good. JavaScript adds the interactivity.   You need all three to create nifty looking sites.</vt:lpstr>
      <vt:lpstr>PowerPoint Presentation</vt:lpstr>
      <vt:lpstr>What you can’t do using just HTML and CSS is provide interactivity. That’s a problem. This means you can’t have...</vt:lpstr>
      <vt:lpstr>PowerPoint Presentation</vt:lpstr>
      <vt:lpstr>PowerPoint Presentation</vt:lpstr>
      <vt:lpstr>PowerPoint Presentation</vt:lpstr>
      <vt:lpstr>PowerPoint Presentation</vt:lpstr>
      <vt:lpstr>PowerPoint Presentation</vt:lpstr>
      <vt:lpstr>What exactly is a program?</vt:lpstr>
      <vt:lpstr>PowerPoint Presentation</vt:lpstr>
      <vt:lpstr>PowerPoint Presentation</vt:lpstr>
      <vt:lpstr>All JavaScript and no HTML or CSS</vt:lpstr>
      <vt:lpstr>All JavaScript and no HTML or CSS</vt:lpstr>
      <vt:lpstr>JavaScript is “Event Driven”, that is, interactive.  It waits for the user to do something and then executes code.   But how does your code get access to the information typed on the form?</vt:lpstr>
      <vt:lpstr>JavaScript with a Little HTML</vt:lpstr>
      <vt:lpstr>More JavaScript with a Little HTML</vt:lpstr>
      <vt:lpstr>CSS is all about making your page look good</vt:lpstr>
      <vt:lpstr>PowerPoint Presentation</vt:lpstr>
      <vt:lpstr>Time for “Challenges”!</vt:lpstr>
      <vt:lpstr>Challenges – Start with your old programs and add a web interface</vt:lpstr>
      <vt:lpstr>Profits</vt:lpstr>
      <vt:lpstr>TIME TO CODE!</vt:lpstr>
      <vt:lpstr>PowerPoint Presentation</vt:lpstr>
      <vt:lpstr>Total Purchases</vt:lpstr>
      <vt:lpstr>TIME TO CODE!</vt:lpstr>
      <vt:lpstr>PowerPoint Presentation</vt:lpstr>
      <vt:lpstr>Sales tax</vt:lpstr>
      <vt:lpstr>TIME TO CODE!</vt:lpstr>
      <vt:lpstr>PowerPoint Presentation</vt:lpstr>
      <vt:lpstr>Female and Male Percentages</vt:lpstr>
      <vt:lpstr>TIME TO CODE!</vt:lpstr>
      <vt:lpstr>PowerPoint Presentation</vt:lpstr>
      <vt:lpstr>Exam 3: Opens Friday (2/28) at 6AM  Close Saturday (2/29) at 6PM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Title</dc:title>
  <dc:creator>Steven Sclarow</dc:creator>
  <cp:lastModifiedBy>Marie Martin</cp:lastModifiedBy>
  <cp:revision>256</cp:revision>
  <cp:lastPrinted>2019-04-10T22:15:37Z</cp:lastPrinted>
  <dcterms:modified xsi:type="dcterms:W3CDTF">2020-02-03T19:53:28Z</dcterms:modified>
</cp:coreProperties>
</file>