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1" r:id="rId3"/>
    <p:sldId id="272" r:id="rId4"/>
    <p:sldId id="344" r:id="rId5"/>
    <p:sldId id="310" r:id="rId6"/>
    <p:sldId id="334" r:id="rId7"/>
    <p:sldId id="335" r:id="rId8"/>
    <p:sldId id="336" r:id="rId9"/>
    <p:sldId id="337" r:id="rId10"/>
    <p:sldId id="348" r:id="rId11"/>
    <p:sldId id="311" r:id="rId12"/>
    <p:sldId id="312" r:id="rId13"/>
    <p:sldId id="313" r:id="rId14"/>
    <p:sldId id="314" r:id="rId15"/>
    <p:sldId id="349" r:id="rId16"/>
    <p:sldId id="350" r:id="rId17"/>
    <p:sldId id="306" r:id="rId18"/>
    <p:sldId id="340" r:id="rId19"/>
    <p:sldId id="321" r:id="rId20"/>
    <p:sldId id="322" r:id="rId21"/>
    <p:sldId id="323" r:id="rId22"/>
    <p:sldId id="324" r:id="rId23"/>
    <p:sldId id="354" r:id="rId24"/>
    <p:sldId id="307" r:id="rId25"/>
    <p:sldId id="326" r:id="rId26"/>
    <p:sldId id="356" r:id="rId27"/>
    <p:sldId id="357" r:id="rId28"/>
    <p:sldId id="358" r:id="rId29"/>
    <p:sldId id="359" r:id="rId30"/>
    <p:sldId id="360" r:id="rId31"/>
    <p:sldId id="361" r:id="rId32"/>
    <p:sldId id="327" r:id="rId33"/>
    <p:sldId id="342" r:id="rId34"/>
    <p:sldId id="374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280" r:id="rId46"/>
    <p:sldId id="375" r:id="rId47"/>
    <p:sldId id="332" r:id="rId48"/>
    <p:sldId id="331" r:id="rId49"/>
    <p:sldId id="330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74177" autoAdjust="0"/>
  </p:normalViewPr>
  <p:slideViewPr>
    <p:cSldViewPr>
      <p:cViewPr varScale="1">
        <p:scale>
          <a:sx n="55" d="100"/>
          <a:sy n="55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../slides/slide24.xml"/><Relationship Id="rId7" Type="http://schemas.openxmlformats.org/officeDocument/2006/relationships/image" Target="../media/image6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../slides/slide4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7" Type="http://schemas.openxmlformats.org/officeDocument/2006/relationships/image" Target="../media/image11.png"/><Relationship Id="rId2" Type="http://schemas.openxmlformats.org/officeDocument/2006/relationships/slide" Target="../slides/slide24.xml"/><Relationship Id="rId1" Type="http://schemas.openxmlformats.org/officeDocument/2006/relationships/slide" Target="../slides/slide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7" Type="http://schemas.openxmlformats.org/officeDocument/2006/relationships/image" Target="../media/image26.png"/><Relationship Id="rId2" Type="http://schemas.openxmlformats.org/officeDocument/2006/relationships/slide" Target="../slides/slide24.xml"/><Relationship Id="rId1" Type="http://schemas.openxmlformats.org/officeDocument/2006/relationships/slide" Target="../slides/slide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7" Type="http://schemas.openxmlformats.org/officeDocument/2006/relationships/image" Target="../media/image26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7" Type="http://schemas.openxmlformats.org/officeDocument/2006/relationships/image" Target="../media/image26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Enabling Organizational Strategy through Information Systems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400" dirty="0" smtClean="0"/>
            <a:t>Discuss how information systems can be used for automation, organizational learning, and strategic advantage.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International Business Strategies in the Digital World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400" dirty="0" smtClean="0"/>
            <a:t>Describe international business and IS strategies used by companies operating in the digital world. </a:t>
          </a:r>
          <a:endParaRPr lang="en-US" sz="1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3" action="ppaction://hlinksldjump"/>
            </a:rPr>
            <a:t>Valuing Innovations</a:t>
          </a:r>
          <a:endParaRPr lang="en-US" sz="16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400" dirty="0" smtClean="0"/>
            <a:t>Explain why and how companies are continually looking for innovative ways to use information systems for competitive advantage.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2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Freeconomics: Why Free Products are the Future of the Digital World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400" dirty="0" smtClean="0"/>
            <a:t>Describe freeconomics and how organizations can leverage digital technologies to provide free goods and services to customers as a business strategy for gaining a competitive advantage. 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8365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02343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8365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0574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8365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99510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8365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4F66066-1985-470E-96ED-DEDD0F052AC6}" type="presOf" srcId="{677A52F5-4CAE-4309-A461-E811AF92EF26}" destId="{799A5FF2-1A39-4675-818C-11261776BAE8}" srcOrd="1" destOrd="2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145615E7-5162-4C7D-9541-A7C53483A2BF}" type="presOf" srcId="{677A52F5-4CAE-4309-A461-E811AF92EF26}" destId="{47C28FEA-814E-4A68-B726-08705D29C6AB}" srcOrd="0" destOrd="2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Enabling Organizational Strategy through Information Systems</a:t>
          </a:r>
          <a:endParaRPr lang="en-US" sz="2400" dirty="0" smtClean="0"/>
        </a:p>
        <a:p>
          <a:r>
            <a:rPr lang="en-US" sz="2000" dirty="0" smtClean="0"/>
            <a:t>Discuss how information systems can be used for automation, organizational learning, and strategic advantage.</a:t>
          </a:r>
          <a:endParaRPr lang="en-US" sz="2000" b="1" dirty="0" smtClean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1" action="ppaction://hlinksldjump"/>
            </a:rPr>
            <a:t>International Business Strategies in the Digital World</a:t>
          </a:r>
          <a:endParaRPr lang="en-US" sz="1200" dirty="0" smtClean="0"/>
        </a:p>
        <a:p>
          <a:r>
            <a:rPr lang="en-US" sz="1200" dirty="0" smtClean="0"/>
            <a:t>Describe international business and IS strategies used by companies operating in the digital world. 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2" action="ppaction://hlinksldjump"/>
            </a:rPr>
            <a:t>Valuing Innovations</a:t>
          </a:r>
          <a:endParaRPr lang="en-US" sz="1200" dirty="0" smtClean="0"/>
        </a:p>
        <a:p>
          <a:r>
            <a:rPr lang="en-US" sz="1200" dirty="0" smtClean="0"/>
            <a:t>Explain why and how companies are continually looking for innovative ways to use information systems for competitive advantage.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3" action="ppaction://hlinksldjump"/>
            </a:rPr>
            <a:t>Freeconomics: Why Free Products are the Future of the Digital World</a:t>
          </a:r>
          <a:endParaRPr lang="en-US" sz="1200" dirty="0" smtClean="0"/>
        </a:p>
        <a:p>
          <a:r>
            <a:rPr lang="en-US" sz="1200" dirty="0" smtClean="0"/>
            <a:t>Describe freeconomics and how organizations can leverage digital technologies to provide free goods and services to customers as a business strategy for gaining a competitive advantage. 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276742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95572" custScaleY="28951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13752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5131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1411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513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13933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51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1" action="ppaction://hlinksldjump"/>
            </a:rPr>
            <a:t>Enabling Organizational Strategy through Information Systems</a:t>
          </a:r>
          <a:endParaRPr lang="en-US" sz="1200" dirty="0" smtClean="0"/>
        </a:p>
        <a:p>
          <a:r>
            <a:rPr lang="en-US" sz="1200" dirty="0" smtClean="0"/>
            <a:t>Discuss how information systems can be used for automation, organizational learning, and strategic advantage.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International Business Strategies in the Digital World</a:t>
          </a:r>
          <a:endParaRPr lang="en-US" sz="2400" dirty="0" smtClean="0"/>
        </a:p>
        <a:p>
          <a:r>
            <a:rPr lang="en-US" sz="2000" dirty="0" smtClean="0"/>
            <a:t>Describe international business and IS strategies used by companies operating in the digital world. </a:t>
          </a:r>
          <a:endParaRPr lang="en-US" sz="2000" b="1" dirty="0" smtClean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/>
        <a:lstStyle/>
        <a:p>
          <a:r>
            <a:rPr lang="en-US" sz="1200" b="1" dirty="0" smtClean="0">
              <a:hlinkClick xmlns:r="http://schemas.openxmlformats.org/officeDocument/2006/relationships" r:id="rId2" action="ppaction://hlinksldjump"/>
            </a:rPr>
            <a:t>Valuing Innovations</a:t>
          </a:r>
          <a:endParaRPr lang="en-US" sz="1200" dirty="0" smtClean="0"/>
        </a:p>
        <a:p>
          <a:r>
            <a:rPr lang="en-US" sz="1200" dirty="0" smtClean="0"/>
            <a:t>Explain why and how companies are continually looking for innovative ways to use information systems for competitive advantage.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 anchor="ctr"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3" action="ppaction://hlinksldjump"/>
            </a:rPr>
            <a:t>Freeconomics: Why Free Products are the Future of the Digital World</a:t>
          </a:r>
          <a:endParaRPr lang="en-US" sz="1200" dirty="0" smtClean="0"/>
        </a:p>
        <a:p>
          <a:r>
            <a:rPr lang="en-US" sz="1200" dirty="0" smtClean="0"/>
            <a:t>Describe freeconomics and how organizations can leverage digital technologies to provide free goods and services to customers as a business strategy for gaining a competitive advantage.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2393" custLinFactNeighborX="-3704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452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95556" custScaleY="26052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01957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745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0253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745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5A0599A0-CBBF-442C-99A2-EAA450E48B3D}" type="presOf" srcId="{677A52F5-4CAE-4309-A461-E811AF92EF26}" destId="{799A5FF2-1A39-4675-818C-11261776BAE8}" srcOrd="1" destOrd="1" presId="urn:microsoft.com/office/officeart/2005/8/layout/vList4#3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A00757AA-14EC-46CB-BA60-0E8302B9A1E9}" type="presOf" srcId="{677A52F5-4CAE-4309-A461-E811AF92EF26}" destId="{47C28FEA-814E-4A68-B726-08705D29C6AB}" srcOrd="0" destOrd="1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1" action="ppaction://hlinksldjump"/>
            </a:rPr>
            <a:t>Enabling Organizational Strategy through Information Systems</a:t>
          </a:r>
          <a:endParaRPr lang="en-US" sz="1200" dirty="0" smtClean="0"/>
        </a:p>
        <a:p>
          <a:r>
            <a:rPr lang="en-US" sz="1200" dirty="0" smtClean="0"/>
            <a:t>Discuss how information systems can be used for automation, organizational learning, and strategic advantage.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2" action="ppaction://hlinksldjump"/>
            </a:rPr>
            <a:t>International Business Strategies in the Digital World</a:t>
          </a:r>
          <a:endParaRPr lang="en-US" sz="1200" dirty="0" smtClean="0"/>
        </a:p>
        <a:p>
          <a:r>
            <a:rPr lang="en-US" sz="1200" dirty="0" smtClean="0"/>
            <a:t>Describe international business and IS strategies used by companies operating in the digital world. 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2400" b="1" dirty="0" smtClean="0"/>
            <a:t>Valuing Innovations</a:t>
          </a:r>
          <a:endParaRPr lang="en-US" sz="2400" dirty="0" smtClean="0"/>
        </a:p>
        <a:p>
          <a:r>
            <a:rPr lang="en-US" sz="2000" dirty="0" smtClean="0"/>
            <a:t>Explain why and how companies are continually looking for innovative ways to use information systems for competitive advantage.</a:t>
          </a:r>
          <a:endParaRPr lang="en-US" sz="20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endParaRPr lang="en-US" sz="18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3" action="ppaction://hlinksldjump"/>
            </a:rPr>
            <a:t>Freeconomics: Why Free Products are the Future of the Digital World</a:t>
          </a:r>
          <a:endParaRPr lang="en-US" sz="1200" dirty="0" smtClean="0"/>
        </a:p>
        <a:p>
          <a:r>
            <a:rPr lang="en-US" sz="1200" dirty="0" smtClean="0"/>
            <a:t>Describe freeconomics and how organizations can leverage digital technologies to provide free goods and services to customers as a business strategy for gaining a competitive advantage. 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387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5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0402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750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95287" custScaleY="26507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04328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750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72A08371-40A5-402F-AC15-A5C74B32812E}" type="presOf" srcId="{677A52F5-4CAE-4309-A461-E811AF92EF26}" destId="{799A5FF2-1A39-4675-818C-11261776BAE8}" srcOrd="1" destOrd="1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7FD23F70-06EA-428A-BF71-AD046646677F}" type="presOf" srcId="{677A52F5-4CAE-4309-A461-E811AF92EF26}" destId="{47C28FEA-814E-4A68-B726-08705D29C6AB}" srcOrd="0" destOrd="1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1" action="ppaction://hlinksldjump"/>
            </a:rPr>
            <a:t>Enabling Organizational Strategy through Information Systems</a:t>
          </a:r>
          <a:endParaRPr lang="en-US" sz="1200" dirty="0" smtClean="0"/>
        </a:p>
        <a:p>
          <a:r>
            <a:rPr lang="en-US" sz="1200" dirty="0" smtClean="0"/>
            <a:t>Discuss how information systems can be used for automation, organizational learning, and strategic advantage.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2" action="ppaction://hlinksldjump"/>
            </a:rPr>
            <a:t>International Business Strategies in the Digital World</a:t>
          </a:r>
          <a:endParaRPr lang="en-US" sz="1200" dirty="0" smtClean="0"/>
        </a:p>
        <a:p>
          <a:r>
            <a:rPr lang="en-US" sz="1200" dirty="0" smtClean="0"/>
            <a:t>Describe international business and IS strategies used by companies operating in the digital world. 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200" b="1" dirty="0" smtClean="0">
              <a:hlinkClick xmlns:r="http://schemas.openxmlformats.org/officeDocument/2006/relationships" r:id="rId3" action="ppaction://hlinksldjump"/>
            </a:rPr>
            <a:t>Valuing Innovations</a:t>
          </a:r>
          <a:endParaRPr lang="en-US" sz="1200" dirty="0" smtClean="0"/>
        </a:p>
        <a:p>
          <a:r>
            <a:rPr lang="en-US" sz="1200" dirty="0" smtClean="0"/>
            <a:t>Explain why and how companies are continually looking for innovative ways to use information systems for competitive advantage.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Freeconomics: Why Free Products are the Future of the Digital World</a:t>
          </a:r>
          <a:endParaRPr lang="en-US" sz="2400" dirty="0" smtClean="0"/>
        </a:p>
        <a:p>
          <a:r>
            <a:rPr lang="en-US" sz="2000" dirty="0" smtClean="0"/>
            <a:t>Describe freeconomics and how organizations can leverage digital technologies to provide free goods and services to customers as a business strategy for gaining a competitive advantage. </a:t>
          </a:r>
          <a:endParaRPr lang="en-US" sz="20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15213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778" custScaleY="11114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1466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7851" custScaleY="11114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15028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7851" custScaleY="11114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95629" custScaleY="29272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4520A8D8-DF47-40B8-B839-61366253FAC6}" type="presOf" srcId="{677A52F5-4CAE-4309-A461-E811AF92EF26}" destId="{47C28FEA-814E-4A68-B726-08705D29C6AB}" srcOrd="0" destOrd="1" presId="urn:microsoft.com/office/officeart/2005/8/layout/vList4#5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6A10BD49-B045-4EB3-BB19-6D3830509A3F}" type="presOf" srcId="{677A52F5-4CAE-4309-A461-E811AF92EF26}" destId="{799A5FF2-1A39-4675-818C-11261776BAE8}" srcOrd="1" destOrd="1" presId="urn:microsoft.com/office/officeart/2005/8/layout/vList4#5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29985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5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9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800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373600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871557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5240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6775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13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7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610390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8512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440109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46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4671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654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70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8602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311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88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3490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0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70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LSMn0cNWA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U_v9tRD68k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Jq5nrHz9I9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tuxax8Dtk4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firm has competitive </a:t>
            </a:r>
            <a:endParaRPr lang="en-US" dirty="0" smtClean="0"/>
          </a:p>
          <a:p>
            <a:r>
              <a:rPr lang="en-US" dirty="0" smtClean="0"/>
              <a:t>advantage over </a:t>
            </a:r>
            <a:r>
              <a:rPr lang="en-US" dirty="0"/>
              <a:t>rival </a:t>
            </a:r>
            <a:r>
              <a:rPr lang="en-US" dirty="0" smtClean="0"/>
              <a:t>firms when </a:t>
            </a:r>
            <a:r>
              <a:rPr lang="en-US" dirty="0"/>
              <a:t>it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do something better, faster,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economically, or uniquely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  <a:r>
              <a:rPr lang="en-US" dirty="0"/>
              <a:t>- Gaining Competitive Advantage through </a:t>
            </a:r>
            <a:r>
              <a:rPr lang="en-US" dirty="0" smtClean="0"/>
              <a:t>Information </a:t>
            </a:r>
            <a:r>
              <a:rPr lang="en-US" dirty="0"/>
              <a:t>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766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0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614"/>
            <a:ext cx="3124200" cy="20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Major IS Tasks: Business Value Added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11325"/>
            <a:ext cx="8504238" cy="1793875"/>
          </a:xfrm>
        </p:spPr>
        <p:txBody>
          <a:bodyPr/>
          <a:lstStyle/>
          <a:p>
            <a:r>
              <a:rPr lang="en-US" altLang="en-US" dirty="0" smtClean="0"/>
              <a:t>What do we mean when we say we create business value by automating, organizational learning and supporting strategy</a:t>
            </a:r>
          </a:p>
          <a:p>
            <a:endParaRPr lang="en-US" altLang="en-US" dirty="0" smtClean="0"/>
          </a:p>
        </p:txBody>
      </p:sp>
      <p:pic>
        <p:nvPicPr>
          <p:cNvPr id="26629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348037"/>
            <a:ext cx="52435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for Automating: Doing Things Faster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301773"/>
              </p:ext>
            </p:extLst>
          </p:nvPr>
        </p:nvGraphicFramePr>
        <p:xfrm>
          <a:off x="457200" y="1828800"/>
          <a:ext cx="8229600" cy="458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800"/>
                <a:gridCol w="19050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Primary Activities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Loan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Manual Loan Process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Technology-Supported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Fully Automated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 and submit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at home (1.5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Completed at home (1.5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online (15 minutes)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application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r>
                        <a:rPr lang="en-US" baseline="0" dirty="0" smtClean="0"/>
                        <a:t> in batches (2.5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Done</a:t>
                      </a:r>
                      <a:r>
                        <a:rPr lang="en-US" baseline="0" dirty="0" smtClean="0"/>
                        <a:t> in batches (2.5 days)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Computerized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(3.5 sec)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data into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some paper handling (1 </a:t>
                      </a:r>
                      <a:r>
                        <a:rPr lang="en-US" dirty="0" err="1" smtClean="0"/>
                        <a:t>hr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 in batches (2.5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(already done)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 loan apps under $250K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 by hand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(15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assisted</a:t>
                      </a:r>
                    </a:p>
                    <a:p>
                      <a:r>
                        <a:rPr lang="en-US" dirty="0" smtClean="0"/>
                        <a:t>(1 </a:t>
                      </a:r>
                      <a:r>
                        <a:rPr lang="en-US" dirty="0" err="1" smtClean="0"/>
                        <a:t>hr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processed (1 sec)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Committee decides if loan over $250k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(15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(15 days)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(15 days)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Applicant notified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Batches (5</a:t>
                      </a:r>
                      <a:r>
                        <a:rPr lang="en-US" baseline="0" dirty="0" smtClean="0"/>
                        <a:t>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 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E-mail (3.5 sec)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to 40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20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 to 15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for Organizational Learning: Doing Things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systems can track and identify trends and seasonality</a:t>
            </a:r>
          </a:p>
          <a:p>
            <a:r>
              <a:rPr lang="en-US" dirty="0" smtClean="0"/>
              <a:t>Managers can use this to plan staffing levels and cross-training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657600"/>
            <a:ext cx="7315200" cy="28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Systems for Supporting Strategy: Doing Things Smarter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Firms have a competitive strategy</a:t>
            </a:r>
          </a:p>
          <a:p>
            <a:r>
              <a:rPr lang="en-US" dirty="0" smtClean="0"/>
              <a:t>Information Systems should be implemented that support that strategy</a:t>
            </a:r>
          </a:p>
          <a:p>
            <a:pPr lvl="1"/>
            <a:r>
              <a:rPr lang="en-US" dirty="0" smtClean="0"/>
              <a:t>Low cost strategy implies information systems to minimize expenses</a:t>
            </a:r>
          </a:p>
          <a:p>
            <a:pPr lvl="1"/>
            <a:r>
              <a:rPr lang="en-US" dirty="0" smtClean="0"/>
              <a:t>High quality strategy implies information systems to support ensuring excellent quality and minimal defects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Competitive Advantage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0"/>
            <a:ext cx="7315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371600" y="56388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CA49BE-235E-4AF1-B0C3-69ECDF176DD2}" type="slidenum">
              <a:rPr lang="en-US" sz="1200" smtClean="0"/>
              <a:pPr>
                <a:defRPr/>
              </a:pPr>
              <a:t>15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6575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Five Forces Model – Evaluating Business Segments</a:t>
            </a:r>
          </a:p>
        </p:txBody>
      </p:sp>
      <p:pic>
        <p:nvPicPr>
          <p:cNvPr id="27652" name="Picture 4" descr="haa83019_0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06600"/>
            <a:ext cx="79629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21082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Reduce prices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Increase quality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Value added services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4838700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ERP reduce costs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CRM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CAD/CAM improve quality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67400" y="3327400"/>
            <a:ext cx="2971800" cy="152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2108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Increased costs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Reduced quality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48387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Electronic connections to more suppliers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52400" y="3327400"/>
            <a:ext cx="2971800" cy="152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17907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Product returns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Lower market share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Lost customers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2200" y="1803400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Decision support and business intelligence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CAD product redesign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971800" y="1803400"/>
            <a:ext cx="2971800" cy="152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531018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Reduced prices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Lost market share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5054600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Better web presence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Lower costs through ERP, supply chain, etc.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48000" y="5054600"/>
            <a:ext cx="2971800" cy="152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66800" y="21971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Competition in price, distribution and service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48387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ERP to reduce costs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react more quickly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048000" y="3327400"/>
            <a:ext cx="2971800" cy="1524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588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8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Pursuit of Competitive Advantage</a:t>
            </a:r>
            <a:endParaRPr lang="en-US" dirty="0"/>
          </a:p>
        </p:txBody>
      </p:sp>
      <p:pic>
        <p:nvPicPr>
          <p:cNvPr id="28676" name="Picture 4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2" y="2005013"/>
            <a:ext cx="50049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9650" y="1700213"/>
            <a:ext cx="421005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What technologies enable an organization: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Best-made product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Superior customer service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Lower costs than rivals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Proprietary manufacturing technology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Shorter development/test lead times 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Well-known brand name</a:t>
            </a:r>
          </a:p>
          <a:p>
            <a:pPr marL="730250" lvl="1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More value for the money</a:t>
            </a:r>
          </a:p>
        </p:txBody>
      </p:sp>
    </p:spTree>
    <p:extLst>
      <p:ext uri="{BB962C8B-B14F-4D97-AF65-F5344CB8AC3E}">
        <p14:creationId xmlns:p14="http://schemas.microsoft.com/office/powerpoint/2010/main" val="35409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International Business Strategies in the Digital World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2477342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IS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four international business strategies</a:t>
            </a:r>
          </a:p>
          <a:p>
            <a:pPr lvl="1"/>
            <a:r>
              <a:rPr lang="en-US" dirty="0" smtClean="0"/>
              <a:t>Home Replication</a:t>
            </a:r>
          </a:p>
          <a:p>
            <a:pPr lvl="1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Multidomestic</a:t>
            </a:r>
          </a:p>
          <a:p>
            <a:pPr lvl="1"/>
            <a:r>
              <a:rPr lang="en-US" dirty="0" smtClean="0"/>
              <a:t>Transnational</a:t>
            </a:r>
          </a:p>
          <a:p>
            <a:r>
              <a:rPr lang="en-US" dirty="0" smtClean="0"/>
              <a:t>Each has pros and cons in terms of complexity, cost benefits, local responsiveness, and control</a:t>
            </a:r>
          </a:p>
        </p:txBody>
      </p:sp>
    </p:spTree>
    <p:extLst>
      <p:ext uri="{BB962C8B-B14F-4D97-AF65-F5344CB8AC3E}">
        <p14:creationId xmlns:p14="http://schemas.microsoft.com/office/powerpoint/2010/main" val="10597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Home-Replication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Domestically</a:t>
            </a:r>
          </a:p>
          <a:p>
            <a:r>
              <a:rPr lang="en-US" dirty="0" smtClean="0"/>
              <a:t>Exporting products to generate additional sales</a:t>
            </a:r>
          </a:p>
          <a:p>
            <a:r>
              <a:rPr lang="en-US" dirty="0" smtClean="0"/>
              <a:t>Secondary emphasis on international operations</a:t>
            </a:r>
          </a:p>
          <a:p>
            <a:r>
              <a:rPr lang="en-US" dirty="0" smtClean="0"/>
              <a:t>Information Systems not a significant factor in facilitating international export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 Learning 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402271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Business </a:t>
            </a:r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Multidomestic Business Strategy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Transnational Business Strategy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0" y="-77788"/>
            <a:ext cx="7620000" cy="152558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Business/Information Systems Strategies</a:t>
            </a:r>
          </a:p>
        </p:txBody>
      </p:sp>
      <p:pic>
        <p:nvPicPr>
          <p:cNvPr id="4" name="Picture 4" descr="Tab0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288"/>
            <a:ext cx="82677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ab02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838200" y="4038600"/>
            <a:ext cx="7391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7968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Valuing Innovations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7911972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Constant IS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“The most important discoveries </a:t>
            </a:r>
            <a:r>
              <a:rPr lang="en-US" dirty="0" smtClean="0"/>
              <a:t>of the </a:t>
            </a:r>
            <a:r>
              <a:rPr lang="en-US" dirty="0"/>
              <a:t>next 50 years are likely to be ones of which we cannot now even conceive</a:t>
            </a:r>
            <a:r>
              <a:rPr lang="en-US" dirty="0" smtClean="0"/>
              <a:t>” </a:t>
            </a:r>
            <a:r>
              <a:rPr lang="en-US" i="1" dirty="0" smtClean="0"/>
              <a:t>John Maddox</a:t>
            </a:r>
          </a:p>
          <a:p>
            <a:r>
              <a:rPr lang="en-US" dirty="0" smtClean="0"/>
              <a:t>Transformation Technologies are difficult or even impossible to see coming</a:t>
            </a:r>
          </a:p>
          <a:p>
            <a:pPr lvl="1"/>
            <a:r>
              <a:rPr lang="en-US" dirty="0" smtClean="0"/>
              <a:t>Think of the Internet in 1999</a:t>
            </a:r>
          </a:p>
          <a:p>
            <a:pPr lvl="1"/>
            <a:r>
              <a:rPr lang="en-US" dirty="0" smtClean="0"/>
              <a:t>Many of the critical discoveries in the next 50 years will be in areas we don’t see coming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80963"/>
            <a:ext cx="7620000" cy="15287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Miniaturization – What is Moore’s Law?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362200"/>
            <a:ext cx="28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What is Moore’s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729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Valuing Innovations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Which new technology will make or break your business?</a:t>
            </a:r>
          </a:p>
        </p:txBody>
      </p:sp>
      <p:pic>
        <p:nvPicPr>
          <p:cNvPr id="41989" name="Picture 6" descr="Fig3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678113"/>
            <a:ext cx="5105400" cy="3635375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solidFill>
                  <a:srgbClr val="4B5064"/>
                </a:solidFill>
              </a:rPr>
              <a:t>Successful Innovation Is Difficult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t>2-</a:t>
            </a:r>
            <a:fld id="{82DC33AC-3727-40EC-B2CC-26019CDC06DB}" type="slidenum"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>
              <a:solidFill>
                <a:srgbClr val="7B9899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Innovation is often fleeting.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advantages gained from innovations are often short lived.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381000" y="30480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800" b="1" dirty="0">
                <a:latin typeface="+mn-lt"/>
                <a:cs typeface="+mn-cs"/>
              </a:rPr>
              <a:t>I</a:t>
            </a:r>
            <a:r>
              <a:rPr lang="en-US" sz="2400" b="1" dirty="0">
                <a:latin typeface="+mn-lt"/>
                <a:cs typeface="+mn-cs"/>
              </a:rPr>
              <a:t>nnovation is often risky.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400" dirty="0">
                <a:latin typeface="+mn-lt"/>
                <a:cs typeface="+mn-cs"/>
              </a:rPr>
              <a:t>Sometimes even superior products can lose the race.</a:t>
            </a:r>
          </a:p>
          <a:p>
            <a:pPr marL="1143000" lvl="2" indent="-228600">
              <a:spcBef>
                <a:spcPct val="20000"/>
              </a:spcBef>
              <a:buClr>
                <a:schemeClr val="accent3"/>
              </a:buClr>
              <a:buSzPct val="70000"/>
              <a:buFont typeface="Wingdings 2" pitchFamily="18" charset="2"/>
              <a:buChar char=""/>
              <a:defRPr/>
            </a:pPr>
            <a:r>
              <a:rPr lang="en-US" sz="2000" dirty="0">
                <a:latin typeface="+mn-lt"/>
                <a:cs typeface="+mn-cs"/>
              </a:rPr>
              <a:t>Blu-ray vs. HD DVD</a:t>
            </a: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381000" y="49530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b="1" dirty="0">
                <a:latin typeface="+mn-lt"/>
                <a:cs typeface="+mn-cs"/>
              </a:rPr>
              <a:t>Innovation choices are often difficult.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400" dirty="0">
                <a:latin typeface="+mn-lt"/>
                <a:cs typeface="+mn-cs"/>
              </a:rPr>
              <a:t>Foreseeing the future is not always possible.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Wingdings 2" pitchFamily="18" charset="2"/>
              <a:buChar char="÷"/>
              <a:defRPr/>
            </a:pPr>
            <a:r>
              <a:rPr lang="en-US" sz="2000" dirty="0">
                <a:latin typeface="+mn-lt"/>
                <a:cs typeface="+mn-cs"/>
              </a:rPr>
              <a:t>In 1994, the Internet was not given much attention.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endParaRPr lang="en-US" sz="2800" dirty="0">
              <a:cs typeface="+mn-cs"/>
            </a:endParaRPr>
          </a:p>
        </p:txBody>
      </p:sp>
      <p:pic>
        <p:nvPicPr>
          <p:cNvPr id="43015" name="Picture 8" descr="Fig3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1357313" cy="1965325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519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Enabling Organizational Strategy through Information Systems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9809871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5344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Organizational Requirements for Innovation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9138"/>
            <a:ext cx="8001000" cy="3810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Process requirements</a:t>
            </a:r>
            <a:r>
              <a:rPr lang="en-US" altLang="en-US" sz="2800" smtClean="0"/>
              <a:t>—</a:t>
            </a:r>
            <a:r>
              <a:rPr lang="en-US" altLang="en-US" sz="2400" smtClean="0"/>
              <a:t>the organization has to be willing to do whatever it takes to implement the change.</a:t>
            </a:r>
          </a:p>
          <a:p>
            <a:pPr eaLnBrk="1" hangingPunct="1"/>
            <a:r>
              <a:rPr lang="en-US" altLang="en-US" sz="2800" b="1" smtClean="0"/>
              <a:t>Resource requirements</a:t>
            </a:r>
            <a:r>
              <a:rPr lang="en-US" altLang="en-US" sz="2800" smtClean="0"/>
              <a:t>—</a:t>
            </a:r>
            <a:r>
              <a:rPr lang="en-US" altLang="en-US" sz="2400" smtClean="0"/>
              <a:t>need to have the human capital necessary for successful deployment of the system</a:t>
            </a:r>
          </a:p>
          <a:p>
            <a:pPr eaLnBrk="1" hangingPunct="1"/>
            <a:r>
              <a:rPr lang="en-US" altLang="en-US" sz="2800" b="1" smtClean="0"/>
              <a:t>Risk tolerance requirements</a:t>
            </a:r>
            <a:r>
              <a:rPr lang="en-US" altLang="en-US" sz="2800" smtClean="0"/>
              <a:t>—</a:t>
            </a:r>
            <a:r>
              <a:rPr lang="en-US" altLang="en-US" sz="2400" smtClean="0"/>
              <a:t>organizational members must have appropriate tolerance of risk and uncertainty.</a:t>
            </a:r>
            <a:r>
              <a:rPr lang="en-US" altLang="en-US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Predicting the Next New Thing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t>2-</a:t>
            </a:r>
            <a:fld id="{945ABCD0-25B3-4D74-BB2C-4A94B9C768BD}" type="slidenum"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smtClean="0">
              <a:solidFill>
                <a:srgbClr val="7B9899"/>
              </a:solidFill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Deciding which innovations to adopt is very difficult.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381000" y="29718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latin typeface="+mn-lt"/>
                <a:cs typeface="+mn-cs"/>
              </a:rPr>
              <a:t>Diffusion of Innovations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¡"/>
              <a:defRPr/>
            </a:pPr>
            <a:r>
              <a:rPr lang="en-US" sz="2400" dirty="0">
                <a:latin typeface="+mn-lt"/>
                <a:cs typeface="+mn-cs"/>
              </a:rPr>
              <a:t>Classic view of adoption of innovations</a:t>
            </a:r>
          </a:p>
        </p:txBody>
      </p:sp>
      <p:pic>
        <p:nvPicPr>
          <p:cNvPr id="46086" name="Picture 7" descr="Fig3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013325" cy="3436938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5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the Next New </a:t>
            </a:r>
            <a:r>
              <a:rPr lang="en-US" dirty="0" smtClean="0"/>
              <a:t>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innovations can be copied</a:t>
            </a:r>
          </a:p>
          <a:p>
            <a:pPr lvl="1"/>
            <a:r>
              <a:rPr lang="en-US" dirty="0" smtClean="0"/>
              <a:t>Limited time span of any advantage</a:t>
            </a:r>
          </a:p>
          <a:p>
            <a:pPr lvl="1"/>
            <a:r>
              <a:rPr lang="en-US" dirty="0" smtClean="0"/>
              <a:t>May become a requirement for staying competitive</a:t>
            </a:r>
          </a:p>
          <a:p>
            <a:r>
              <a:rPr lang="en-US" dirty="0" smtClean="0"/>
              <a:t>Some innovations deliver longer advantages</a:t>
            </a:r>
          </a:p>
          <a:p>
            <a:pPr lvl="1"/>
            <a:r>
              <a:rPr lang="en-US" dirty="0" smtClean="0"/>
              <a:t>Unique customer service based on customer data</a:t>
            </a:r>
          </a:p>
          <a:p>
            <a:pPr lvl="1"/>
            <a:r>
              <a:rPr lang="en-US" dirty="0" smtClean="0"/>
              <a:t>High levels of customer investment in proprietary systems – high switching costs</a:t>
            </a:r>
          </a:p>
          <a:p>
            <a:pPr lvl="1"/>
            <a:r>
              <a:rPr lang="en-US" dirty="0" smtClean="0"/>
              <a:t>Technologies that are very difficult to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Innovations</a:t>
            </a:r>
            <a:br>
              <a:rPr lang="en-US" dirty="0" smtClean="0"/>
            </a:br>
            <a:r>
              <a:rPr lang="en-US" dirty="0" smtClean="0"/>
              <a:t>Examples from Table 2.8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44472"/>
              </p:ext>
            </p:extLst>
          </p:nvPr>
        </p:nvGraphicFramePr>
        <p:xfrm>
          <a:off x="457200" y="1828800"/>
          <a:ext cx="822960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Disruptive 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Displaced or Marginalized 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photography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Chemical photography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stock brokerage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Full-service stock brokerages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retailing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Brick-and-mortar retailing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Distance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Classroom education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Unmanned aircraft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Manned aircraft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Semiconductors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Vacuum tubes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MP3 players and music downloading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Compact discs and music stores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Smartphones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MP3 players, dedicated GPS navigation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Tablets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Notebook computers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Disruptive Innovations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2743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1970s:</a:t>
            </a:r>
            <a:br>
              <a:rPr lang="en-US" altLang="en-US" sz="2400" smtClean="0"/>
            </a:br>
            <a:r>
              <a:rPr lang="en-US" altLang="en-US" sz="2400" smtClean="0"/>
              <a:t>mid- and high-performance users were bulk of the market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Digital Equipment Company (DEC)  tried to sell to those markets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Microcomputers seen as “toys”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  <p:pic>
        <p:nvPicPr>
          <p:cNvPr id="50181" name="Picture 4" descr="Fig03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257800" cy="374015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Oval 5"/>
          <p:cNvSpPr>
            <a:spLocks noChangeArrowheads="1"/>
          </p:cNvSpPr>
          <p:nvPr/>
        </p:nvSpPr>
        <p:spPr bwMode="auto">
          <a:xfrm rot="-829052">
            <a:off x="5638800" y="2743200"/>
            <a:ext cx="914400" cy="11430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Disruptive Innovations (cont’d)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2743200" cy="426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1980s:</a:t>
            </a:r>
            <a:br>
              <a:rPr lang="en-US" altLang="en-US" sz="2400" smtClean="0"/>
            </a:br>
            <a:r>
              <a:rPr lang="en-US" altLang="en-US" sz="2400" smtClean="0"/>
              <a:t>Microcomputers focusing on low-performance users’ needs</a:t>
            </a:r>
          </a:p>
          <a:p>
            <a:pPr eaLnBrk="1" hangingPunct="1"/>
            <a:r>
              <a:rPr lang="en-US" altLang="en-US" sz="2400" smtClean="0"/>
              <a:t>Ignored by DEC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51205" name="Picture 4" descr="Fig03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257800" cy="374015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Oval 5"/>
          <p:cNvSpPr>
            <a:spLocks noChangeArrowheads="1"/>
          </p:cNvSpPr>
          <p:nvPr/>
        </p:nvSpPr>
        <p:spPr bwMode="auto">
          <a:xfrm rot="2588112">
            <a:off x="5638800" y="4038600"/>
            <a:ext cx="838200" cy="8382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Disruptive Innovations (cont’d)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2819400" cy="426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1990s:</a:t>
            </a:r>
            <a:br>
              <a:rPr lang="en-US" altLang="en-US" sz="2400" smtClean="0"/>
            </a:br>
            <a:r>
              <a:rPr lang="en-US" altLang="en-US" sz="2400" smtClean="0"/>
              <a:t>Growing performance of Microcomputers, meeting mid-performance users’ needs</a:t>
            </a:r>
          </a:p>
          <a:p>
            <a:pPr eaLnBrk="1" hangingPunct="1"/>
            <a:r>
              <a:rPr lang="en-US" altLang="en-US" sz="2400" smtClean="0"/>
              <a:t>DEC lost biggest market segment</a:t>
            </a:r>
          </a:p>
          <a:p>
            <a:pPr eaLnBrk="1" hangingPunct="1"/>
            <a:endParaRPr lang="en-US" altLang="en-US" sz="2400" smtClean="0"/>
          </a:p>
        </p:txBody>
      </p:sp>
      <p:grpSp>
        <p:nvGrpSpPr>
          <p:cNvPr id="52229" name="Group 9"/>
          <p:cNvGrpSpPr>
            <a:grpSpLocks/>
          </p:cNvGrpSpPr>
          <p:nvPr/>
        </p:nvGrpSpPr>
        <p:grpSpPr bwMode="auto">
          <a:xfrm>
            <a:off x="3200400" y="2057400"/>
            <a:ext cx="5257800" cy="3733800"/>
            <a:chOff x="1968" y="1296"/>
            <a:chExt cx="3360" cy="2390"/>
          </a:xfrm>
        </p:grpSpPr>
        <p:pic>
          <p:nvPicPr>
            <p:cNvPr id="52230" name="Picture 4" descr="Fig03-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96"/>
              <a:ext cx="3360" cy="2390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231" name="Oval 5"/>
            <p:cNvSpPr>
              <a:spLocks noChangeArrowheads="1"/>
            </p:cNvSpPr>
            <p:nvPr/>
          </p:nvSpPr>
          <p:spPr bwMode="auto">
            <a:xfrm rot="2588112">
              <a:off x="3792" y="1920"/>
              <a:ext cx="528" cy="115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Disruptive Innovations (cont’d)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2819400" cy="426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Today, micro-computers meeting entire market’s needs</a:t>
            </a:r>
          </a:p>
          <a:p>
            <a:pPr eaLnBrk="1" hangingPunct="1"/>
            <a:r>
              <a:rPr lang="en-US" altLang="en-US" sz="2400" smtClean="0"/>
              <a:t>DEC out of business</a:t>
            </a:r>
          </a:p>
          <a:p>
            <a:pPr eaLnBrk="1" hangingPunct="1"/>
            <a:r>
              <a:rPr lang="en-US" altLang="en-US" sz="2400" smtClean="0"/>
              <a:t>Next disruptive innovation: 3G and 4G mobile phones?</a:t>
            </a:r>
          </a:p>
          <a:p>
            <a:pPr eaLnBrk="1" hangingPunct="1"/>
            <a:endParaRPr lang="en-US" altLang="en-US" sz="2400" smtClean="0"/>
          </a:p>
        </p:txBody>
      </p:sp>
      <p:grpSp>
        <p:nvGrpSpPr>
          <p:cNvPr id="53253" name="Group 10"/>
          <p:cNvGrpSpPr>
            <a:grpSpLocks/>
          </p:cNvGrpSpPr>
          <p:nvPr/>
        </p:nvGrpSpPr>
        <p:grpSpPr bwMode="auto">
          <a:xfrm>
            <a:off x="3200400" y="2057400"/>
            <a:ext cx="5257800" cy="3733800"/>
            <a:chOff x="1968" y="1296"/>
            <a:chExt cx="3360" cy="2400"/>
          </a:xfrm>
        </p:grpSpPr>
        <p:pic>
          <p:nvPicPr>
            <p:cNvPr id="53254" name="Picture 4" descr="Fig03-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96"/>
              <a:ext cx="3360" cy="2390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5" name="Oval 5"/>
            <p:cNvSpPr>
              <a:spLocks noChangeArrowheads="1"/>
            </p:cNvSpPr>
            <p:nvPr/>
          </p:nvSpPr>
          <p:spPr bwMode="auto">
            <a:xfrm rot="2588112">
              <a:off x="4368" y="2544"/>
              <a:ext cx="528" cy="115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3256" name="Oval 6"/>
            <p:cNvSpPr>
              <a:spLocks noChangeArrowheads="1"/>
            </p:cNvSpPr>
            <p:nvPr/>
          </p:nvSpPr>
          <p:spPr bwMode="auto">
            <a:xfrm rot="2588112">
              <a:off x="4224" y="1680"/>
              <a:ext cx="528" cy="720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The Innovator’s Solution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pPr marL="609600" indent="-609600" eaLnBrk="1" hangingPunct="1"/>
            <a:r>
              <a:rPr lang="en-US" altLang="en-US" dirty="0" smtClean="0"/>
              <a:t>Christensen outlines a process—</a:t>
            </a:r>
            <a:r>
              <a:rPr lang="en-US" altLang="en-US" i="1" dirty="0" smtClean="0"/>
              <a:t>disruptive growth engine</a:t>
            </a:r>
            <a:r>
              <a:rPr lang="en-US" altLang="en-US" dirty="0" smtClean="0"/>
              <a:t>—that helps organizations respond to disruptive innovations more effectively.</a:t>
            </a:r>
          </a:p>
          <a:p>
            <a:pPr marL="990600" lvl="1" indent="-533400" eaLnBrk="1" hangingPunct="1">
              <a:buSzPct val="90000"/>
              <a:buFontTx/>
              <a:buAutoNum type="arabicPeriod"/>
            </a:pPr>
            <a:r>
              <a:rPr lang="en-US" altLang="en-US" dirty="0" smtClean="0"/>
              <a:t>Start early.</a:t>
            </a:r>
          </a:p>
          <a:p>
            <a:pPr marL="990600" lvl="1" indent="-533400" eaLnBrk="1" hangingPunct="1">
              <a:buSzPct val="90000"/>
              <a:buFontTx/>
              <a:buAutoNum type="arabicPeriod"/>
            </a:pPr>
            <a:r>
              <a:rPr lang="en-US" altLang="en-US" dirty="0" smtClean="0"/>
              <a:t>Executive leadership.</a:t>
            </a:r>
          </a:p>
          <a:p>
            <a:pPr marL="990600" lvl="1" indent="-533400" eaLnBrk="1" hangingPunct="1">
              <a:buSzPct val="90000"/>
              <a:buFontTx/>
              <a:buAutoNum type="arabicPeriod"/>
            </a:pPr>
            <a:r>
              <a:rPr lang="en-US" altLang="en-US" dirty="0" smtClean="0"/>
              <a:t>Build a team of expert innovators.</a:t>
            </a:r>
          </a:p>
          <a:p>
            <a:pPr marL="990600" lvl="1" indent="-533400" eaLnBrk="1" hangingPunct="1">
              <a:buSzPct val="90000"/>
              <a:buFontTx/>
              <a:buAutoNum type="arabicPeriod"/>
            </a:pPr>
            <a:r>
              <a:rPr lang="en-US" altLang="en-US" dirty="0" smtClean="0"/>
              <a:t>Educate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1967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solidFill>
                  <a:srgbClr val="4B5064"/>
                </a:solidFill>
              </a:rPr>
              <a:t>Implementing the Innovation Process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362200"/>
            <a:ext cx="2819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E-Business Innovation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key to success is the extent of IS use in timely and innovative ways.</a:t>
            </a:r>
          </a:p>
        </p:txBody>
      </p:sp>
      <p:pic>
        <p:nvPicPr>
          <p:cNvPr id="55301" name="Picture 4" descr="Fig03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49425"/>
            <a:ext cx="5105400" cy="3948113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352800" y="59436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charset="0"/>
              </a:rPr>
              <a:t>Based on: Wheeler (2002)</a:t>
            </a:r>
          </a:p>
        </p:txBody>
      </p:sp>
    </p:spTree>
    <p:extLst>
      <p:ext uri="{BB962C8B-B14F-4D97-AF65-F5344CB8AC3E}">
        <p14:creationId xmlns:p14="http://schemas.microsoft.com/office/powerpoint/2010/main" val="21568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7"/>
          <a:stretch>
            <a:fillRect/>
          </a:stretch>
        </p:blipFill>
        <p:spPr bwMode="auto">
          <a:xfrm>
            <a:off x="2286000" y="960438"/>
            <a:ext cx="55626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325562"/>
          </a:xfrm>
        </p:spPr>
        <p:txBody>
          <a:bodyPr/>
          <a:lstStyle/>
          <a:p>
            <a:r>
              <a:rPr lang="en-US" altLang="en-US" dirty="0" smtClean="0"/>
              <a:t>Types of Decisions You Face</a:t>
            </a:r>
          </a:p>
        </p:txBody>
      </p:sp>
    </p:spTree>
    <p:extLst>
      <p:ext uri="{BB962C8B-B14F-4D97-AF65-F5344CB8AC3E}">
        <p14:creationId xmlns:p14="http://schemas.microsoft.com/office/powerpoint/2010/main" val="25719183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E-Business Innovation Cycle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9250" y="2062163"/>
            <a:ext cx="8207375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71918C"/>
                </a:solidFill>
              </a:rPr>
              <a:t>Choosing Enabling/Emerging Technologies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smtClean="0">
              <a:solidFill>
                <a:srgbClr val="71918C"/>
              </a:solidFill>
            </a:endParaRPr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5257800" y="3200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latin typeface="+mn-lt"/>
                <a:cs typeface="+mn-cs"/>
              </a:rPr>
              <a:t>Process/ group devoted to looking for emerging IT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10000"/>
              <a:buFontTx/>
              <a:buChar char="o"/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56326" name="Group 10"/>
          <p:cNvGrpSpPr>
            <a:grpSpLocks/>
          </p:cNvGrpSpPr>
          <p:nvPr/>
        </p:nvGrpSpPr>
        <p:grpSpPr bwMode="auto">
          <a:xfrm>
            <a:off x="609600" y="2668588"/>
            <a:ext cx="6977063" cy="3635375"/>
            <a:chOff x="384" y="1681"/>
            <a:chExt cx="4395" cy="2290"/>
          </a:xfrm>
        </p:grpSpPr>
        <p:pic>
          <p:nvPicPr>
            <p:cNvPr id="56327" name="Picture 4" descr="Fig03-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1"/>
              <a:ext cx="2832" cy="2191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28" name="Oval 5"/>
            <p:cNvSpPr>
              <a:spLocks noChangeArrowheads="1"/>
            </p:cNvSpPr>
            <p:nvPr/>
          </p:nvSpPr>
          <p:spPr bwMode="auto">
            <a:xfrm>
              <a:off x="637" y="3059"/>
              <a:ext cx="887" cy="91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6329" name="Text Box 8"/>
            <p:cNvSpPr txBox="1">
              <a:spLocks noChangeArrowheads="1"/>
            </p:cNvSpPr>
            <p:nvPr/>
          </p:nvSpPr>
          <p:spPr bwMode="auto">
            <a:xfrm>
              <a:off x="3249" y="3696"/>
              <a:ext cx="1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Based on: Wheeler (2002)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3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E-Business Innovation Cycle (cont’d)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t>2-</a:t>
            </a:r>
            <a:fld id="{372AEAB6-A7EE-4E7A-A43C-6D4B3CB13FF8}" type="slidenum">
              <a:rPr lang="en-US" altLang="en-US" sz="1000" smtClean="0">
                <a:solidFill>
                  <a:srgbClr val="7B9899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 smtClean="0">
              <a:solidFill>
                <a:srgbClr val="7B9899"/>
              </a:solidFill>
              <a:latin typeface="Arial" charset="0"/>
              <a:cs typeface="Arial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7924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71918C"/>
                </a:solidFill>
              </a:rPr>
              <a:t>Matching Technologies to Opportunities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smtClean="0">
              <a:solidFill>
                <a:srgbClr val="71918C"/>
              </a:solidFill>
            </a:endParaRPr>
          </a:p>
        </p:txBody>
      </p:sp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5257800" y="3200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latin typeface="+mn-lt"/>
                <a:cs typeface="+mn-cs"/>
              </a:rPr>
              <a:t>Most promising new technology matched with current economic opportunities</a:t>
            </a:r>
            <a:endParaRPr lang="en-US" sz="2400" dirty="0"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10000"/>
              <a:buFontTx/>
              <a:buChar char="o"/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7350" name="Group 14"/>
          <p:cNvGrpSpPr>
            <a:grpSpLocks/>
          </p:cNvGrpSpPr>
          <p:nvPr/>
        </p:nvGrpSpPr>
        <p:grpSpPr bwMode="auto">
          <a:xfrm>
            <a:off x="609600" y="2668588"/>
            <a:ext cx="6977063" cy="3503612"/>
            <a:chOff x="384" y="1681"/>
            <a:chExt cx="4395" cy="2207"/>
          </a:xfrm>
        </p:grpSpPr>
        <p:pic>
          <p:nvPicPr>
            <p:cNvPr id="57351" name="Picture 4" descr="Fig03-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1"/>
              <a:ext cx="2832" cy="2191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2" name="Oval 5"/>
            <p:cNvSpPr>
              <a:spLocks noChangeArrowheads="1"/>
            </p:cNvSpPr>
            <p:nvPr/>
          </p:nvSpPr>
          <p:spPr bwMode="auto">
            <a:xfrm>
              <a:off x="1220" y="2791"/>
              <a:ext cx="887" cy="91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3249" y="3696"/>
              <a:ext cx="1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Based on: Wheeler (2002)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4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E-Business Innovation Cycle (cont’d)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7924800" cy="609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71918C"/>
                </a:solidFill>
              </a:rPr>
              <a:t>Executing Business Innovation for Growth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400" b="1" dirty="0" smtClean="0">
              <a:solidFill>
                <a:srgbClr val="71918C"/>
              </a:solidFill>
            </a:endParaRPr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5257800" y="3200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latin typeface="+mn-lt"/>
                <a:cs typeface="+mn-cs"/>
              </a:rPr>
              <a:t>Stage at which the change is actually implemented</a:t>
            </a:r>
            <a:endParaRPr lang="en-US" sz="2400" dirty="0"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10000"/>
              <a:buFontTx/>
              <a:buChar char="o"/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8374" name="Group 14"/>
          <p:cNvGrpSpPr>
            <a:grpSpLocks/>
          </p:cNvGrpSpPr>
          <p:nvPr/>
        </p:nvGrpSpPr>
        <p:grpSpPr bwMode="auto">
          <a:xfrm>
            <a:off x="609600" y="2668588"/>
            <a:ext cx="6977063" cy="3503612"/>
            <a:chOff x="384" y="1681"/>
            <a:chExt cx="4395" cy="2207"/>
          </a:xfrm>
        </p:grpSpPr>
        <p:pic>
          <p:nvPicPr>
            <p:cNvPr id="58375" name="Picture 4" descr="Fig03-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1"/>
              <a:ext cx="2832" cy="2191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6" name="Oval 5"/>
            <p:cNvSpPr>
              <a:spLocks noChangeArrowheads="1"/>
            </p:cNvSpPr>
            <p:nvPr/>
          </p:nvSpPr>
          <p:spPr bwMode="auto">
            <a:xfrm>
              <a:off x="1741" y="2414"/>
              <a:ext cx="887" cy="91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8377" name="Text Box 8"/>
            <p:cNvSpPr txBox="1">
              <a:spLocks noChangeArrowheads="1"/>
            </p:cNvSpPr>
            <p:nvPr/>
          </p:nvSpPr>
          <p:spPr bwMode="auto">
            <a:xfrm>
              <a:off x="3249" y="3696"/>
              <a:ext cx="1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Based on: Wheeler (2002)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E-Business Innovation Cycle (cont’d)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057400"/>
            <a:ext cx="7924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71918C"/>
                </a:solidFill>
              </a:rPr>
              <a:t>Assessing Value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smtClean="0">
              <a:solidFill>
                <a:srgbClr val="71918C"/>
              </a:solidFill>
            </a:endParaRPr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>
            <a:off x="5257800" y="32004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2800" dirty="0">
                <a:latin typeface="+mn-lt"/>
                <a:cs typeface="+mn-cs"/>
              </a:rPr>
              <a:t>Value created for customers and internal operations assessed</a:t>
            </a:r>
            <a:endParaRPr lang="en-US" sz="2400" dirty="0"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10000"/>
              <a:buFontTx/>
              <a:buChar char="o"/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9398" name="Group 14"/>
          <p:cNvGrpSpPr>
            <a:grpSpLocks/>
          </p:cNvGrpSpPr>
          <p:nvPr/>
        </p:nvGrpSpPr>
        <p:grpSpPr bwMode="auto">
          <a:xfrm>
            <a:off x="609600" y="2668588"/>
            <a:ext cx="6977063" cy="3503612"/>
            <a:chOff x="384" y="1681"/>
            <a:chExt cx="4395" cy="2207"/>
          </a:xfrm>
        </p:grpSpPr>
        <p:pic>
          <p:nvPicPr>
            <p:cNvPr id="59399" name="Picture 4" descr="Fig03-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81"/>
              <a:ext cx="2832" cy="2191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400" name="Oval 5"/>
            <p:cNvSpPr>
              <a:spLocks noChangeArrowheads="1"/>
            </p:cNvSpPr>
            <p:nvPr/>
          </p:nvSpPr>
          <p:spPr bwMode="auto">
            <a:xfrm>
              <a:off x="2310" y="1777"/>
              <a:ext cx="887" cy="912"/>
            </a:xfrm>
            <a:prstGeom prst="ellipse">
              <a:avLst/>
            </a:prstGeom>
            <a:solidFill>
              <a:srgbClr val="EB963C">
                <a:alpha val="20000"/>
              </a:srgbClr>
            </a:solidFill>
            <a:ln w="31750" algn="ctr">
              <a:solidFill>
                <a:srgbClr val="EB963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9401" name="Text Box 8"/>
            <p:cNvSpPr txBox="1">
              <a:spLocks noChangeArrowheads="1"/>
            </p:cNvSpPr>
            <p:nvPr/>
          </p:nvSpPr>
          <p:spPr bwMode="auto">
            <a:xfrm>
              <a:off x="3249" y="3696"/>
              <a:ext cx="15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charset="0"/>
                </a:rPr>
                <a:t>Based on: Wheeler (2002)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943100" y="1628775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hlinkClick r:id="rId3"/>
              </a:rPr>
              <a:t>Raspberry Pi</a:t>
            </a:r>
            <a:endParaRPr lang="en-US" altLang="en-US" sz="3200"/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2016125" y="2600325"/>
            <a:ext cx="3563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>
                <a:hlinkClick r:id="rId4"/>
              </a:rPr>
              <a:t>Raspberry Pi x 64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2928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Freeconomics: Why Free Products are the Future of the Digital World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313511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7212"/>
            <a:ext cx="8504238" cy="18303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How many of you would take a free smartphone, both the phone and no cost monthly service, if all you had to do was put up with a few advertisements?</a:t>
            </a: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1008063" y="3681413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charset="0"/>
                <a:hlinkClick r:id="rId3"/>
              </a:rPr>
              <a:t>Free smartphone and free service</a:t>
            </a:r>
            <a:endParaRPr lang="en-US" alt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Freeconomics Works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828800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Freeconomics 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doesn’t mean no profit</a:t>
            </a:r>
          </a:p>
          <a:p>
            <a:pPr lvl="1"/>
            <a:r>
              <a:rPr lang="en-US" dirty="0" smtClean="0"/>
              <a:t>Google gives away search</a:t>
            </a:r>
          </a:p>
          <a:p>
            <a:pPr lvl="1"/>
            <a:r>
              <a:rPr lang="en-US" dirty="0" smtClean="0"/>
              <a:t>Users give Google search results their attention</a:t>
            </a:r>
          </a:p>
          <a:p>
            <a:pPr lvl="2"/>
            <a:r>
              <a:rPr lang="en-US" dirty="0" smtClean="0"/>
              <a:t>This can include attention to sponsored links</a:t>
            </a:r>
          </a:p>
          <a:p>
            <a:pPr lvl="2"/>
            <a:r>
              <a:rPr lang="en-US" dirty="0" smtClean="0"/>
              <a:t>Google sells space for sponsored links</a:t>
            </a:r>
          </a:p>
          <a:p>
            <a:pPr lvl="1"/>
            <a:r>
              <a:rPr lang="en-US" dirty="0" smtClean="0"/>
              <a:t>Advertisers pay Google for that attention to sponsored links</a:t>
            </a:r>
          </a:p>
          <a:p>
            <a:pPr lvl="2"/>
            <a:r>
              <a:rPr lang="en-US" dirty="0" smtClean="0"/>
              <a:t>Some users convert into customers</a:t>
            </a:r>
          </a:p>
          <a:p>
            <a:pPr lvl="2"/>
            <a:r>
              <a:rPr lang="en-US" dirty="0" smtClean="0"/>
              <a:t>Customers pay advertising firms for their products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Freeconomics in the Digital </a:t>
            </a:r>
            <a:r>
              <a:rPr lang="en-US" dirty="0" smtClean="0"/>
              <a:t>World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977566"/>
              </p:ext>
            </p:extLst>
          </p:nvPr>
        </p:nvGraphicFramePr>
        <p:xfrm>
          <a:off x="457200" y="1828800"/>
          <a:ext cx="8229600" cy="4485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/>
                <a:gridCol w="3657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Means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 services are provided to customers &amp; paid for by a third party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Yahoo!’s banner ads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Google’s pay-per-click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Freemium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services are free, a premium is charged for special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Skype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Dropbox.com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 subsidies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 price of one item is reduced 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to sell something else of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Free cell phone with two-year contract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 Marginal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Products are distributed to customers without an appreciable cost to anyone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iTunes music distribution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Software distribution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YouTube Video 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act of customers using free services creates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Yahoo! Answers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Answers.com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Gift 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participate and collaborate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create value for Everyone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Open source software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▪ Wikipedia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Decision-Making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1828800"/>
            <a:ext cx="4572001" cy="4572000"/>
          </a:xfrm>
        </p:spPr>
        <p:txBody>
          <a:bodyPr/>
          <a:lstStyle/>
          <a:p>
            <a:r>
              <a:rPr lang="en-US" altLang="en-US" dirty="0" smtClean="0"/>
              <a:t>Who </a:t>
            </a:r>
            <a:r>
              <a:rPr lang="en-US" altLang="en-US" dirty="0"/>
              <a:t>has had a job?</a:t>
            </a:r>
          </a:p>
          <a:p>
            <a:endParaRPr lang="en-US" altLang="en-US" dirty="0"/>
          </a:p>
          <a:p>
            <a:r>
              <a:rPr lang="en-US" altLang="en-US" dirty="0"/>
              <a:t>What level has this job been at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r>
              <a:rPr lang="en-US" altLang="en-US" dirty="0" smtClean="0"/>
              <a:t>What types of decisions do you make?</a:t>
            </a:r>
          </a:p>
          <a:p>
            <a:pPr lvl="1"/>
            <a:r>
              <a:rPr lang="en-US" altLang="en-US" dirty="0" smtClean="0"/>
              <a:t>Structured vs. Unstructured</a:t>
            </a:r>
          </a:p>
          <a:p>
            <a:pPr lvl="1"/>
            <a:r>
              <a:rPr lang="en-US" altLang="en-US" dirty="0" smtClean="0"/>
              <a:t>Recurring vs. Non-recurring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71" y="2209800"/>
            <a:ext cx="42395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Decision-Making Levels: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Operational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Decision-Making Levels: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Managerial/Tactical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Decision-Making Levels: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Executive/Strategic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57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Functions and Functional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1872</Words>
  <Application>Microsoft Office PowerPoint</Application>
  <PresentationFormat>On-screen Show (4:3)</PresentationFormat>
  <Paragraphs>305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Wingdings</vt:lpstr>
      <vt:lpstr>Wingdings 2</vt:lpstr>
      <vt:lpstr>Office Theme</vt:lpstr>
      <vt:lpstr>Chapter 2 - Gaining Competitive Advantage through Information Systems</vt:lpstr>
      <vt:lpstr>Chapter 2 Learning Objectives</vt:lpstr>
      <vt:lpstr>Enabling Organizational Strategy through Information Systems</vt:lpstr>
      <vt:lpstr>Types of Decisions You Face</vt:lpstr>
      <vt:lpstr>Organizational Decision-Making Levels</vt:lpstr>
      <vt:lpstr>Organizational Decision-Making Levels: Operational Level</vt:lpstr>
      <vt:lpstr>Organizational Decision-Making Levels: Managerial/Tactical Level</vt:lpstr>
      <vt:lpstr>Organizational Decision-Making Levels: Executive/Strategic Level</vt:lpstr>
      <vt:lpstr>Organizational Functions and Functional Levels</vt:lpstr>
      <vt:lpstr>Major IS Tasks: Business Value Added</vt:lpstr>
      <vt:lpstr>Information Systems for Automating: Doing Things Faster</vt:lpstr>
      <vt:lpstr>Information Systems for Organizational Learning: Doing Things Better</vt:lpstr>
      <vt:lpstr>Information Systems for Supporting Strategy: Doing Things Smarter</vt:lpstr>
      <vt:lpstr>Sources of Competitive Advantage</vt:lpstr>
      <vt:lpstr>The Five Forces Model – Evaluating Business Segments</vt:lpstr>
      <vt:lpstr>Pursuit of Competitive Advantage</vt:lpstr>
      <vt:lpstr>International Business Strategies in the Digital World</vt:lpstr>
      <vt:lpstr>International IS Strategies</vt:lpstr>
      <vt:lpstr>Home-Replication Strategy</vt:lpstr>
      <vt:lpstr>Global Business Strategy</vt:lpstr>
      <vt:lpstr>Multidomestic Business Strategy</vt:lpstr>
      <vt:lpstr>Transnational Business Strategy</vt:lpstr>
      <vt:lpstr>Business/Information Systems Strategies</vt:lpstr>
      <vt:lpstr>Valuing Innovations</vt:lpstr>
      <vt:lpstr>The Need for Constant IS Innovation</vt:lpstr>
      <vt:lpstr>Miniaturization – What is Moore’s Law?</vt:lpstr>
      <vt:lpstr>Valuing Innovations</vt:lpstr>
      <vt:lpstr>Successful Innovation Is Difficult</vt:lpstr>
      <vt:lpstr>PowerPoint Presentation</vt:lpstr>
      <vt:lpstr>Organizational Requirements for Innovation</vt:lpstr>
      <vt:lpstr>Predicting the Next New Thing</vt:lpstr>
      <vt:lpstr>Predicting the Next New Thing</vt:lpstr>
      <vt:lpstr>Disruptive Innovations Examples from Table 2.8</vt:lpstr>
      <vt:lpstr>Disruptive Innovations</vt:lpstr>
      <vt:lpstr>Disruptive Innovations (cont’d)</vt:lpstr>
      <vt:lpstr>Disruptive Innovations (cont’d)</vt:lpstr>
      <vt:lpstr>Disruptive Innovations (cont’d)</vt:lpstr>
      <vt:lpstr>The Innovator’s Solution</vt:lpstr>
      <vt:lpstr>Implementing the Innovation Process</vt:lpstr>
      <vt:lpstr>E-Business Innovation Cycle</vt:lpstr>
      <vt:lpstr>E-Business Innovation Cycle (cont’d)</vt:lpstr>
      <vt:lpstr>E-Business Innovation Cycle (cont’d)</vt:lpstr>
      <vt:lpstr>E-Business Innovation Cycle (cont’d)</vt:lpstr>
      <vt:lpstr>PowerPoint Presentation</vt:lpstr>
      <vt:lpstr>Freeconomics: Why Free Products are the Future of the Digital World</vt:lpstr>
      <vt:lpstr>Question?</vt:lpstr>
      <vt:lpstr>How Freeconomics Works</vt:lpstr>
      <vt:lpstr>The Freeconomics Value Proposition</vt:lpstr>
      <vt:lpstr>Applying Freeconomics in the Digital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2013-01-15T21:54:58Z</dcterms:created>
  <dcterms:modified xsi:type="dcterms:W3CDTF">2014-01-29T16:38:19Z</dcterms:modified>
</cp:coreProperties>
</file>