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71" r:id="rId3"/>
    <p:sldId id="272" r:id="rId4"/>
    <p:sldId id="345" r:id="rId5"/>
    <p:sldId id="343" r:id="rId6"/>
    <p:sldId id="341" r:id="rId7"/>
    <p:sldId id="314" r:id="rId8"/>
    <p:sldId id="339" r:id="rId9"/>
    <p:sldId id="340" r:id="rId10"/>
    <p:sldId id="309" r:id="rId11"/>
    <p:sldId id="293" r:id="rId12"/>
    <p:sldId id="289" r:id="rId13"/>
    <p:sldId id="290" r:id="rId14"/>
    <p:sldId id="291" r:id="rId15"/>
    <p:sldId id="292" r:id="rId16"/>
    <p:sldId id="294" r:id="rId17"/>
    <p:sldId id="306" r:id="rId18"/>
    <p:sldId id="315" r:id="rId19"/>
    <p:sldId id="348" r:id="rId20"/>
    <p:sldId id="349" r:id="rId21"/>
    <p:sldId id="350" r:id="rId22"/>
    <p:sldId id="319" r:id="rId23"/>
    <p:sldId id="347" r:id="rId24"/>
    <p:sldId id="300" r:id="rId25"/>
    <p:sldId id="296" r:id="rId26"/>
    <p:sldId id="297" r:id="rId27"/>
    <p:sldId id="298" r:id="rId28"/>
    <p:sldId id="307" r:id="rId29"/>
    <p:sldId id="277" r:id="rId30"/>
    <p:sldId id="276" r:id="rId31"/>
    <p:sldId id="352" r:id="rId32"/>
    <p:sldId id="278" r:id="rId33"/>
    <p:sldId id="354" r:id="rId34"/>
    <p:sldId id="303" r:id="rId35"/>
    <p:sldId id="375" r:id="rId36"/>
    <p:sldId id="279" r:id="rId37"/>
    <p:sldId id="356" r:id="rId38"/>
    <p:sldId id="357" r:id="rId39"/>
    <p:sldId id="359" r:id="rId40"/>
    <p:sldId id="361" r:id="rId41"/>
    <p:sldId id="280" r:id="rId42"/>
    <p:sldId id="363" r:id="rId43"/>
    <p:sldId id="282" r:id="rId44"/>
    <p:sldId id="325" r:id="rId45"/>
    <p:sldId id="285" r:id="rId46"/>
    <p:sldId id="308" r:id="rId47"/>
    <p:sldId id="365" r:id="rId48"/>
    <p:sldId id="329" r:id="rId49"/>
    <p:sldId id="330" r:id="rId50"/>
    <p:sldId id="377" r:id="rId51"/>
    <p:sldId id="333" r:id="rId52"/>
    <p:sldId id="335" r:id="rId53"/>
    <p:sldId id="336" r:id="rId54"/>
    <p:sldId id="337" r:id="rId55"/>
    <p:sldId id="287" r:id="rId56"/>
    <p:sldId id="288" r:id="rId57"/>
    <p:sldId id="367" r:id="rId58"/>
    <p:sldId id="368" r:id="rId59"/>
    <p:sldId id="369" r:id="rId60"/>
    <p:sldId id="371" r:id="rId61"/>
    <p:sldId id="372" r:id="rId62"/>
    <p:sldId id="373" r:id="rId63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75823" autoAdjust="0"/>
  </p:normalViewPr>
  <p:slideViewPr>
    <p:cSldViewPr>
      <p:cViewPr varScale="1">
        <p:scale>
          <a:sx n="56" d="100"/>
          <a:sy n="5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../slides/slide28.xml"/><Relationship Id="rId7" Type="http://schemas.openxmlformats.org/officeDocument/2006/relationships/image" Target="../media/image5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4.png"/><Relationship Id="rId5" Type="http://schemas.openxmlformats.org/officeDocument/2006/relationships/slide" Target="../slides/slide41.xml"/><Relationship Id="rId10" Type="http://schemas.openxmlformats.org/officeDocument/2006/relationships/image" Target="../media/image8.png"/><Relationship Id="rId4" Type="http://schemas.openxmlformats.org/officeDocument/2006/relationships/slide" Target="../slides/slide46.xml"/><Relationship Id="rId9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../slides/slide46.xml"/><Relationship Id="rId7" Type="http://schemas.openxmlformats.org/officeDocument/2006/relationships/image" Target="../media/image11.png"/><Relationship Id="rId2" Type="http://schemas.openxmlformats.org/officeDocument/2006/relationships/slide" Target="../slides/slide28.xml"/><Relationship Id="rId1" Type="http://schemas.openxmlformats.org/officeDocument/2006/relationships/slide" Target="../slides/slide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../slides/slide41.xml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../slides/slide46.xml"/><Relationship Id="rId7" Type="http://schemas.openxmlformats.org/officeDocument/2006/relationships/image" Target="../media/image25.png"/><Relationship Id="rId2" Type="http://schemas.openxmlformats.org/officeDocument/2006/relationships/slide" Target="../slides/slide28.xml"/><Relationship Id="rId1" Type="http://schemas.openxmlformats.org/officeDocument/2006/relationships/slide" Target="../slides/sl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../slides/slide41.xml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../slides/slide46.xml"/><Relationship Id="rId7" Type="http://schemas.openxmlformats.org/officeDocument/2006/relationships/image" Target="../media/image33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../slides/slide41.xml"/><Relationship Id="rId9" Type="http://schemas.openxmlformats.org/officeDocument/2006/relationships/image" Target="../media/image34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../slides/slide28.xml"/><Relationship Id="rId7" Type="http://schemas.openxmlformats.org/officeDocument/2006/relationships/image" Target="../media/image46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" Target="../slides/slide46.xml"/><Relationship Id="rId9" Type="http://schemas.openxmlformats.org/officeDocument/2006/relationships/image" Target="../media/image4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../slides/slide28.xml"/><Relationship Id="rId7" Type="http://schemas.openxmlformats.org/officeDocument/2006/relationships/image" Target="../media/image51.png"/><Relationship Id="rId2" Type="http://schemas.openxmlformats.org/officeDocument/2006/relationships/slide" Target="../slides/slide17.xml"/><Relationship Id="rId1" Type="http://schemas.openxmlformats.org/officeDocument/2006/relationships/slide" Target="../slides/slide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../slides/slide41.xml"/><Relationship Id="rId9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Information Systems Today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400" dirty="0" smtClean="0"/>
            <a:t>Describe the characteristics of the digital world and the advent of the Information Age. 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Evolution of Globalization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400" dirty="0" smtClean="0"/>
            <a:t>Define globalization, describe how it evolved over time, and describe the key drivers of globalization.</a:t>
          </a:r>
          <a:endParaRPr lang="en-US" sz="1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3" action="ppaction://hlinksldjump"/>
            </a:rPr>
            <a:t>Information Systems Defined</a:t>
          </a:r>
          <a:endParaRPr lang="en-US" sz="16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400" dirty="0" smtClean="0"/>
            <a:t>Explain what an information system is, contrasting its data, technology, people, and organizational components.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2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IS Ethics</a:t>
          </a:r>
          <a:endParaRPr lang="en-US" sz="16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400" dirty="0" smtClean="0"/>
            <a:t>Describe how computer ethics impact the use of information systems and discuss the ethical concerns associated with information privacy and intellectual property.</a:t>
          </a:r>
          <a:endParaRPr lang="en-US" sz="14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600" b="1" dirty="0" smtClean="0">
              <a:hlinkClick xmlns:r="http://schemas.openxmlformats.org/officeDocument/2006/relationships" r:id="rId5" action="ppaction://hlinksldjump"/>
            </a:rPr>
            <a:t>The Dual Nature of Information Systems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400" dirty="0" smtClean="0"/>
            <a:t>Describe the dual nature of information systems in the success and failure of modern organizations.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8365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8365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8365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8365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83650"/>
      <dgm:spPr>
        <a:blipFill rotWithShape="1">
          <a:blip xmlns:r="http://schemas.openxmlformats.org/officeDocument/2006/relationships"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7936DD08-464C-48B1-A042-92A0F79F9FFF}" type="presOf" srcId="{22E69BE8-653B-4CE1-975B-3C39DAE649D2}" destId="{CA3E3E8A-1393-43C6-A6A9-A1AF34CBCE71}" srcOrd="1" destOrd="0" presId="urn:microsoft.com/office/officeart/2005/8/layout/vList4#1"/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7220127F-5DA2-4558-BD05-2D367A01FE4F}" type="presOf" srcId="{22E69BE8-653B-4CE1-975B-3C39DAE649D2}" destId="{9259372F-C70A-44BC-BCB4-E2D4392785FE}" srcOrd="0" destOrd="0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641411B0-5D8B-4E86-B9DA-326CC961AC9A}" type="presOf" srcId="{FDE1B2BF-4076-40E6-982F-93F0932EA27F}" destId="{CA3E3E8A-1393-43C6-A6A9-A1AF34CBCE71}" srcOrd="1" destOrd="1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4F66066-1985-470E-96ED-DEDD0F052AC6}" type="presOf" srcId="{677A52F5-4CAE-4309-A461-E811AF92EF26}" destId="{799A5FF2-1A39-4675-818C-11261776BAE8}" srcOrd="1" destOrd="2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145615E7-5162-4C7D-9541-A7C53483A2BF}" type="presOf" srcId="{677A52F5-4CAE-4309-A461-E811AF92EF26}" destId="{47C28FEA-814E-4A68-B726-08705D29C6AB}" srcOrd="0" destOrd="2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6C3A87FC-6E0D-4587-9FA3-2ABC2A3DC3D9}" type="presOf" srcId="{FDE1B2BF-4076-40E6-982F-93F0932EA27F}" destId="{9259372F-C70A-44BC-BCB4-E2D4392785FE}" srcOrd="0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  <dgm:cxn modelId="{A3CD609E-6847-4B9C-9AD1-7746F9B1F09F}" type="presParOf" srcId="{25E29AB1-DE1E-48E4-B66F-1D7048CC3527}" destId="{F89176E6-859D-4FD9-8DED-11CCE6D56F7C}" srcOrd="7" destOrd="0" presId="urn:microsoft.com/office/officeart/2005/8/layout/vList4#1"/>
    <dgm:cxn modelId="{20FB32AB-F21B-4F3E-8B30-95999D18F2A0}" type="presParOf" srcId="{25E29AB1-DE1E-48E4-B66F-1D7048CC3527}" destId="{B2BFB810-8CC4-47A7-8F53-5989733EAF0E}" srcOrd="8" destOrd="0" presId="urn:microsoft.com/office/officeart/2005/8/layout/vList4#1"/>
    <dgm:cxn modelId="{C8A92F4D-9C15-4D7F-B90C-4AC83ADAB405}" type="presParOf" srcId="{B2BFB810-8CC4-47A7-8F53-5989733EAF0E}" destId="{9259372F-C70A-44BC-BCB4-E2D4392785FE}" srcOrd="0" destOrd="0" presId="urn:microsoft.com/office/officeart/2005/8/layout/vList4#1"/>
    <dgm:cxn modelId="{3549A28D-2EA0-4A81-9A7D-20D43A6D39AF}" type="presParOf" srcId="{B2BFB810-8CC4-47A7-8F53-5989733EAF0E}" destId="{889131BE-3A6B-4B48-98CB-9C233DE61FE5}" srcOrd="1" destOrd="0" presId="urn:microsoft.com/office/officeart/2005/8/layout/vList4#1"/>
    <dgm:cxn modelId="{79AC9A58-A9AC-4283-9B80-386DCE79E23E}" type="presParOf" srcId="{B2BFB810-8CC4-47A7-8F53-5989733EAF0E}" destId="{CA3E3E8A-1393-43C6-A6A9-A1AF34CBCE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Information Systems Today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Learning Objective: Describe the characteristics of the digital world and the advent of the Information Age. </a:t>
          </a:r>
          <a:endParaRPr lang="en-US" sz="2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Evolution of Globalization</a:t>
          </a:r>
          <a:endParaRPr lang="en-US" sz="1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200" dirty="0" smtClean="0"/>
            <a:t>Define globalization, describe how it evolved over time, and describe the key drivers of globalization.</a:t>
          </a:r>
          <a:endParaRPr lang="en-US" sz="12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Information Systems Defined</a:t>
          </a:r>
          <a:endParaRPr lang="en-US" sz="1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200" dirty="0" smtClean="0"/>
            <a:t>Explain what an information system is, contrasting its data, technology, people, and organizational components.</a:t>
          </a:r>
          <a:endParaRPr lang="en-US" sz="12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IS Ethics</a:t>
          </a:r>
          <a:endParaRPr lang="en-US" sz="1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200" dirty="0" smtClean="0"/>
            <a:t>Describe how computer ethics impact the use of information systems and discuss the ethical concerns associated with information privacy and intellectual property.</a:t>
          </a:r>
          <a:endParaRPr lang="en-US" sz="12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The Dual Nature of Information Systems</a:t>
          </a:r>
          <a:endParaRPr lang="en-US" sz="1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200" dirty="0" smtClean="0"/>
            <a:t>Describe the dual nature of information systems in the success and failure of modern organizations.</a:t>
          </a:r>
          <a:endParaRPr lang="en-US" sz="12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ScaleY="277158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95572" custScaleY="289516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513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51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5131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513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C6D87871-223C-4620-BA66-EAF2C17DDBEF}" type="presOf" srcId="{0CFC6EAA-DD42-49C0-A163-69A52F65D7DF}" destId="{47C28FEA-814E-4A68-B726-08705D29C6AB}" srcOrd="0" destOrd="1" presId="urn:microsoft.com/office/officeart/2005/8/layout/vList4#2"/>
    <dgm:cxn modelId="{8FA61265-4310-4720-8F4A-423D7F91D1DD}" type="presOf" srcId="{363F0ED0-6985-439E-857A-EC47F8A3DAB0}" destId="{A93B6B1D-06C6-4860-8EBA-32C502FF8641}" srcOrd="0" destOrd="1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5B477D51-8883-49A7-A651-C93E15732ED0}" type="presOf" srcId="{E158F942-9CA0-47CD-BF20-BAC49C8142F5}" destId="{471ACDAA-8EBB-4B3F-89FD-E777335919BA}" srcOrd="0" destOrd="1" presId="urn:microsoft.com/office/officeart/2005/8/layout/vList4#2"/>
    <dgm:cxn modelId="{4A8A3890-20B6-488C-BA11-22B0E2B92BB6}" type="presOf" srcId="{22E69BE8-653B-4CE1-975B-3C39DAE649D2}" destId="{CA3E3E8A-1393-43C6-A6A9-A1AF34CBCE71}" srcOrd="1" destOrd="0" presId="urn:microsoft.com/office/officeart/2005/8/layout/vList4#2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DCFC3EF4-40D6-480C-B810-A62522FE3920}" type="presOf" srcId="{E158F942-9CA0-47CD-BF20-BAC49C8142F5}" destId="{5E310E1C-7377-4CBD-AD7A-3ED403513640}" srcOrd="1" destOrd="1" presId="urn:microsoft.com/office/officeart/2005/8/layout/vList4#2"/>
    <dgm:cxn modelId="{93C1E184-CAB4-42BF-9551-01829DC34437}" type="presOf" srcId="{6D011581-C5DD-419A-AAED-AD05631CDF0A}" destId="{49E2F980-7E69-446B-A4B0-923DF6DEFA98}" srcOrd="1" destOrd="1" presId="urn:microsoft.com/office/officeart/2005/8/layout/vList4#2"/>
    <dgm:cxn modelId="{58C114E4-F1C2-4C1E-B328-1EBAAF7E55C4}" type="presOf" srcId="{FDE1B2BF-4076-40E6-982F-93F0932EA27F}" destId="{CA3E3E8A-1393-43C6-A6A9-A1AF34CBCE71}" srcOrd="1" destOrd="1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E40B7776-D2F8-4631-8E95-F6E956694182}" type="presOf" srcId="{677A52F5-4CAE-4309-A461-E811AF92EF26}" destId="{47C28FEA-814E-4A68-B726-08705D29C6AB}" srcOrd="0" destOrd="2" presId="urn:microsoft.com/office/officeart/2005/8/layout/vList4#2"/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1950FD68-9CEC-4FD3-98A8-77F9FA186F4C}" type="presOf" srcId="{6D011581-C5DD-419A-AAED-AD05631CDF0A}" destId="{BA89CFF3-74C1-4F32-B093-38D94D4D20CF}" srcOrd="0" destOrd="1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5D216934-AA91-4DC6-BC37-AEF8EFE6DBE6}" type="presOf" srcId="{FDE1B2BF-4076-40E6-982F-93F0932EA27F}" destId="{9259372F-C70A-44BC-BCB4-E2D4392785FE}" srcOrd="0" destOrd="1" presId="urn:microsoft.com/office/officeart/2005/8/layout/vList4#2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C2AFCE55-6F6A-4A95-BBB3-B8CEB0306827}" type="presOf" srcId="{0CFC6EAA-DD42-49C0-A163-69A52F65D7DF}" destId="{799A5FF2-1A39-4675-818C-11261776BAE8}" srcOrd="1" destOrd="1" presId="urn:microsoft.com/office/officeart/2005/8/layout/vList4#2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0ECE9498-40B8-4911-B643-75B886889B76}" type="presOf" srcId="{363F0ED0-6985-439E-857A-EC47F8A3DAB0}" destId="{7B44DBCB-1EB0-418C-B751-858BAE4753CC}" srcOrd="1" destOrd="1" presId="urn:microsoft.com/office/officeart/2005/8/layout/vList4#2"/>
    <dgm:cxn modelId="{5BE62FF1-FE6A-4CEF-8A6D-ADCBF55B5C16}" type="presOf" srcId="{22E69BE8-653B-4CE1-975B-3C39DAE649D2}" destId="{9259372F-C70A-44BC-BCB4-E2D4392785FE}" srcOrd="0" destOrd="0" presId="urn:microsoft.com/office/officeart/2005/8/layout/vList4#2"/>
    <dgm:cxn modelId="{656505DF-68BF-4857-A2AE-EFA2171403BB}" type="presOf" srcId="{677A52F5-4CAE-4309-A461-E811AF92EF26}" destId="{799A5FF2-1A39-4675-818C-11261776BAE8}" srcOrd="1" destOrd="2" presId="urn:microsoft.com/office/officeart/2005/8/layout/vList4#2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  <dgm:cxn modelId="{272204ED-704F-498A-9F56-1666536D1B2D}" type="presParOf" srcId="{25E29AB1-DE1E-48E4-B66F-1D7048CC3527}" destId="{F89176E6-859D-4FD9-8DED-11CCE6D56F7C}" srcOrd="7" destOrd="0" presId="urn:microsoft.com/office/officeart/2005/8/layout/vList4#2"/>
    <dgm:cxn modelId="{A789B5C3-4076-40DB-8675-ADE1C465D306}" type="presParOf" srcId="{25E29AB1-DE1E-48E4-B66F-1D7048CC3527}" destId="{B2BFB810-8CC4-47A7-8F53-5989733EAF0E}" srcOrd="8" destOrd="0" presId="urn:microsoft.com/office/officeart/2005/8/layout/vList4#2"/>
    <dgm:cxn modelId="{7A4B633D-DAAC-44F8-80A9-A3671B868F8A}" type="presParOf" srcId="{B2BFB810-8CC4-47A7-8F53-5989733EAF0E}" destId="{9259372F-C70A-44BC-BCB4-E2D4392785FE}" srcOrd="0" destOrd="0" presId="urn:microsoft.com/office/officeart/2005/8/layout/vList4#2"/>
    <dgm:cxn modelId="{35DF10EC-F009-4A1C-9CDE-55D7AF7E5604}" type="presParOf" srcId="{B2BFB810-8CC4-47A7-8F53-5989733EAF0E}" destId="{889131BE-3A6B-4B48-98CB-9C233DE61FE5}" srcOrd="1" destOrd="0" presId="urn:microsoft.com/office/officeart/2005/8/layout/vList4#2"/>
    <dgm:cxn modelId="{14D4D74F-63B2-484B-813E-81AB3944CA18}" type="presParOf" srcId="{B2BFB810-8CC4-47A7-8F53-5989733EAF0E}" destId="{CA3E3E8A-1393-43C6-A6A9-A1AF34CBCE7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Rise of the Information Age</a:t>
          </a:r>
          <a:endParaRPr lang="en-US" sz="1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200" dirty="0" smtClean="0"/>
            <a:t>Describe the characteristics of the digital world and the advent of the Information Age. </a:t>
          </a:r>
          <a:endParaRPr lang="en-US" sz="12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Evolution of Globalization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Learning Objective: Be able to define globalization, describe how it evolved over time, and describe key globalization drivers.</a:t>
          </a:r>
          <a:endParaRPr lang="en-US" sz="2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Information Systems Defined</a:t>
          </a:r>
          <a:endParaRPr lang="en-US" sz="1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200" dirty="0" smtClean="0"/>
            <a:t>Explain what an information system is, contrasting its data, technology, people, and organizational components.</a:t>
          </a:r>
          <a:endParaRPr lang="en-US" sz="12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IS Ethics</a:t>
          </a:r>
          <a:endParaRPr lang="en-US" sz="1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200" dirty="0" smtClean="0"/>
            <a:t>Describe how computer ethics impact the use of information systems and discuss the ethical concerns associated with information privacy and intellectual property.</a:t>
          </a:r>
          <a:endParaRPr lang="en-US" sz="12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The Dual Nature of Information Systems</a:t>
          </a:r>
          <a:endParaRPr lang="en-US" sz="1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200" dirty="0" smtClean="0"/>
            <a:t>Describe the dual nature of information systems in the success and failure of modern organizations.</a:t>
          </a:r>
          <a:endParaRPr lang="en-US" sz="12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452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99214" custScaleY="257137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452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452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452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AD021CE9-C533-421B-BC5D-E2B5548D237D}" type="presOf" srcId="{E158F942-9CA0-47CD-BF20-BAC49C8142F5}" destId="{471ACDAA-8EBB-4B3F-89FD-E777335919BA}" srcOrd="0" destOrd="1" presId="urn:microsoft.com/office/officeart/2005/8/layout/vList4#3"/>
    <dgm:cxn modelId="{3C249085-2DAB-4E26-850D-D8FFA4BE0950}" type="presOf" srcId="{22E69BE8-653B-4CE1-975B-3C39DAE649D2}" destId="{CA3E3E8A-1393-43C6-A6A9-A1AF34CBCE71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847E23CB-7C5C-4C35-810C-EAAC5140DD6C}" type="presOf" srcId="{6D011581-C5DD-419A-AAED-AD05631CDF0A}" destId="{49E2F980-7E69-446B-A4B0-923DF6DEFA98}" srcOrd="1" destOrd="1" presId="urn:microsoft.com/office/officeart/2005/8/layout/vList4#3"/>
    <dgm:cxn modelId="{6970BBAF-91A6-4E51-B6C6-1373365A9E37}" type="presOf" srcId="{6D011581-C5DD-419A-AAED-AD05631CDF0A}" destId="{BA89CFF3-74C1-4F32-B093-38D94D4D20CF}" srcOrd="0" destOrd="1" presId="urn:microsoft.com/office/officeart/2005/8/layout/vList4#3"/>
    <dgm:cxn modelId="{C950A49D-7CA4-45D5-866A-74DCF1DFA24B}" type="presOf" srcId="{0CFC6EAA-DD42-49C0-A163-69A52F65D7DF}" destId="{799A5FF2-1A39-4675-818C-11261776BAE8}" srcOrd="1" destOrd="1" presId="urn:microsoft.com/office/officeart/2005/8/layout/vList4#3"/>
    <dgm:cxn modelId="{B901A8AD-DA97-4C19-A215-4717AE98D975}" type="presOf" srcId="{E158F942-9CA0-47CD-BF20-BAC49C8142F5}" destId="{5E310E1C-7377-4CBD-AD7A-3ED403513640}" srcOrd="1" destOrd="1" presId="urn:microsoft.com/office/officeart/2005/8/layout/vList4#3"/>
    <dgm:cxn modelId="{EDC24EF8-39FD-44CB-902E-610E5F37FA6C}" type="presOf" srcId="{0CFC6EAA-DD42-49C0-A163-69A52F65D7DF}" destId="{47C28FEA-814E-4A68-B726-08705D29C6AB}" srcOrd="0" destOrd="1" presId="urn:microsoft.com/office/officeart/2005/8/layout/vList4#3"/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A00757AA-14EC-46CB-BA60-0E8302B9A1E9}" type="presOf" srcId="{677A52F5-4CAE-4309-A461-E811AF92EF26}" destId="{47C28FEA-814E-4A68-B726-08705D29C6AB}" srcOrd="0" destOrd="2" presId="urn:microsoft.com/office/officeart/2005/8/layout/vList4#3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5A0599A0-CBBF-442C-99A2-EAA450E48B3D}" type="presOf" srcId="{677A52F5-4CAE-4309-A461-E811AF92EF26}" destId="{799A5FF2-1A39-4675-818C-11261776BAE8}" srcOrd="1" destOrd="2" presId="urn:microsoft.com/office/officeart/2005/8/layout/vList4#3"/>
    <dgm:cxn modelId="{7B5D760E-DFD3-4136-86B7-15F817A6ECF2}" type="presOf" srcId="{FDE1B2BF-4076-40E6-982F-93F0932EA27F}" destId="{9259372F-C70A-44BC-BCB4-E2D4392785FE}" srcOrd="0" destOrd="1" presId="urn:microsoft.com/office/officeart/2005/8/layout/vList4#3"/>
    <dgm:cxn modelId="{6D89E5EC-3091-474F-BCDF-E80F22726A6E}" type="presOf" srcId="{363F0ED0-6985-439E-857A-EC47F8A3DAB0}" destId="{7B44DBCB-1EB0-418C-B751-858BAE4753CC}" srcOrd="1" destOrd="1" presId="urn:microsoft.com/office/officeart/2005/8/layout/vList4#3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7EDE3A9-989F-470B-A1AA-A8C4635705CC}" type="presOf" srcId="{363F0ED0-6985-439E-857A-EC47F8A3DAB0}" destId="{A93B6B1D-06C6-4860-8EBA-32C502FF8641}" srcOrd="0" destOrd="1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B5944C68-6D34-43B6-AB05-A1857F6B2BA8}" type="presOf" srcId="{22E69BE8-653B-4CE1-975B-3C39DAE649D2}" destId="{9259372F-C70A-44BC-BCB4-E2D4392785FE}" srcOrd="0" destOrd="0" presId="urn:microsoft.com/office/officeart/2005/8/layout/vList4#3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BF69201A-2C41-4CDA-A5D4-20F80BA059F6}" type="presOf" srcId="{FDE1B2BF-4076-40E6-982F-93F0932EA27F}" destId="{CA3E3E8A-1393-43C6-A6A9-A1AF34CBCE71}" srcOrd="1" destOrd="1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  <dgm:cxn modelId="{CEB7E175-9A93-49A8-AABE-7A8BA514A76A}" type="presParOf" srcId="{25E29AB1-DE1E-48E4-B66F-1D7048CC3527}" destId="{F89176E6-859D-4FD9-8DED-11CCE6D56F7C}" srcOrd="7" destOrd="0" presId="urn:microsoft.com/office/officeart/2005/8/layout/vList4#3"/>
    <dgm:cxn modelId="{5032A89F-2C0C-484C-BBE8-81EB17676D97}" type="presParOf" srcId="{25E29AB1-DE1E-48E4-B66F-1D7048CC3527}" destId="{B2BFB810-8CC4-47A7-8F53-5989733EAF0E}" srcOrd="8" destOrd="0" presId="urn:microsoft.com/office/officeart/2005/8/layout/vList4#3"/>
    <dgm:cxn modelId="{A681F0A8-3AB1-4904-ADB9-B6F8C4D818AE}" type="presParOf" srcId="{B2BFB810-8CC4-47A7-8F53-5989733EAF0E}" destId="{9259372F-C70A-44BC-BCB4-E2D4392785FE}" srcOrd="0" destOrd="0" presId="urn:microsoft.com/office/officeart/2005/8/layout/vList4#3"/>
    <dgm:cxn modelId="{23A2765C-77EB-429E-9FCC-74C94C5A3789}" type="presParOf" srcId="{B2BFB810-8CC4-47A7-8F53-5989733EAF0E}" destId="{889131BE-3A6B-4B48-98CB-9C233DE61FE5}" srcOrd="1" destOrd="0" presId="urn:microsoft.com/office/officeart/2005/8/layout/vList4#3"/>
    <dgm:cxn modelId="{9ABC34EC-E432-434D-B284-5DD4522E3A09}" type="presParOf" srcId="{B2BFB810-8CC4-47A7-8F53-5989733EAF0E}" destId="{CA3E3E8A-1393-43C6-A6A9-A1AF34CBCE7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Rise of the Information Age</a:t>
          </a:r>
          <a:endParaRPr lang="en-US" sz="1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200" dirty="0" smtClean="0"/>
            <a:t>Describe the characteristics of the digital world and the advent of the Information Age. </a:t>
          </a:r>
          <a:endParaRPr lang="en-US" sz="12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Evolution of Globalization</a:t>
          </a:r>
          <a:endParaRPr lang="en-US" sz="1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200" dirty="0" smtClean="0"/>
            <a:t>Define globalization, describe how it evolved over time, and describe the key drivers of globalization.</a:t>
          </a:r>
          <a:endParaRPr lang="en-US" sz="12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Information Systems Defined</a:t>
          </a:r>
          <a:endParaRPr lang="en-US" sz="2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Learning Objective: Explain what an information system is, contrasting its data, technology, people, and organizational components.</a:t>
          </a:r>
          <a:endParaRPr lang="en-US" sz="2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IS Ethics</a:t>
          </a:r>
          <a:endParaRPr lang="en-US" sz="1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200" dirty="0" smtClean="0"/>
            <a:t>Describe how computer ethics impact the use of information systems and discuss the ethical concerns associated with information privacy and intellectual property.</a:t>
          </a:r>
          <a:endParaRPr lang="en-US" sz="12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The Dual Nature of Information Systems</a:t>
          </a:r>
          <a:endParaRPr lang="en-US" sz="1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200" dirty="0" smtClean="0"/>
            <a:t>Describe the dual nature of information systems in the success and failure of modern organizations.</a:t>
          </a:r>
          <a:endParaRPr lang="en-US" sz="12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509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509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95287" custScaleY="26063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509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509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28DA0EC1-A856-4B99-9B51-115B0C013B20}" type="presOf" srcId="{22E69BE8-653B-4CE1-975B-3C39DAE649D2}" destId="{CA3E3E8A-1393-43C6-A6A9-A1AF34CBCE71}" srcOrd="1" destOrd="0" presId="urn:microsoft.com/office/officeart/2005/8/layout/vList4#4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11185CB1-F172-4191-9082-AC78B12DF145}" type="presOf" srcId="{FDE1B2BF-4076-40E6-982F-93F0932EA27F}" destId="{9259372F-C70A-44BC-BCB4-E2D4392785FE}" srcOrd="0" destOrd="1" presId="urn:microsoft.com/office/officeart/2005/8/layout/vList4#4"/>
    <dgm:cxn modelId="{2A556AD7-569D-45A0-B489-FFAFCC0E4318}" type="presOf" srcId="{E158F942-9CA0-47CD-BF20-BAC49C8142F5}" destId="{471ACDAA-8EBB-4B3F-89FD-E777335919BA}" srcOrd="0" destOrd="1" presId="urn:microsoft.com/office/officeart/2005/8/layout/vList4#4"/>
    <dgm:cxn modelId="{13132E8A-CA37-4C02-8A5D-3233DCDBB44B}" type="presOf" srcId="{363F0ED0-6985-439E-857A-EC47F8A3DAB0}" destId="{A93B6B1D-06C6-4860-8EBA-32C502FF8641}" srcOrd="0" destOrd="1" presId="urn:microsoft.com/office/officeart/2005/8/layout/vList4#4"/>
    <dgm:cxn modelId="{02176A5F-48EF-4E01-B9FA-56CCC8265706}" type="presOf" srcId="{0CFC6EAA-DD42-49C0-A163-69A52F65D7DF}" destId="{799A5FF2-1A39-4675-818C-11261776BAE8}" srcOrd="1" destOrd="1" presId="urn:microsoft.com/office/officeart/2005/8/layout/vList4#4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FDA06A74-9DC8-4EC8-9355-BFAB2F0D7337}" type="presOf" srcId="{6D011581-C5DD-419A-AAED-AD05631CDF0A}" destId="{49E2F980-7E69-446B-A4B0-923DF6DEFA98}" srcOrd="1" destOrd="1" presId="urn:microsoft.com/office/officeart/2005/8/layout/vList4#4"/>
    <dgm:cxn modelId="{E15F0F1F-17C1-4AFC-B8A6-F1B1B358E39F}" type="presOf" srcId="{22E69BE8-653B-4CE1-975B-3C39DAE649D2}" destId="{9259372F-C70A-44BC-BCB4-E2D4392785FE}" srcOrd="0" destOrd="0" presId="urn:microsoft.com/office/officeart/2005/8/layout/vList4#4"/>
    <dgm:cxn modelId="{7FD23F70-06EA-428A-BF71-AD046646677F}" type="presOf" srcId="{677A52F5-4CAE-4309-A461-E811AF92EF26}" destId="{47C28FEA-814E-4A68-B726-08705D29C6AB}" srcOrd="0" destOrd="2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8550B849-D9F5-40E6-B347-1199331DD3B5}" type="presOf" srcId="{363F0ED0-6985-439E-857A-EC47F8A3DAB0}" destId="{7B44DBCB-1EB0-418C-B751-858BAE4753CC}" srcOrd="1" destOrd="1" presId="urn:microsoft.com/office/officeart/2005/8/layout/vList4#4"/>
    <dgm:cxn modelId="{EEE2A90D-822E-49F1-AB48-F260DD59B30F}" type="presOf" srcId="{FDE1B2BF-4076-40E6-982F-93F0932EA27F}" destId="{CA3E3E8A-1393-43C6-A6A9-A1AF34CBCE71}" srcOrd="1" destOrd="1" presId="urn:microsoft.com/office/officeart/2005/8/layout/vList4#4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5B116CA2-15F5-41BF-9E15-F5D3102B3945}" type="presOf" srcId="{6D011581-C5DD-419A-AAED-AD05631CDF0A}" destId="{BA89CFF3-74C1-4F32-B093-38D94D4D20CF}" srcOrd="0" destOrd="1" presId="urn:microsoft.com/office/officeart/2005/8/layout/vList4#4"/>
    <dgm:cxn modelId="{A16CAB95-19DC-4B4E-BA6B-E49689ACF200}" type="presOf" srcId="{0CFC6EAA-DD42-49C0-A163-69A52F65D7DF}" destId="{47C28FEA-814E-4A68-B726-08705D29C6AB}" srcOrd="0" destOrd="1" presId="urn:microsoft.com/office/officeart/2005/8/layout/vList4#4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72A08371-40A5-402F-AC15-A5C74B32812E}" type="presOf" srcId="{677A52F5-4CAE-4309-A461-E811AF92EF26}" destId="{799A5FF2-1A39-4675-818C-11261776BAE8}" srcOrd="1" destOrd="2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F3EB78C8-5A70-404C-843F-2C8FDDBA11AD}" type="presOf" srcId="{E158F942-9CA0-47CD-BF20-BAC49C8142F5}" destId="{5E310E1C-7377-4CBD-AD7A-3ED403513640}" srcOrd="1" destOrd="1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  <dgm:cxn modelId="{C6CE5F19-D8E7-43F4-BE1B-FC0D43DB2791}" type="presParOf" srcId="{25E29AB1-DE1E-48E4-B66F-1D7048CC3527}" destId="{F89176E6-859D-4FD9-8DED-11CCE6D56F7C}" srcOrd="7" destOrd="0" presId="urn:microsoft.com/office/officeart/2005/8/layout/vList4#4"/>
    <dgm:cxn modelId="{AC45AFC5-93F8-49FC-B82A-10A7C8975EC7}" type="presParOf" srcId="{25E29AB1-DE1E-48E4-B66F-1D7048CC3527}" destId="{B2BFB810-8CC4-47A7-8F53-5989733EAF0E}" srcOrd="8" destOrd="0" presId="urn:microsoft.com/office/officeart/2005/8/layout/vList4#4"/>
    <dgm:cxn modelId="{117E54F2-FAC5-4811-A8B7-4A46A6CF7E06}" type="presParOf" srcId="{B2BFB810-8CC4-47A7-8F53-5989733EAF0E}" destId="{9259372F-C70A-44BC-BCB4-E2D4392785FE}" srcOrd="0" destOrd="0" presId="urn:microsoft.com/office/officeart/2005/8/layout/vList4#4"/>
    <dgm:cxn modelId="{4F4A8092-8F40-49C6-8069-F61A650EFF64}" type="presParOf" srcId="{B2BFB810-8CC4-47A7-8F53-5989733EAF0E}" destId="{889131BE-3A6B-4B48-98CB-9C233DE61FE5}" srcOrd="1" destOrd="0" presId="urn:microsoft.com/office/officeart/2005/8/layout/vList4#4"/>
    <dgm:cxn modelId="{011AF3F9-AA4A-415F-9E0B-AE99C43096FD}" type="presParOf" srcId="{B2BFB810-8CC4-47A7-8F53-5989733EAF0E}" destId="{CA3E3E8A-1393-43C6-A6A9-A1AF34CBCE7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Rise of the Information Age</a:t>
          </a:r>
          <a:endParaRPr lang="en-US" sz="1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200" dirty="0" smtClean="0"/>
            <a:t>Describe the characteristics of the digital world and the advent of the Information Age. </a:t>
          </a:r>
          <a:endParaRPr lang="en-US" sz="12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Evolution of Globalization</a:t>
          </a:r>
          <a:endParaRPr lang="en-US" sz="1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200" dirty="0" smtClean="0"/>
            <a:t>Define globalization, describe how it evolved over time, and describe the key drivers of globalization.</a:t>
          </a:r>
          <a:endParaRPr lang="en-US" sz="12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Defined</a:t>
          </a:r>
          <a:endParaRPr lang="en-US" sz="1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200" dirty="0" smtClean="0"/>
            <a:t>Explain what an information system is, contrasting its data, technology, people, and organizational components.</a:t>
          </a:r>
          <a:endParaRPr lang="en-US" sz="12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IS Ethics</a:t>
          </a:r>
          <a:endParaRPr lang="en-US" sz="1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/>
        <a:lstStyle/>
        <a:p>
          <a:r>
            <a:rPr lang="en-US" sz="1200" dirty="0" smtClean="0"/>
            <a:t>Describe how computer ethics impact the use of information systems and discuss the ethical concerns associated with information privacy and intellectual property.</a:t>
          </a:r>
          <a:endParaRPr lang="en-US" sz="12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The Dual Nature of Information Systems</a:t>
          </a:r>
          <a:endParaRPr lang="en-US" sz="2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Learning Objective: by able to describe the dual nature of information systems in the success and failure of modern organizations.</a:t>
          </a:r>
          <a:endParaRPr lang="en-US" sz="2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58592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851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851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95629" custScaleY="317688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851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27CA7161-3406-4FF3-A060-7075DB66484D}" type="presOf" srcId="{6D011581-C5DD-419A-AAED-AD05631CDF0A}" destId="{49E2F980-7E69-446B-A4B0-923DF6DEFA98}" srcOrd="1" destOrd="1" presId="urn:microsoft.com/office/officeart/2005/8/layout/vList4#5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14FEB14D-48D9-4DA8-9E83-AA1F410DE0EE}" type="presOf" srcId="{0CFC6EAA-DD42-49C0-A163-69A52F65D7DF}" destId="{47C28FEA-814E-4A68-B726-08705D29C6AB}" srcOrd="0" destOrd="1" presId="urn:microsoft.com/office/officeart/2005/8/layout/vList4#5"/>
    <dgm:cxn modelId="{9BF314EF-A8F1-4A8C-881B-A4A45460BF26}" type="presOf" srcId="{363F0ED0-6985-439E-857A-EC47F8A3DAB0}" destId="{A93B6B1D-06C6-4860-8EBA-32C502FF8641}" srcOrd="0" destOrd="1" presId="urn:microsoft.com/office/officeart/2005/8/layout/vList4#5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92683573-C0EB-48A0-B7F9-127E7D0A5348}" type="presOf" srcId="{E158F942-9CA0-47CD-BF20-BAC49C8142F5}" destId="{471ACDAA-8EBB-4B3F-89FD-E777335919BA}" srcOrd="0" destOrd="1" presId="urn:microsoft.com/office/officeart/2005/8/layout/vList4#5"/>
    <dgm:cxn modelId="{E962E0A1-2E41-44E7-90F2-3439550C9841}" type="presOf" srcId="{6D011581-C5DD-419A-AAED-AD05631CDF0A}" destId="{BA89CFF3-74C1-4F32-B093-38D94D4D20CF}" srcOrd="0" destOrd="1" presId="urn:microsoft.com/office/officeart/2005/8/layout/vList4#5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2473A295-2DC0-471B-A02B-C4B674A24AE2}" type="presOf" srcId="{E158F942-9CA0-47CD-BF20-BAC49C8142F5}" destId="{5E310E1C-7377-4CBD-AD7A-3ED403513640}" srcOrd="1" destOrd="1" presId="urn:microsoft.com/office/officeart/2005/8/layout/vList4#5"/>
    <dgm:cxn modelId="{5AADF821-1E96-47CA-B155-F7C6793C857F}" type="presOf" srcId="{0CFC6EAA-DD42-49C0-A163-69A52F65D7DF}" destId="{799A5FF2-1A39-4675-818C-11261776BAE8}" srcOrd="1" destOrd="1" presId="urn:microsoft.com/office/officeart/2005/8/layout/vList4#5"/>
    <dgm:cxn modelId="{4520A8D8-DF47-40B8-B839-61366253FAC6}" type="presOf" srcId="{677A52F5-4CAE-4309-A461-E811AF92EF26}" destId="{47C28FEA-814E-4A68-B726-08705D29C6AB}" srcOrd="0" destOrd="2" presId="urn:microsoft.com/office/officeart/2005/8/layout/vList4#5"/>
    <dgm:cxn modelId="{AEFD7801-CE85-414E-82F3-5A248CCDF5E8}" type="presOf" srcId="{22E69BE8-653B-4CE1-975B-3C39DAE649D2}" destId="{CA3E3E8A-1393-43C6-A6A9-A1AF34CBCE71}" srcOrd="1" destOrd="0" presId="urn:microsoft.com/office/officeart/2005/8/layout/vList4#5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2685447B-C6EC-46F4-855C-3DD5BFBDB84E}" type="presOf" srcId="{FDE1B2BF-4076-40E6-982F-93F0932EA27F}" destId="{9259372F-C70A-44BC-BCB4-E2D4392785FE}" srcOrd="0" destOrd="1" presId="urn:microsoft.com/office/officeart/2005/8/layout/vList4#5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CFCA36A4-BDA1-42F2-9910-478590FA58D7}" type="presOf" srcId="{FDE1B2BF-4076-40E6-982F-93F0932EA27F}" destId="{CA3E3E8A-1393-43C6-A6A9-A1AF34CBCE71}" srcOrd="1" destOrd="1" presId="urn:microsoft.com/office/officeart/2005/8/layout/vList4#5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6A10BD49-B045-4EB3-BB19-6D3830509A3F}" type="presOf" srcId="{677A52F5-4CAE-4309-A461-E811AF92EF26}" destId="{799A5FF2-1A39-4675-818C-11261776BAE8}" srcOrd="1" destOrd="2" presId="urn:microsoft.com/office/officeart/2005/8/layout/vList4#5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900BBF90-5B7A-4796-9DB5-61F522BD0D85}" type="presOf" srcId="{363F0ED0-6985-439E-857A-EC47F8A3DAB0}" destId="{7B44DBCB-1EB0-418C-B751-858BAE4753CC}" srcOrd="1" destOrd="1" presId="urn:microsoft.com/office/officeart/2005/8/layout/vList4#5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BBFDE2B8-AABA-4EEE-84FE-62B848CEC49C}" type="presOf" srcId="{22E69BE8-653B-4CE1-975B-3C39DAE649D2}" destId="{9259372F-C70A-44BC-BCB4-E2D4392785FE}" srcOrd="0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  <dgm:cxn modelId="{CDC93A28-44BF-4392-9829-0CB3E1AB7162}" type="presParOf" srcId="{25E29AB1-DE1E-48E4-B66F-1D7048CC3527}" destId="{F89176E6-859D-4FD9-8DED-11CCE6D56F7C}" srcOrd="7" destOrd="0" presId="urn:microsoft.com/office/officeart/2005/8/layout/vList4#5"/>
    <dgm:cxn modelId="{AA4EECD0-A4AE-4CA2-BB14-02903D1AC18B}" type="presParOf" srcId="{25E29AB1-DE1E-48E4-B66F-1D7048CC3527}" destId="{B2BFB810-8CC4-47A7-8F53-5989733EAF0E}" srcOrd="8" destOrd="0" presId="urn:microsoft.com/office/officeart/2005/8/layout/vList4#5"/>
    <dgm:cxn modelId="{184ED472-BF13-4BB1-ACE5-1325F6328B53}" type="presParOf" srcId="{B2BFB810-8CC4-47A7-8F53-5989733EAF0E}" destId="{9259372F-C70A-44BC-BCB4-E2D4392785FE}" srcOrd="0" destOrd="0" presId="urn:microsoft.com/office/officeart/2005/8/layout/vList4#5"/>
    <dgm:cxn modelId="{2FAD342F-47D3-4520-9FE7-1B5DA9389F2B}" type="presParOf" srcId="{B2BFB810-8CC4-47A7-8F53-5989733EAF0E}" destId="{889131BE-3A6B-4B48-98CB-9C233DE61FE5}" srcOrd="1" destOrd="0" presId="urn:microsoft.com/office/officeart/2005/8/layout/vList4#5"/>
    <dgm:cxn modelId="{712D3916-D34B-4458-A68F-2A6636C69948}" type="presParOf" srcId="{B2BFB810-8CC4-47A7-8F53-5989733EAF0E}" destId="{CA3E3E8A-1393-43C6-A6A9-A1AF34CBCE7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The Rise of the Information Age</a:t>
          </a:r>
          <a:endParaRPr lang="en-US" sz="1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/>
        <a:lstStyle/>
        <a:p>
          <a:r>
            <a:rPr lang="en-US" sz="1200" dirty="0" smtClean="0"/>
            <a:t>Describe the characteristics of the digital world and the advent of the Information Age. </a:t>
          </a:r>
          <a:endParaRPr lang="en-US" sz="12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Evolution of Globalization</a:t>
          </a:r>
          <a:endParaRPr lang="en-US" sz="1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/>
        <a:lstStyle/>
        <a:p>
          <a:r>
            <a:rPr lang="en-US" sz="1200" dirty="0" smtClean="0"/>
            <a:t>Define globalization, describe how it evolved over time, and describe the key drivers of globalization.</a:t>
          </a:r>
          <a:endParaRPr lang="en-US" sz="12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Defined</a:t>
          </a:r>
          <a:endParaRPr lang="en-US" sz="1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/>
        <a:lstStyle/>
        <a:p>
          <a:r>
            <a:rPr lang="en-US" sz="1200" dirty="0" smtClean="0"/>
            <a:t>Explain what an information system is, contrasting its data, technology, people, and organizational components.</a:t>
          </a:r>
          <a:endParaRPr lang="en-US" sz="12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IS Ethics</a:t>
          </a:r>
          <a:endParaRPr lang="en-US" sz="2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Learning Objective: Describe how computer ethics impact the use of information systems and discuss the ethical concerns associated with information privacy and intellectual property.</a:t>
          </a:r>
          <a:endParaRPr lang="en-US" sz="20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The Dual Nature of Information Systems</a:t>
          </a:r>
          <a:endParaRPr lang="en-US" sz="1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/>
        <a:lstStyle/>
        <a:p>
          <a:r>
            <a:rPr lang="en-US" sz="1200" dirty="0" smtClean="0"/>
            <a:t>Describe the dual nature of information systems in the success and failure of modern organizations.</a:t>
          </a:r>
          <a:endParaRPr lang="en-US" sz="12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780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780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780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780"/>
      <dgm:spPr>
        <a:blipFill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 custScaleY="275694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98887" custScaleY="279560"/>
      <dgm:spPr>
        <a:blipFill rotWithShape="1"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41F45-A6E1-49FF-8D54-F448E88EC821}" type="presOf" srcId="{22E69BE8-653B-4CE1-975B-3C39DAE649D2}" destId="{9259372F-C70A-44BC-BCB4-E2D4392785FE}" srcOrd="0" destOrd="0" presId="urn:microsoft.com/office/officeart/2005/8/layout/vList4#6"/>
    <dgm:cxn modelId="{F6F50912-7199-488C-B5D5-4205D3088821}" type="presOf" srcId="{0CFC6EAA-DD42-49C0-A163-69A52F65D7DF}" destId="{47C28FEA-814E-4A68-B726-08705D29C6AB}" srcOrd="0" destOrd="1" presId="urn:microsoft.com/office/officeart/2005/8/layout/vList4#6"/>
    <dgm:cxn modelId="{BAFC6C4A-A0BB-4D3B-B954-3F50821A4698}" type="presOf" srcId="{E158F942-9CA0-47CD-BF20-BAC49C8142F5}" destId="{471ACDAA-8EBB-4B3F-89FD-E777335919BA}" srcOrd="0" destOrd="1" presId="urn:microsoft.com/office/officeart/2005/8/layout/vList4#6"/>
    <dgm:cxn modelId="{1CF0BAF4-0DA2-49A1-A979-29399C293FB9}" type="presOf" srcId="{677A52F5-4CAE-4309-A461-E811AF92EF26}" destId="{799A5FF2-1A39-4675-818C-11261776BAE8}" srcOrd="1" destOrd="2" presId="urn:microsoft.com/office/officeart/2005/8/layout/vList4#6"/>
    <dgm:cxn modelId="{E55267E7-667D-4FBE-9B2A-1E2A3A688E10}" type="presOf" srcId="{A8E9C07B-48B2-4B9C-8EC7-0782825D816E}" destId="{BA89CFF3-74C1-4F32-B093-38D94D4D20CF}" srcOrd="0" destOrd="0" presId="urn:microsoft.com/office/officeart/2005/8/layout/vList4#6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C418B879-0DCB-4FE9-BE31-549946367EB3}" type="presOf" srcId="{629933C8-186B-4311-BF2D-DC99990EFBF2}" destId="{7B44DBCB-1EB0-418C-B751-858BAE4753CC}" srcOrd="1" destOrd="0" presId="urn:microsoft.com/office/officeart/2005/8/layout/vList4#6"/>
    <dgm:cxn modelId="{41AE5519-C4DC-4D2D-8813-4237B4EAB1FA}" type="presOf" srcId="{A8E9C07B-48B2-4B9C-8EC7-0782825D816E}" destId="{49E2F980-7E69-446B-A4B0-923DF6DEFA98}" srcOrd="1" destOrd="0" presId="urn:microsoft.com/office/officeart/2005/8/layout/vList4#6"/>
    <dgm:cxn modelId="{3C4140C6-59DE-4767-B023-4226FD4E2F50}" type="presOf" srcId="{AECECD48-C5E4-4B1D-828F-DD9E0A90274D}" destId="{5E310E1C-7377-4CBD-AD7A-3ED403513640}" srcOrd="1" destOrd="0" presId="urn:microsoft.com/office/officeart/2005/8/layout/vList4#6"/>
    <dgm:cxn modelId="{DFEDA3F4-5050-4B94-9194-B88B46E4B301}" type="presOf" srcId="{AECECD48-C5E4-4B1D-828F-DD9E0A90274D}" destId="{471ACDAA-8EBB-4B3F-89FD-E777335919BA}" srcOrd="0" destOrd="0" presId="urn:microsoft.com/office/officeart/2005/8/layout/vList4#6"/>
    <dgm:cxn modelId="{DAEF3858-3B83-4758-B0E6-E2731B8C71FC}" type="presOf" srcId="{0CFC6EAA-DD42-49C0-A163-69A52F65D7DF}" destId="{799A5FF2-1A39-4675-818C-11261776BAE8}" srcOrd="1" destOrd="1" presId="urn:microsoft.com/office/officeart/2005/8/layout/vList4#6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1593C9A6-E880-45FD-BDC8-A7CAA6360B6E}" type="presOf" srcId="{677A52F5-4CAE-4309-A461-E811AF92EF26}" destId="{47C28FEA-814E-4A68-B726-08705D29C6AB}" srcOrd="0" destOrd="2" presId="urn:microsoft.com/office/officeart/2005/8/layout/vList4#6"/>
    <dgm:cxn modelId="{A0DCA763-E809-4D24-BE5D-0B368F335A2D}" type="presOf" srcId="{22E69BE8-653B-4CE1-975B-3C39DAE649D2}" destId="{CA3E3E8A-1393-43C6-A6A9-A1AF34CBCE71}" srcOrd="1" destOrd="0" presId="urn:microsoft.com/office/officeart/2005/8/layout/vList4#6"/>
    <dgm:cxn modelId="{ED5A0433-0BFB-4193-B3F0-BD487B905715}" type="presOf" srcId="{FDE1B2BF-4076-40E6-982F-93F0932EA27F}" destId="{CA3E3E8A-1393-43C6-A6A9-A1AF34CBCE71}" srcOrd="1" destOrd="1" presId="urn:microsoft.com/office/officeart/2005/8/layout/vList4#6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2F628905-934C-423B-84C1-4D83D75B703E}" type="presOf" srcId="{6D011581-C5DD-419A-AAED-AD05631CDF0A}" destId="{BA89CFF3-74C1-4F32-B093-38D94D4D20CF}" srcOrd="0" destOrd="1" presId="urn:microsoft.com/office/officeart/2005/8/layout/vList4#6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D37E4D2-F8F4-458D-ADFD-3AF3257C3E21}" type="presOf" srcId="{34FB3FC8-FCB1-404C-AAE4-E98CF14CF5FB}" destId="{799A5FF2-1A39-4675-818C-11261776BAE8}" srcOrd="1" destOrd="0" presId="urn:microsoft.com/office/officeart/2005/8/layout/vList4#6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A28D8159-6DFB-489C-BE49-F60AE0EEA90B}" type="presOf" srcId="{6D011581-C5DD-419A-AAED-AD05631CDF0A}" destId="{49E2F980-7E69-446B-A4B0-923DF6DEFA98}" srcOrd="1" destOrd="1" presId="urn:microsoft.com/office/officeart/2005/8/layout/vList4#6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016B6059-086D-4136-982E-053598F26D34}" type="presOf" srcId="{363F0ED0-6985-439E-857A-EC47F8A3DAB0}" destId="{7B44DBCB-1EB0-418C-B751-858BAE4753CC}" srcOrd="1" destOrd="1" presId="urn:microsoft.com/office/officeart/2005/8/layout/vList4#6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B0489A79-9321-423D-A6CB-DF0ABDBE7CD7}" type="presOf" srcId="{FDE1B2BF-4076-40E6-982F-93F0932EA27F}" destId="{9259372F-C70A-44BC-BCB4-E2D4392785FE}" srcOrd="0" destOrd="1" presId="urn:microsoft.com/office/officeart/2005/8/layout/vList4#6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8010C8B2-E857-423E-9E47-3DEC0999224F}" type="presOf" srcId="{629933C8-186B-4311-BF2D-DC99990EFBF2}" destId="{A93B6B1D-06C6-4860-8EBA-32C502FF8641}" srcOrd="0" destOrd="0" presId="urn:microsoft.com/office/officeart/2005/8/layout/vList4#6"/>
    <dgm:cxn modelId="{07734832-E0C4-40F6-950A-6FA33E7B1FE9}" type="presOf" srcId="{482F2C61-E41B-4642-B082-EF9C103085B5}" destId="{25E29AB1-DE1E-48E4-B66F-1D7048CC3527}" srcOrd="0" destOrd="0" presId="urn:microsoft.com/office/officeart/2005/8/layout/vList4#6"/>
    <dgm:cxn modelId="{2AB3B2E6-EC24-4ABD-A751-D1ABFBA38CBC}" type="presOf" srcId="{363F0ED0-6985-439E-857A-EC47F8A3DAB0}" destId="{A93B6B1D-06C6-4860-8EBA-32C502FF8641}" srcOrd="0" destOrd="1" presId="urn:microsoft.com/office/officeart/2005/8/layout/vList4#6"/>
    <dgm:cxn modelId="{ACDDF45C-272A-4A8D-B75D-5EB0F456AE05}" type="presOf" srcId="{34FB3FC8-FCB1-404C-AAE4-E98CF14CF5FB}" destId="{47C28FEA-814E-4A68-B726-08705D29C6AB}" srcOrd="0" destOrd="0" presId="urn:microsoft.com/office/officeart/2005/8/layout/vList4#6"/>
    <dgm:cxn modelId="{C6904C4C-034F-4A01-A425-1395CBB28C9B}" type="presOf" srcId="{E158F942-9CA0-47CD-BF20-BAC49C8142F5}" destId="{5E310E1C-7377-4CBD-AD7A-3ED403513640}" srcOrd="1" destOrd="1" presId="urn:microsoft.com/office/officeart/2005/8/layout/vList4#6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1A5595CA-C30A-4E05-821D-0AF38F8ACD74}" type="presParOf" srcId="{25E29AB1-DE1E-48E4-B66F-1D7048CC3527}" destId="{056847C0-F8DB-4977-A3FD-5A95306D8B69}" srcOrd="0" destOrd="0" presId="urn:microsoft.com/office/officeart/2005/8/layout/vList4#6"/>
    <dgm:cxn modelId="{E44C07E2-1790-4DB0-A748-092D2FCE609C}" type="presParOf" srcId="{056847C0-F8DB-4977-A3FD-5A95306D8B69}" destId="{BA89CFF3-74C1-4F32-B093-38D94D4D20CF}" srcOrd="0" destOrd="0" presId="urn:microsoft.com/office/officeart/2005/8/layout/vList4#6"/>
    <dgm:cxn modelId="{FDA3F08E-FD29-4EB7-9F2B-A35DCA13294A}" type="presParOf" srcId="{056847C0-F8DB-4977-A3FD-5A95306D8B69}" destId="{7D7D61F9-D1AA-4F6A-8715-FD6AC3E01198}" srcOrd="1" destOrd="0" presId="urn:microsoft.com/office/officeart/2005/8/layout/vList4#6"/>
    <dgm:cxn modelId="{B391B52A-9496-4563-BA2F-60C68D8C4325}" type="presParOf" srcId="{056847C0-F8DB-4977-A3FD-5A95306D8B69}" destId="{49E2F980-7E69-446B-A4B0-923DF6DEFA98}" srcOrd="2" destOrd="0" presId="urn:microsoft.com/office/officeart/2005/8/layout/vList4#6"/>
    <dgm:cxn modelId="{EEC185A0-C7B1-4395-B57D-B8E047ECD34F}" type="presParOf" srcId="{25E29AB1-DE1E-48E4-B66F-1D7048CC3527}" destId="{02C83B37-0F1D-4FEA-B7E7-FF6719B27A33}" srcOrd="1" destOrd="0" presId="urn:microsoft.com/office/officeart/2005/8/layout/vList4#6"/>
    <dgm:cxn modelId="{36DD4670-BA59-410D-8B2E-AE9BC59E2B25}" type="presParOf" srcId="{25E29AB1-DE1E-48E4-B66F-1D7048CC3527}" destId="{129D03A9-9EE6-42F0-9D54-DE111F5C82E8}" srcOrd="2" destOrd="0" presId="urn:microsoft.com/office/officeart/2005/8/layout/vList4#6"/>
    <dgm:cxn modelId="{D0F9DB20-A2E5-4207-8148-D76C9CC3D25B}" type="presParOf" srcId="{129D03A9-9EE6-42F0-9D54-DE111F5C82E8}" destId="{A93B6B1D-06C6-4860-8EBA-32C502FF8641}" srcOrd="0" destOrd="0" presId="urn:microsoft.com/office/officeart/2005/8/layout/vList4#6"/>
    <dgm:cxn modelId="{86872154-EF19-4C17-A745-CF98AE64A0AD}" type="presParOf" srcId="{129D03A9-9EE6-42F0-9D54-DE111F5C82E8}" destId="{7AEC1603-E11D-41B0-BE2A-F6201D5BEDCD}" srcOrd="1" destOrd="0" presId="urn:microsoft.com/office/officeart/2005/8/layout/vList4#6"/>
    <dgm:cxn modelId="{6CD4FFA0-B494-4F05-84D8-D96CA03DDC96}" type="presParOf" srcId="{129D03A9-9EE6-42F0-9D54-DE111F5C82E8}" destId="{7B44DBCB-1EB0-418C-B751-858BAE4753CC}" srcOrd="2" destOrd="0" presId="urn:microsoft.com/office/officeart/2005/8/layout/vList4#6"/>
    <dgm:cxn modelId="{62510D21-24A3-4402-A51A-8981E153E885}" type="presParOf" srcId="{25E29AB1-DE1E-48E4-B66F-1D7048CC3527}" destId="{2A6A015C-E28C-44A4-9412-971012033AAE}" srcOrd="3" destOrd="0" presId="urn:microsoft.com/office/officeart/2005/8/layout/vList4#6"/>
    <dgm:cxn modelId="{CF8E6BBB-AF02-4556-A34A-B96AE6EBF91F}" type="presParOf" srcId="{25E29AB1-DE1E-48E4-B66F-1D7048CC3527}" destId="{BC272B12-7FD0-415F-81DF-F02239D32429}" srcOrd="4" destOrd="0" presId="urn:microsoft.com/office/officeart/2005/8/layout/vList4#6"/>
    <dgm:cxn modelId="{3AACCEF6-ADB8-4F39-B8AE-79CF2DC54D16}" type="presParOf" srcId="{BC272B12-7FD0-415F-81DF-F02239D32429}" destId="{47C28FEA-814E-4A68-B726-08705D29C6AB}" srcOrd="0" destOrd="0" presId="urn:microsoft.com/office/officeart/2005/8/layout/vList4#6"/>
    <dgm:cxn modelId="{5EEFDFF2-ACD6-40D4-87E6-944BEA86B901}" type="presParOf" srcId="{BC272B12-7FD0-415F-81DF-F02239D32429}" destId="{6ED042DA-90EA-415F-9861-14F87D22BB00}" srcOrd="1" destOrd="0" presId="urn:microsoft.com/office/officeart/2005/8/layout/vList4#6"/>
    <dgm:cxn modelId="{B17B6EE1-B9B6-48EB-88EA-632D2B523010}" type="presParOf" srcId="{BC272B12-7FD0-415F-81DF-F02239D32429}" destId="{799A5FF2-1A39-4675-818C-11261776BAE8}" srcOrd="2" destOrd="0" presId="urn:microsoft.com/office/officeart/2005/8/layout/vList4#6"/>
    <dgm:cxn modelId="{1D31BFF5-C287-47FA-B255-AE920B124F89}" type="presParOf" srcId="{25E29AB1-DE1E-48E4-B66F-1D7048CC3527}" destId="{9B636D59-4907-4E00-B740-911D24B9FF11}" srcOrd="5" destOrd="0" presId="urn:microsoft.com/office/officeart/2005/8/layout/vList4#6"/>
    <dgm:cxn modelId="{513C742D-C144-4245-A675-16E04887D3E5}" type="presParOf" srcId="{25E29AB1-DE1E-48E4-B66F-1D7048CC3527}" destId="{1ED16A2B-8516-4F79-8954-C053F3BC0B6B}" srcOrd="6" destOrd="0" presId="urn:microsoft.com/office/officeart/2005/8/layout/vList4#6"/>
    <dgm:cxn modelId="{0DD447F6-C2AA-429A-9366-1E35ADC80C87}" type="presParOf" srcId="{1ED16A2B-8516-4F79-8954-C053F3BC0B6B}" destId="{471ACDAA-8EBB-4B3F-89FD-E777335919BA}" srcOrd="0" destOrd="0" presId="urn:microsoft.com/office/officeart/2005/8/layout/vList4#6"/>
    <dgm:cxn modelId="{A0CC5FCA-05EB-46B0-B49E-6A63D6CBC36F}" type="presParOf" srcId="{1ED16A2B-8516-4F79-8954-C053F3BC0B6B}" destId="{0C6B9C41-271F-4061-9955-70DED635DAC1}" srcOrd="1" destOrd="0" presId="urn:microsoft.com/office/officeart/2005/8/layout/vList4#6"/>
    <dgm:cxn modelId="{E2CD65C0-466E-4B19-BD4D-E9B3481EA8DA}" type="presParOf" srcId="{1ED16A2B-8516-4F79-8954-C053F3BC0B6B}" destId="{5E310E1C-7377-4CBD-AD7A-3ED403513640}" srcOrd="2" destOrd="0" presId="urn:microsoft.com/office/officeart/2005/8/layout/vList4#6"/>
    <dgm:cxn modelId="{5D2935CF-293D-45C2-BD3B-2505B2B9823C}" type="presParOf" srcId="{25E29AB1-DE1E-48E4-B66F-1D7048CC3527}" destId="{F89176E6-859D-4FD9-8DED-11CCE6D56F7C}" srcOrd="7" destOrd="0" presId="urn:microsoft.com/office/officeart/2005/8/layout/vList4#6"/>
    <dgm:cxn modelId="{5EB470AB-F2BB-4C22-BB53-A1E89E59D9F6}" type="presParOf" srcId="{25E29AB1-DE1E-48E4-B66F-1D7048CC3527}" destId="{B2BFB810-8CC4-47A7-8F53-5989733EAF0E}" srcOrd="8" destOrd="0" presId="urn:microsoft.com/office/officeart/2005/8/layout/vList4#6"/>
    <dgm:cxn modelId="{69C32A49-29D9-43C9-8282-AB9143137BCD}" type="presParOf" srcId="{B2BFB810-8CC4-47A7-8F53-5989733EAF0E}" destId="{9259372F-C70A-44BC-BCB4-E2D4392785FE}" srcOrd="0" destOrd="0" presId="urn:microsoft.com/office/officeart/2005/8/layout/vList4#6"/>
    <dgm:cxn modelId="{69622D9B-5903-4B0D-A45D-52DACDFF2F6B}" type="presParOf" srcId="{B2BFB810-8CC4-47A7-8F53-5989733EAF0E}" destId="{889131BE-3A6B-4B48-98CB-9C233DE61FE5}" srcOrd="1" destOrd="0" presId="urn:microsoft.com/office/officeart/2005/8/layout/vList4#6"/>
    <dgm:cxn modelId="{610BEE5F-0513-42A6-AFB2-579546E96BEE}" type="presParOf" srcId="{B2BFB810-8CC4-47A7-8F53-5989733EAF0E}" destId="{CA3E3E8A-1393-43C6-A6A9-A1AF34CBCE7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8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41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322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0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6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929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5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3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2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8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4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1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1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9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20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40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7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34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499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5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2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2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205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4235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86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1101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2428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1840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3685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11349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48714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959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29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60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1864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0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609600" y="26670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7432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U0vFsaTZy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deo.mit.edu/watch/the-world-is-flat-9145/" TargetMode="Externa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Managers are facing unique challenges as Digital Technologies permeate the workplace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1 - Managing in the Digital World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26"/>
            <a:ext cx="3124200" cy="2066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-2"/>
            <a:ext cx="2743200" cy="2057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"/>
            <a:ext cx="3276600" cy="20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the Information Age</a:t>
            </a:r>
          </a:p>
        </p:txBody>
      </p:sp>
      <p:pic>
        <p:nvPicPr>
          <p:cNvPr id="3" name="Picture 3" descr="fig11-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082" y="3352800"/>
            <a:ext cx="6741518" cy="3200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061607" cy="2286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42606" y="1668463"/>
            <a:ext cx="57013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Could the conventional wisdom of the day during the age of agriculture and handwork every prepare a young person to be successful during the industrial age?  How would your parents and teachers tell you to prepare?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233862"/>
            <a:ext cx="2382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When you were trying to figure out what to study in college, who did you </a:t>
            </a:r>
            <a:r>
              <a:rPr lang="en-US" altLang="en-US" sz="2000" dirty="0" smtClean="0"/>
              <a:t>go to for advice?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28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400" dirty="0"/>
              <a:t>Five IT Megatrends in the Information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9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IT Megatrends in the Information </a:t>
            </a:r>
            <a:r>
              <a:rPr lang="en-US" dirty="0" smtClean="0"/>
              <a:t>Age:</a:t>
            </a:r>
            <a:br>
              <a:rPr lang="en-US" dirty="0" smtClean="0"/>
            </a:br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</a:t>
            </a:r>
            <a:r>
              <a:rPr lang="en-US" dirty="0"/>
              <a:t>believe that we’re living in a post-PC </a:t>
            </a:r>
            <a:r>
              <a:rPr lang="en-US" dirty="0" smtClean="0"/>
              <a:t>era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In the developing world mobile </a:t>
            </a:r>
            <a:r>
              <a:rPr lang="en-US" dirty="0"/>
              <a:t>devices </a:t>
            </a:r>
            <a:r>
              <a:rPr lang="en-US" dirty="0" smtClean="0"/>
              <a:t>often leapfrog </a:t>
            </a:r>
            <a:r>
              <a:rPr lang="en-US" dirty="0"/>
              <a:t>traditional </a:t>
            </a:r>
            <a:r>
              <a:rPr lang="en-US" dirty="0" smtClean="0"/>
              <a:t>PCs.</a:t>
            </a:r>
          </a:p>
          <a:p>
            <a:r>
              <a:rPr lang="en-US" dirty="0" smtClean="0"/>
              <a:t>Implications:</a:t>
            </a:r>
          </a:p>
          <a:p>
            <a:pPr lvl="1"/>
            <a:r>
              <a:rPr lang="en-US" dirty="0" smtClean="0"/>
              <a:t>Increased collaboration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manage </a:t>
            </a:r>
            <a:r>
              <a:rPr lang="en-US" dirty="0" smtClean="0"/>
              <a:t>business </a:t>
            </a:r>
            <a:r>
              <a:rPr lang="en-US" dirty="0"/>
              <a:t>in real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New ways to reach customers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828800"/>
            <a:ext cx="38854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IT Megatrends in the Information </a:t>
            </a:r>
            <a:r>
              <a:rPr lang="en-US" dirty="0" smtClean="0"/>
              <a:t>Age:</a:t>
            </a:r>
            <a:br>
              <a:rPr lang="en-US" dirty="0" smtClean="0"/>
            </a:b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dirty="0"/>
              <a:t>800 million </a:t>
            </a:r>
            <a:r>
              <a:rPr lang="en-US" dirty="0" smtClean="0"/>
              <a:t>Facebook </a:t>
            </a:r>
            <a:r>
              <a:rPr lang="en-US" dirty="0"/>
              <a:t>users </a:t>
            </a:r>
            <a:r>
              <a:rPr lang="en-US" dirty="0" smtClean="0"/>
              <a:t>share </a:t>
            </a:r>
            <a:r>
              <a:rPr lang="en-US" dirty="0"/>
              <a:t>status updates or pictures with friends and </a:t>
            </a:r>
            <a:r>
              <a:rPr lang="en-US" dirty="0" smtClean="0"/>
              <a:t>family</a:t>
            </a:r>
          </a:p>
          <a:p>
            <a:r>
              <a:rPr lang="en-US" dirty="0" smtClean="0"/>
              <a:t>Organizations </a:t>
            </a:r>
            <a:r>
              <a:rPr lang="en-US" dirty="0"/>
              <a:t>use social media to encourage employee collaboration or to connect with their </a:t>
            </a:r>
            <a:r>
              <a:rPr lang="en-US" dirty="0" smtClean="0"/>
              <a:t>customers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99" y="2667000"/>
            <a:ext cx="4572001" cy="26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IT Megatrends in the Information </a:t>
            </a:r>
            <a:r>
              <a:rPr lang="en-US" dirty="0" smtClean="0"/>
              <a:t>Age:</a:t>
            </a:r>
            <a:br>
              <a:rPr lang="en-US" dirty="0" smtClean="0"/>
            </a:br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IDC </a:t>
            </a:r>
            <a:r>
              <a:rPr lang="en-US" dirty="0"/>
              <a:t>estimated that in 2011, 1.8 </a:t>
            </a:r>
            <a:r>
              <a:rPr lang="en-US" dirty="0" err="1"/>
              <a:t>zettabytes</a:t>
            </a:r>
            <a:r>
              <a:rPr lang="en-US" dirty="0"/>
              <a:t> of data were generated and </a:t>
            </a:r>
            <a:r>
              <a:rPr lang="en-US" dirty="0" smtClean="0"/>
              <a:t>consumed</a:t>
            </a:r>
          </a:p>
          <a:p>
            <a:r>
              <a:rPr lang="en-US" dirty="0" smtClean="0"/>
              <a:t>How </a:t>
            </a:r>
            <a:r>
              <a:rPr lang="en-US" dirty="0"/>
              <a:t>much is 1.8 </a:t>
            </a:r>
            <a:r>
              <a:rPr lang="en-US" dirty="0" err="1"/>
              <a:t>zettabytes</a:t>
            </a:r>
            <a:r>
              <a:rPr lang="en-US" dirty="0"/>
              <a:t>? </a:t>
            </a:r>
            <a:r>
              <a:rPr lang="en-US" dirty="0" smtClean="0"/>
              <a:t>1.8 trillion gigabytes, or the equivalent </a:t>
            </a:r>
            <a:r>
              <a:rPr lang="en-US" dirty="0"/>
              <a:t>of 57 billion 32GB </a:t>
            </a:r>
            <a:r>
              <a:rPr lang="en-US" dirty="0" err="1"/>
              <a:t>iPads</a:t>
            </a:r>
            <a:r>
              <a:rPr lang="en-US" dirty="0"/>
              <a:t> (IDC, 2011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number is forecast to </a:t>
            </a:r>
            <a:r>
              <a:rPr lang="en-US" dirty="0" smtClean="0"/>
              <a:t>grow by 50 </a:t>
            </a:r>
            <a:r>
              <a:rPr lang="en-US" dirty="0"/>
              <a:t>times </a:t>
            </a:r>
            <a:r>
              <a:rPr lang="en-US" dirty="0" smtClean="0"/>
              <a:t>by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IT Megatrends in the Information </a:t>
            </a:r>
            <a:r>
              <a:rPr lang="en-US" dirty="0" smtClean="0"/>
              <a:t>Age:</a:t>
            </a:r>
            <a:br>
              <a:rPr lang="en-US" dirty="0" smtClean="0"/>
            </a:br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technologies enable using the Internet as the platform for applications and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Many </a:t>
            </a:r>
            <a:r>
              <a:rPr lang="en-US" dirty="0"/>
              <a:t>regard cloud computing as the beginning of the “fourth </a:t>
            </a:r>
            <a:r>
              <a:rPr lang="en-US" dirty="0" smtClean="0"/>
              <a:t>wave”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applications but also the data reside in the cloud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3622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Five IT Megatrends in the Information </a:t>
            </a:r>
            <a:r>
              <a:rPr lang="en-US" dirty="0" smtClean="0"/>
              <a:t>Age:</a:t>
            </a:r>
            <a:br>
              <a:rPr lang="en-US" dirty="0" smtClean="0"/>
            </a:br>
            <a:r>
              <a:rPr lang="en-US" dirty="0" smtClean="0"/>
              <a:t>Consumerization </a:t>
            </a:r>
            <a:r>
              <a:rPr lang="en-US" dirty="0"/>
              <a:t>of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Consumerization may be the most significant trend affecting organizational IT personnel</a:t>
            </a:r>
          </a:p>
          <a:p>
            <a:pPr lvl="1"/>
            <a:r>
              <a:rPr lang="en-US" dirty="0" smtClean="0"/>
              <a:t>Today’s </a:t>
            </a:r>
            <a:r>
              <a:rPr lang="en-US" dirty="0"/>
              <a:t>employees </a:t>
            </a:r>
            <a:r>
              <a:rPr lang="en-US" dirty="0" smtClean="0"/>
              <a:t>bring their own devices to work</a:t>
            </a:r>
          </a:p>
          <a:p>
            <a:pPr lvl="1"/>
            <a:r>
              <a:rPr lang="en-US" dirty="0" smtClean="0"/>
              <a:t>Initially used for emails / social networking</a:t>
            </a:r>
          </a:p>
          <a:p>
            <a:pPr lvl="2"/>
            <a:r>
              <a:rPr lang="en-US" dirty="0" smtClean="0"/>
              <a:t>Now used for other important tasks such as enterprise </a:t>
            </a:r>
            <a:r>
              <a:rPr lang="en-US" dirty="0"/>
              <a:t>resource </a:t>
            </a:r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Creates security concerns</a:t>
            </a:r>
          </a:p>
          <a:p>
            <a:pPr lvl="1"/>
            <a:r>
              <a:rPr lang="en-US" dirty="0" smtClean="0"/>
              <a:t>Opens up new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</a:t>
            </a:r>
            <a:r>
              <a:rPr lang="en-US" dirty="0" smtClean="0"/>
              <a:t>Globalization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2530428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2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17525" y="149224"/>
            <a:ext cx="8855075" cy="1527176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What is “globalization” and how is it manifested?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68300" y="1763713"/>
            <a:ext cx="81502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hlinkClick r:id="rId3"/>
              </a:rPr>
              <a:t>Did you know 3.0?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How much of this has been enabled by technology?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Does any of this make you feel a little threatened and uncomfortable?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54584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644650"/>
            <a:ext cx="5441950" cy="3097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5425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4B5064"/>
                </a:solidFill>
                <a:latin typeface="Georgia" charset="0"/>
              </a:rPr>
              <a:t>Globalization: </a:t>
            </a:r>
            <a:r>
              <a:rPr lang="en-US" sz="3000">
                <a:solidFill>
                  <a:srgbClr val="4B5064"/>
                </a:solidFill>
                <a:latin typeface="Georgia" charset="0"/>
              </a:rPr>
              <a:t>Economic Changes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5913" y="4810125"/>
            <a:ext cx="8488362" cy="14859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>
                <a:latin typeface="Georgia" charset="0"/>
              </a:rPr>
              <a:t>Economic Changes</a:t>
            </a:r>
          </a:p>
          <a:p>
            <a:pPr lvl="1" eaLnBrk="1" hangingPunct="1"/>
            <a:r>
              <a:rPr lang="en-US" sz="2400">
                <a:latin typeface="Georgia" charset="0"/>
              </a:rPr>
              <a:t>Increases in international trade, development of global financial systems and currency, and outsourcing of labor</a:t>
            </a:r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sp>
        <p:nvSpPr>
          <p:cNvPr id="57349" name="Oval 7"/>
          <p:cNvSpPr>
            <a:spLocks noChangeArrowheads="1"/>
          </p:cNvSpPr>
          <p:nvPr/>
        </p:nvSpPr>
        <p:spPr bwMode="auto">
          <a:xfrm>
            <a:off x="1724025" y="1704975"/>
            <a:ext cx="1866900" cy="1679575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 Learning 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45732310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7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657350"/>
            <a:ext cx="5441950" cy="3097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5425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4B5064"/>
                </a:solidFill>
                <a:latin typeface="Georgia" charset="0"/>
              </a:rPr>
              <a:t>Globalization: </a:t>
            </a:r>
            <a:r>
              <a:rPr lang="en-US" sz="3000">
                <a:solidFill>
                  <a:srgbClr val="4B5064"/>
                </a:solidFill>
                <a:latin typeface="Georgia" charset="0"/>
              </a:rPr>
              <a:t>Cultural Changes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5738" y="4705350"/>
            <a:ext cx="8763000" cy="1485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>
                <a:latin typeface="Georgia" charset="0"/>
              </a:rPr>
              <a:t>Cultural </a:t>
            </a:r>
            <a:r>
              <a:rPr lang="en-US" sz="2200" dirty="0" smtClean="0">
                <a:latin typeface="Georgia" charset="0"/>
              </a:rPr>
              <a:t>Changes Increased Multiculturalism </a:t>
            </a:r>
            <a:r>
              <a:rPr lang="en-US" sz="2400" dirty="0" smtClean="0">
                <a:latin typeface="Georgia" charset="0"/>
              </a:rPr>
              <a:t>through:</a:t>
            </a:r>
          </a:p>
          <a:p>
            <a:pPr lvl="1"/>
            <a:r>
              <a:rPr lang="en-US" sz="1400" dirty="0" smtClean="0">
                <a:latin typeface="Georgia" charset="0"/>
              </a:rPr>
              <a:t>TV </a:t>
            </a:r>
            <a:r>
              <a:rPr lang="en-US" sz="1400" dirty="0">
                <a:latin typeface="Georgia" charset="0"/>
              </a:rPr>
              <a:t>and </a:t>
            </a:r>
            <a:r>
              <a:rPr lang="en-US" sz="1400" dirty="0" smtClean="0">
                <a:latin typeface="Georgia" charset="0"/>
              </a:rPr>
              <a:t>movies</a:t>
            </a:r>
            <a:endParaRPr lang="en-US" sz="1400" dirty="0">
              <a:latin typeface="Georgia" charset="0"/>
            </a:endParaRPr>
          </a:p>
          <a:p>
            <a:pPr lvl="1"/>
            <a:r>
              <a:rPr lang="en-US" sz="1400" dirty="0" smtClean="0">
                <a:latin typeface="Georgia" charset="0"/>
              </a:rPr>
              <a:t>International travel </a:t>
            </a:r>
            <a:r>
              <a:rPr lang="en-US" sz="1400" dirty="0">
                <a:latin typeface="Georgia" charset="0"/>
              </a:rPr>
              <a:t>and </a:t>
            </a:r>
            <a:r>
              <a:rPr lang="en-US" sz="1400" dirty="0" smtClean="0">
                <a:latin typeface="Georgia" charset="0"/>
              </a:rPr>
              <a:t>immigration </a:t>
            </a:r>
          </a:p>
          <a:p>
            <a:pPr lvl="1"/>
            <a:r>
              <a:rPr lang="en-US" sz="1400" dirty="0" smtClean="0">
                <a:latin typeface="Georgia" charset="0"/>
              </a:rPr>
              <a:t>Ethnic Foods </a:t>
            </a:r>
          </a:p>
          <a:p>
            <a:pPr lvl="1"/>
            <a:r>
              <a:rPr lang="en-US" sz="1400" dirty="0" smtClean="0">
                <a:latin typeface="Georgia" charset="0"/>
              </a:rPr>
              <a:t>Social Media: Facebook, </a:t>
            </a:r>
            <a:r>
              <a:rPr lang="en-US" sz="1400" dirty="0">
                <a:latin typeface="Georgia" charset="0"/>
              </a:rPr>
              <a:t>Twitter, and YouTube</a:t>
            </a:r>
          </a:p>
        </p:txBody>
      </p:sp>
      <p:sp>
        <p:nvSpPr>
          <p:cNvPr id="59397" name="Oval 7"/>
          <p:cNvSpPr>
            <a:spLocks noChangeArrowheads="1"/>
          </p:cNvSpPr>
          <p:nvPr/>
        </p:nvSpPr>
        <p:spPr bwMode="auto">
          <a:xfrm>
            <a:off x="3506788" y="3030538"/>
            <a:ext cx="1866900" cy="1679575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5425"/>
            <a:ext cx="8001000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4B5064"/>
                </a:solidFill>
                <a:latin typeface="Georgia" charset="0"/>
              </a:rPr>
              <a:t>Globalization: </a:t>
            </a:r>
            <a:r>
              <a:rPr lang="en-US" sz="3000">
                <a:solidFill>
                  <a:srgbClr val="4B5064"/>
                </a:solidFill>
                <a:latin typeface="Georgia" charset="0"/>
              </a:rPr>
              <a:t>Technological Changes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6538" y="4679950"/>
            <a:ext cx="8607425" cy="1720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Georgia" charset="0"/>
              </a:rPr>
              <a:t>Technological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Georgia" charset="0"/>
              </a:rPr>
              <a:t>Low-cost computing platforms and communication </a:t>
            </a:r>
            <a:r>
              <a:rPr lang="en-US" sz="1800" dirty="0" smtClean="0">
                <a:latin typeface="Georgia" charset="0"/>
              </a:rPr>
              <a:t>technologies</a:t>
            </a:r>
            <a:r>
              <a:rPr lang="en-US" sz="1800" dirty="0">
                <a:latin typeface="Georgia" charset="0"/>
              </a:rPr>
              <a:t> </a:t>
            </a:r>
            <a:r>
              <a:rPr lang="en-US" sz="1800" dirty="0" smtClean="0">
                <a:latin typeface="Georgia" charset="0"/>
              </a:rPr>
              <a:t>&amp; infrastructure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latin typeface="Georgia" charset="0"/>
              </a:rPr>
              <a:t>e</a:t>
            </a:r>
            <a:r>
              <a:rPr lang="en-US" sz="1800" dirty="0">
                <a:latin typeface="Georgia" charset="0"/>
              </a:rPr>
              <a:t>-mail, Skype, and instant </a:t>
            </a:r>
            <a:r>
              <a:rPr lang="en-US" sz="1800" dirty="0" smtClean="0">
                <a:latin typeface="Georgia" charset="0"/>
              </a:rPr>
              <a:t>messaging</a:t>
            </a:r>
            <a:endParaRPr lang="en-US" sz="1800" dirty="0">
              <a:latin typeface="Georgi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Georgia" charset="0"/>
              </a:rPr>
              <a:t>g</a:t>
            </a:r>
            <a:r>
              <a:rPr lang="en-US" sz="1800" dirty="0" smtClean="0">
                <a:latin typeface="Georgia" charset="0"/>
              </a:rPr>
              <a:t>lobal </a:t>
            </a:r>
            <a:r>
              <a:rPr lang="en-US" sz="1800" dirty="0">
                <a:latin typeface="Georgia" charset="0"/>
              </a:rPr>
              <a:t>patent and copyright enforcement</a:t>
            </a:r>
            <a:endParaRPr lang="en-US" sz="1600" dirty="0">
              <a:latin typeface="Georgia" charset="0"/>
            </a:endParaRPr>
          </a:p>
        </p:txBody>
      </p:sp>
      <p:pic>
        <p:nvPicPr>
          <p:cNvPr id="61444" name="Picture 7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604963"/>
            <a:ext cx="5441950" cy="30972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5203825" y="1606550"/>
            <a:ext cx="1866900" cy="1679575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5425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Globalization: </a:t>
            </a:r>
            <a:r>
              <a:rPr lang="en-US" altLang="en-US" sz="3000" smtClean="0">
                <a:solidFill>
                  <a:srgbClr val="4B5064"/>
                </a:solidFill>
              </a:rPr>
              <a:t>1.0, 2.0, 3.0</a:t>
            </a:r>
          </a:p>
        </p:txBody>
      </p:sp>
      <p:pic>
        <p:nvPicPr>
          <p:cNvPr id="50180" name="Picture 6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19238"/>
            <a:ext cx="56499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Nona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157788"/>
            <a:ext cx="5895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337300" y="2149475"/>
            <a:ext cx="280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hlinkClick r:id="rId5"/>
              </a:rPr>
              <a:t>The World is Flat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477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Key Factors Enabling Globalization 3.0</a:t>
            </a:r>
            <a:endParaRPr lang="en-US" dirty="0">
              <a:ea typeface="+mj-ea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504237" cy="4572000"/>
          </a:xfrm>
        </p:spPr>
        <p:txBody>
          <a:bodyPr/>
          <a:lstStyle/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November 9, 1989—The Fall of the Berlin Wall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August 9, 1995—Release of Netscape Web Browser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Work Flow Software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Uploading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Outsourcing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Offshoring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Supply Chaining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In-Sourcing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In-Forming</a:t>
            </a:r>
          </a:p>
          <a:p>
            <a:pPr marL="457200" indent="-457200">
              <a:buFont typeface="Georgia" charset="0"/>
              <a:buAutoNum type="arabicPeriod"/>
            </a:pPr>
            <a:r>
              <a:rPr lang="en-US" sz="2400">
                <a:latin typeface="Georgia" charset="0"/>
              </a:rPr>
              <a:t>The Steroids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2550" y="2665413"/>
            <a:ext cx="4989513" cy="3046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ea typeface="+mn-ea"/>
                <a:cs typeface="Times New Roman" pitchFamily="18" charset="0"/>
              </a:rPr>
              <a:t>Triple convergence: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Enablers work together, enhancing collaboration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Move from vertical to horizontal collaboration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Inclusion of China, India, and Soviet Union</a:t>
            </a:r>
          </a:p>
        </p:txBody>
      </p:sp>
    </p:spTree>
    <p:extLst>
      <p:ext uri="{BB962C8B-B14F-4D97-AF65-F5344CB8AC3E}">
        <p14:creationId xmlns:p14="http://schemas.microsoft.com/office/powerpoint/2010/main" val="17106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Information Systems Outsourcing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Outsourcing: moving of business processes or tasks to another company</a:t>
            </a:r>
          </a:p>
          <a:p>
            <a:pPr lvl="1"/>
            <a:r>
              <a:rPr lang="en-US" dirty="0" smtClean="0"/>
              <a:t>Facilitated by declining telecommunication costs</a:t>
            </a:r>
          </a:p>
          <a:p>
            <a:pPr lvl="1"/>
            <a:r>
              <a:rPr lang="en-US" dirty="0" smtClean="0"/>
              <a:t>Driven by cost reduction</a:t>
            </a:r>
          </a:p>
          <a:p>
            <a:pPr lvl="2"/>
            <a:r>
              <a:rPr lang="en-US" dirty="0" smtClean="0"/>
              <a:t>Reduced labor costs for low-skilled labor: Apple outsourcing manufacturing to China</a:t>
            </a:r>
          </a:p>
          <a:p>
            <a:pPr lvl="2"/>
            <a:r>
              <a:rPr lang="en-US" dirty="0" smtClean="0"/>
              <a:t>Reduced labor costs for relatively high-skilled labor: Boeing outsourcing 787 Aeronautical Engineering to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Information Systems Outsourcing:</a:t>
            </a:r>
            <a:br>
              <a:rPr lang="en-US" dirty="0" smtClean="0"/>
            </a:br>
            <a:r>
              <a:rPr lang="en-US" dirty="0" smtClean="0"/>
              <a:t>Key Reasons for Outsourcing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reduce or control costs</a:t>
            </a:r>
          </a:p>
          <a:p>
            <a:r>
              <a:rPr lang="en-US" dirty="0" smtClean="0"/>
              <a:t>To free up internal resources</a:t>
            </a:r>
          </a:p>
          <a:p>
            <a:r>
              <a:rPr lang="en-US" dirty="0" smtClean="0"/>
              <a:t>To gain access to world-class capabilities</a:t>
            </a:r>
          </a:p>
          <a:p>
            <a:r>
              <a:rPr lang="en-US" dirty="0" smtClean="0"/>
              <a:t>To increase revenue potential of the organization</a:t>
            </a:r>
          </a:p>
          <a:p>
            <a:r>
              <a:rPr lang="en-US" dirty="0" smtClean="0"/>
              <a:t>To reduce time to market</a:t>
            </a:r>
          </a:p>
          <a:p>
            <a:r>
              <a:rPr lang="en-US" dirty="0" smtClean="0"/>
              <a:t>To increase process efficiencies</a:t>
            </a:r>
          </a:p>
          <a:p>
            <a:r>
              <a:rPr lang="en-US" dirty="0" smtClean="0"/>
              <a:t>To be able to focus on core activities</a:t>
            </a:r>
          </a:p>
          <a:p>
            <a:r>
              <a:rPr lang="en-US" dirty="0" smtClean="0"/>
              <a:t>To source specific capabilities or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Opportunities of Operating in the Digital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Falling Transportation Costs</a:t>
            </a:r>
          </a:p>
          <a:p>
            <a:pPr lvl="1"/>
            <a:r>
              <a:rPr lang="en-US" dirty="0" smtClean="0"/>
              <a:t>Shipping a bottle of wine from Australia to Europe merely costs a few cents</a:t>
            </a:r>
          </a:p>
          <a:p>
            <a:r>
              <a:rPr lang="en-US" dirty="0" smtClean="0"/>
              <a:t>Falling Telecommunication Costs</a:t>
            </a:r>
          </a:p>
          <a:p>
            <a:pPr lvl="1"/>
            <a:r>
              <a:rPr lang="en-US" dirty="0" smtClean="0"/>
              <a:t>These have helped create shared perspectives of behavior, desirable goods, and even forms of government</a:t>
            </a:r>
          </a:p>
          <a:p>
            <a:r>
              <a:rPr lang="en-US" dirty="0" smtClean="0"/>
              <a:t>Reaching Global Markets</a:t>
            </a:r>
          </a:p>
          <a:p>
            <a:r>
              <a:rPr lang="en-US" dirty="0" smtClean="0"/>
              <a:t>Accessing a Global Labor Pool</a:t>
            </a:r>
          </a:p>
          <a:p>
            <a:pPr lvl="1"/>
            <a:r>
              <a:rPr lang="en-US" dirty="0" smtClean="0"/>
              <a:t>Highly skilled or low cost labor pools exist in many countries which are now economically accessible</a:t>
            </a:r>
          </a:p>
        </p:txBody>
      </p:sp>
    </p:spTree>
    <p:extLst>
      <p:ext uri="{BB962C8B-B14F-4D97-AF65-F5344CB8AC3E}">
        <p14:creationId xmlns:p14="http://schemas.microsoft.com/office/powerpoint/2010/main" val="26222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Operating in the Digital World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</a:t>
            </a:r>
          </a:p>
          <a:p>
            <a:pPr lvl="1"/>
            <a:r>
              <a:rPr lang="en-US" smtClean="0"/>
              <a:t>Political instability</a:t>
            </a:r>
          </a:p>
          <a:p>
            <a:pPr lvl="1"/>
            <a:r>
              <a:rPr lang="en-US" smtClean="0"/>
              <a:t>Regulatory: privacy, control, standards, censorship  </a:t>
            </a:r>
          </a:p>
          <a:p>
            <a:r>
              <a:rPr lang="en-US" smtClean="0"/>
              <a:t>Geopolitical</a:t>
            </a:r>
          </a:p>
          <a:p>
            <a:pPr lvl="1"/>
            <a:r>
              <a:rPr lang="en-US" smtClean="0"/>
              <a:t>Time zones, infrastructure </a:t>
            </a:r>
          </a:p>
          <a:p>
            <a:pPr lvl="1"/>
            <a:r>
              <a:rPr lang="en-US" smtClean="0"/>
              <a:t>Workforce: welfare, demographics, expertise</a:t>
            </a:r>
          </a:p>
          <a:p>
            <a:r>
              <a:rPr lang="en-US" smtClean="0"/>
              <a:t>Cultural</a:t>
            </a:r>
          </a:p>
          <a:p>
            <a:pPr lvl="1"/>
            <a:r>
              <a:rPr lang="en-US" smtClean="0"/>
              <a:t>Working with, providing services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Information Systems Defined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035896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4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dirty="0"/>
              <a:t>The Components of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400915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Five Components of Information Systems: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4" name="Picture 3" descr="fig1-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159" y="1806606"/>
            <a:ext cx="4372841" cy="45720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3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Information Systems Today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4197466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600" dirty="0"/>
              <a:t>Data: The Root and Purpose of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3058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 is analyzed and processed into information</a:t>
            </a:r>
          </a:p>
          <a:p>
            <a:r>
              <a:rPr lang="en-US" dirty="0" smtClean="0"/>
              <a:t>When there is an ability to understand the information and make decisions using it, it becomes knowledge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05000" y="1752600"/>
            <a:ext cx="5334000" cy="3325430"/>
            <a:chOff x="1632" y="1838"/>
            <a:chExt cx="2784" cy="1701"/>
          </a:xfrm>
        </p:grpSpPr>
        <p:pic>
          <p:nvPicPr>
            <p:cNvPr id="5" name="Picture 8" descr="fig1-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838"/>
              <a:ext cx="2784" cy="720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6" name="Picture 10" descr="fig1-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96"/>
              <a:ext cx="2784" cy="480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7" name="Picture 11" descr="fig1-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880"/>
              <a:ext cx="2784" cy="659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680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41300"/>
            <a:ext cx="8326437" cy="838200"/>
          </a:xfrm>
        </p:spPr>
        <p:txBody>
          <a:bodyPr/>
          <a:lstStyle/>
          <a:p>
            <a:pPr eaLnBrk="1" hangingPunct="1"/>
            <a:r>
              <a:rPr lang="en-US" sz="3000">
                <a:solidFill>
                  <a:srgbClr val="4B5064"/>
                </a:solidFill>
                <a:latin typeface="Georgia" charset="0"/>
              </a:rPr>
              <a:t>The Components of Information Systems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67238" y="3136900"/>
            <a:ext cx="4381500" cy="26400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>
                <a:latin typeface="Georgia" charset="0"/>
              </a:rPr>
              <a:t>Hardware—</a:t>
            </a:r>
            <a:r>
              <a:rPr lang="en-US" sz="2000">
                <a:latin typeface="Georgia" charset="0"/>
              </a:rPr>
              <a:t>CPU, disk drives, monitors, keyboards, and so on</a:t>
            </a:r>
            <a:endParaRPr lang="en-US" sz="2400">
              <a:latin typeface="Georgia" charset="0"/>
            </a:endParaRPr>
          </a:p>
          <a:p>
            <a:pPr eaLnBrk="1" hangingPunct="1"/>
            <a:r>
              <a:rPr lang="en-US" sz="2400">
                <a:latin typeface="Georgia" charset="0"/>
              </a:rPr>
              <a:t>Software—</a:t>
            </a:r>
            <a:r>
              <a:rPr lang="en-US" sz="2000">
                <a:latin typeface="Georgia" charset="0"/>
              </a:rPr>
              <a:t>provide hardware with processing instructions</a:t>
            </a:r>
          </a:p>
          <a:p>
            <a:pPr eaLnBrk="1" hangingPunct="1"/>
            <a:r>
              <a:rPr lang="en-US" sz="2400">
                <a:latin typeface="Georgia" charset="0"/>
              </a:rPr>
              <a:t>Telecommunications networks—</a:t>
            </a:r>
            <a:r>
              <a:rPr lang="en-US" sz="2000">
                <a:latin typeface="Georgia" charset="0"/>
              </a:rPr>
              <a:t>allow computers to share information and services</a:t>
            </a:r>
            <a:r>
              <a:rPr lang="en-US" sz="2400">
                <a:latin typeface="Georgia" charset="0"/>
              </a:rPr>
              <a:t> </a:t>
            </a:r>
          </a:p>
        </p:txBody>
      </p:sp>
      <p:pic>
        <p:nvPicPr>
          <p:cNvPr id="75780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46238"/>
            <a:ext cx="4173537" cy="451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Oval 7"/>
          <p:cNvSpPr>
            <a:spLocks noChangeArrowheads="1"/>
          </p:cNvSpPr>
          <p:nvPr/>
        </p:nvSpPr>
        <p:spPr bwMode="auto">
          <a:xfrm>
            <a:off x="1781175" y="2206625"/>
            <a:ext cx="1131888" cy="1046163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7"/>
          <p:cNvSpPr>
            <a:spLocks noChangeArrowheads="1"/>
          </p:cNvSpPr>
          <p:nvPr/>
        </p:nvSpPr>
        <p:spPr bwMode="auto">
          <a:xfrm>
            <a:off x="784225" y="4684713"/>
            <a:ext cx="1131888" cy="1046162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074988" y="4779963"/>
            <a:ext cx="1131887" cy="1046162"/>
          </a:xfrm>
          <a:prstGeom prst="ellipse">
            <a:avLst/>
          </a:prstGeom>
          <a:solidFill>
            <a:srgbClr val="EB963C">
              <a:alpha val="20000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1676400"/>
            <a:ext cx="4219575" cy="133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latin typeface="+mn-lt"/>
                <a:ea typeface="+mn-ea"/>
                <a:cs typeface="+mn-cs"/>
              </a:rPr>
              <a:t>Information System </a:t>
            </a:r>
            <a:r>
              <a:rPr lang="en-US" sz="2700" dirty="0">
                <a:latin typeface="+mn-lt"/>
                <a:ea typeface="+mn-ea"/>
                <a:cs typeface="+mn-cs"/>
                <a:sym typeface="Wingdings" pitchFamily="2" charset="2"/>
              </a:rPr>
              <a:t> Computer Information System</a:t>
            </a:r>
            <a:endParaRPr lang="en-US" sz="27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dirty="0"/>
              <a:t>People: The Builders, Managers, and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Users </a:t>
            </a:r>
            <a:r>
              <a:rPr lang="en-US" sz="3600" dirty="0"/>
              <a:t>of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ecosystem of Users, Builders, Managers, and those who study information systems</a:t>
            </a:r>
          </a:p>
          <a:p>
            <a:r>
              <a:rPr lang="en-US" dirty="0" smtClean="0"/>
              <a:t>As the </a:t>
            </a:r>
            <a:r>
              <a:rPr lang="en-US" dirty="0"/>
              <a:t>u</a:t>
            </a:r>
            <a:r>
              <a:rPr lang="en-US" dirty="0" smtClean="0"/>
              <a:t>se of information systems grows, so does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</a:t>
            </a:r>
            <a:r>
              <a:rPr lang="en-US" dirty="0" smtClean="0"/>
              <a:t>eed for dedicated IS professionals</a:t>
            </a:r>
          </a:p>
          <a:p>
            <a:r>
              <a:rPr lang="en-US" dirty="0" smtClean="0"/>
              <a:t>Growing </a:t>
            </a:r>
            <a:r>
              <a:rPr lang="en-US" dirty="0"/>
              <a:t>d</a:t>
            </a:r>
            <a:r>
              <a:rPr lang="en-US" dirty="0" smtClean="0"/>
              <a:t>emand focused on those with advanced </a:t>
            </a:r>
            <a:r>
              <a:rPr lang="en-US" dirty="0"/>
              <a:t>and/or </a:t>
            </a:r>
            <a:r>
              <a:rPr lang="en-US" dirty="0" smtClean="0"/>
              <a:t>unique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22250"/>
            <a:ext cx="8247063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4B5064"/>
                </a:solidFill>
                <a:latin typeface="Georgia" charset="0"/>
              </a:rPr>
              <a:t>People:</a:t>
            </a:r>
            <a:r>
              <a:rPr lang="en-US" sz="3400">
                <a:solidFill>
                  <a:srgbClr val="4B5064"/>
                </a:solidFill>
                <a:latin typeface="Georgia" charset="0"/>
              </a:rPr>
              <a:t> </a:t>
            </a:r>
            <a:r>
              <a:rPr lang="en-US" sz="3000">
                <a:solidFill>
                  <a:srgbClr val="4B5064"/>
                </a:solidFill>
                <a:latin typeface="Georgia" charset="0"/>
              </a:rPr>
              <a:t>The Builders and Managers of 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Georgia" charset="0"/>
              </a:rPr>
              <a:t>Career opportunities are strong and expected to grow.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U.S. Bureau of Labor Statistics: Employment for computer and IS managers will grow faster than the average for all occupations through 2016.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Median annual earnings of IS managers in May 2009 were $113,720.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Starting salary offers for IS majors, with one year or less of experience, averaged $54,038. 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Some titles: systems analysts, systems programmers, systems operators, network administrators, database administrators, systems designers, systems managers, and chief information officers </a:t>
            </a:r>
          </a:p>
          <a:p>
            <a:pPr lvl="1" eaLnBrk="1" hangingPunct="1"/>
            <a:endParaRPr lang="en-US" dirty="0">
              <a:latin typeface="Georgia" charset="0"/>
            </a:endParaRPr>
          </a:p>
          <a:p>
            <a:pPr lvl="1" eaLnBrk="1" hangingPunct="1"/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Positions Rank Among the </a:t>
            </a:r>
            <a:br>
              <a:rPr lang="en-US" dirty="0" smtClean="0"/>
            </a:br>
            <a:r>
              <a:rPr lang="en-US" dirty="0" smtClean="0"/>
              <a:t>Best </a:t>
            </a:r>
            <a:r>
              <a:rPr lang="en-US" dirty="0"/>
              <a:t>Jobs in America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341451"/>
              </p:ext>
            </p:extLst>
          </p:nvPr>
        </p:nvGraphicFramePr>
        <p:xfrm>
          <a:off x="533400" y="1828800"/>
          <a:ext cx="8229600" cy="4876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2514600"/>
                <a:gridCol w="3048000"/>
                <a:gridCol w="20574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Rank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Career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Job Growth (10-year forecast)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Median Pay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 anchor="b"/>
                </a:tc>
              </a:tr>
              <a:tr h="266446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Software developer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32%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$82,400</a:t>
                      </a:r>
                      <a:endParaRPr lang="en-US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128079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Physical therapist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30%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$75,900</a:t>
                      </a:r>
                      <a:endParaRPr lang="en-US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218312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Financial adviser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30%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$93,900</a:t>
                      </a:r>
                      <a:endParaRPr lang="en-US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156145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Civil engineer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24%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$74,700</a:t>
                      </a:r>
                      <a:endParaRPr lang="en-US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93978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Marketing specialist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28%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$52,200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184211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6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Management consultant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24%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$111,000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274444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 consultant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20%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$96,500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159890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Database administrator</a:t>
                      </a:r>
                      <a:endParaRPr lang="en-US" sz="14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20%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$86,600</a:t>
                      </a:r>
                      <a:endParaRPr lang="en-US" sz="14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121536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9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Financial analyst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20%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$62,600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211769">
                <a:tc>
                  <a:txBody>
                    <a:bodyPr/>
                    <a:lstStyle/>
                    <a:p>
                      <a:pPr marL="0" marR="12954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10</a:t>
                      </a:r>
                      <a:endParaRPr lang="en-US" sz="1200" b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Environmental engineer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31%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marL="0" marR="88265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$81,200</a:t>
                      </a:r>
                      <a:endParaRPr lang="en-US" sz="12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241300"/>
            <a:ext cx="7056437" cy="838200"/>
          </a:xfrm>
        </p:spPr>
        <p:txBody>
          <a:bodyPr/>
          <a:lstStyle/>
          <a:p>
            <a:pPr marL="465138" algn="l" eaLnBrk="1" hangingPunct="1"/>
            <a:r>
              <a:rPr lang="en-US" sz="1600">
                <a:solidFill>
                  <a:srgbClr val="4B5064"/>
                </a:solidFill>
                <a:latin typeface="Georgia" charset="0"/>
              </a:rPr>
              <a:t>INDUSTRY ANALYSIS</a:t>
            </a:r>
            <a:r>
              <a:rPr lang="en-US">
                <a:solidFill>
                  <a:srgbClr val="4B5064"/>
                </a:solidFill>
                <a:latin typeface="Georgia" charset="0"/>
              </a:rPr>
              <a:t/>
            </a:r>
            <a:br>
              <a:rPr lang="en-US">
                <a:solidFill>
                  <a:srgbClr val="4B5064"/>
                </a:solidFill>
                <a:latin typeface="Georgia" charset="0"/>
              </a:rPr>
            </a:br>
            <a:r>
              <a:rPr lang="en-US">
                <a:solidFill>
                  <a:srgbClr val="4B5064"/>
                </a:solidFill>
                <a:latin typeface="Georgia" charset="0"/>
              </a:rPr>
              <a:t>Business Career Outlook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226425" cy="4465637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</a:rPr>
              <a:t>Globalization trend is increasing the need for </a:t>
            </a:r>
            <a:r>
              <a:rPr lang="ja-JP" altLang="en-US" sz="2800" dirty="0">
                <a:latin typeface="Georgia" charset="0"/>
              </a:rPr>
              <a:t>“</a:t>
            </a:r>
            <a:r>
              <a:rPr lang="en-US" sz="2800" dirty="0">
                <a:latin typeface="Georgia" charset="0"/>
              </a:rPr>
              <a:t>Global Skills</a:t>
            </a:r>
            <a:r>
              <a:rPr lang="ja-JP" altLang="en-US" sz="2800" dirty="0">
                <a:latin typeface="Georgia" charset="0"/>
              </a:rPr>
              <a:t>”</a:t>
            </a:r>
            <a:r>
              <a:rPr lang="en-US" sz="2800" dirty="0">
                <a:latin typeface="Georgia" charset="0"/>
              </a:rPr>
              <a:t>—What can you do?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Gain international experience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Learn more than one language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Sensitize yourself to global cultural and political issues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>
                <a:latin typeface="Georgia" charset="0"/>
              </a:rPr>
              <a:t>In addition—Immerse yourself into the culture: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Read books and newspapers.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Talk to people who know the culture.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Watch locally produced television.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Share meals with local workers.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dirty="0">
                <a:latin typeface="Georgia" charset="0"/>
              </a:rPr>
              <a:t>Learn key phrases in the language.</a:t>
            </a:r>
          </a:p>
        </p:txBody>
      </p:sp>
      <p:pic>
        <p:nvPicPr>
          <p:cNvPr id="148484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6700"/>
            <a:ext cx="1192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3600" dirty="0"/>
              <a:t>Organizations: The Context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Information </a:t>
            </a:r>
            <a:r>
              <a:rPr lang="en-US" sz="3600" dirty="0"/>
              <a:t>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Systems can help organizations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more productive and </a:t>
            </a:r>
            <a:r>
              <a:rPr lang="en-US" dirty="0" smtClean="0"/>
              <a:t>profitable</a:t>
            </a:r>
          </a:p>
          <a:p>
            <a:pPr lvl="1"/>
            <a:r>
              <a:rPr lang="en-US" dirty="0" smtClean="0"/>
              <a:t>Gain </a:t>
            </a:r>
            <a:r>
              <a:rPr lang="en-US" dirty="0"/>
              <a:t>competitive </a:t>
            </a:r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Reach more customers</a:t>
            </a:r>
          </a:p>
          <a:p>
            <a:pPr lvl="1"/>
            <a:r>
              <a:rPr lang="en-US" dirty="0" smtClean="0"/>
              <a:t> Improve service </a:t>
            </a:r>
            <a:r>
              <a:rPr lang="en-US" dirty="0"/>
              <a:t>to their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This </a:t>
            </a:r>
            <a:r>
              <a:rPr lang="en-US" dirty="0"/>
              <a:t>holds true for all types of organizations—professional, social, religious, educational, and </a:t>
            </a:r>
            <a:r>
              <a:rPr lang="en-US" dirty="0" smtClean="0"/>
              <a:t>governmental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794750" cy="758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Types of Info Systems Used in Organizations</a:t>
            </a:r>
            <a:endParaRPr lang="en-US" dirty="0">
              <a:ea typeface="+mj-ea"/>
            </a:endParaRPr>
          </a:p>
        </p:txBody>
      </p:sp>
      <p:pic>
        <p:nvPicPr>
          <p:cNvPr id="92162" name="Content Placeholder 4" descr="Nonam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585913"/>
            <a:ext cx="8705850" cy="4775200"/>
          </a:xfrm>
        </p:spPr>
      </p:pic>
    </p:spTree>
    <p:extLst>
      <p:ext uri="{BB962C8B-B14F-4D97-AF65-F5344CB8AC3E}">
        <p14:creationId xmlns:p14="http://schemas.microsoft.com/office/powerpoint/2010/main" val="6304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512175" cy="679450"/>
          </a:xfrm>
        </p:spPr>
        <p:txBody>
          <a:bodyPr/>
          <a:lstStyle/>
          <a:p>
            <a:r>
              <a:rPr lang="en-US" sz="2400" dirty="0">
                <a:solidFill>
                  <a:srgbClr val="4B5064"/>
                </a:solidFill>
                <a:latin typeface="Georgia" charset="0"/>
              </a:rPr>
              <a:t>Types of Info Systems Used in Organizations </a:t>
            </a:r>
          </a:p>
        </p:txBody>
      </p:sp>
      <p:grpSp>
        <p:nvGrpSpPr>
          <p:cNvPr id="93187" name="Group 10"/>
          <p:cNvGrpSpPr>
            <a:grpSpLocks/>
          </p:cNvGrpSpPr>
          <p:nvPr/>
        </p:nvGrpSpPr>
        <p:grpSpPr bwMode="auto">
          <a:xfrm>
            <a:off x="234950" y="1554163"/>
            <a:ext cx="8704263" cy="4806950"/>
            <a:chOff x="182880" y="1384664"/>
            <a:chExt cx="8704582" cy="4689564"/>
          </a:xfrm>
        </p:grpSpPr>
        <p:pic>
          <p:nvPicPr>
            <p:cNvPr id="93188" name="Picture 7" descr="Nonam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43" y="1959429"/>
              <a:ext cx="8691519" cy="411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89" name="Picture 9" descr="Nonam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" y="1384664"/>
              <a:ext cx="8699863" cy="574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20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B5064"/>
                </a:solidFill>
                <a:latin typeface="Georgia" charset="0"/>
              </a:rPr>
              <a:t>Organizing the IS Function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1475" y="1809750"/>
            <a:ext cx="8201025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Early History: Poor Service and Worse Attitudes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Early systems were cumbersome to use, over budget, and late.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The Rise and Fall of End-User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Users developed their own applications or improved existing systems.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Today</a:t>
            </a:r>
            <a:r>
              <a:rPr lang="ja-JP" altLang="en-US" sz="2400">
                <a:latin typeface="Georgia" charset="0"/>
              </a:rPr>
              <a:t>’</a:t>
            </a:r>
            <a:r>
              <a:rPr lang="en-US" sz="2400">
                <a:latin typeface="Georgia" charset="0"/>
              </a:rPr>
              <a:t>s complex systems designed by professionals (see Chapter 9)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eorgia" charset="0"/>
              </a:rPr>
              <a:t>The Modern Information Systems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Georgia" charset="0"/>
              </a:rPr>
              <a:t>Attitudes changed and service mentality emerged</a:t>
            </a:r>
          </a:p>
        </p:txBody>
      </p:sp>
    </p:spTree>
    <p:extLst>
      <p:ext uri="{BB962C8B-B14F-4D97-AF65-F5344CB8AC3E}">
        <p14:creationId xmlns:p14="http://schemas.microsoft.com/office/powerpoint/2010/main" val="17247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The ability to independently learn new technologies as they emerge and assess their impact on your work and life is called ________.</a:t>
            </a:r>
          </a:p>
          <a:p>
            <a:pPr lvl="1"/>
            <a:r>
              <a:rPr lang="en-US" altLang="en-US" dirty="0" smtClean="0"/>
              <a:t>A) computer adaptation</a:t>
            </a:r>
          </a:p>
          <a:p>
            <a:pPr lvl="1"/>
            <a:r>
              <a:rPr lang="en-US" altLang="en-US" dirty="0" smtClean="0"/>
              <a:t>B) computer programming</a:t>
            </a:r>
          </a:p>
          <a:p>
            <a:pPr lvl="1"/>
            <a:r>
              <a:rPr lang="en-US" altLang="en-US" dirty="0" smtClean="0"/>
              <a:t>C) computer compatibility</a:t>
            </a:r>
          </a:p>
          <a:p>
            <a:pPr lvl="1"/>
            <a:r>
              <a:rPr lang="en-US" altLang="en-US" dirty="0" smtClean="0"/>
              <a:t>D) computer assisted learning</a:t>
            </a:r>
          </a:p>
          <a:p>
            <a:pPr lvl="1"/>
            <a:r>
              <a:rPr lang="en-US" altLang="en-US" dirty="0" smtClean="0"/>
              <a:t>E) computer fluency</a:t>
            </a:r>
          </a:p>
        </p:txBody>
      </p:sp>
    </p:spTree>
    <p:extLst>
      <p:ext uri="{BB962C8B-B14F-4D97-AF65-F5344CB8AC3E}">
        <p14:creationId xmlns:p14="http://schemas.microsoft.com/office/powerpoint/2010/main" val="17545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381000"/>
            <a:ext cx="8456613" cy="6746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</a:rPr>
              <a:t>The Spread of Technology in Organizations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03400"/>
            <a:ext cx="8001000" cy="4397375"/>
          </a:xfrm>
        </p:spPr>
        <p:txBody>
          <a:bodyPr/>
          <a:lstStyle/>
          <a:p>
            <a:r>
              <a:rPr lang="en-US" sz="2800">
                <a:latin typeface="Georgia" charset="0"/>
              </a:rPr>
              <a:t>IS personnel tend to spend most of their time out in the business unit.</a:t>
            </a:r>
          </a:p>
          <a:p>
            <a:r>
              <a:rPr lang="en-US" sz="2800">
                <a:latin typeface="Georgia" charset="0"/>
              </a:rPr>
              <a:t>IS personnel often have dual-reporting relationships—reporting to both the central IS group and the business function they serve.</a:t>
            </a:r>
          </a:p>
          <a:p>
            <a:r>
              <a:rPr lang="en-US" sz="2800">
                <a:latin typeface="Georgia" charset="0"/>
              </a:rPr>
              <a:t>Clearly a need for people who know the technology side </a:t>
            </a:r>
            <a:r>
              <a:rPr lang="en-US" sz="2800" i="1">
                <a:latin typeface="Georgia" charset="0"/>
              </a:rPr>
              <a:t>and the </a:t>
            </a:r>
            <a:r>
              <a:rPr lang="en-US" sz="2800">
                <a:latin typeface="Georgia" charset="0"/>
              </a:rPr>
              <a:t>business side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3944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Dual Nature of Information Systems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791131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97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129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  <a:latin typeface="Georgia" charset="0"/>
              </a:rPr>
              <a:t>The Dual Nature of IS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IS can help you or hurt you.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Toyota Prius—The failure (with redemption)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Braking system software glitch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Severely blemished Toyota</a:t>
            </a:r>
            <a:r>
              <a:rPr lang="ja-JP" altLang="en-US" dirty="0">
                <a:latin typeface="Georgia" charset="0"/>
              </a:rPr>
              <a:t>’</a:t>
            </a:r>
            <a:r>
              <a:rPr lang="en-US" dirty="0">
                <a:latin typeface="Georgia" charset="0"/>
              </a:rPr>
              <a:t>s reputation for safety and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Fortunately, dealerships could easily install new software to fix the problem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FedEx—The success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$ 32 billion family of companies—largest express transportation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Information hub for business where managing information</a:t>
            </a:r>
            <a:r>
              <a:rPr lang="en-US" i="1" dirty="0">
                <a:latin typeface="Georgia" charset="0"/>
              </a:rPr>
              <a:t> is the business</a:t>
            </a:r>
          </a:p>
        </p:txBody>
      </p:sp>
    </p:spTree>
    <p:extLst>
      <p:ext uri="{BB962C8B-B14F-4D97-AF65-F5344CB8AC3E}">
        <p14:creationId xmlns:p14="http://schemas.microsoft.com/office/powerpoint/2010/main" val="25446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600" dirty="0"/>
              <a:t>Information Systems for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FedEx is just </a:t>
            </a: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f</a:t>
            </a:r>
            <a:r>
              <a:rPr lang="en-US" dirty="0" smtClean="0"/>
              <a:t>irm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s</a:t>
            </a:r>
            <a:r>
              <a:rPr lang="en-US" dirty="0" smtClean="0"/>
              <a:t>ystems for competitive </a:t>
            </a:r>
            <a:r>
              <a:rPr lang="en-US" dirty="0"/>
              <a:t>a</a:t>
            </a:r>
            <a:r>
              <a:rPr lang="en-US" dirty="0" smtClean="0"/>
              <a:t>dvantage</a:t>
            </a:r>
          </a:p>
          <a:p>
            <a:pPr lvl="1"/>
            <a:r>
              <a:rPr lang="en-US" dirty="0" smtClean="0"/>
              <a:t>Firms </a:t>
            </a:r>
            <a:r>
              <a:rPr lang="en-US" dirty="0"/>
              <a:t>of all types and sizes can use information systems to gain or sustain a competitive advantage over their </a:t>
            </a:r>
            <a:r>
              <a:rPr lang="en-US" dirty="0" smtClean="0"/>
              <a:t>rivals</a:t>
            </a:r>
          </a:p>
          <a:p>
            <a:pPr lvl="1"/>
            <a:r>
              <a:rPr lang="en-US" dirty="0" smtClean="0"/>
              <a:t>Whether </a:t>
            </a:r>
            <a:r>
              <a:rPr lang="en-US" dirty="0"/>
              <a:t>it is a small mom-and-pop boutique or a large government agency, every organization can find a way to use information technology to beat its </a:t>
            </a:r>
            <a:r>
              <a:rPr lang="en-US" dirty="0" smtClean="0"/>
              <a:t>rivals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905000"/>
            <a:ext cx="8437562" cy="4114800"/>
          </a:xfrm>
        </p:spPr>
        <p:txBody>
          <a:bodyPr/>
          <a:lstStyle/>
          <a:p>
            <a:r>
              <a:rPr lang="en-US" altLang="en-US" smtClean="0"/>
              <a:t>Does a great payroll or order entry system give your organization a competitive advantage?</a:t>
            </a:r>
          </a:p>
          <a:p>
            <a:endParaRPr lang="en-US" altLang="en-US" smtClean="0"/>
          </a:p>
          <a:p>
            <a:r>
              <a:rPr lang="en-US" altLang="en-US" smtClean="0"/>
              <a:t>What if the order entry system is connected to a CRM system which helps you cross sell or up sell additional goods and services?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073978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600" dirty="0"/>
              <a:t>Coming Attractions</a:t>
            </a:r>
            <a:br>
              <a:rPr lang="en-US" sz="3600" dirty="0"/>
            </a:br>
            <a:r>
              <a:rPr lang="en-US" sz="3600" dirty="0"/>
              <a:t>The Future of Cloud-Based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2020, all </a:t>
            </a:r>
            <a:r>
              <a:rPr lang="en-US" dirty="0"/>
              <a:t>sorts of </a:t>
            </a:r>
            <a:r>
              <a:rPr lang="en-US" dirty="0" smtClean="0"/>
              <a:t>our communications-related </a:t>
            </a:r>
            <a:r>
              <a:rPr lang="en-US" dirty="0"/>
              <a:t>information </a:t>
            </a:r>
            <a:r>
              <a:rPr lang="en-US" dirty="0" smtClean="0"/>
              <a:t>could come </a:t>
            </a:r>
            <a:r>
              <a:rPr lang="en-US" dirty="0"/>
              <a:t>to be stored in the </a:t>
            </a:r>
            <a:r>
              <a:rPr lang="en-US" dirty="0" smtClean="0"/>
              <a:t>cloud</a:t>
            </a:r>
          </a:p>
          <a:p>
            <a:r>
              <a:rPr lang="en-US" dirty="0" smtClean="0"/>
              <a:t>This information could be analyzed</a:t>
            </a:r>
          </a:p>
          <a:p>
            <a:pPr lvl="1"/>
            <a:r>
              <a:rPr lang="en-US" dirty="0" smtClean="0"/>
              <a:t>Helping know where friends and family are</a:t>
            </a:r>
          </a:p>
          <a:p>
            <a:pPr lvl="1"/>
            <a:r>
              <a:rPr lang="en-US" dirty="0" smtClean="0"/>
              <a:t>Knowing how and when to reach them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cloud </a:t>
            </a:r>
            <a:r>
              <a:rPr lang="en-US" dirty="0" smtClean="0"/>
              <a:t>could wind up knowing more about our lives then we do</a:t>
            </a:r>
          </a:p>
          <a:p>
            <a:r>
              <a:rPr lang="en-US" dirty="0" smtClean="0"/>
              <a:t>Still, the benefits could be amazing</a:t>
            </a:r>
          </a:p>
        </p:txBody>
      </p:sp>
    </p:spTree>
    <p:extLst>
      <p:ext uri="{BB962C8B-B14F-4D97-AF65-F5344CB8AC3E}">
        <p14:creationId xmlns:p14="http://schemas.microsoft.com/office/powerpoint/2010/main" val="12343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IS Ethics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6080915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Computer Ethics</a:t>
            </a:r>
            <a:endParaRPr lang="en-US" dirty="0">
              <a:ea typeface="+mj-ea"/>
            </a:endParaRPr>
          </a:p>
        </p:txBody>
      </p:sp>
      <p:sp>
        <p:nvSpPr>
          <p:cNvPr id="11059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14513"/>
            <a:ext cx="8504238" cy="3619500"/>
          </a:xfrm>
        </p:spPr>
        <p:txBody>
          <a:bodyPr/>
          <a:lstStyle/>
          <a:p>
            <a:r>
              <a:rPr lang="en-US" sz="2800">
                <a:latin typeface="Georgia" charset="0"/>
              </a:rPr>
              <a:t>Key Ethical Concerns</a:t>
            </a:r>
          </a:p>
          <a:p>
            <a:pPr lvl="1"/>
            <a:r>
              <a:rPr lang="en-US" sz="2400">
                <a:latin typeface="Georgia" charset="0"/>
              </a:rPr>
              <a:t>Information Privacy</a:t>
            </a:r>
          </a:p>
          <a:p>
            <a:pPr lvl="1"/>
            <a:r>
              <a:rPr lang="en-US" sz="2400">
                <a:latin typeface="Georgia" charset="0"/>
              </a:rPr>
              <a:t>Information Accuracy</a:t>
            </a:r>
          </a:p>
          <a:p>
            <a:pPr lvl="1"/>
            <a:r>
              <a:rPr lang="en-US" sz="2400">
                <a:latin typeface="Georgia" charset="0"/>
              </a:rPr>
              <a:t>Information Property</a:t>
            </a:r>
          </a:p>
          <a:p>
            <a:pPr lvl="1"/>
            <a:r>
              <a:rPr lang="en-US" sz="2400">
                <a:latin typeface="Georgia" charset="0"/>
              </a:rPr>
              <a:t>Information Accessibility</a:t>
            </a:r>
          </a:p>
        </p:txBody>
      </p:sp>
      <p:pic>
        <p:nvPicPr>
          <p:cNvPr id="110596" name="Picture 4" descr="Fig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013200" cy="4797425"/>
          </a:xfrm>
          <a:prstGeom prst="rect">
            <a:avLst/>
          </a:prstGeom>
          <a:noFill/>
          <a:ln w="31750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Fig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85900"/>
            <a:ext cx="4013200" cy="479742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Privacy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947862"/>
            <a:ext cx="4038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What information should you have to reveal?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What information you might want to keep private?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What is identity theft?</a:t>
            </a:r>
          </a:p>
        </p:txBody>
      </p:sp>
      <p:sp>
        <p:nvSpPr>
          <p:cNvPr id="83974" name="Oval 5"/>
          <p:cNvSpPr>
            <a:spLocks noChangeArrowheads="1"/>
          </p:cNvSpPr>
          <p:nvPr/>
        </p:nvSpPr>
        <p:spPr bwMode="auto">
          <a:xfrm>
            <a:off x="6170613" y="1443038"/>
            <a:ext cx="1219200" cy="1524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Privacy (cont’d)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Companies seem to know about our every move—how much information do we need to reveal? 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Amazon.com is </a:t>
            </a:r>
            <a:br>
              <a:rPr lang="en-US" altLang="en-US" sz="2400" dirty="0" smtClean="0"/>
            </a:br>
            <a:r>
              <a:rPr lang="en-US" altLang="en-US" sz="2400" dirty="0" smtClean="0"/>
              <a:t>famous for </a:t>
            </a:r>
            <a:br>
              <a:rPr lang="en-US" altLang="en-US" sz="2400" dirty="0" smtClean="0"/>
            </a:br>
            <a:r>
              <a:rPr lang="en-US" altLang="en-US" sz="2400" dirty="0" smtClean="0"/>
              <a:t>personalization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What are the costs?</a:t>
            </a:r>
          </a:p>
        </p:txBody>
      </p:sp>
      <p:pic>
        <p:nvPicPr>
          <p:cNvPr id="84997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2581275"/>
            <a:ext cx="52578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0188"/>
            <a:ext cx="80010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4B5064"/>
                </a:solidFill>
                <a:latin typeface="Georgia" charset="0"/>
              </a:rPr>
              <a:t>The Knowledge Society</a:t>
            </a: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417513" y="2052638"/>
            <a:ext cx="25606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</a:pPr>
            <a:r>
              <a:rPr lang="en-US" sz="2800"/>
              <a:t>	</a:t>
            </a:r>
            <a:r>
              <a:rPr lang="en-US" sz="2700">
                <a:latin typeface="Georgia" charset="0"/>
              </a:rPr>
              <a:t>Information is now as important as </a:t>
            </a:r>
            <a:r>
              <a:rPr lang="en-US" sz="2700" u="sng">
                <a:latin typeface="Georgia" charset="0"/>
              </a:rPr>
              <a:t>land</a:t>
            </a:r>
            <a:r>
              <a:rPr lang="en-US" sz="2700">
                <a:latin typeface="Georgia" charset="0"/>
              </a:rPr>
              <a:t>, </a:t>
            </a:r>
            <a:r>
              <a:rPr lang="en-US" sz="2700" u="sng">
                <a:latin typeface="Georgia" charset="0"/>
              </a:rPr>
              <a:t>labor,</a:t>
            </a:r>
            <a:r>
              <a:rPr lang="en-US" sz="2700">
                <a:latin typeface="Georgia" charset="0"/>
              </a:rPr>
              <a:t> and </a:t>
            </a:r>
            <a:r>
              <a:rPr lang="en-US" sz="2700" u="sng">
                <a:latin typeface="Georgia" charset="0"/>
              </a:rPr>
              <a:t>capital resources</a:t>
            </a:r>
            <a:r>
              <a:rPr lang="en-US" sz="2700">
                <a:latin typeface="Georgia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</a:pPr>
            <a:r>
              <a:rPr lang="en-US" sz="2000"/>
              <a:t>	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</a:pPr>
            <a:r>
              <a:rPr lang="en-US" sz="2000"/>
              <a:t>	</a:t>
            </a:r>
          </a:p>
        </p:txBody>
      </p:sp>
      <p:pic>
        <p:nvPicPr>
          <p:cNvPr id="51204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43088"/>
            <a:ext cx="5095875" cy="4143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870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________ is concerned with ensuring the authenticity and fidelity of information as well as with identifying who is responsible for informational errors that harm people.</a:t>
            </a:r>
          </a:p>
          <a:p>
            <a:pPr lvl="1"/>
            <a:r>
              <a:rPr lang="en-US" altLang="en-US" dirty="0" smtClean="0"/>
              <a:t>A) Information accessibility</a:t>
            </a:r>
          </a:p>
          <a:p>
            <a:pPr lvl="1"/>
            <a:r>
              <a:rPr lang="en-US" altLang="en-US" dirty="0" smtClean="0"/>
              <a:t>B) Information privacy</a:t>
            </a:r>
          </a:p>
          <a:p>
            <a:pPr lvl="1"/>
            <a:r>
              <a:rPr lang="en-US" altLang="en-US" dirty="0" smtClean="0"/>
              <a:t>C) Information protection</a:t>
            </a:r>
          </a:p>
          <a:p>
            <a:pPr lvl="1"/>
            <a:r>
              <a:rPr lang="en-US" altLang="en-US" dirty="0" smtClean="0"/>
              <a:t>D) Information accuracy</a:t>
            </a:r>
          </a:p>
          <a:p>
            <a:pPr lvl="1"/>
            <a:r>
              <a:rPr lang="en-US" altLang="en-US" dirty="0" smtClean="0"/>
              <a:t>E) Information property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0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Accuracy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905000"/>
            <a:ext cx="40386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Who is responsible for ensuring of the authenticity and fidelity of information?</a:t>
            </a:r>
          </a:p>
        </p:txBody>
      </p:sp>
      <p:pic>
        <p:nvPicPr>
          <p:cNvPr id="88069" name="Picture 4" descr="Fig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85900"/>
            <a:ext cx="4013200" cy="479742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Oval 5"/>
          <p:cNvSpPr>
            <a:spLocks noChangeArrowheads="1"/>
          </p:cNvSpPr>
          <p:nvPr/>
        </p:nvSpPr>
        <p:spPr bwMode="auto">
          <a:xfrm>
            <a:off x="7661275" y="3024188"/>
            <a:ext cx="1219200" cy="1524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Property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795463"/>
            <a:ext cx="4038600" cy="4681537"/>
          </a:xfrm>
        </p:spPr>
        <p:txBody>
          <a:bodyPr/>
          <a:lstStyle/>
          <a:p>
            <a:pPr eaLnBrk="1" hangingPunct="1"/>
            <a:r>
              <a:rPr lang="en-US" altLang="en-US" sz="2500" dirty="0" smtClean="0"/>
              <a:t>Who owns information about individuals?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How can this information be sold and exchanged?</a:t>
            </a:r>
          </a:p>
          <a:p>
            <a:pPr eaLnBrk="1" hangingPunct="1"/>
            <a:endParaRPr lang="en-US" altLang="en-US" sz="2500" dirty="0" smtClean="0"/>
          </a:p>
        </p:txBody>
      </p:sp>
      <p:pic>
        <p:nvPicPr>
          <p:cNvPr id="90117" name="Picture 4" descr="Fig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85900"/>
            <a:ext cx="4013200" cy="479742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Oval 5"/>
          <p:cNvSpPr>
            <a:spLocks noChangeArrowheads="1"/>
          </p:cNvSpPr>
          <p:nvPr/>
        </p:nvSpPr>
        <p:spPr bwMode="auto">
          <a:xfrm>
            <a:off x="6132513" y="4852988"/>
            <a:ext cx="1219200" cy="1524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Data Privacy Statements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49238" y="1719262"/>
            <a:ext cx="4427537" cy="46815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Company maintaining the database with customer information legally owns it</a:t>
            </a:r>
          </a:p>
          <a:p>
            <a:pPr lvl="1" eaLnBrk="1" hangingPunct="1">
              <a:defRPr/>
            </a:pPr>
            <a:r>
              <a:rPr lang="en-US" sz="2000" dirty="0" smtClean="0"/>
              <a:t>Is free to sell it?</a:t>
            </a:r>
          </a:p>
          <a:p>
            <a:pPr lvl="1" eaLnBrk="1" hangingPunct="1">
              <a:defRPr/>
            </a:pPr>
            <a:r>
              <a:rPr lang="en-US" sz="2000" dirty="0" smtClean="0"/>
              <a:t>Must it ensure proper data handling practices?</a:t>
            </a:r>
          </a:p>
          <a:p>
            <a:pPr marL="309563" indent="-196850" eaLnBrk="1" hangingPunct="1">
              <a:defRPr/>
            </a:pPr>
            <a:endParaRPr lang="en-US" sz="2400" dirty="0" smtClean="0"/>
          </a:p>
          <a:p>
            <a:pPr marL="309563" indent="-196850" eaLnBrk="1" hangingPunct="1">
              <a:defRPr/>
            </a:pPr>
            <a:r>
              <a:rPr lang="en-US" sz="2400" dirty="0" smtClean="0"/>
              <a:t>Social networking complicates matters</a:t>
            </a:r>
          </a:p>
          <a:p>
            <a:pPr marL="584201" lvl="1" indent="-196850" eaLnBrk="1" hangingPunct="1">
              <a:defRPr/>
            </a:pPr>
            <a:r>
              <a:rPr lang="en-US" sz="2000" dirty="0" smtClean="0"/>
              <a:t>Complexity of privacy settings</a:t>
            </a:r>
          </a:p>
          <a:p>
            <a:pPr marL="584201" lvl="1" indent="-196850" eaLnBrk="1" hangingPunct="1">
              <a:defRPr/>
            </a:pPr>
            <a:r>
              <a:rPr lang="en-US" sz="2000" dirty="0" smtClean="0"/>
              <a:t>Friends can tag you without your knowledge.</a:t>
            </a:r>
          </a:p>
          <a:p>
            <a:pPr marL="858838" lvl="2" indent="-196850" eaLnBrk="1" hangingPunct="1">
              <a:defRPr/>
            </a:pPr>
            <a:endParaRPr lang="en-US" sz="1800" dirty="0" smtClean="0"/>
          </a:p>
        </p:txBody>
      </p:sp>
      <p:pic>
        <p:nvPicPr>
          <p:cNvPr id="91141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682750"/>
            <a:ext cx="39290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Accessibility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819275"/>
            <a:ext cx="4038600" cy="4505325"/>
          </a:xfrm>
        </p:spPr>
        <p:txBody>
          <a:bodyPr/>
          <a:lstStyle/>
          <a:p>
            <a:pPr eaLnBrk="1" hangingPunct="1"/>
            <a:r>
              <a:rPr lang="en-US" altLang="en-US" sz="2500" dirty="0" smtClean="0"/>
              <a:t>Who has the right to monitor the information?</a:t>
            </a:r>
          </a:p>
          <a:p>
            <a:pPr eaLnBrk="1" hangingPunct="1"/>
            <a:endParaRPr lang="en-US" altLang="en-US" sz="2500" dirty="0" smtClean="0"/>
          </a:p>
        </p:txBody>
      </p:sp>
      <p:pic>
        <p:nvPicPr>
          <p:cNvPr id="92165" name="Picture 4" descr="Fig10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485900"/>
            <a:ext cx="4013200" cy="4797425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Oval 5"/>
          <p:cNvSpPr>
            <a:spLocks noChangeArrowheads="1"/>
          </p:cNvSpPr>
          <p:nvPr/>
        </p:nvSpPr>
        <p:spPr bwMode="auto">
          <a:xfrm>
            <a:off x="4733925" y="3101975"/>
            <a:ext cx="1219200" cy="1524000"/>
          </a:xfrm>
          <a:prstGeom prst="ellipse">
            <a:avLst/>
          </a:prstGeom>
          <a:solidFill>
            <a:srgbClr val="EB963C">
              <a:alpha val="30196"/>
            </a:srgbClr>
          </a:solidFill>
          <a:ln w="31750">
            <a:solidFill>
              <a:srgbClr val="EB963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US" sz="3600" dirty="0"/>
              <a:t>The Need for a Code of Ethical </a:t>
            </a:r>
            <a:r>
              <a:rPr lang="en-US" sz="3600" dirty="0" smtClean="0"/>
              <a:t>Conduct:</a:t>
            </a:r>
            <a:br>
              <a:rPr lang="en-US" sz="3600" dirty="0" smtClean="0"/>
            </a:br>
            <a:r>
              <a:rPr lang="en-US" sz="3600" dirty="0"/>
              <a:t>Computer Ethics </a:t>
            </a:r>
            <a:r>
              <a:rPr lang="en-US" sz="3600" dirty="0" smtClean="0"/>
              <a:t>Institute Guidelines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guidelines </a:t>
            </a:r>
            <a:r>
              <a:rPr lang="en-US" sz="2000" dirty="0" smtClean="0"/>
              <a:t>prohibit:</a:t>
            </a:r>
            <a:endParaRPr lang="en-US" sz="2000" dirty="0"/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a computer to harm others</a:t>
            </a:r>
          </a:p>
          <a:p>
            <a:pPr lvl="1"/>
            <a:r>
              <a:rPr lang="en-US" sz="2000" dirty="0" smtClean="0"/>
              <a:t>Interfering </a:t>
            </a:r>
            <a:r>
              <a:rPr lang="en-US" sz="2000" dirty="0"/>
              <a:t>with other people’s computer work</a:t>
            </a:r>
          </a:p>
          <a:p>
            <a:pPr lvl="1"/>
            <a:r>
              <a:rPr lang="en-US" sz="2000" dirty="0" smtClean="0"/>
              <a:t>Snooping </a:t>
            </a:r>
            <a:r>
              <a:rPr lang="en-US" sz="2000" dirty="0"/>
              <a:t>in other people’s files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a computer to steal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dirty="0"/>
              <a:t>a computer to bear false witness</a:t>
            </a:r>
          </a:p>
          <a:p>
            <a:pPr lvl="1"/>
            <a:r>
              <a:rPr lang="en-US" sz="2000" dirty="0" smtClean="0"/>
              <a:t>Copying </a:t>
            </a:r>
            <a:r>
              <a:rPr lang="en-US" sz="2000" dirty="0"/>
              <a:t>or using proprietary software without paying for it</a:t>
            </a:r>
          </a:p>
          <a:p>
            <a:pPr lvl="1"/>
            <a:r>
              <a:rPr lang="en-US" sz="2000" dirty="0" smtClean="0"/>
              <a:t>Using other’s  resources </a:t>
            </a:r>
            <a:r>
              <a:rPr lang="en-US" sz="2000" dirty="0"/>
              <a:t>without authorization or </a:t>
            </a:r>
            <a:r>
              <a:rPr lang="en-US" sz="2000" dirty="0" smtClean="0"/>
              <a:t>compensation</a:t>
            </a:r>
            <a:endParaRPr lang="en-US" sz="2000" dirty="0"/>
          </a:p>
          <a:p>
            <a:pPr lvl="1"/>
            <a:r>
              <a:rPr lang="en-US" sz="2000" dirty="0" smtClean="0"/>
              <a:t>Appropriating </a:t>
            </a:r>
            <a:r>
              <a:rPr lang="en-US" sz="2000" dirty="0"/>
              <a:t>other people’s intellectual output</a:t>
            </a:r>
          </a:p>
          <a:p>
            <a:r>
              <a:rPr lang="en-US" sz="2000" dirty="0"/>
              <a:t>The guidelines </a:t>
            </a:r>
            <a:r>
              <a:rPr lang="en-US" sz="2000" dirty="0" smtClean="0"/>
              <a:t>recommend:</a:t>
            </a:r>
            <a:endParaRPr lang="en-US" sz="2000" dirty="0"/>
          </a:p>
          <a:p>
            <a:pPr lvl="1"/>
            <a:r>
              <a:rPr lang="en-US" sz="2000" dirty="0" smtClean="0"/>
              <a:t>Review </a:t>
            </a:r>
            <a:r>
              <a:rPr lang="en-US" sz="2000" dirty="0"/>
              <a:t>social consequences of programs </a:t>
            </a:r>
            <a:r>
              <a:rPr lang="en-US" sz="2000" dirty="0" smtClean="0"/>
              <a:t>and </a:t>
            </a:r>
            <a:r>
              <a:rPr lang="en-US" sz="2000" dirty="0"/>
              <a:t>systems you design</a:t>
            </a:r>
          </a:p>
          <a:p>
            <a:pPr lvl="1"/>
            <a:r>
              <a:rPr lang="en-US" sz="2000" dirty="0" smtClean="0"/>
              <a:t>Use computers </a:t>
            </a:r>
            <a:r>
              <a:rPr lang="en-US" sz="2000" dirty="0"/>
              <a:t>in ways that show consideration and respect for others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43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Digital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people are being left behind in the information age</a:t>
            </a:r>
          </a:p>
          <a:p>
            <a:pPr lvl="1"/>
            <a:r>
              <a:rPr lang="en-US" dirty="0" smtClean="0"/>
              <a:t>Strong linkage between computer literacy and a person’s ability to compete in the information age</a:t>
            </a:r>
          </a:p>
          <a:p>
            <a:pPr lvl="1"/>
            <a:r>
              <a:rPr lang="en-US" dirty="0" smtClean="0"/>
              <a:t>People in rural communities, the elderly, people with disabilities, and minorities lag behind national averages for Internet access and computer literacy</a:t>
            </a:r>
          </a:p>
          <a:p>
            <a:pPr lvl="1"/>
            <a:r>
              <a:rPr lang="en-US" dirty="0" smtClean="0"/>
              <a:t>The challenges in overcoming the digital divide are even greater in developing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B5064"/>
                </a:solidFill>
                <a:latin typeface="Georgia" charset="0"/>
              </a:rPr>
              <a:t>Digital Divide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88925" y="1619250"/>
            <a:ext cx="8672513" cy="4806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Georgia" charset="0"/>
              </a:rPr>
              <a:t>The gap between people who are computer literate and have access to the Internet and those who do not</a:t>
            </a:r>
          </a:p>
          <a:p>
            <a:pPr eaLnBrk="1" hangingPunct="1">
              <a:lnSpc>
                <a:spcPct val="90000"/>
              </a:lnSpc>
            </a:pPr>
            <a:endParaRPr lang="en-US" sz="220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Georgia" charset="0"/>
              </a:rPr>
              <a:t>Strong linkage between computer literacy and a person</a:t>
            </a:r>
            <a:r>
              <a:rPr lang="ja-JP" altLang="en-US" sz="2200">
                <a:latin typeface="Georgia" charset="0"/>
              </a:rPr>
              <a:t>’</a:t>
            </a:r>
            <a:r>
              <a:rPr lang="en-US" sz="2200">
                <a:latin typeface="Georgia" charset="0"/>
              </a:rPr>
              <a:t>s ability to compete in the information age</a:t>
            </a:r>
          </a:p>
          <a:p>
            <a:pPr eaLnBrk="1" hangingPunct="1">
              <a:lnSpc>
                <a:spcPct val="90000"/>
              </a:lnSpc>
              <a:buFont typeface="Wingdings 2" charset="0"/>
              <a:buNone/>
            </a:pPr>
            <a:endParaRPr lang="en-US" sz="2200">
              <a:latin typeface="Georgia" charset="0"/>
              <a:sym typeface="Wingding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Georgia" charset="0"/>
              </a:rPr>
              <a:t>Good news: the digital divide in America is rapidly shrinking.</a:t>
            </a:r>
          </a:p>
          <a:p>
            <a:pPr eaLnBrk="1" hangingPunct="1">
              <a:lnSpc>
                <a:spcPct val="90000"/>
              </a:lnSpc>
            </a:pPr>
            <a:endParaRPr lang="en-US" sz="220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Georgia" charset="0"/>
              </a:rPr>
              <a:t>Still, people in rural communities, the elderly, people with disabilities, and minorities lag behind national averages.</a:t>
            </a:r>
          </a:p>
          <a:p>
            <a:pPr eaLnBrk="1" hangingPunct="1">
              <a:lnSpc>
                <a:spcPct val="90000"/>
              </a:lnSpc>
            </a:pPr>
            <a:endParaRPr lang="en-US" sz="220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Georgia" charset="0"/>
              </a:rPr>
              <a:t>One Laptop per Child (OLPC): global project that attempts to distribute low-cost laptops to children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245924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End of Chapter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next slides – if we have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9563"/>
            <a:ext cx="7056438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Managing in the Digital World: Apple Computer</a:t>
            </a:r>
          </a:p>
        </p:txBody>
      </p:sp>
      <p:pic>
        <p:nvPicPr>
          <p:cNvPr id="136195" name="Picture 6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727200"/>
            <a:ext cx="27336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3988" y="1743075"/>
            <a:ext cx="5984875" cy="4505325"/>
          </a:xfrm>
        </p:spPr>
        <p:txBody>
          <a:bodyPr>
            <a:normAutofit lnSpcReduction="10000"/>
          </a:bodyPr>
          <a:lstStyle/>
          <a:p>
            <a:r>
              <a:rPr lang="en-US" sz="2000">
                <a:latin typeface="Georgia" charset="0"/>
              </a:rPr>
              <a:t>April Fools</a:t>
            </a:r>
            <a:r>
              <a:rPr lang="ja-JP" altLang="en-US" sz="2000">
                <a:latin typeface="Georgia" charset="0"/>
              </a:rPr>
              <a:t>’</a:t>
            </a:r>
            <a:r>
              <a:rPr lang="en-US" sz="2000">
                <a:latin typeface="Georgia" charset="0"/>
              </a:rPr>
              <a:t> Day 1976</a:t>
            </a:r>
          </a:p>
          <a:p>
            <a:pPr lvl="1"/>
            <a:r>
              <a:rPr lang="en-US" sz="1800">
                <a:latin typeface="Georgia" charset="0"/>
              </a:rPr>
              <a:t>Stephen Wozniak and Steven Jobs officially formed the Apple Computer Company.</a:t>
            </a:r>
          </a:p>
          <a:p>
            <a:r>
              <a:rPr lang="en-US" sz="2000">
                <a:latin typeface="Georgia" charset="0"/>
              </a:rPr>
              <a:t>Both dropped out of college to build computers.</a:t>
            </a:r>
          </a:p>
          <a:p>
            <a:r>
              <a:rPr lang="en-US" sz="2000">
                <a:latin typeface="Georgia" charset="0"/>
              </a:rPr>
              <a:t>The Apple I debuted shortly after the company was formed and sold for $666.66.</a:t>
            </a:r>
          </a:p>
          <a:p>
            <a:r>
              <a:rPr lang="en-US" sz="2000">
                <a:latin typeface="Georgia" charset="0"/>
              </a:rPr>
              <a:t>Apple II</a:t>
            </a:r>
            <a:r>
              <a:rPr lang="ja-JP" altLang="en-US" sz="2000">
                <a:latin typeface="Georgia" charset="0"/>
              </a:rPr>
              <a:t>’</a:t>
            </a:r>
            <a:r>
              <a:rPr lang="en-US" sz="2000">
                <a:latin typeface="Georgia" charset="0"/>
              </a:rPr>
              <a:t>s 17-year life span is a record within the computer industry.</a:t>
            </a:r>
          </a:p>
          <a:p>
            <a:r>
              <a:rPr lang="en-US" sz="2000">
                <a:latin typeface="Georgia" charset="0"/>
              </a:rPr>
              <a:t>Highs and lows</a:t>
            </a:r>
          </a:p>
          <a:p>
            <a:pPr lvl="1"/>
            <a:r>
              <a:rPr lang="en-US" sz="1500">
                <a:latin typeface="Georgia" charset="0"/>
              </a:rPr>
              <a:t>Failures—Lisa, Apple III</a:t>
            </a:r>
          </a:p>
          <a:p>
            <a:pPr lvl="1"/>
            <a:r>
              <a:rPr lang="en-US" sz="1500">
                <a:latin typeface="Georgia" charset="0"/>
              </a:rPr>
              <a:t>Successes—Macintosh (with AppleMouse II), iMac, Mac OS X</a:t>
            </a:r>
          </a:p>
          <a:p>
            <a:r>
              <a:rPr lang="en-US" sz="2000">
                <a:latin typeface="Georgia" charset="0"/>
              </a:rPr>
              <a:t>iPod, iPhone, and iPad</a:t>
            </a:r>
          </a:p>
          <a:p>
            <a:r>
              <a:rPr lang="en-US" sz="2000">
                <a:latin typeface="Georgia" charset="0"/>
              </a:rPr>
              <a:t>Problems—environmental concerns, Jobs</a:t>
            </a:r>
            <a:r>
              <a:rPr lang="ja-JP" altLang="en-US" sz="2000">
                <a:latin typeface="Georgia" charset="0"/>
              </a:rPr>
              <a:t>’</a:t>
            </a:r>
            <a:r>
              <a:rPr lang="en-US" sz="2000">
                <a:latin typeface="Georgia" charset="0"/>
              </a:rPr>
              <a:t> health</a:t>
            </a:r>
          </a:p>
        </p:txBody>
      </p:sp>
    </p:spTree>
    <p:extLst>
      <p:ext uri="{BB962C8B-B14F-4D97-AF65-F5344CB8AC3E}">
        <p14:creationId xmlns:p14="http://schemas.microsoft.com/office/powerpoint/2010/main" val="696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4B5064"/>
                </a:solidFill>
                <a:latin typeface="Georgia" charset="0"/>
              </a:rPr>
              <a:t>Information Systems Today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799" y="1981199"/>
            <a:ext cx="8501063" cy="4117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The Knowledge Worker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Term coined by Peter Drucker in 1959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An individual who is relatively well educated and who creates, modifies, and/or synthesizes knowledge as a fundamental part of a job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Georg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Knowledge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New Economy/Digital World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charset="0"/>
              </a:rPr>
              <a:t>Digital Divide—those with access to information technology have great advantages over those without access.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6175" algn="l">
              <a:defRPr/>
            </a:pPr>
            <a:r>
              <a:rPr lang="en-US" sz="1600" dirty="0" smtClean="0">
                <a:ea typeface="+mj-ea"/>
              </a:rPr>
              <a:t>  WHEN THINGS GO WRONG                                </a:t>
            </a:r>
            <a:br>
              <a:rPr lang="en-US" sz="1600" dirty="0" smtClean="0">
                <a:ea typeface="+mj-ea"/>
              </a:rPr>
            </a:br>
            <a:r>
              <a:rPr lang="en-US" dirty="0" smtClean="0">
                <a:ea typeface="+mj-ea"/>
              </a:rPr>
              <a:t>Failure: The Path to Success?</a:t>
            </a:r>
            <a:endParaRPr lang="en-US" dirty="0">
              <a:ea typeface="+mj-ea"/>
            </a:endParaRPr>
          </a:p>
        </p:txBody>
      </p:sp>
      <p:sp>
        <p:nvSpPr>
          <p:cNvPr id="138242" name="Content Placeholder 2"/>
          <p:cNvSpPr>
            <a:spLocks noGrp="1"/>
          </p:cNvSpPr>
          <p:nvPr>
            <p:ph sz="quarter" idx="1"/>
          </p:nvPr>
        </p:nvSpPr>
        <p:spPr>
          <a:xfrm>
            <a:off x="304799" y="1828800"/>
            <a:ext cx="8501063" cy="44846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Georgia" charset="0"/>
              </a:rPr>
              <a:t>Management consultant Tom Peters </a:t>
            </a:r>
          </a:p>
          <a:p>
            <a:pPr lvl="1"/>
            <a:r>
              <a:rPr lang="en-US" sz="2000" dirty="0">
                <a:latin typeface="Georgia" charset="0"/>
              </a:rPr>
              <a:t>tells managers that a company</a:t>
            </a:r>
            <a:r>
              <a:rPr lang="ja-JP" altLang="en-US" sz="2000" dirty="0">
                <a:latin typeface="Georgia" charset="0"/>
              </a:rPr>
              <a:t>’</a:t>
            </a:r>
            <a:r>
              <a:rPr lang="en-US" sz="2000" dirty="0">
                <a:latin typeface="Georgia" charset="0"/>
              </a:rPr>
              <a:t>s survival depends on employees who fail repeatedly as they try new ideas</a:t>
            </a:r>
          </a:p>
          <a:p>
            <a:r>
              <a:rPr lang="en-US" sz="2400" dirty="0">
                <a:latin typeface="Georgia" charset="0"/>
              </a:rPr>
              <a:t>In this spirit, </a:t>
            </a:r>
            <a:r>
              <a:rPr lang="en-US" sz="2400" i="1" dirty="0">
                <a:latin typeface="Georgia" charset="0"/>
              </a:rPr>
              <a:t>Wired</a:t>
            </a:r>
            <a:r>
              <a:rPr lang="en-US" sz="2400" dirty="0">
                <a:latin typeface="Georgia" charset="0"/>
              </a:rPr>
              <a:t> magazine in 2008 celebrated Apple</a:t>
            </a:r>
            <a:r>
              <a:rPr lang="ja-JP" altLang="en-US" sz="2400" dirty="0">
                <a:latin typeface="Georgia" charset="0"/>
              </a:rPr>
              <a:t>’</a:t>
            </a:r>
            <a:r>
              <a:rPr lang="en-US" sz="2400" dirty="0">
                <a:latin typeface="Georgia" charset="0"/>
              </a:rPr>
              <a:t>s greatest failures:</a:t>
            </a:r>
          </a:p>
          <a:p>
            <a:pPr lvl="1"/>
            <a:r>
              <a:rPr lang="en-US" sz="2000" dirty="0">
                <a:latin typeface="Georgia" charset="0"/>
              </a:rPr>
              <a:t>Newton operating system</a:t>
            </a:r>
          </a:p>
          <a:p>
            <a:pPr lvl="1"/>
            <a:r>
              <a:rPr lang="en-US" sz="2000" dirty="0">
                <a:latin typeface="Georgia" charset="0"/>
              </a:rPr>
              <a:t>Pippin game player</a:t>
            </a:r>
          </a:p>
          <a:p>
            <a:pPr lvl="1"/>
            <a:r>
              <a:rPr lang="en-US" sz="2000" dirty="0">
                <a:latin typeface="Georgia" charset="0"/>
              </a:rPr>
              <a:t>Twentieth Anniversary Macintosh</a:t>
            </a:r>
          </a:p>
          <a:p>
            <a:pPr lvl="1"/>
            <a:r>
              <a:rPr lang="en-US" sz="2000" dirty="0">
                <a:latin typeface="Georgia" charset="0"/>
              </a:rPr>
              <a:t>Macintosh television</a:t>
            </a:r>
          </a:p>
          <a:p>
            <a:pPr lvl="1"/>
            <a:r>
              <a:rPr lang="en-US" sz="2000" dirty="0">
                <a:latin typeface="Georgia" charset="0"/>
              </a:rPr>
              <a:t>PowerMac G4 Cube</a:t>
            </a:r>
          </a:p>
          <a:p>
            <a:pPr lvl="1"/>
            <a:r>
              <a:rPr lang="en-US" sz="2000" dirty="0">
                <a:latin typeface="Georgia" charset="0"/>
              </a:rPr>
              <a:t>Apple </a:t>
            </a:r>
            <a:r>
              <a:rPr lang="en-US" sz="2000" dirty="0" err="1">
                <a:latin typeface="Georgia" charset="0"/>
              </a:rPr>
              <a:t>IIc</a:t>
            </a:r>
            <a:endParaRPr lang="en-US" sz="2000" dirty="0">
              <a:latin typeface="Georgia" charset="0"/>
            </a:endParaRPr>
          </a:p>
          <a:p>
            <a:pPr lvl="1"/>
            <a:r>
              <a:rPr lang="en-US" sz="2000" dirty="0">
                <a:latin typeface="Georgia" charset="0"/>
              </a:rPr>
              <a:t>Puck mouse</a:t>
            </a:r>
          </a:p>
          <a:p>
            <a:pPr lvl="1"/>
            <a:r>
              <a:rPr lang="en-US" sz="2000" dirty="0">
                <a:latin typeface="Georgia" charset="0"/>
              </a:rPr>
              <a:t>Lisa</a:t>
            </a:r>
          </a:p>
          <a:p>
            <a:pPr lvl="1"/>
            <a:endParaRPr lang="en-US" sz="2000" dirty="0">
              <a:latin typeface="Georgia" charset="0"/>
            </a:endParaRPr>
          </a:p>
          <a:p>
            <a:pPr lvl="1"/>
            <a:endParaRPr lang="en-US" sz="2000" dirty="0">
              <a:latin typeface="Georgia" charset="0"/>
            </a:endParaRPr>
          </a:p>
          <a:p>
            <a:endParaRPr lang="en-US" sz="2400" dirty="0">
              <a:latin typeface="Georg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B9899"/>
                </a:solidFill>
              </a:rPr>
              <a:t>1-</a:t>
            </a:r>
            <a:fld id="{EC7568BD-565B-DA47-9F2D-A6FC9E3107D3}" type="slidenum">
              <a:rPr lang="en-US">
                <a:solidFill>
                  <a:srgbClr val="7B9899"/>
                </a:solidFill>
              </a:rPr>
              <a:pPr/>
              <a:t>60</a:t>
            </a:fld>
            <a:endParaRPr lang="en-US">
              <a:solidFill>
                <a:srgbClr val="7B9899"/>
              </a:solidFill>
            </a:endParaRPr>
          </a:p>
        </p:txBody>
      </p:sp>
      <p:pic>
        <p:nvPicPr>
          <p:cNvPr id="138244" name="Picture 5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8438"/>
            <a:ext cx="11842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231775"/>
            <a:ext cx="7261225" cy="838200"/>
          </a:xfrm>
        </p:spPr>
        <p:txBody>
          <a:bodyPr/>
          <a:lstStyle/>
          <a:p>
            <a:pPr marL="465138" algn="l" eaLnBrk="1" hangingPunct="1"/>
            <a:r>
              <a:rPr lang="en-US" sz="1600">
                <a:solidFill>
                  <a:srgbClr val="4B5064"/>
                </a:solidFill>
                <a:latin typeface="Georgia" charset="0"/>
              </a:rPr>
              <a:t>NET STATS</a:t>
            </a:r>
            <a:r>
              <a:rPr lang="en-US">
                <a:solidFill>
                  <a:srgbClr val="4B5064"/>
                </a:solidFill>
                <a:latin typeface="Georgia" charset="0"/>
              </a:rPr>
              <a:t/>
            </a:r>
            <a:br>
              <a:rPr lang="en-US">
                <a:solidFill>
                  <a:srgbClr val="4B5064"/>
                </a:solidFill>
                <a:latin typeface="Georgia" charset="0"/>
              </a:rPr>
            </a:br>
            <a:r>
              <a:rPr lang="en-US">
                <a:solidFill>
                  <a:srgbClr val="4B5064"/>
                </a:solidFill>
                <a:latin typeface="Georgia" charset="0"/>
              </a:rPr>
              <a:t>Worldwide Internet Usage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9575" y="1885950"/>
            <a:ext cx="8150225" cy="176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Georgia" charset="0"/>
              </a:rPr>
              <a:t>In 2010, about 14.4 percent of active Internet users were located in North America.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Georgia" charset="0"/>
              </a:rPr>
              <a:t>Internet usage: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Georgia" charset="0"/>
              </a:rPr>
              <a:t>Highest—North America: 76.2 percent of 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Georgia" charset="0"/>
              </a:rPr>
              <a:t>Lowest—Africa: 8.7 percent of population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Georgia" charset="0"/>
            </a:endParaRPr>
          </a:p>
        </p:txBody>
      </p:sp>
      <p:pic>
        <p:nvPicPr>
          <p:cNvPr id="139268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03213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7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563938"/>
            <a:ext cx="840898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3538" y="231775"/>
            <a:ext cx="7092950" cy="838200"/>
          </a:xfrm>
        </p:spPr>
        <p:txBody>
          <a:bodyPr/>
          <a:lstStyle/>
          <a:p>
            <a:pPr algn="l" eaLnBrk="1" hangingPunct="1"/>
            <a:r>
              <a:rPr lang="en-US" sz="1800">
                <a:solidFill>
                  <a:srgbClr val="4B5064"/>
                </a:solidFill>
                <a:latin typeface="Georgia" charset="0"/>
              </a:rPr>
              <a:t>ETHICAL DILEMMA</a:t>
            </a:r>
            <a:r>
              <a:rPr lang="en-US" sz="3400">
                <a:solidFill>
                  <a:srgbClr val="4B5064"/>
                </a:solidFill>
                <a:latin typeface="Georgia" charset="0"/>
              </a:rPr>
              <a:t/>
            </a:r>
            <a:br>
              <a:rPr lang="en-US" sz="3400">
                <a:solidFill>
                  <a:srgbClr val="4B5064"/>
                </a:solidFill>
                <a:latin typeface="Georgia" charset="0"/>
              </a:rPr>
            </a:br>
            <a:r>
              <a:rPr lang="en-US" sz="3400">
                <a:solidFill>
                  <a:srgbClr val="4B5064"/>
                </a:solidFill>
                <a:latin typeface="Georgia" charset="0"/>
              </a:rPr>
              <a:t>Online Rights Not Always Universal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96888" y="1785938"/>
            <a:ext cx="78851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Governments in some countries regulate access to information on the Web (e.g., China).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r>
              <a:rPr lang="en-US" sz="2800" i="1" dirty="0">
                <a:latin typeface="+mj-lt"/>
                <a:ea typeface="+mn-ea"/>
                <a:cs typeface="+mn-cs"/>
              </a:rPr>
              <a:t>Reporters Without Borders</a:t>
            </a:r>
            <a:r>
              <a:rPr lang="en-US" sz="2800" dirty="0">
                <a:latin typeface="+mj-lt"/>
                <a:ea typeface="+mn-ea"/>
                <a:cs typeface="+mn-cs"/>
              </a:rPr>
              <a:t> call this behavior unethical.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In 2010, Google decided to stop censoring its search results after it was hacked by people who tried to spy on Chinese dissidents.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Responses from other companies are mixed.</a:t>
            </a:r>
          </a:p>
          <a:p>
            <a:pPr marL="342900" indent="-342900"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  <a:defRPr/>
            </a:pPr>
            <a:r>
              <a:rPr lang="en-US" sz="2800" dirty="0">
                <a:latin typeface="+mj-lt"/>
                <a:ea typeface="+mn-ea"/>
                <a:cs typeface="+mn-cs"/>
              </a:rPr>
              <a:t>Who owns Web-posted data?</a:t>
            </a:r>
          </a:p>
        </p:txBody>
      </p:sp>
      <p:pic>
        <p:nvPicPr>
          <p:cNvPr id="142340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8450"/>
            <a:ext cx="12096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1148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How many of the MIS majors expect to work as knowledge workers upon graduation?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many of the non-MIS majors expect to work as knowledge workers upon graduation?</a:t>
            </a:r>
          </a:p>
        </p:txBody>
      </p:sp>
    </p:spTree>
    <p:extLst>
      <p:ext uri="{BB962C8B-B14F-4D97-AF65-F5344CB8AC3E}">
        <p14:creationId xmlns:p14="http://schemas.microsoft.com/office/powerpoint/2010/main" val="133809787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34350" cy="7588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  <a:latin typeface="Georgia" charset="0"/>
              </a:rPr>
              <a:t>The Three Waves of Change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57399"/>
            <a:ext cx="8577263" cy="40417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50000"/>
              </a:spcAft>
            </a:pPr>
            <a:r>
              <a:rPr lang="en-US" sz="2400" i="1" dirty="0">
                <a:latin typeface="Georgia" charset="0"/>
              </a:rPr>
              <a:t>The Third Wave</a:t>
            </a:r>
            <a:r>
              <a:rPr lang="en-US" sz="2400" dirty="0">
                <a:latin typeface="Georgia" charset="0"/>
              </a:rPr>
              <a:t> by Alvin Toffler describes three phases or </a:t>
            </a:r>
            <a:r>
              <a:rPr lang="ja-JP" altLang="en-US" sz="2400" dirty="0">
                <a:latin typeface="Georgia" charset="0"/>
              </a:rPr>
              <a:t>“</a:t>
            </a:r>
            <a:r>
              <a:rPr lang="en-US" sz="2400" dirty="0">
                <a:latin typeface="Georgia" charset="0"/>
              </a:rPr>
              <a:t>waves of changes</a:t>
            </a:r>
            <a:r>
              <a:rPr lang="ja-JP" altLang="en-US" sz="2400" dirty="0">
                <a:latin typeface="Georgia" charset="0"/>
              </a:rPr>
              <a:t>”</a:t>
            </a:r>
            <a:r>
              <a:rPr lang="en-US" sz="2400" dirty="0">
                <a:latin typeface="Georgia" charset="0"/>
              </a:rPr>
              <a:t>.</a:t>
            </a:r>
          </a:p>
          <a:p>
            <a:pPr eaLnBrk="1" hangingPunct="1"/>
            <a:r>
              <a:rPr lang="en-US" sz="2400" dirty="0">
                <a:latin typeface="Georgia" charset="0"/>
              </a:rPr>
              <a:t>First wave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A civilization based </a:t>
            </a:r>
            <a:br>
              <a:rPr lang="en-US" sz="2000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on agriculture and </a:t>
            </a:r>
            <a:br>
              <a:rPr lang="en-US" sz="2000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handwork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Relatively primitive</a:t>
            </a:r>
            <a:br>
              <a:rPr lang="en-US" sz="2000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stage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Lasted thousands </a:t>
            </a:r>
            <a:br>
              <a:rPr lang="en-US" sz="2000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of years</a:t>
            </a:r>
          </a:p>
          <a:p>
            <a:pPr lvl="1" eaLnBrk="1" hangingPunct="1"/>
            <a:r>
              <a:rPr lang="en-US" sz="2000" dirty="0">
                <a:latin typeface="Georgia" charset="0"/>
              </a:rPr>
              <a:t>Luddites opposed</a:t>
            </a:r>
            <a:br>
              <a:rPr lang="en-US" sz="2000" dirty="0">
                <a:latin typeface="Georgia" charset="0"/>
              </a:rPr>
            </a:br>
            <a:r>
              <a:rPr lang="en-US" sz="2000" dirty="0">
                <a:latin typeface="Georgia" charset="0"/>
              </a:rPr>
              <a:t>technology.</a:t>
            </a:r>
          </a:p>
        </p:txBody>
      </p:sp>
      <p:pic>
        <p:nvPicPr>
          <p:cNvPr id="45059" name="Picture 4" descr="Fig10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632075"/>
            <a:ext cx="4781550" cy="2230438"/>
          </a:xfrm>
          <a:prstGeom prst="rect">
            <a:avLst/>
          </a:prstGeom>
          <a:noFill/>
          <a:ln w="31750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" y="3733800"/>
            <a:ext cx="335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24040"/>
              </a:buClr>
              <a:buSzPct val="170000"/>
              <a:buFontTx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014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B5064"/>
                </a:solidFill>
                <a:latin typeface="Georgia" charset="0"/>
              </a:rPr>
              <a:t>The Three Waves of Change (cont</a:t>
            </a:r>
            <a:r>
              <a:rPr lang="ja-JP" altLang="en-US">
                <a:solidFill>
                  <a:srgbClr val="4B5064"/>
                </a:solidFill>
                <a:latin typeface="Georgia" charset="0"/>
              </a:rPr>
              <a:t>’</a:t>
            </a:r>
            <a:r>
              <a:rPr lang="en-US">
                <a:solidFill>
                  <a:srgbClr val="4B5064"/>
                </a:solidFill>
                <a:latin typeface="Georgia" charset="0"/>
              </a:rPr>
              <a:t>d)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25925" y="1039813"/>
            <a:ext cx="69215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B9899"/>
                </a:solidFill>
              </a:rPr>
              <a:t>1-</a:t>
            </a:r>
            <a:fld id="{81ECD842-0257-EA48-9063-7C2635BE1327}" type="slidenum">
              <a:rPr lang="en-US">
                <a:solidFill>
                  <a:srgbClr val="7B9899"/>
                </a:solidFill>
              </a:rPr>
              <a:pPr/>
              <a:t>9</a:t>
            </a:fld>
            <a:endParaRPr lang="en-US">
              <a:solidFill>
                <a:srgbClr val="7B9899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half" idx="4294967295"/>
          </p:nvPr>
        </p:nvSpPr>
        <p:spPr>
          <a:xfrm>
            <a:off x="380999" y="1752600"/>
            <a:ext cx="3959225" cy="43005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latin typeface="Georgia" charset="0"/>
              </a:rPr>
              <a:t>Second wave</a:t>
            </a:r>
          </a:p>
          <a:p>
            <a:pPr lvl="1" eaLnBrk="1" hangingPunct="1"/>
            <a:r>
              <a:rPr lang="en-US" sz="2400" dirty="0">
                <a:latin typeface="Georgia" charset="0"/>
              </a:rPr>
              <a:t>The Industrial Revolution</a:t>
            </a:r>
          </a:p>
          <a:p>
            <a:pPr lvl="1" eaLnBrk="1" hangingPunct="1"/>
            <a:r>
              <a:rPr lang="en-US" sz="2400" dirty="0">
                <a:latin typeface="Georgia" charset="0"/>
              </a:rPr>
              <a:t>Began at the end of the 18</a:t>
            </a:r>
            <a:r>
              <a:rPr lang="en-US" sz="2400" baseline="30000" dirty="0">
                <a:latin typeface="Georgia" charset="0"/>
              </a:rPr>
              <a:t>th</a:t>
            </a:r>
            <a:r>
              <a:rPr lang="en-US" sz="2400" dirty="0">
                <a:latin typeface="Georgia" charset="0"/>
              </a:rPr>
              <a:t> century and lasted about 150 years</a:t>
            </a:r>
          </a:p>
          <a:p>
            <a:pPr eaLnBrk="1" hangingPunct="1"/>
            <a:r>
              <a:rPr lang="en-US" sz="2800" dirty="0">
                <a:latin typeface="Georgia" charset="0"/>
              </a:rPr>
              <a:t>Third wave</a:t>
            </a:r>
          </a:p>
          <a:p>
            <a:pPr lvl="1" eaLnBrk="1" hangingPunct="1"/>
            <a:r>
              <a:rPr lang="en-US" sz="2400" dirty="0">
                <a:latin typeface="Georgia" charset="0"/>
              </a:rPr>
              <a:t>The Information Age</a:t>
            </a:r>
          </a:p>
          <a:p>
            <a:pPr lvl="1" eaLnBrk="1" hangingPunct="1"/>
            <a:r>
              <a:rPr lang="en-US" sz="2400" dirty="0">
                <a:latin typeface="Georgia" charset="0"/>
              </a:rPr>
              <a:t>Information becomes the </a:t>
            </a:r>
            <a:r>
              <a:rPr lang="en-US" sz="2400" dirty="0" smtClean="0">
                <a:latin typeface="Georgia" charset="0"/>
              </a:rPr>
              <a:t>currency of the realm</a:t>
            </a:r>
            <a:endParaRPr lang="en-US" sz="2400" dirty="0">
              <a:latin typeface="Georgia" charset="0"/>
            </a:endParaRPr>
          </a:p>
          <a:p>
            <a:pPr lvl="1" eaLnBrk="1" hangingPunct="1"/>
            <a:endParaRPr lang="en-US" sz="2400" dirty="0">
              <a:latin typeface="Georgia" charset="0"/>
            </a:endParaRPr>
          </a:p>
          <a:p>
            <a:pPr eaLnBrk="1" hangingPunct="1"/>
            <a:endParaRPr lang="en-US" sz="2500" dirty="0">
              <a:latin typeface="Georgia" charset="0"/>
            </a:endParaRPr>
          </a:p>
        </p:txBody>
      </p:sp>
      <p:pic>
        <p:nvPicPr>
          <p:cNvPr id="47108" name="Picture 6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7698"/>
            <a:ext cx="4311650" cy="30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9788" y="4859338"/>
            <a:ext cx="3984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The printing press gave birth to the information age.</a:t>
            </a:r>
          </a:p>
        </p:txBody>
      </p:sp>
    </p:spTree>
    <p:extLst>
      <p:ext uri="{BB962C8B-B14F-4D97-AF65-F5344CB8AC3E}">
        <p14:creationId xmlns:p14="http://schemas.microsoft.com/office/powerpoint/2010/main" val="1043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PVERSION" val="5"/>
  <p:tag name="TPFULLVERSION" val="5.1.0.2296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3143</Words>
  <Application>Microsoft Office PowerPoint</Application>
  <PresentationFormat>On-screen Show (4:3)</PresentationFormat>
  <Paragraphs>442</Paragraphs>
  <Slides>62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SimSun</vt:lpstr>
      <vt:lpstr>Arial</vt:lpstr>
      <vt:lpstr>Calibri</vt:lpstr>
      <vt:lpstr>Georgia</vt:lpstr>
      <vt:lpstr>Times New Roman</vt:lpstr>
      <vt:lpstr>Wingdings</vt:lpstr>
      <vt:lpstr>Wingdings 2</vt:lpstr>
      <vt:lpstr>Office Theme</vt:lpstr>
      <vt:lpstr>Chapter 1 - Managing in the Digital World</vt:lpstr>
      <vt:lpstr>Chapter 1 Learning Objectives</vt:lpstr>
      <vt:lpstr>Information Systems Today</vt:lpstr>
      <vt:lpstr>Question</vt:lpstr>
      <vt:lpstr>The Knowledge Society</vt:lpstr>
      <vt:lpstr>Information Systems Today</vt:lpstr>
      <vt:lpstr>Questions</vt:lpstr>
      <vt:lpstr>The Three Waves of Change</vt:lpstr>
      <vt:lpstr>The Three Waves of Change (cont’d)</vt:lpstr>
      <vt:lpstr>The Rise of the Information Age</vt:lpstr>
      <vt:lpstr>Five IT Megatrends in the Information Age</vt:lpstr>
      <vt:lpstr>Five IT Megatrends in the Information Age: Mobile Computing</vt:lpstr>
      <vt:lpstr>Five IT Megatrends in the Information Age: Social Media</vt:lpstr>
      <vt:lpstr>Five IT Megatrends in the Information Age: Big Data</vt:lpstr>
      <vt:lpstr>Five IT Megatrends in the Information Age: Cloud Computing</vt:lpstr>
      <vt:lpstr>Five IT Megatrends in the Information Age: Consumerization of IT</vt:lpstr>
      <vt:lpstr>Evolution of Globalization</vt:lpstr>
      <vt:lpstr>What is “globalization” and how is it manifested?</vt:lpstr>
      <vt:lpstr>Globalization: Economic Changes</vt:lpstr>
      <vt:lpstr>Globalization: Cultural Changes</vt:lpstr>
      <vt:lpstr>Globalization: Technological Changes</vt:lpstr>
      <vt:lpstr>Globalization: 1.0, 2.0, 3.0</vt:lpstr>
      <vt:lpstr>Key Factors Enabling Globalization 3.0</vt:lpstr>
      <vt:lpstr>The Rise of Information Systems Outsourcing</vt:lpstr>
      <vt:lpstr>The Rise of Information Systems Outsourcing: Key Reasons for Outsourcing</vt:lpstr>
      <vt:lpstr>Opportunities of Operating in the Digital World</vt:lpstr>
      <vt:lpstr>Challenges of Operating in the Digital World</vt:lpstr>
      <vt:lpstr>Information Systems Defined</vt:lpstr>
      <vt:lpstr>The Components of Information Systems</vt:lpstr>
      <vt:lpstr>Data: The Root and Purpose of Information Systems</vt:lpstr>
      <vt:lpstr>The Components of Information Systems</vt:lpstr>
      <vt:lpstr>People: The Builders, Managers, and  Users of Information Systems</vt:lpstr>
      <vt:lpstr>People: The Builders and Managers of IS</vt:lpstr>
      <vt:lpstr>IS Positions Rank Among the  Best Jobs in America</vt:lpstr>
      <vt:lpstr>INDUSTRY ANALYSIS Business Career Outlook</vt:lpstr>
      <vt:lpstr>Organizations: The Context of  Information Systems</vt:lpstr>
      <vt:lpstr>Types of Info Systems Used in Organizations</vt:lpstr>
      <vt:lpstr>Types of Info Systems Used in Organizations </vt:lpstr>
      <vt:lpstr>Organizing the IS Function</vt:lpstr>
      <vt:lpstr>The Spread of Technology in Organizations</vt:lpstr>
      <vt:lpstr>The Dual Nature of Information Systems</vt:lpstr>
      <vt:lpstr>The Dual Nature of IS</vt:lpstr>
      <vt:lpstr>Information Systems for Competitive Advantage</vt:lpstr>
      <vt:lpstr>Question</vt:lpstr>
      <vt:lpstr>Coming Attractions The Future of Cloud-Based Communications</vt:lpstr>
      <vt:lpstr>IS Ethics</vt:lpstr>
      <vt:lpstr>Computer Ethics</vt:lpstr>
      <vt:lpstr>Information Privacy</vt:lpstr>
      <vt:lpstr>Information Privacy (cont’d)</vt:lpstr>
      <vt:lpstr>Question</vt:lpstr>
      <vt:lpstr>Information Accuracy</vt:lpstr>
      <vt:lpstr>Information Property</vt:lpstr>
      <vt:lpstr>Data Privacy Statements</vt:lpstr>
      <vt:lpstr>Information Accessibility</vt:lpstr>
      <vt:lpstr>The Need for a Code of Ethical Conduct: Computer Ethics Institute Guidelines</vt:lpstr>
      <vt:lpstr>The Digital Divide</vt:lpstr>
      <vt:lpstr>Digital Divide</vt:lpstr>
      <vt:lpstr>   End of Chapter Content</vt:lpstr>
      <vt:lpstr>Managing in the Digital World: Apple Computer</vt:lpstr>
      <vt:lpstr>  WHEN THINGS GO WRONG                                 Failure: The Path to Success?</vt:lpstr>
      <vt:lpstr>NET STATS Worldwide Internet Usage</vt:lpstr>
      <vt:lpstr>ETHICAL DILEMMA Online Rights Not Always Universal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2013-01-13T16:45:02Z</dcterms:created>
  <dcterms:modified xsi:type="dcterms:W3CDTF">2014-01-21T21:58:09Z</dcterms:modified>
</cp:coreProperties>
</file>