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0" r:id="rId3"/>
    <p:sldId id="271" r:id="rId4"/>
    <p:sldId id="272" r:id="rId5"/>
    <p:sldId id="322" r:id="rId6"/>
    <p:sldId id="332" r:id="rId7"/>
    <p:sldId id="323" r:id="rId8"/>
    <p:sldId id="333" r:id="rId9"/>
    <p:sldId id="335" r:id="rId10"/>
    <p:sldId id="336" r:id="rId11"/>
    <p:sldId id="337" r:id="rId12"/>
    <p:sldId id="338" r:id="rId13"/>
    <p:sldId id="339" r:id="rId14"/>
    <p:sldId id="341" r:id="rId15"/>
    <p:sldId id="311" r:id="rId16"/>
    <p:sldId id="325" r:id="rId17"/>
    <p:sldId id="342" r:id="rId18"/>
    <p:sldId id="343" r:id="rId19"/>
    <p:sldId id="344" r:id="rId20"/>
    <p:sldId id="345" r:id="rId21"/>
    <p:sldId id="346" r:id="rId22"/>
    <p:sldId id="348" r:id="rId23"/>
    <p:sldId id="349" r:id="rId24"/>
    <p:sldId id="350" r:id="rId25"/>
    <p:sldId id="353" r:id="rId26"/>
    <p:sldId id="357" r:id="rId27"/>
    <p:sldId id="358" r:id="rId28"/>
    <p:sldId id="360" r:id="rId29"/>
    <p:sldId id="306" r:id="rId30"/>
    <p:sldId id="307" r:id="rId31"/>
    <p:sldId id="367" r:id="rId32"/>
    <p:sldId id="368" r:id="rId33"/>
    <p:sldId id="329" r:id="rId34"/>
    <p:sldId id="280" r:id="rId35"/>
    <p:sldId id="318" r:id="rId36"/>
    <p:sldId id="370" r:id="rId37"/>
    <p:sldId id="320" r:id="rId38"/>
    <p:sldId id="319" r:id="rId39"/>
    <p:sldId id="371" r:id="rId40"/>
    <p:sldId id="308" r:id="rId41"/>
    <p:sldId id="321" r:id="rId42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0853" autoAdjust="0"/>
  </p:normalViewPr>
  <p:slideViewPr>
    <p:cSldViewPr>
      <p:cViewPr varScale="1">
        <p:scale>
          <a:sx n="49" d="100"/>
          <a:sy n="49" d="100"/>
        </p:scale>
        <p:origin x="5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../slides/slide30.xml"/><Relationship Id="rId7" Type="http://schemas.openxmlformats.org/officeDocument/2006/relationships/image" Target="../media/image6.png"/><Relationship Id="rId2" Type="http://schemas.openxmlformats.org/officeDocument/2006/relationships/slide" Target="../slides/slide29.xml"/><Relationship Id="rId1" Type="http://schemas.openxmlformats.org/officeDocument/2006/relationships/slide" Target="../slides/slide4.xml"/><Relationship Id="rId6" Type="http://schemas.openxmlformats.org/officeDocument/2006/relationships/image" Target="../media/image5.png"/><Relationship Id="rId5" Type="http://schemas.openxmlformats.org/officeDocument/2006/relationships/slide" Target="../slides/slide34.xml"/><Relationship Id="rId10" Type="http://schemas.openxmlformats.org/officeDocument/2006/relationships/image" Target="../media/image9.png"/><Relationship Id="rId4" Type="http://schemas.openxmlformats.org/officeDocument/2006/relationships/slide" Target="../slides/slide40.xml"/><Relationship Id="rId9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../slides/slide40.xml"/><Relationship Id="rId7" Type="http://schemas.openxmlformats.org/officeDocument/2006/relationships/image" Target="../media/image12.png"/><Relationship Id="rId2" Type="http://schemas.openxmlformats.org/officeDocument/2006/relationships/slide" Target="../slides/slide30.xml"/><Relationship Id="rId1" Type="http://schemas.openxmlformats.org/officeDocument/2006/relationships/slide" Target="../slides/slide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../slides/slide34.xml"/><Relationship Id="rId9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../slides/slide40.xml"/><Relationship Id="rId7" Type="http://schemas.openxmlformats.org/officeDocument/2006/relationships/image" Target="../media/image29.png"/><Relationship Id="rId2" Type="http://schemas.openxmlformats.org/officeDocument/2006/relationships/slide" Target="../slides/slide30.xml"/><Relationship Id="rId1" Type="http://schemas.openxmlformats.org/officeDocument/2006/relationships/slide" Target="../slides/slide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../slides/slide34.xml"/><Relationship Id="rId9" Type="http://schemas.openxmlformats.org/officeDocument/2006/relationships/image" Target="../media/image3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" Target="../slides/slide40.xml"/><Relationship Id="rId7" Type="http://schemas.openxmlformats.org/officeDocument/2006/relationships/image" Target="../media/image34.png"/><Relationship Id="rId2" Type="http://schemas.openxmlformats.org/officeDocument/2006/relationships/slide" Target="../slides/slide29.xml"/><Relationship Id="rId1" Type="http://schemas.openxmlformats.org/officeDocument/2006/relationships/slide" Target="../slides/slide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" Target="../slides/slide34.xml"/><Relationship Id="rId9" Type="http://schemas.openxmlformats.org/officeDocument/2006/relationships/image" Target="../media/image3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../slides/slide30.xml"/><Relationship Id="rId7" Type="http://schemas.openxmlformats.org/officeDocument/2006/relationships/image" Target="../media/image39.png"/><Relationship Id="rId2" Type="http://schemas.openxmlformats.org/officeDocument/2006/relationships/slide" Target="../slides/slide29.xml"/><Relationship Id="rId1" Type="http://schemas.openxmlformats.org/officeDocument/2006/relationships/slide" Target="../slides/slide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" Target="../slides/slide40.xml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../slides/slide30.xml"/><Relationship Id="rId7" Type="http://schemas.openxmlformats.org/officeDocument/2006/relationships/image" Target="../media/image45.png"/><Relationship Id="rId2" Type="http://schemas.openxmlformats.org/officeDocument/2006/relationships/slide" Target="../slides/slide29.xml"/><Relationship Id="rId1" Type="http://schemas.openxmlformats.org/officeDocument/2006/relationships/slide" Target="../slides/slide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" Target="../slides/slide34.xml"/><Relationship Id="rId9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1" action="ppaction://hlinksldjump"/>
            </a:rPr>
            <a:t>Electronic Commerce Defined</a:t>
          </a:r>
          <a:endParaRPr lang="en-US" sz="16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/>
        <a:lstStyle/>
        <a:p>
          <a:r>
            <a:rPr lang="en-US" sz="1400" dirty="0" smtClean="0"/>
            <a:t>Describe electronic commerce, how it has evolved, and the strategies that companies are adopting to  compete in cyberspace.</a:t>
          </a:r>
          <a:endParaRPr lang="en-US" sz="14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2" action="ppaction://hlinksldjump"/>
            </a:rPr>
            <a:t>Business-to-Consumer E-Commerce and Internet Marketing</a:t>
          </a:r>
          <a:endParaRPr lang="en-US" sz="16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/>
        <a:lstStyle/>
        <a:p>
          <a:r>
            <a:rPr lang="en-US" sz="1200" dirty="0" smtClean="0"/>
            <a:t>Describe the stages of business-to-consumer electronic commerce, understand the keys to successful electronic commerce applications, and explain the different forms of Internet marketing.</a:t>
          </a:r>
          <a:endParaRPr lang="en-US" sz="12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Mobile Commerce, Consumer-to-Consumer EC, and Consumer-to-Business EC</a:t>
          </a:r>
          <a:endParaRPr lang="en-US" sz="14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/>
        <a:lstStyle/>
        <a:p>
          <a:r>
            <a:rPr lang="en-US" sz="1400" dirty="0" smtClean="0"/>
            <a:t>Describe mobile commerce, consumer-to-consumer electronic commerce, and consumer-to-business electronic commerce.</a:t>
          </a:r>
          <a:endParaRPr lang="en-US" sz="14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2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4" action="ppaction://hlinksldjump"/>
            </a:rPr>
            <a:t>E-Government</a:t>
          </a:r>
          <a:endParaRPr lang="en-US" sz="16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/>
      <dgm:spPr/>
      <dgm:t>
        <a:bodyPr/>
        <a:lstStyle/>
        <a:p>
          <a:r>
            <a:rPr lang="en-US" sz="1400" dirty="0" smtClean="0"/>
            <a:t>Explain different forms of electronic government.</a:t>
          </a:r>
          <a:endParaRPr lang="en-US" sz="14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5" action="ppaction://hlinksldjump"/>
            </a:rPr>
            <a:t>Managing Finances and Navigating Legal Issues in EC</a:t>
          </a:r>
          <a:endParaRPr lang="en-US" sz="16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/>
        <a:lstStyle/>
        <a:p>
          <a:r>
            <a:rPr lang="en-US" sz="1400" dirty="0" smtClean="0"/>
            <a:t>Describe how to conduct financial transactions and navigate the legal issues of electronic commerce.</a:t>
          </a:r>
          <a:endParaRPr lang="en-US" sz="14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83650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83650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83650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83650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83650"/>
      <dgm:spPr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C978F-A2B8-46ED-81B4-5B0C5A60E259}" type="presOf" srcId="{34FB3FC8-FCB1-404C-AAE4-E98CF14CF5FB}" destId="{47C28FEA-814E-4A68-B726-08705D29C6AB}" srcOrd="0" destOrd="0" presId="urn:microsoft.com/office/officeart/2005/8/layout/vList4#1"/>
    <dgm:cxn modelId="{84CC1B9D-DB80-433F-828E-1349E31F1CF0}" type="presOf" srcId="{E158F942-9CA0-47CD-BF20-BAC49C8142F5}" destId="{5E310E1C-7377-4CBD-AD7A-3ED403513640}" srcOrd="1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7936DD08-464C-48B1-A042-92A0F79F9FFF}" type="presOf" srcId="{22E69BE8-653B-4CE1-975B-3C39DAE649D2}" destId="{CA3E3E8A-1393-43C6-A6A9-A1AF34CBCE71}" srcOrd="1" destOrd="0" presId="urn:microsoft.com/office/officeart/2005/8/layout/vList4#1"/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7220127F-5DA2-4558-BD05-2D367A01FE4F}" type="presOf" srcId="{22E69BE8-653B-4CE1-975B-3C39DAE649D2}" destId="{9259372F-C70A-44BC-BCB4-E2D4392785FE}" srcOrd="0" destOrd="0" presId="urn:microsoft.com/office/officeart/2005/8/layout/vList4#1"/>
    <dgm:cxn modelId="{5EF40979-97FC-4938-9D34-9EF52BDE61C2}" type="presOf" srcId="{AECECD48-C5E4-4B1D-828F-DD9E0A90274D}" destId="{5E310E1C-7377-4CBD-AD7A-3ED403513640}" srcOrd="1" destOrd="0" presId="urn:microsoft.com/office/officeart/2005/8/layout/vList4#1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641411B0-5D8B-4E86-B9DA-326CC961AC9A}" type="presOf" srcId="{FDE1B2BF-4076-40E6-982F-93F0932EA27F}" destId="{CA3E3E8A-1393-43C6-A6A9-A1AF34CBCE71}" srcOrd="1" destOrd="1" presId="urn:microsoft.com/office/officeart/2005/8/layout/vList4#1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35F334EF-24B5-4239-A395-CB84CFA55B46}" type="presOf" srcId="{0CFC6EAA-DD42-49C0-A163-69A52F65D7DF}" destId="{47C28FEA-814E-4A68-B726-08705D29C6AB}" srcOrd="0" destOrd="1" presId="urn:microsoft.com/office/officeart/2005/8/layout/vList4#1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791DD5F5-4A05-45B6-BE4C-6BA2472DDC86}" type="presOf" srcId="{0CFC6EAA-DD42-49C0-A163-69A52F65D7DF}" destId="{799A5FF2-1A39-4675-818C-11261776BAE8}" srcOrd="1" destOrd="1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8B673F7C-BE2D-49A5-B6F2-D9DEE7E4E328}" type="presOf" srcId="{AECECD48-C5E4-4B1D-828F-DD9E0A90274D}" destId="{471ACDAA-8EBB-4B3F-89FD-E777335919BA}" srcOrd="0" destOrd="0" presId="urn:microsoft.com/office/officeart/2005/8/layout/vList4#1"/>
    <dgm:cxn modelId="{5787E137-0A5F-4F45-A330-BF65147102C9}" type="presOf" srcId="{E158F942-9CA0-47CD-BF20-BAC49C8142F5}" destId="{471ACDAA-8EBB-4B3F-89FD-E777335919BA}" srcOrd="0" destOrd="1" presId="urn:microsoft.com/office/officeart/2005/8/layout/vList4#1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94F66066-1985-470E-96ED-DEDD0F052AC6}" type="presOf" srcId="{677A52F5-4CAE-4309-A461-E811AF92EF26}" destId="{799A5FF2-1A39-4675-818C-11261776BAE8}" srcOrd="1" destOrd="2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249DA96C-952E-42AC-8DB8-56C718E0C29A}" type="presOf" srcId="{34FB3FC8-FCB1-404C-AAE4-E98CF14CF5FB}" destId="{799A5FF2-1A39-4675-818C-11261776BAE8}" srcOrd="1" destOrd="0" presId="urn:microsoft.com/office/officeart/2005/8/layout/vList4#1"/>
    <dgm:cxn modelId="{145615E7-5162-4C7D-9541-A7C53483A2BF}" type="presOf" srcId="{677A52F5-4CAE-4309-A461-E811AF92EF26}" destId="{47C28FEA-814E-4A68-B726-08705D29C6AB}" srcOrd="0" destOrd="2" presId="urn:microsoft.com/office/officeart/2005/8/layout/vList4#1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6C3A87FC-6E0D-4587-9FA3-2ABC2A3DC3D9}" type="presOf" srcId="{FDE1B2BF-4076-40E6-982F-93F0932EA27F}" destId="{9259372F-C70A-44BC-BCB4-E2D4392785FE}" srcOrd="0" destOrd="1" presId="urn:microsoft.com/office/officeart/2005/8/layout/vList4#1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  <dgm:cxn modelId="{4E5D2B14-2294-444C-9892-83C509B1621A}" type="presParOf" srcId="{25E29AB1-DE1E-48E4-B66F-1D7048CC3527}" destId="{2A6A015C-E28C-44A4-9412-971012033AAE}" srcOrd="3" destOrd="0" presId="urn:microsoft.com/office/officeart/2005/8/layout/vList4#1"/>
    <dgm:cxn modelId="{102036E0-7527-43CE-A4DE-A6F82BBEBEEE}" type="presParOf" srcId="{25E29AB1-DE1E-48E4-B66F-1D7048CC3527}" destId="{BC272B12-7FD0-415F-81DF-F02239D32429}" srcOrd="4" destOrd="0" presId="urn:microsoft.com/office/officeart/2005/8/layout/vList4#1"/>
    <dgm:cxn modelId="{CD63CD41-B23F-402F-87EF-7921391E8215}" type="presParOf" srcId="{BC272B12-7FD0-415F-81DF-F02239D32429}" destId="{47C28FEA-814E-4A68-B726-08705D29C6AB}" srcOrd="0" destOrd="0" presId="urn:microsoft.com/office/officeart/2005/8/layout/vList4#1"/>
    <dgm:cxn modelId="{B27CC391-3C26-400C-930B-24AB379AF0B8}" type="presParOf" srcId="{BC272B12-7FD0-415F-81DF-F02239D32429}" destId="{6ED042DA-90EA-415F-9861-14F87D22BB00}" srcOrd="1" destOrd="0" presId="urn:microsoft.com/office/officeart/2005/8/layout/vList4#1"/>
    <dgm:cxn modelId="{63C873BA-8784-46D9-8582-FCBC44D28D17}" type="presParOf" srcId="{BC272B12-7FD0-415F-81DF-F02239D32429}" destId="{799A5FF2-1A39-4675-818C-11261776BAE8}" srcOrd="2" destOrd="0" presId="urn:microsoft.com/office/officeart/2005/8/layout/vList4#1"/>
    <dgm:cxn modelId="{E1B7920B-D939-468D-82B3-91A9D935E886}" type="presParOf" srcId="{25E29AB1-DE1E-48E4-B66F-1D7048CC3527}" destId="{9B636D59-4907-4E00-B740-911D24B9FF11}" srcOrd="5" destOrd="0" presId="urn:microsoft.com/office/officeart/2005/8/layout/vList4#1"/>
    <dgm:cxn modelId="{DCB4C042-4ED7-4BE1-B5FA-211A350980B1}" type="presParOf" srcId="{25E29AB1-DE1E-48E4-B66F-1D7048CC3527}" destId="{1ED16A2B-8516-4F79-8954-C053F3BC0B6B}" srcOrd="6" destOrd="0" presId="urn:microsoft.com/office/officeart/2005/8/layout/vList4#1"/>
    <dgm:cxn modelId="{3F728A9C-357D-44C1-BDEC-66BAF93D9BFA}" type="presParOf" srcId="{1ED16A2B-8516-4F79-8954-C053F3BC0B6B}" destId="{471ACDAA-8EBB-4B3F-89FD-E777335919BA}" srcOrd="0" destOrd="0" presId="urn:microsoft.com/office/officeart/2005/8/layout/vList4#1"/>
    <dgm:cxn modelId="{B873F13E-1E34-4FC3-9048-BBADB4163DCB}" type="presParOf" srcId="{1ED16A2B-8516-4F79-8954-C053F3BC0B6B}" destId="{0C6B9C41-271F-4061-9955-70DED635DAC1}" srcOrd="1" destOrd="0" presId="urn:microsoft.com/office/officeart/2005/8/layout/vList4#1"/>
    <dgm:cxn modelId="{044EB466-1802-4C25-B7DE-67C6D73F8CD5}" type="presParOf" srcId="{1ED16A2B-8516-4F79-8954-C053F3BC0B6B}" destId="{5E310E1C-7377-4CBD-AD7A-3ED403513640}" srcOrd="2" destOrd="0" presId="urn:microsoft.com/office/officeart/2005/8/layout/vList4#1"/>
    <dgm:cxn modelId="{A3CD609E-6847-4B9C-9AD1-7746F9B1F09F}" type="presParOf" srcId="{25E29AB1-DE1E-48E4-B66F-1D7048CC3527}" destId="{F89176E6-859D-4FD9-8DED-11CCE6D56F7C}" srcOrd="7" destOrd="0" presId="urn:microsoft.com/office/officeart/2005/8/layout/vList4#1"/>
    <dgm:cxn modelId="{20FB32AB-F21B-4F3E-8B30-95999D18F2A0}" type="presParOf" srcId="{25E29AB1-DE1E-48E4-B66F-1D7048CC3527}" destId="{B2BFB810-8CC4-47A7-8F53-5989733EAF0E}" srcOrd="8" destOrd="0" presId="urn:microsoft.com/office/officeart/2005/8/layout/vList4#1"/>
    <dgm:cxn modelId="{C8A92F4D-9C15-4D7F-B90C-4AC83ADAB405}" type="presParOf" srcId="{B2BFB810-8CC4-47A7-8F53-5989733EAF0E}" destId="{9259372F-C70A-44BC-BCB4-E2D4392785FE}" srcOrd="0" destOrd="0" presId="urn:microsoft.com/office/officeart/2005/8/layout/vList4#1"/>
    <dgm:cxn modelId="{3549A28D-2EA0-4A81-9A7D-20D43A6D39AF}" type="presParOf" srcId="{B2BFB810-8CC4-47A7-8F53-5989733EAF0E}" destId="{889131BE-3A6B-4B48-98CB-9C233DE61FE5}" srcOrd="1" destOrd="0" presId="urn:microsoft.com/office/officeart/2005/8/layout/vList4#1"/>
    <dgm:cxn modelId="{79AC9A58-A9AC-4283-9B80-386DCE79E23E}" type="presParOf" srcId="{B2BFB810-8CC4-47A7-8F53-5989733EAF0E}" destId="{CA3E3E8A-1393-43C6-A6A9-A1AF34CBCE7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Electronic Commerce Defined</a:t>
          </a:r>
          <a:endParaRPr lang="en-US" sz="2400" dirty="0" smtClean="0"/>
        </a:p>
        <a:p>
          <a:r>
            <a:rPr lang="en-US" sz="2000" dirty="0" smtClean="0"/>
            <a:t>Describe electronic commerce, how it has evolved, and the strategies that companies are adopting to  compete in cyberspace.</a:t>
          </a:r>
          <a:endParaRPr lang="en-US" sz="2000" b="1" dirty="0" smtClean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Business-to-Consumer E-Commerce and Internet Marketing</a:t>
          </a:r>
          <a:endParaRPr lang="en-US" sz="1400" dirty="0" smtClean="0"/>
        </a:p>
        <a:p>
          <a:r>
            <a:rPr lang="en-US" sz="1200" dirty="0" smtClean="0"/>
            <a:t>Describe the stages of business-to-consumer electronic commerce, understand the keys to successful electronic commerce applications, and explain the different forms of Internet marketing.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Mobile Commerce, Consumer-to-Consumer EC, and Consumer-to-Business EC</a:t>
          </a:r>
          <a:endParaRPr lang="en-US" sz="1400" dirty="0" smtClean="0"/>
        </a:p>
        <a:p>
          <a:r>
            <a:rPr lang="en-US" sz="1200" dirty="0" smtClean="0"/>
            <a:t>Describe mobile commerce, consumer-to-consumer electronic commerce, and consumer-to-business electronic commerce.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E-Government</a:t>
          </a:r>
          <a:endParaRPr lang="en-US" sz="1400" dirty="0" smtClean="0"/>
        </a:p>
        <a:p>
          <a:r>
            <a:rPr lang="en-US" sz="1400" dirty="0" smtClean="0"/>
            <a:t>Explain different forms of electronic government.</a:t>
          </a:r>
          <a:endParaRPr lang="en-US" sz="12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Managing Finances and Navigating Legal Issues in EC</a:t>
          </a:r>
          <a:endParaRPr lang="en-US" sz="1400" dirty="0" smtClean="0"/>
        </a:p>
        <a:p>
          <a:r>
            <a:rPr lang="en-US" sz="1200" dirty="0" smtClean="0"/>
            <a:t>Describe how to conduct financial transactions and navigate the legal issues of electronic commerce.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ScaleY="277158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95572" custScaleY="289516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5131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513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5131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5131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6D837D-C771-4B02-A339-6BF3CF61F084}" type="presOf" srcId="{482F2C61-E41B-4642-B082-EF9C103085B5}" destId="{25E29AB1-DE1E-48E4-B66F-1D7048CC3527}" srcOrd="0" destOrd="0" presId="urn:microsoft.com/office/officeart/2005/8/layout/vList4#2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8C7B64E0-006E-4C41-9E72-DD9DF84C862C}" type="presOf" srcId="{AECECD48-C5E4-4B1D-828F-DD9E0A90274D}" destId="{471ACDAA-8EBB-4B3F-89FD-E777335919BA}" srcOrd="0" destOrd="0" presId="urn:microsoft.com/office/officeart/2005/8/layout/vList4#2"/>
    <dgm:cxn modelId="{5310D578-AF81-4A20-999F-3456DF15C80E}" type="presOf" srcId="{629933C8-186B-4311-BF2D-DC99990EFBF2}" destId="{A93B6B1D-06C6-4860-8EBA-32C502FF8641}" srcOrd="0" destOrd="0" presId="urn:microsoft.com/office/officeart/2005/8/layout/vList4#2"/>
    <dgm:cxn modelId="{5BE62FF1-FE6A-4CEF-8A6D-ADCBF55B5C16}" type="presOf" srcId="{22E69BE8-653B-4CE1-975B-3C39DAE649D2}" destId="{9259372F-C70A-44BC-BCB4-E2D4392785FE}" srcOrd="0" destOrd="0" presId="urn:microsoft.com/office/officeart/2005/8/layout/vList4#2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15376526-AC74-4401-92A4-B5D03A9E65DE}" type="presOf" srcId="{A8E9C07B-48B2-4B9C-8EC7-0782825D816E}" destId="{BA89CFF3-74C1-4F32-B093-38D94D4D20CF}" srcOrd="0" destOrd="0" presId="urn:microsoft.com/office/officeart/2005/8/layout/vList4#2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656505DF-68BF-4857-A2AE-EFA2171403BB}" type="presOf" srcId="{677A52F5-4CAE-4309-A461-E811AF92EF26}" destId="{799A5FF2-1A39-4675-818C-11261776BAE8}" srcOrd="1" destOrd="1" presId="urn:microsoft.com/office/officeart/2005/8/layout/vList4#2"/>
    <dgm:cxn modelId="{C14686DD-D05F-4C50-B7B2-AC5915E0B3DC}" type="presOf" srcId="{AECECD48-C5E4-4B1D-828F-DD9E0A90274D}" destId="{5E310E1C-7377-4CBD-AD7A-3ED403513640}" srcOrd="1" destOrd="0" presId="urn:microsoft.com/office/officeart/2005/8/layout/vList4#2"/>
    <dgm:cxn modelId="{CD940617-5DF4-4842-932B-DEEB888241FF}" type="presOf" srcId="{34FB3FC8-FCB1-404C-AAE4-E98CF14CF5FB}" destId="{799A5FF2-1A39-4675-818C-11261776BAE8}" srcOrd="1" destOrd="0" presId="urn:microsoft.com/office/officeart/2005/8/layout/vList4#2"/>
    <dgm:cxn modelId="{ED893FCA-01C0-45AB-BA71-2E8A5F867E07}" type="presOf" srcId="{629933C8-186B-4311-BF2D-DC99990EFBF2}" destId="{7B44DBCB-1EB0-418C-B751-858BAE4753CC}" srcOrd="1" destOrd="0" presId="urn:microsoft.com/office/officeart/2005/8/layout/vList4#2"/>
    <dgm:cxn modelId="{9538D63E-0AFF-4869-8B74-5EAE693FBC93}" type="presOf" srcId="{34FB3FC8-FCB1-404C-AAE4-E98CF14CF5FB}" destId="{47C28FEA-814E-4A68-B726-08705D29C6AB}" srcOrd="0" destOrd="0" presId="urn:microsoft.com/office/officeart/2005/8/layout/vList4#2"/>
    <dgm:cxn modelId="{4A8A3890-20B6-488C-BA11-22B0E2B92BB6}" type="presOf" srcId="{22E69BE8-653B-4CE1-975B-3C39DAE649D2}" destId="{CA3E3E8A-1393-43C6-A6A9-A1AF34CBCE71}" srcOrd="1" destOrd="0" presId="urn:microsoft.com/office/officeart/2005/8/layout/vList4#2"/>
    <dgm:cxn modelId="{077460E6-1B0F-4A1E-AC74-5DC04E99FC61}" type="presOf" srcId="{A8E9C07B-48B2-4B9C-8EC7-0782825D816E}" destId="{49E2F980-7E69-446B-A4B0-923DF6DEFA98}" srcOrd="1" destOrd="0" presId="urn:microsoft.com/office/officeart/2005/8/layout/vList4#2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E40B7776-D2F8-4631-8E95-F6E956694182}" type="presOf" srcId="{677A52F5-4CAE-4309-A461-E811AF92EF26}" destId="{47C28FEA-814E-4A68-B726-08705D29C6AB}" srcOrd="0" destOrd="1" presId="urn:microsoft.com/office/officeart/2005/8/layout/vList4#2"/>
    <dgm:cxn modelId="{AF681E64-FE2C-4807-80FD-53DF2FA9F8AC}" type="presParOf" srcId="{25E29AB1-DE1E-48E4-B66F-1D7048CC3527}" destId="{056847C0-F8DB-4977-A3FD-5A95306D8B69}" srcOrd="0" destOrd="0" presId="urn:microsoft.com/office/officeart/2005/8/layout/vList4#2"/>
    <dgm:cxn modelId="{56099B32-943B-4653-8F06-42C721372058}" type="presParOf" srcId="{056847C0-F8DB-4977-A3FD-5A95306D8B69}" destId="{BA89CFF3-74C1-4F32-B093-38D94D4D20CF}" srcOrd="0" destOrd="0" presId="urn:microsoft.com/office/officeart/2005/8/layout/vList4#2"/>
    <dgm:cxn modelId="{B203A4FF-2F01-4368-8746-D9B84D7AF011}" type="presParOf" srcId="{056847C0-F8DB-4977-A3FD-5A95306D8B69}" destId="{7D7D61F9-D1AA-4F6A-8715-FD6AC3E01198}" srcOrd="1" destOrd="0" presId="urn:microsoft.com/office/officeart/2005/8/layout/vList4#2"/>
    <dgm:cxn modelId="{963128D3-0629-47F8-9902-336618549554}" type="presParOf" srcId="{056847C0-F8DB-4977-A3FD-5A95306D8B69}" destId="{49E2F980-7E69-446B-A4B0-923DF6DEFA98}" srcOrd="2" destOrd="0" presId="urn:microsoft.com/office/officeart/2005/8/layout/vList4#2"/>
    <dgm:cxn modelId="{B2671B20-129D-49FE-947E-6633D0FDFAD2}" type="presParOf" srcId="{25E29AB1-DE1E-48E4-B66F-1D7048CC3527}" destId="{02C83B37-0F1D-4FEA-B7E7-FF6719B27A33}" srcOrd="1" destOrd="0" presId="urn:microsoft.com/office/officeart/2005/8/layout/vList4#2"/>
    <dgm:cxn modelId="{50FCB673-4D0A-438E-B972-063CA9AC9D36}" type="presParOf" srcId="{25E29AB1-DE1E-48E4-B66F-1D7048CC3527}" destId="{129D03A9-9EE6-42F0-9D54-DE111F5C82E8}" srcOrd="2" destOrd="0" presId="urn:microsoft.com/office/officeart/2005/8/layout/vList4#2"/>
    <dgm:cxn modelId="{D2E1B0D5-B22D-4CD8-A98A-384FCFD3AB9B}" type="presParOf" srcId="{129D03A9-9EE6-42F0-9D54-DE111F5C82E8}" destId="{A93B6B1D-06C6-4860-8EBA-32C502FF8641}" srcOrd="0" destOrd="0" presId="urn:microsoft.com/office/officeart/2005/8/layout/vList4#2"/>
    <dgm:cxn modelId="{00E55F9E-D9B8-4C68-8861-2F09DC4C487F}" type="presParOf" srcId="{129D03A9-9EE6-42F0-9D54-DE111F5C82E8}" destId="{7AEC1603-E11D-41B0-BE2A-F6201D5BEDCD}" srcOrd="1" destOrd="0" presId="urn:microsoft.com/office/officeart/2005/8/layout/vList4#2"/>
    <dgm:cxn modelId="{B105CD95-2FF5-4E8A-AF4E-3AE669DA1276}" type="presParOf" srcId="{129D03A9-9EE6-42F0-9D54-DE111F5C82E8}" destId="{7B44DBCB-1EB0-418C-B751-858BAE4753CC}" srcOrd="2" destOrd="0" presId="urn:microsoft.com/office/officeart/2005/8/layout/vList4#2"/>
    <dgm:cxn modelId="{B754FFEF-D8C0-4C8E-8C82-4F655F08E175}" type="presParOf" srcId="{25E29AB1-DE1E-48E4-B66F-1D7048CC3527}" destId="{2A6A015C-E28C-44A4-9412-971012033AAE}" srcOrd="3" destOrd="0" presId="urn:microsoft.com/office/officeart/2005/8/layout/vList4#2"/>
    <dgm:cxn modelId="{CE878156-911C-49D8-97AD-3FEB993BAB8D}" type="presParOf" srcId="{25E29AB1-DE1E-48E4-B66F-1D7048CC3527}" destId="{BC272B12-7FD0-415F-81DF-F02239D32429}" srcOrd="4" destOrd="0" presId="urn:microsoft.com/office/officeart/2005/8/layout/vList4#2"/>
    <dgm:cxn modelId="{AA49470F-DC33-4AD0-A2B5-2A2495D8198B}" type="presParOf" srcId="{BC272B12-7FD0-415F-81DF-F02239D32429}" destId="{47C28FEA-814E-4A68-B726-08705D29C6AB}" srcOrd="0" destOrd="0" presId="urn:microsoft.com/office/officeart/2005/8/layout/vList4#2"/>
    <dgm:cxn modelId="{15CF6BA6-BC97-4CF7-BE01-9F7ED8CB10B6}" type="presParOf" srcId="{BC272B12-7FD0-415F-81DF-F02239D32429}" destId="{6ED042DA-90EA-415F-9861-14F87D22BB00}" srcOrd="1" destOrd="0" presId="urn:microsoft.com/office/officeart/2005/8/layout/vList4#2"/>
    <dgm:cxn modelId="{C456571B-3055-499C-A203-AC14B11D27E4}" type="presParOf" srcId="{BC272B12-7FD0-415F-81DF-F02239D32429}" destId="{799A5FF2-1A39-4675-818C-11261776BAE8}" srcOrd="2" destOrd="0" presId="urn:microsoft.com/office/officeart/2005/8/layout/vList4#2"/>
    <dgm:cxn modelId="{2F388FD0-CE7B-4BF9-9720-E31C8B49FAD4}" type="presParOf" srcId="{25E29AB1-DE1E-48E4-B66F-1D7048CC3527}" destId="{9B636D59-4907-4E00-B740-911D24B9FF11}" srcOrd="5" destOrd="0" presId="urn:microsoft.com/office/officeart/2005/8/layout/vList4#2"/>
    <dgm:cxn modelId="{8692CDF2-CEA7-424F-9B5B-9F2C81D415C4}" type="presParOf" srcId="{25E29AB1-DE1E-48E4-B66F-1D7048CC3527}" destId="{1ED16A2B-8516-4F79-8954-C053F3BC0B6B}" srcOrd="6" destOrd="0" presId="urn:microsoft.com/office/officeart/2005/8/layout/vList4#2"/>
    <dgm:cxn modelId="{65F43AA6-FB22-4793-91B9-B24F3EF2066E}" type="presParOf" srcId="{1ED16A2B-8516-4F79-8954-C053F3BC0B6B}" destId="{471ACDAA-8EBB-4B3F-89FD-E777335919BA}" srcOrd="0" destOrd="0" presId="urn:microsoft.com/office/officeart/2005/8/layout/vList4#2"/>
    <dgm:cxn modelId="{8A6AB50E-9CA1-4D15-89AE-2CF2CE43907F}" type="presParOf" srcId="{1ED16A2B-8516-4F79-8954-C053F3BC0B6B}" destId="{0C6B9C41-271F-4061-9955-70DED635DAC1}" srcOrd="1" destOrd="0" presId="urn:microsoft.com/office/officeart/2005/8/layout/vList4#2"/>
    <dgm:cxn modelId="{37DAFD01-5F13-4114-924E-F715C0E0A429}" type="presParOf" srcId="{1ED16A2B-8516-4F79-8954-C053F3BC0B6B}" destId="{5E310E1C-7377-4CBD-AD7A-3ED403513640}" srcOrd="2" destOrd="0" presId="urn:microsoft.com/office/officeart/2005/8/layout/vList4#2"/>
    <dgm:cxn modelId="{272204ED-704F-498A-9F56-1666536D1B2D}" type="presParOf" srcId="{25E29AB1-DE1E-48E4-B66F-1D7048CC3527}" destId="{F89176E6-859D-4FD9-8DED-11CCE6D56F7C}" srcOrd="7" destOrd="0" presId="urn:microsoft.com/office/officeart/2005/8/layout/vList4#2"/>
    <dgm:cxn modelId="{A789B5C3-4076-40DB-8675-ADE1C465D306}" type="presParOf" srcId="{25E29AB1-DE1E-48E4-B66F-1D7048CC3527}" destId="{B2BFB810-8CC4-47A7-8F53-5989733EAF0E}" srcOrd="8" destOrd="0" presId="urn:microsoft.com/office/officeart/2005/8/layout/vList4#2"/>
    <dgm:cxn modelId="{7A4B633D-DAAC-44F8-80A9-A3671B868F8A}" type="presParOf" srcId="{B2BFB810-8CC4-47A7-8F53-5989733EAF0E}" destId="{9259372F-C70A-44BC-BCB4-E2D4392785FE}" srcOrd="0" destOrd="0" presId="urn:microsoft.com/office/officeart/2005/8/layout/vList4#2"/>
    <dgm:cxn modelId="{35DF10EC-F009-4A1C-9CDE-55D7AF7E5604}" type="presParOf" srcId="{B2BFB810-8CC4-47A7-8F53-5989733EAF0E}" destId="{889131BE-3A6B-4B48-98CB-9C233DE61FE5}" srcOrd="1" destOrd="0" presId="urn:microsoft.com/office/officeart/2005/8/layout/vList4#2"/>
    <dgm:cxn modelId="{14D4D74F-63B2-484B-813E-81AB3944CA18}" type="presParOf" srcId="{B2BFB810-8CC4-47A7-8F53-5989733EAF0E}" destId="{CA3E3E8A-1393-43C6-A6A9-A1AF34CBCE7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Electronic Commerce Defined</a:t>
          </a:r>
          <a:endParaRPr lang="en-US" sz="1400" dirty="0" smtClean="0"/>
        </a:p>
        <a:p>
          <a:r>
            <a:rPr lang="en-US" sz="1200" dirty="0" smtClean="0"/>
            <a:t>Describe electronic commerce, how it has evolved, and the strategies that companies are adopting to   compete in cyberspace.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/>
            <a:t>Business-to-Consumer E-Commerce and Internet Marketing</a:t>
          </a:r>
          <a:endParaRPr lang="en-US" sz="2000" dirty="0" smtClean="0"/>
        </a:p>
        <a:p>
          <a:r>
            <a:rPr lang="en-US" sz="2000" dirty="0" smtClean="0"/>
            <a:t>D</a:t>
          </a:r>
          <a:r>
            <a:rPr lang="en-US" sz="1800" dirty="0" smtClean="0"/>
            <a:t>escribe the stages of business-to-consumer electronic commerce, understand the keys to successful electronic commerce applications, and explain the different forms of Internet marketing.</a:t>
          </a:r>
          <a:endParaRPr lang="en-US" sz="1800" b="1" dirty="0" smtClean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Mobile Commerce, Consumer-to-Consumer EC, and Consumer-to-Business EC</a:t>
          </a:r>
          <a:endParaRPr lang="en-US" sz="1400" dirty="0" smtClean="0"/>
        </a:p>
        <a:p>
          <a:r>
            <a:rPr lang="en-US" sz="1200" dirty="0" smtClean="0"/>
            <a:t>Describe mobile commerce, consumer-to-consumer electronic commerce, and consumer-to-business electronic commerce.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E-Government</a:t>
          </a:r>
          <a:endParaRPr lang="en-US" sz="1400" dirty="0" smtClean="0"/>
        </a:p>
        <a:p>
          <a:r>
            <a:rPr lang="en-US" sz="1400" dirty="0" smtClean="0"/>
            <a:t>Explain different forms of electronic government.</a:t>
          </a:r>
          <a:endParaRPr lang="en-US" sz="12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Managing Finances and Navigating Legal Issues in EC</a:t>
          </a:r>
          <a:endParaRPr lang="en-US" sz="1400" dirty="0" smtClean="0"/>
        </a:p>
        <a:p>
          <a:r>
            <a:rPr lang="en-US" sz="1200" dirty="0" smtClean="0"/>
            <a:t>Describe how to conduct financial transactions and navigate the legal issues of electronic commerce.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452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 custScaleY="247959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99214" custScaleY="257137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452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452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452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AB954C14-3858-413A-8C7D-4B290FD71843}" type="presOf" srcId="{629933C8-186B-4311-BF2D-DC99990EFBF2}" destId="{A93B6B1D-06C6-4860-8EBA-32C502FF8641}" srcOrd="0" destOrd="0" presId="urn:microsoft.com/office/officeart/2005/8/layout/vList4#3"/>
    <dgm:cxn modelId="{3C249085-2DAB-4E26-850D-D8FFA4BE0950}" type="presOf" srcId="{22E69BE8-653B-4CE1-975B-3C39DAE649D2}" destId="{CA3E3E8A-1393-43C6-A6A9-A1AF34CBCE71}" srcOrd="1" destOrd="0" presId="urn:microsoft.com/office/officeart/2005/8/layout/vList4#3"/>
    <dgm:cxn modelId="{D13FD293-9D8D-4577-A5C5-A41791BDB010}" type="presOf" srcId="{482F2C61-E41B-4642-B082-EF9C103085B5}" destId="{25E29AB1-DE1E-48E4-B66F-1D7048CC3527}" srcOrd="0" destOrd="0" presId="urn:microsoft.com/office/officeart/2005/8/layout/vList4#3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169C0DB7-453D-4000-82AF-CBDE73FC492D}" type="presOf" srcId="{AECECD48-C5E4-4B1D-828F-DD9E0A90274D}" destId="{5E310E1C-7377-4CBD-AD7A-3ED403513640}" srcOrd="1" destOrd="0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99D7479F-4561-4EE2-855D-967CBC4F6A95}" type="presOf" srcId="{AECECD48-C5E4-4B1D-828F-DD9E0A90274D}" destId="{471ACDAA-8EBB-4B3F-89FD-E777335919BA}" srcOrd="0" destOrd="0" presId="urn:microsoft.com/office/officeart/2005/8/layout/vList4#3"/>
    <dgm:cxn modelId="{AF686861-D0AA-44C4-AEC2-9754B3068294}" type="presOf" srcId="{629933C8-186B-4311-BF2D-DC99990EFBF2}" destId="{7B44DBCB-1EB0-418C-B751-858BAE4753CC}" srcOrd="1" destOrd="0" presId="urn:microsoft.com/office/officeart/2005/8/layout/vList4#3"/>
    <dgm:cxn modelId="{4918AA9E-A0B4-4F30-8FC0-8609675D73C6}" type="presOf" srcId="{A8E9C07B-48B2-4B9C-8EC7-0782825D816E}" destId="{BA89CFF3-74C1-4F32-B093-38D94D4D20CF}" srcOrd="0" destOrd="0" presId="urn:microsoft.com/office/officeart/2005/8/layout/vList4#3"/>
    <dgm:cxn modelId="{A00757AA-14EC-46CB-BA60-0E8302B9A1E9}" type="presOf" srcId="{677A52F5-4CAE-4309-A461-E811AF92EF26}" destId="{47C28FEA-814E-4A68-B726-08705D29C6AB}" srcOrd="0" destOrd="1" presId="urn:microsoft.com/office/officeart/2005/8/layout/vList4#3"/>
    <dgm:cxn modelId="{803FCC73-4ACA-4F83-B430-DCFB804728C2}" type="presOf" srcId="{34FB3FC8-FCB1-404C-AAE4-E98CF14CF5FB}" destId="{47C28FEA-814E-4A68-B726-08705D29C6AB}" srcOrd="0" destOrd="0" presId="urn:microsoft.com/office/officeart/2005/8/layout/vList4#3"/>
    <dgm:cxn modelId="{5A0599A0-CBBF-442C-99A2-EAA450E48B3D}" type="presOf" srcId="{677A52F5-4CAE-4309-A461-E811AF92EF26}" destId="{799A5FF2-1A39-4675-818C-11261776BAE8}" srcOrd="1" destOrd="1" presId="urn:microsoft.com/office/officeart/2005/8/layout/vList4#3"/>
    <dgm:cxn modelId="{5CCA2871-A9C8-4B12-BD63-547DA708AA4E}" type="presOf" srcId="{34FB3FC8-FCB1-404C-AAE4-E98CF14CF5FB}" destId="{799A5FF2-1A39-4675-818C-11261776BAE8}" srcOrd="1" destOrd="0" presId="urn:microsoft.com/office/officeart/2005/8/layout/vList4#3"/>
    <dgm:cxn modelId="{B5944C68-6D34-43B6-AB05-A1857F6B2BA8}" type="presOf" srcId="{22E69BE8-653B-4CE1-975B-3C39DAE649D2}" destId="{9259372F-C70A-44BC-BCB4-E2D4392785FE}" srcOrd="0" destOrd="0" presId="urn:microsoft.com/office/officeart/2005/8/layout/vList4#3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3CCA1E67-8B0B-4B91-A010-F0ABFD0B96F7}" type="presOf" srcId="{A8E9C07B-48B2-4B9C-8EC7-0782825D816E}" destId="{49E2F980-7E69-446B-A4B0-923DF6DEFA98}" srcOrd="1" destOrd="0" presId="urn:microsoft.com/office/officeart/2005/8/layout/vList4#3"/>
    <dgm:cxn modelId="{61344464-9FA6-4B1C-838E-1834F0786D8D}" type="presParOf" srcId="{25E29AB1-DE1E-48E4-B66F-1D7048CC3527}" destId="{056847C0-F8DB-4977-A3FD-5A95306D8B69}" srcOrd="0" destOrd="0" presId="urn:microsoft.com/office/officeart/2005/8/layout/vList4#3"/>
    <dgm:cxn modelId="{0E2D4030-6FD8-48B0-A036-B6A5769F1C75}" type="presParOf" srcId="{056847C0-F8DB-4977-A3FD-5A95306D8B69}" destId="{BA89CFF3-74C1-4F32-B093-38D94D4D20CF}" srcOrd="0" destOrd="0" presId="urn:microsoft.com/office/officeart/2005/8/layout/vList4#3"/>
    <dgm:cxn modelId="{F1B3C663-546C-4DB0-94D4-119E554F3988}" type="presParOf" srcId="{056847C0-F8DB-4977-A3FD-5A95306D8B69}" destId="{7D7D61F9-D1AA-4F6A-8715-FD6AC3E01198}" srcOrd="1" destOrd="0" presId="urn:microsoft.com/office/officeart/2005/8/layout/vList4#3"/>
    <dgm:cxn modelId="{867D16BB-8638-4613-9C5F-AB0EEDD47687}" type="presParOf" srcId="{056847C0-F8DB-4977-A3FD-5A95306D8B69}" destId="{49E2F980-7E69-446B-A4B0-923DF6DEFA98}" srcOrd="2" destOrd="0" presId="urn:microsoft.com/office/officeart/2005/8/layout/vList4#3"/>
    <dgm:cxn modelId="{851282A7-4987-4569-AF9E-EFFE2F04E27C}" type="presParOf" srcId="{25E29AB1-DE1E-48E4-B66F-1D7048CC3527}" destId="{02C83B37-0F1D-4FEA-B7E7-FF6719B27A33}" srcOrd="1" destOrd="0" presId="urn:microsoft.com/office/officeart/2005/8/layout/vList4#3"/>
    <dgm:cxn modelId="{41405021-0F92-4042-8885-0ECEB6D13DA2}" type="presParOf" srcId="{25E29AB1-DE1E-48E4-B66F-1D7048CC3527}" destId="{129D03A9-9EE6-42F0-9D54-DE111F5C82E8}" srcOrd="2" destOrd="0" presId="urn:microsoft.com/office/officeart/2005/8/layout/vList4#3"/>
    <dgm:cxn modelId="{4088F92A-47DE-4B5F-977D-32B20C921DCA}" type="presParOf" srcId="{129D03A9-9EE6-42F0-9D54-DE111F5C82E8}" destId="{A93B6B1D-06C6-4860-8EBA-32C502FF8641}" srcOrd="0" destOrd="0" presId="urn:microsoft.com/office/officeart/2005/8/layout/vList4#3"/>
    <dgm:cxn modelId="{F739A184-EFF3-4310-B3B6-4711D23C54CA}" type="presParOf" srcId="{129D03A9-9EE6-42F0-9D54-DE111F5C82E8}" destId="{7AEC1603-E11D-41B0-BE2A-F6201D5BEDCD}" srcOrd="1" destOrd="0" presId="urn:microsoft.com/office/officeart/2005/8/layout/vList4#3"/>
    <dgm:cxn modelId="{3966F762-A5D2-4123-80FB-AE0BB9F7C273}" type="presParOf" srcId="{129D03A9-9EE6-42F0-9D54-DE111F5C82E8}" destId="{7B44DBCB-1EB0-418C-B751-858BAE4753CC}" srcOrd="2" destOrd="0" presId="urn:microsoft.com/office/officeart/2005/8/layout/vList4#3"/>
    <dgm:cxn modelId="{B25E8643-67FB-40DB-AEDA-060A6391ED5F}" type="presParOf" srcId="{25E29AB1-DE1E-48E4-B66F-1D7048CC3527}" destId="{2A6A015C-E28C-44A4-9412-971012033AAE}" srcOrd="3" destOrd="0" presId="urn:microsoft.com/office/officeart/2005/8/layout/vList4#3"/>
    <dgm:cxn modelId="{384109DB-34F0-416C-BD8E-6AEE5F8B989A}" type="presParOf" srcId="{25E29AB1-DE1E-48E4-B66F-1D7048CC3527}" destId="{BC272B12-7FD0-415F-81DF-F02239D32429}" srcOrd="4" destOrd="0" presId="urn:microsoft.com/office/officeart/2005/8/layout/vList4#3"/>
    <dgm:cxn modelId="{62342AA3-CF2C-4C0D-88A9-57B515C16972}" type="presParOf" srcId="{BC272B12-7FD0-415F-81DF-F02239D32429}" destId="{47C28FEA-814E-4A68-B726-08705D29C6AB}" srcOrd="0" destOrd="0" presId="urn:microsoft.com/office/officeart/2005/8/layout/vList4#3"/>
    <dgm:cxn modelId="{6A2FD3FC-D309-4094-90C5-5EB7533E1E93}" type="presParOf" srcId="{BC272B12-7FD0-415F-81DF-F02239D32429}" destId="{6ED042DA-90EA-415F-9861-14F87D22BB00}" srcOrd="1" destOrd="0" presId="urn:microsoft.com/office/officeart/2005/8/layout/vList4#3"/>
    <dgm:cxn modelId="{03E18596-B22B-40C1-99C8-AE6C61F7A314}" type="presParOf" srcId="{BC272B12-7FD0-415F-81DF-F02239D32429}" destId="{799A5FF2-1A39-4675-818C-11261776BAE8}" srcOrd="2" destOrd="0" presId="urn:microsoft.com/office/officeart/2005/8/layout/vList4#3"/>
    <dgm:cxn modelId="{91D6CC5F-6914-4763-A014-A35607BFA047}" type="presParOf" srcId="{25E29AB1-DE1E-48E4-B66F-1D7048CC3527}" destId="{9B636D59-4907-4E00-B740-911D24B9FF11}" srcOrd="5" destOrd="0" presId="urn:microsoft.com/office/officeart/2005/8/layout/vList4#3"/>
    <dgm:cxn modelId="{C0C39A38-3E44-41F2-9AA9-364C10D2D59A}" type="presParOf" srcId="{25E29AB1-DE1E-48E4-B66F-1D7048CC3527}" destId="{1ED16A2B-8516-4F79-8954-C053F3BC0B6B}" srcOrd="6" destOrd="0" presId="urn:microsoft.com/office/officeart/2005/8/layout/vList4#3"/>
    <dgm:cxn modelId="{D114C3BA-099F-4BD9-9A24-E906BFC99300}" type="presParOf" srcId="{1ED16A2B-8516-4F79-8954-C053F3BC0B6B}" destId="{471ACDAA-8EBB-4B3F-89FD-E777335919BA}" srcOrd="0" destOrd="0" presId="urn:microsoft.com/office/officeart/2005/8/layout/vList4#3"/>
    <dgm:cxn modelId="{218F9ADE-0984-4B3F-941D-AE18E63212DD}" type="presParOf" srcId="{1ED16A2B-8516-4F79-8954-C053F3BC0B6B}" destId="{0C6B9C41-271F-4061-9955-70DED635DAC1}" srcOrd="1" destOrd="0" presId="urn:microsoft.com/office/officeart/2005/8/layout/vList4#3"/>
    <dgm:cxn modelId="{4C9EECB7-276C-4012-A239-EFA7D769C023}" type="presParOf" srcId="{1ED16A2B-8516-4F79-8954-C053F3BC0B6B}" destId="{5E310E1C-7377-4CBD-AD7A-3ED403513640}" srcOrd="2" destOrd="0" presId="urn:microsoft.com/office/officeart/2005/8/layout/vList4#3"/>
    <dgm:cxn modelId="{CEB7E175-9A93-49A8-AABE-7A8BA514A76A}" type="presParOf" srcId="{25E29AB1-DE1E-48E4-B66F-1D7048CC3527}" destId="{F89176E6-859D-4FD9-8DED-11CCE6D56F7C}" srcOrd="7" destOrd="0" presId="urn:microsoft.com/office/officeart/2005/8/layout/vList4#3"/>
    <dgm:cxn modelId="{5032A89F-2C0C-484C-BBE8-81EB17676D97}" type="presParOf" srcId="{25E29AB1-DE1E-48E4-B66F-1D7048CC3527}" destId="{B2BFB810-8CC4-47A7-8F53-5989733EAF0E}" srcOrd="8" destOrd="0" presId="urn:microsoft.com/office/officeart/2005/8/layout/vList4#3"/>
    <dgm:cxn modelId="{A681F0A8-3AB1-4904-ADB9-B6F8C4D818AE}" type="presParOf" srcId="{B2BFB810-8CC4-47A7-8F53-5989733EAF0E}" destId="{9259372F-C70A-44BC-BCB4-E2D4392785FE}" srcOrd="0" destOrd="0" presId="urn:microsoft.com/office/officeart/2005/8/layout/vList4#3"/>
    <dgm:cxn modelId="{23A2765C-77EB-429E-9FCC-74C94C5A3789}" type="presParOf" srcId="{B2BFB810-8CC4-47A7-8F53-5989733EAF0E}" destId="{889131BE-3A6B-4B48-98CB-9C233DE61FE5}" srcOrd="1" destOrd="0" presId="urn:microsoft.com/office/officeart/2005/8/layout/vList4#3"/>
    <dgm:cxn modelId="{9ABC34EC-E432-434D-B284-5DD4522E3A09}" type="presParOf" srcId="{B2BFB810-8CC4-47A7-8F53-5989733EAF0E}" destId="{CA3E3E8A-1393-43C6-A6A9-A1AF34CBCE7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Electronic Commerce Defined</a:t>
          </a:r>
          <a:endParaRPr lang="en-US" sz="1400" dirty="0" smtClean="0"/>
        </a:p>
        <a:p>
          <a:r>
            <a:rPr lang="en-US" sz="1200" dirty="0" smtClean="0"/>
            <a:t>Describe electronic commerce, how it has evolved, and the strategies that companies are adopting to   compete in cyberspace.</a:t>
          </a:r>
          <a:endParaRPr lang="en-US" sz="12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Business-to-Consumer E-Commerce and Internet Marketing</a:t>
          </a:r>
          <a:endParaRPr lang="en-US" sz="1400" dirty="0" smtClean="0"/>
        </a:p>
        <a:p>
          <a:r>
            <a:rPr lang="en-US" sz="1200" dirty="0" smtClean="0"/>
            <a:t>Describe the stages of business-to-consumer electronic commerce, understand the keys to successful electronic commerce applications, and explain the different forms of Internet marketing.</a:t>
          </a:r>
          <a:endParaRPr lang="en-US" sz="12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Mobile Commerce, Consumer-to-Consumer EC, and Consumer-to-Business EC</a:t>
          </a:r>
          <a:endParaRPr lang="en-US" sz="2400" dirty="0" smtClean="0"/>
        </a:p>
        <a:p>
          <a:r>
            <a:rPr lang="en-US" sz="2000" dirty="0" smtClean="0"/>
            <a:t>Describe mobile commerce, consumer-to-consumer electronic commerce, and consumer-to-business electronic commerce.</a:t>
          </a:r>
          <a:endParaRPr lang="en-US" sz="20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E-Government</a:t>
          </a:r>
          <a:endParaRPr lang="en-US" sz="1400" dirty="0" smtClean="0"/>
        </a:p>
        <a:p>
          <a:r>
            <a:rPr lang="en-US" sz="1400" dirty="0" smtClean="0"/>
            <a:t>Explain different forms of electronic government.</a:t>
          </a:r>
          <a:endParaRPr lang="en-US" sz="12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Managing Finances and Navigating Legal Issues in EC</a:t>
          </a:r>
          <a:endParaRPr lang="en-US" sz="1400" dirty="0" smtClean="0"/>
        </a:p>
        <a:p>
          <a:r>
            <a:rPr lang="en-US" sz="1200" dirty="0" smtClean="0"/>
            <a:t>Describe how to conduct financial transactions and navigate the legal issues of electronic commerce.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509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509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 custScaleY="252549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95287" custScaleY="26063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509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509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EF8EE9-37D9-4F91-9677-25470C12EBAA}" type="presOf" srcId="{629933C8-186B-4311-BF2D-DC99990EFBF2}" destId="{A93B6B1D-06C6-4860-8EBA-32C502FF8641}" srcOrd="0" destOrd="0" presId="urn:microsoft.com/office/officeart/2005/8/layout/vList4#4"/>
    <dgm:cxn modelId="{28DA0EC1-A856-4B99-9B51-115B0C013B20}" type="presOf" srcId="{22E69BE8-653B-4CE1-975B-3C39DAE649D2}" destId="{CA3E3E8A-1393-43C6-A6A9-A1AF34CBCE71}" srcOrd="1" destOrd="0" presId="urn:microsoft.com/office/officeart/2005/8/layout/vList4#4"/>
    <dgm:cxn modelId="{E4EDA5CE-730F-466B-AF06-8C86993072D2}" type="presOf" srcId="{629933C8-186B-4311-BF2D-DC99990EFBF2}" destId="{7B44DBCB-1EB0-418C-B751-858BAE4753CC}" srcOrd="1" destOrd="0" presId="urn:microsoft.com/office/officeart/2005/8/layout/vList4#4"/>
    <dgm:cxn modelId="{927C14F8-830E-4D01-8403-73BB91F992FA}" type="presOf" srcId="{34FB3FC8-FCB1-404C-AAE4-E98CF14CF5FB}" destId="{47C28FEA-814E-4A68-B726-08705D29C6AB}" srcOrd="0" destOrd="0" presId="urn:microsoft.com/office/officeart/2005/8/layout/vList4#4"/>
    <dgm:cxn modelId="{E15F0F1F-17C1-4AFC-B8A6-F1B1B358E39F}" type="presOf" srcId="{22E69BE8-653B-4CE1-975B-3C39DAE649D2}" destId="{9259372F-C70A-44BC-BCB4-E2D4392785FE}" srcOrd="0" destOrd="0" presId="urn:microsoft.com/office/officeart/2005/8/layout/vList4#4"/>
    <dgm:cxn modelId="{7FD23F70-06EA-428A-BF71-AD046646677F}" type="presOf" srcId="{677A52F5-4CAE-4309-A461-E811AF92EF26}" destId="{47C28FEA-814E-4A68-B726-08705D29C6AB}" srcOrd="0" destOrd="1" presId="urn:microsoft.com/office/officeart/2005/8/layout/vList4#4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5ED2E095-9691-4BE7-A4BD-871C27E2A4BE}" type="presOf" srcId="{34FB3FC8-FCB1-404C-AAE4-E98CF14CF5FB}" destId="{799A5FF2-1A39-4675-818C-11261776BAE8}" srcOrd="1" destOrd="0" presId="urn:microsoft.com/office/officeart/2005/8/layout/vList4#4"/>
    <dgm:cxn modelId="{6F973D68-AA8C-4F0C-A6C6-1A6D5049F6BB}" type="presOf" srcId="{AECECD48-C5E4-4B1D-828F-DD9E0A90274D}" destId="{471ACDAA-8EBB-4B3F-89FD-E777335919BA}" srcOrd="0" destOrd="0" presId="urn:microsoft.com/office/officeart/2005/8/layout/vList4#4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8D764E12-DA0B-474A-B439-48FDABA61FE6}" type="presOf" srcId="{A8E9C07B-48B2-4B9C-8EC7-0782825D816E}" destId="{49E2F980-7E69-446B-A4B0-923DF6DEFA98}" srcOrd="1" destOrd="0" presId="urn:microsoft.com/office/officeart/2005/8/layout/vList4#4"/>
    <dgm:cxn modelId="{515457F1-4B4D-4065-98C2-33E2AE2CB77A}" type="presOf" srcId="{A8E9C07B-48B2-4B9C-8EC7-0782825D816E}" destId="{BA89CFF3-74C1-4F32-B093-38D94D4D20CF}" srcOrd="0" destOrd="0" presId="urn:microsoft.com/office/officeart/2005/8/layout/vList4#4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72A08371-40A5-402F-AC15-A5C74B32812E}" type="presOf" srcId="{677A52F5-4CAE-4309-A461-E811AF92EF26}" destId="{799A5FF2-1A39-4675-818C-11261776BAE8}" srcOrd="1" destOrd="1" presId="urn:microsoft.com/office/officeart/2005/8/layout/vList4#4"/>
    <dgm:cxn modelId="{F8A20B7B-4B68-4285-96F3-FF81C8275C58}" type="presOf" srcId="{AECECD48-C5E4-4B1D-828F-DD9E0A90274D}" destId="{5E310E1C-7377-4CBD-AD7A-3ED403513640}" srcOrd="1" destOrd="0" presId="urn:microsoft.com/office/officeart/2005/8/layout/vList4#4"/>
    <dgm:cxn modelId="{DF7A7DCB-4F20-473A-AF18-6BCFFCD28262}" type="presOf" srcId="{482F2C61-E41B-4642-B082-EF9C103085B5}" destId="{25E29AB1-DE1E-48E4-B66F-1D7048CC3527}" srcOrd="0" destOrd="0" presId="urn:microsoft.com/office/officeart/2005/8/layout/vList4#4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7B6D6658-10CE-424E-B550-572F8B3BBAD4}" type="presParOf" srcId="{25E29AB1-DE1E-48E4-B66F-1D7048CC3527}" destId="{056847C0-F8DB-4977-A3FD-5A95306D8B69}" srcOrd="0" destOrd="0" presId="urn:microsoft.com/office/officeart/2005/8/layout/vList4#4"/>
    <dgm:cxn modelId="{B9AE168D-B5EC-438A-9E4F-5AE509759CCE}" type="presParOf" srcId="{056847C0-F8DB-4977-A3FD-5A95306D8B69}" destId="{BA89CFF3-74C1-4F32-B093-38D94D4D20CF}" srcOrd="0" destOrd="0" presId="urn:microsoft.com/office/officeart/2005/8/layout/vList4#4"/>
    <dgm:cxn modelId="{05D8A4CD-0835-4D10-BD83-C79CFA08E95C}" type="presParOf" srcId="{056847C0-F8DB-4977-A3FD-5A95306D8B69}" destId="{7D7D61F9-D1AA-4F6A-8715-FD6AC3E01198}" srcOrd="1" destOrd="0" presId="urn:microsoft.com/office/officeart/2005/8/layout/vList4#4"/>
    <dgm:cxn modelId="{0EC1EF16-CA2B-4D4D-ACFB-7F147E30441A}" type="presParOf" srcId="{056847C0-F8DB-4977-A3FD-5A95306D8B69}" destId="{49E2F980-7E69-446B-A4B0-923DF6DEFA98}" srcOrd="2" destOrd="0" presId="urn:microsoft.com/office/officeart/2005/8/layout/vList4#4"/>
    <dgm:cxn modelId="{4B5A72CE-0656-4368-B4AA-CDE430175C9B}" type="presParOf" srcId="{25E29AB1-DE1E-48E4-B66F-1D7048CC3527}" destId="{02C83B37-0F1D-4FEA-B7E7-FF6719B27A33}" srcOrd="1" destOrd="0" presId="urn:microsoft.com/office/officeart/2005/8/layout/vList4#4"/>
    <dgm:cxn modelId="{5943D440-57A2-475B-92AC-088F71F6B5FC}" type="presParOf" srcId="{25E29AB1-DE1E-48E4-B66F-1D7048CC3527}" destId="{129D03A9-9EE6-42F0-9D54-DE111F5C82E8}" srcOrd="2" destOrd="0" presId="urn:microsoft.com/office/officeart/2005/8/layout/vList4#4"/>
    <dgm:cxn modelId="{95C9ED00-FF76-44A3-9E4A-5B2EBF51CE08}" type="presParOf" srcId="{129D03A9-9EE6-42F0-9D54-DE111F5C82E8}" destId="{A93B6B1D-06C6-4860-8EBA-32C502FF8641}" srcOrd="0" destOrd="0" presId="urn:microsoft.com/office/officeart/2005/8/layout/vList4#4"/>
    <dgm:cxn modelId="{A28373EA-8503-4C2B-8E66-9B13ED6A42EA}" type="presParOf" srcId="{129D03A9-9EE6-42F0-9D54-DE111F5C82E8}" destId="{7AEC1603-E11D-41B0-BE2A-F6201D5BEDCD}" srcOrd="1" destOrd="0" presId="urn:microsoft.com/office/officeart/2005/8/layout/vList4#4"/>
    <dgm:cxn modelId="{C0CE690B-C47B-4486-9D76-AC441F9974B8}" type="presParOf" srcId="{129D03A9-9EE6-42F0-9D54-DE111F5C82E8}" destId="{7B44DBCB-1EB0-418C-B751-858BAE4753CC}" srcOrd="2" destOrd="0" presId="urn:microsoft.com/office/officeart/2005/8/layout/vList4#4"/>
    <dgm:cxn modelId="{766412F9-8693-4E78-A221-62E7CA1AE8BD}" type="presParOf" srcId="{25E29AB1-DE1E-48E4-B66F-1D7048CC3527}" destId="{2A6A015C-E28C-44A4-9412-971012033AAE}" srcOrd="3" destOrd="0" presId="urn:microsoft.com/office/officeart/2005/8/layout/vList4#4"/>
    <dgm:cxn modelId="{CA56239A-3452-470F-BDE9-EEDC0A4684AF}" type="presParOf" srcId="{25E29AB1-DE1E-48E4-B66F-1D7048CC3527}" destId="{BC272B12-7FD0-415F-81DF-F02239D32429}" srcOrd="4" destOrd="0" presId="urn:microsoft.com/office/officeart/2005/8/layout/vList4#4"/>
    <dgm:cxn modelId="{40804489-558F-49EC-9A02-6EC5EA5D1E14}" type="presParOf" srcId="{BC272B12-7FD0-415F-81DF-F02239D32429}" destId="{47C28FEA-814E-4A68-B726-08705D29C6AB}" srcOrd="0" destOrd="0" presId="urn:microsoft.com/office/officeart/2005/8/layout/vList4#4"/>
    <dgm:cxn modelId="{4DA9FB64-308D-4C16-8D63-588C8D40AEA2}" type="presParOf" srcId="{BC272B12-7FD0-415F-81DF-F02239D32429}" destId="{6ED042DA-90EA-415F-9861-14F87D22BB00}" srcOrd="1" destOrd="0" presId="urn:microsoft.com/office/officeart/2005/8/layout/vList4#4"/>
    <dgm:cxn modelId="{83BD5FD0-BC6A-49F9-B64E-561A039416D9}" type="presParOf" srcId="{BC272B12-7FD0-415F-81DF-F02239D32429}" destId="{799A5FF2-1A39-4675-818C-11261776BAE8}" srcOrd="2" destOrd="0" presId="urn:microsoft.com/office/officeart/2005/8/layout/vList4#4"/>
    <dgm:cxn modelId="{44B5A2D4-4E2E-44C6-AEE4-EA4FA81C47BF}" type="presParOf" srcId="{25E29AB1-DE1E-48E4-B66F-1D7048CC3527}" destId="{9B636D59-4907-4E00-B740-911D24B9FF11}" srcOrd="5" destOrd="0" presId="urn:microsoft.com/office/officeart/2005/8/layout/vList4#4"/>
    <dgm:cxn modelId="{77300533-EAE2-4FE7-AC5B-E3165338860A}" type="presParOf" srcId="{25E29AB1-DE1E-48E4-B66F-1D7048CC3527}" destId="{1ED16A2B-8516-4F79-8954-C053F3BC0B6B}" srcOrd="6" destOrd="0" presId="urn:microsoft.com/office/officeart/2005/8/layout/vList4#4"/>
    <dgm:cxn modelId="{4E3AEA91-D28B-4073-AFE9-E5F2023323BF}" type="presParOf" srcId="{1ED16A2B-8516-4F79-8954-C053F3BC0B6B}" destId="{471ACDAA-8EBB-4B3F-89FD-E777335919BA}" srcOrd="0" destOrd="0" presId="urn:microsoft.com/office/officeart/2005/8/layout/vList4#4"/>
    <dgm:cxn modelId="{7DD6800A-4C90-4FE4-AB11-3DB67301EB9F}" type="presParOf" srcId="{1ED16A2B-8516-4F79-8954-C053F3BC0B6B}" destId="{0C6B9C41-271F-4061-9955-70DED635DAC1}" srcOrd="1" destOrd="0" presId="urn:microsoft.com/office/officeart/2005/8/layout/vList4#4"/>
    <dgm:cxn modelId="{C5E16007-26D3-41CB-B134-976BB9013AAD}" type="presParOf" srcId="{1ED16A2B-8516-4F79-8954-C053F3BC0B6B}" destId="{5E310E1C-7377-4CBD-AD7A-3ED403513640}" srcOrd="2" destOrd="0" presId="urn:microsoft.com/office/officeart/2005/8/layout/vList4#4"/>
    <dgm:cxn modelId="{C6CE5F19-D8E7-43F4-BE1B-FC0D43DB2791}" type="presParOf" srcId="{25E29AB1-DE1E-48E4-B66F-1D7048CC3527}" destId="{F89176E6-859D-4FD9-8DED-11CCE6D56F7C}" srcOrd="7" destOrd="0" presId="urn:microsoft.com/office/officeart/2005/8/layout/vList4#4"/>
    <dgm:cxn modelId="{AC45AFC5-93F8-49FC-B82A-10A7C8975EC7}" type="presParOf" srcId="{25E29AB1-DE1E-48E4-B66F-1D7048CC3527}" destId="{B2BFB810-8CC4-47A7-8F53-5989733EAF0E}" srcOrd="8" destOrd="0" presId="urn:microsoft.com/office/officeart/2005/8/layout/vList4#4"/>
    <dgm:cxn modelId="{117E54F2-FAC5-4811-A8B7-4A46A6CF7E06}" type="presParOf" srcId="{B2BFB810-8CC4-47A7-8F53-5989733EAF0E}" destId="{9259372F-C70A-44BC-BCB4-E2D4392785FE}" srcOrd="0" destOrd="0" presId="urn:microsoft.com/office/officeart/2005/8/layout/vList4#4"/>
    <dgm:cxn modelId="{4F4A8092-8F40-49C6-8069-F61A650EFF64}" type="presParOf" srcId="{B2BFB810-8CC4-47A7-8F53-5989733EAF0E}" destId="{889131BE-3A6B-4B48-98CB-9C233DE61FE5}" srcOrd="1" destOrd="0" presId="urn:microsoft.com/office/officeart/2005/8/layout/vList4#4"/>
    <dgm:cxn modelId="{011AF3F9-AA4A-415F-9E0B-AE99C43096FD}" type="presParOf" srcId="{B2BFB810-8CC4-47A7-8F53-5989733EAF0E}" destId="{CA3E3E8A-1393-43C6-A6A9-A1AF34CBCE71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Electronic Commerce Defined</a:t>
          </a:r>
          <a:endParaRPr lang="en-US" sz="1400" dirty="0" smtClean="0"/>
        </a:p>
        <a:p>
          <a:r>
            <a:rPr lang="en-US" sz="1200" dirty="0" smtClean="0"/>
            <a:t>Describe electronic commerce, how it has evolved, and the strategies that companies are adopting to compete in cyberspace.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Business-to-Consumer E-Commerce and Internet Marketing</a:t>
          </a:r>
          <a:endParaRPr lang="en-US" sz="1400" dirty="0" smtClean="0"/>
        </a:p>
        <a:p>
          <a:r>
            <a:rPr lang="en-US" sz="1200" dirty="0" smtClean="0"/>
            <a:t>Describe the stages of business-to-consumer electronic commerce, understand the keys to successful electronic commerce applications, and explain the different forms of Internet marketing.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Mobile Commerce, Consumer-to-Consumer EC, and Consumer-to-Business EC</a:t>
          </a:r>
          <a:endParaRPr lang="en-US" sz="1400" dirty="0" smtClean="0"/>
        </a:p>
        <a:p>
          <a:r>
            <a:rPr lang="en-US" sz="1200" dirty="0" smtClean="0"/>
            <a:t>Describe mobile commerce, consumer-to-consumer electronic commerce, and consumer-to-business electronic commerce.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E-Government</a:t>
          </a:r>
          <a:endParaRPr lang="en-US" sz="1400" dirty="0" smtClean="0"/>
        </a:p>
        <a:p>
          <a:r>
            <a:rPr lang="en-US" sz="1400" dirty="0" smtClean="0"/>
            <a:t>Explain different forms of electronic government.</a:t>
          </a:r>
          <a:endParaRPr lang="en-US" sz="12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Managing Finances and Navigating Legal Issues in EC</a:t>
          </a:r>
          <a:endParaRPr lang="en-US" sz="2400" dirty="0" smtClean="0"/>
        </a:p>
        <a:p>
          <a:r>
            <a:rPr lang="en-US" sz="2400" dirty="0" smtClean="0"/>
            <a:t>Describe how to conduct financial transactions and navigate the legal issues of electronic commerce.</a:t>
          </a:r>
          <a:endParaRPr lang="en-US" sz="24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58592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851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85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 custScaleY="282149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95629" custScaleY="317688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851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28728-A28C-4D9E-A76A-3EF953AAC924}" type="presOf" srcId="{629933C8-186B-4311-BF2D-DC99990EFBF2}" destId="{7B44DBCB-1EB0-418C-B751-858BAE4753CC}" srcOrd="1" destOrd="0" presId="urn:microsoft.com/office/officeart/2005/8/layout/vList4#5"/>
    <dgm:cxn modelId="{B7974756-C884-41E8-9734-AF9374D937AF}" type="presOf" srcId="{34FB3FC8-FCB1-404C-AAE4-E98CF14CF5FB}" destId="{47C28FEA-814E-4A68-B726-08705D29C6AB}" srcOrd="0" destOrd="0" presId="urn:microsoft.com/office/officeart/2005/8/layout/vList4#5"/>
    <dgm:cxn modelId="{814D7108-E886-40A5-8C98-2027272898F5}" type="presOf" srcId="{629933C8-186B-4311-BF2D-DC99990EFBF2}" destId="{A93B6B1D-06C6-4860-8EBA-32C502FF8641}" srcOrd="0" destOrd="0" presId="urn:microsoft.com/office/officeart/2005/8/layout/vList4#5"/>
    <dgm:cxn modelId="{C4CB6C55-6AB6-46E0-95AC-7F3C6BF09E73}" type="presOf" srcId="{AECECD48-C5E4-4B1D-828F-DD9E0A90274D}" destId="{471ACDAA-8EBB-4B3F-89FD-E777335919BA}" srcOrd="0" destOrd="0" presId="urn:microsoft.com/office/officeart/2005/8/layout/vList4#5"/>
    <dgm:cxn modelId="{E4C9D8C7-16D2-4D36-9697-9A80C02744A2}" type="presOf" srcId="{A8E9C07B-48B2-4B9C-8EC7-0782825D816E}" destId="{49E2F980-7E69-446B-A4B0-923DF6DEFA98}" srcOrd="1" destOrd="0" presId="urn:microsoft.com/office/officeart/2005/8/layout/vList4#5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B83F7571-5ECA-440E-A77E-0591742D28F7}" type="presOf" srcId="{482F2C61-E41B-4642-B082-EF9C103085B5}" destId="{25E29AB1-DE1E-48E4-B66F-1D7048CC3527}" srcOrd="0" destOrd="0" presId="urn:microsoft.com/office/officeart/2005/8/layout/vList4#5"/>
    <dgm:cxn modelId="{7994D3B8-2E12-4F77-A926-EDE60684F84C}" type="presOf" srcId="{AECECD48-C5E4-4B1D-828F-DD9E0A90274D}" destId="{5E310E1C-7377-4CBD-AD7A-3ED403513640}" srcOrd="1" destOrd="0" presId="urn:microsoft.com/office/officeart/2005/8/layout/vList4#5"/>
    <dgm:cxn modelId="{4520A8D8-DF47-40B8-B839-61366253FAC6}" type="presOf" srcId="{677A52F5-4CAE-4309-A461-E811AF92EF26}" destId="{47C28FEA-814E-4A68-B726-08705D29C6AB}" srcOrd="0" destOrd="1" presId="urn:microsoft.com/office/officeart/2005/8/layout/vList4#5"/>
    <dgm:cxn modelId="{AEFD7801-CE85-414E-82F3-5A248CCDF5E8}" type="presOf" srcId="{22E69BE8-653B-4CE1-975B-3C39DAE649D2}" destId="{CA3E3E8A-1393-43C6-A6A9-A1AF34CBCE71}" srcOrd="1" destOrd="0" presId="urn:microsoft.com/office/officeart/2005/8/layout/vList4#5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561C2EEB-B0BB-4691-91F2-F4AB67C354E0}" type="presOf" srcId="{34FB3FC8-FCB1-404C-AAE4-E98CF14CF5FB}" destId="{799A5FF2-1A39-4675-818C-11261776BAE8}" srcOrd="1" destOrd="0" presId="urn:microsoft.com/office/officeart/2005/8/layout/vList4#5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B3AC96E-7BFE-43C4-BF20-0E68E3A2E854}" type="presOf" srcId="{A8E9C07B-48B2-4B9C-8EC7-0782825D816E}" destId="{BA89CFF3-74C1-4F32-B093-38D94D4D20CF}" srcOrd="0" destOrd="0" presId="urn:microsoft.com/office/officeart/2005/8/layout/vList4#5"/>
    <dgm:cxn modelId="{6A10BD49-B045-4EB3-BB19-6D3830509A3F}" type="presOf" srcId="{677A52F5-4CAE-4309-A461-E811AF92EF26}" destId="{799A5FF2-1A39-4675-818C-11261776BAE8}" srcOrd="1" destOrd="1" presId="urn:microsoft.com/office/officeart/2005/8/layout/vList4#5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BBFDE2B8-AABA-4EEE-84FE-62B848CEC49C}" type="presOf" srcId="{22E69BE8-653B-4CE1-975B-3C39DAE649D2}" destId="{9259372F-C70A-44BC-BCB4-E2D4392785FE}" srcOrd="0" destOrd="0" presId="urn:microsoft.com/office/officeart/2005/8/layout/vList4#5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C5DC3441-D082-45B2-9952-CF7E8A39FF79}" type="presParOf" srcId="{25E29AB1-DE1E-48E4-B66F-1D7048CC3527}" destId="{056847C0-F8DB-4977-A3FD-5A95306D8B69}" srcOrd="0" destOrd="0" presId="urn:microsoft.com/office/officeart/2005/8/layout/vList4#5"/>
    <dgm:cxn modelId="{C3C654B7-4975-45BE-9F90-8CE75B8DA3F5}" type="presParOf" srcId="{056847C0-F8DB-4977-A3FD-5A95306D8B69}" destId="{BA89CFF3-74C1-4F32-B093-38D94D4D20CF}" srcOrd="0" destOrd="0" presId="urn:microsoft.com/office/officeart/2005/8/layout/vList4#5"/>
    <dgm:cxn modelId="{3CF494EF-E15E-4906-B649-4DDDCA16C5FE}" type="presParOf" srcId="{056847C0-F8DB-4977-A3FD-5A95306D8B69}" destId="{7D7D61F9-D1AA-4F6A-8715-FD6AC3E01198}" srcOrd="1" destOrd="0" presId="urn:microsoft.com/office/officeart/2005/8/layout/vList4#5"/>
    <dgm:cxn modelId="{6A49FBFB-FEDD-4EF2-A44F-1B45970013E1}" type="presParOf" srcId="{056847C0-F8DB-4977-A3FD-5A95306D8B69}" destId="{49E2F980-7E69-446B-A4B0-923DF6DEFA98}" srcOrd="2" destOrd="0" presId="urn:microsoft.com/office/officeart/2005/8/layout/vList4#5"/>
    <dgm:cxn modelId="{2CA4BB6B-FF66-4DF9-8AB1-A3CC3D3849B1}" type="presParOf" srcId="{25E29AB1-DE1E-48E4-B66F-1D7048CC3527}" destId="{02C83B37-0F1D-4FEA-B7E7-FF6719B27A33}" srcOrd="1" destOrd="0" presId="urn:microsoft.com/office/officeart/2005/8/layout/vList4#5"/>
    <dgm:cxn modelId="{AA53095D-5093-4A2D-B064-410C57924F42}" type="presParOf" srcId="{25E29AB1-DE1E-48E4-B66F-1D7048CC3527}" destId="{129D03A9-9EE6-42F0-9D54-DE111F5C82E8}" srcOrd="2" destOrd="0" presId="urn:microsoft.com/office/officeart/2005/8/layout/vList4#5"/>
    <dgm:cxn modelId="{5BBA3B08-A67C-4481-ADEB-075BE32835F3}" type="presParOf" srcId="{129D03A9-9EE6-42F0-9D54-DE111F5C82E8}" destId="{A93B6B1D-06C6-4860-8EBA-32C502FF8641}" srcOrd="0" destOrd="0" presId="urn:microsoft.com/office/officeart/2005/8/layout/vList4#5"/>
    <dgm:cxn modelId="{9DF69F0A-8FC8-467F-980C-FBFDD603C53E}" type="presParOf" srcId="{129D03A9-9EE6-42F0-9D54-DE111F5C82E8}" destId="{7AEC1603-E11D-41B0-BE2A-F6201D5BEDCD}" srcOrd="1" destOrd="0" presId="urn:microsoft.com/office/officeart/2005/8/layout/vList4#5"/>
    <dgm:cxn modelId="{8A6D96E9-6328-4BF6-96B7-26CD8143DE30}" type="presParOf" srcId="{129D03A9-9EE6-42F0-9D54-DE111F5C82E8}" destId="{7B44DBCB-1EB0-418C-B751-858BAE4753CC}" srcOrd="2" destOrd="0" presId="urn:microsoft.com/office/officeart/2005/8/layout/vList4#5"/>
    <dgm:cxn modelId="{B2FF3A95-1996-4098-87C6-BF3BF9F93C75}" type="presParOf" srcId="{25E29AB1-DE1E-48E4-B66F-1D7048CC3527}" destId="{2A6A015C-E28C-44A4-9412-971012033AAE}" srcOrd="3" destOrd="0" presId="urn:microsoft.com/office/officeart/2005/8/layout/vList4#5"/>
    <dgm:cxn modelId="{1A59A486-054F-45F5-97DE-84B26217BD27}" type="presParOf" srcId="{25E29AB1-DE1E-48E4-B66F-1D7048CC3527}" destId="{BC272B12-7FD0-415F-81DF-F02239D32429}" srcOrd="4" destOrd="0" presId="urn:microsoft.com/office/officeart/2005/8/layout/vList4#5"/>
    <dgm:cxn modelId="{23DB3458-FB06-4FA1-98F7-FAF4664F982D}" type="presParOf" srcId="{BC272B12-7FD0-415F-81DF-F02239D32429}" destId="{47C28FEA-814E-4A68-B726-08705D29C6AB}" srcOrd="0" destOrd="0" presId="urn:microsoft.com/office/officeart/2005/8/layout/vList4#5"/>
    <dgm:cxn modelId="{ED721FE0-C4A6-4EFD-B6FD-6A5E7B002267}" type="presParOf" srcId="{BC272B12-7FD0-415F-81DF-F02239D32429}" destId="{6ED042DA-90EA-415F-9861-14F87D22BB00}" srcOrd="1" destOrd="0" presId="urn:microsoft.com/office/officeart/2005/8/layout/vList4#5"/>
    <dgm:cxn modelId="{51597E8D-F8C5-408C-BAA7-16A53E50ABA6}" type="presParOf" srcId="{BC272B12-7FD0-415F-81DF-F02239D32429}" destId="{799A5FF2-1A39-4675-818C-11261776BAE8}" srcOrd="2" destOrd="0" presId="urn:microsoft.com/office/officeart/2005/8/layout/vList4#5"/>
    <dgm:cxn modelId="{7E708827-052E-4347-BFFD-51B7FB1FE914}" type="presParOf" srcId="{25E29AB1-DE1E-48E4-B66F-1D7048CC3527}" destId="{9B636D59-4907-4E00-B740-911D24B9FF11}" srcOrd="5" destOrd="0" presId="urn:microsoft.com/office/officeart/2005/8/layout/vList4#5"/>
    <dgm:cxn modelId="{A4D99209-57A5-4B05-93FE-86423B24006F}" type="presParOf" srcId="{25E29AB1-DE1E-48E4-B66F-1D7048CC3527}" destId="{1ED16A2B-8516-4F79-8954-C053F3BC0B6B}" srcOrd="6" destOrd="0" presId="urn:microsoft.com/office/officeart/2005/8/layout/vList4#5"/>
    <dgm:cxn modelId="{1AE3D0CF-C1C7-4A3F-92B0-1893CC5DD443}" type="presParOf" srcId="{1ED16A2B-8516-4F79-8954-C053F3BC0B6B}" destId="{471ACDAA-8EBB-4B3F-89FD-E777335919BA}" srcOrd="0" destOrd="0" presId="urn:microsoft.com/office/officeart/2005/8/layout/vList4#5"/>
    <dgm:cxn modelId="{F5CC37F5-3622-4D44-AC5B-537F503B7067}" type="presParOf" srcId="{1ED16A2B-8516-4F79-8954-C053F3BC0B6B}" destId="{0C6B9C41-271F-4061-9955-70DED635DAC1}" srcOrd="1" destOrd="0" presId="urn:microsoft.com/office/officeart/2005/8/layout/vList4#5"/>
    <dgm:cxn modelId="{E8E98F3D-ACC3-400E-9046-4A475FFFFEA1}" type="presParOf" srcId="{1ED16A2B-8516-4F79-8954-C053F3BC0B6B}" destId="{5E310E1C-7377-4CBD-AD7A-3ED403513640}" srcOrd="2" destOrd="0" presId="urn:microsoft.com/office/officeart/2005/8/layout/vList4#5"/>
    <dgm:cxn modelId="{CDC93A28-44BF-4392-9829-0CB3E1AB7162}" type="presParOf" srcId="{25E29AB1-DE1E-48E4-B66F-1D7048CC3527}" destId="{F89176E6-859D-4FD9-8DED-11CCE6D56F7C}" srcOrd="7" destOrd="0" presId="urn:microsoft.com/office/officeart/2005/8/layout/vList4#5"/>
    <dgm:cxn modelId="{AA4EECD0-A4AE-4CA2-BB14-02903D1AC18B}" type="presParOf" srcId="{25E29AB1-DE1E-48E4-B66F-1D7048CC3527}" destId="{B2BFB810-8CC4-47A7-8F53-5989733EAF0E}" srcOrd="8" destOrd="0" presId="urn:microsoft.com/office/officeart/2005/8/layout/vList4#5"/>
    <dgm:cxn modelId="{184ED472-BF13-4BB1-ACE5-1325F6328B53}" type="presParOf" srcId="{B2BFB810-8CC4-47A7-8F53-5989733EAF0E}" destId="{9259372F-C70A-44BC-BCB4-E2D4392785FE}" srcOrd="0" destOrd="0" presId="urn:microsoft.com/office/officeart/2005/8/layout/vList4#5"/>
    <dgm:cxn modelId="{2FAD342F-47D3-4520-9FE7-1B5DA9389F2B}" type="presParOf" srcId="{B2BFB810-8CC4-47A7-8F53-5989733EAF0E}" destId="{889131BE-3A6B-4B48-98CB-9C233DE61FE5}" srcOrd="1" destOrd="0" presId="urn:microsoft.com/office/officeart/2005/8/layout/vList4#5"/>
    <dgm:cxn modelId="{712D3916-D34B-4458-A68F-2A6636C69948}" type="presParOf" srcId="{B2BFB810-8CC4-47A7-8F53-5989733EAF0E}" destId="{CA3E3E8A-1393-43C6-A6A9-A1AF34CBCE71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Electronic Commerce Defined</a:t>
          </a:r>
          <a:endParaRPr lang="en-US" sz="1400" dirty="0" smtClean="0"/>
        </a:p>
        <a:p>
          <a:r>
            <a:rPr lang="en-US" sz="1200" dirty="0" smtClean="0"/>
            <a:t>Describe electronic commerce, how it has evolved, and the strategies that companies are adopting to compete in cyberspace.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Business-to-Consumer E-Commerce and Internet Marketing</a:t>
          </a:r>
          <a:endParaRPr lang="en-US" sz="1400" dirty="0" smtClean="0"/>
        </a:p>
        <a:p>
          <a:r>
            <a:rPr lang="en-US" sz="1200" dirty="0" smtClean="0"/>
            <a:t>Describe the stages of business-to-consumer electronic commerce, understand the keys to successful electronic commerce applications, and explain the different forms of Internet marketing.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Mobile Commerce, Consumer-to-Consumer EC, and Consumer-to-Business EC</a:t>
          </a:r>
          <a:endParaRPr lang="en-US" sz="1400" dirty="0" smtClean="0"/>
        </a:p>
        <a:p>
          <a:r>
            <a:rPr lang="en-US" sz="1200" dirty="0" smtClean="0"/>
            <a:t>Describe mobile commerce, consumer-to-consumer electronic commerce, and consumer-to-business electronic commerce.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E-Government</a:t>
          </a:r>
          <a:endParaRPr lang="en-US" sz="2400" dirty="0" smtClean="0"/>
        </a:p>
        <a:p>
          <a:r>
            <a:rPr lang="en-US" sz="2400" dirty="0" smtClean="0"/>
            <a:t>Explain different forms of electronic government.</a:t>
          </a:r>
          <a:endParaRPr lang="en-US" sz="24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Managing Finances and Navigating Legal Issues in EC</a:t>
          </a:r>
          <a:endParaRPr lang="en-US" sz="1400" dirty="0" smtClean="0"/>
        </a:p>
        <a:p>
          <a:r>
            <a:rPr lang="en-US" sz="1200" dirty="0" smtClean="0"/>
            <a:t>Describe how to conduct financial transactions and navigate the legal issues of electronic commerce.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780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780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780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780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 custScaleY="275694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98887" custScaleY="279560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8B879-0DCB-4FE9-BE31-549946367EB3}" type="presOf" srcId="{629933C8-186B-4311-BF2D-DC99990EFBF2}" destId="{7B44DBCB-1EB0-418C-B751-858BAE4753CC}" srcOrd="1" destOrd="0" presId="urn:microsoft.com/office/officeart/2005/8/layout/vList4#6"/>
    <dgm:cxn modelId="{1CF0BAF4-0DA2-49A1-A979-29399C293FB9}" type="presOf" srcId="{677A52F5-4CAE-4309-A461-E811AF92EF26}" destId="{799A5FF2-1A39-4675-818C-11261776BAE8}" srcOrd="1" destOrd="1" presId="urn:microsoft.com/office/officeart/2005/8/layout/vList4#6"/>
    <dgm:cxn modelId="{9D37E4D2-F8F4-458D-ADFD-3AF3257C3E21}" type="presOf" srcId="{34FB3FC8-FCB1-404C-AAE4-E98CF14CF5FB}" destId="{799A5FF2-1A39-4675-818C-11261776BAE8}" srcOrd="1" destOrd="0" presId="urn:microsoft.com/office/officeart/2005/8/layout/vList4#6"/>
    <dgm:cxn modelId="{07734832-E0C4-40F6-950A-6FA33E7B1FE9}" type="presOf" srcId="{482F2C61-E41B-4642-B082-EF9C103085B5}" destId="{25E29AB1-DE1E-48E4-B66F-1D7048CC3527}" srcOrd="0" destOrd="0" presId="urn:microsoft.com/office/officeart/2005/8/layout/vList4#6"/>
    <dgm:cxn modelId="{A0DCA763-E809-4D24-BE5D-0B368F335A2D}" type="presOf" srcId="{22E69BE8-653B-4CE1-975B-3C39DAE649D2}" destId="{CA3E3E8A-1393-43C6-A6A9-A1AF34CBCE71}" srcOrd="1" destOrd="0" presId="urn:microsoft.com/office/officeart/2005/8/layout/vList4#6"/>
    <dgm:cxn modelId="{1593C9A6-E880-45FD-BDC8-A7CAA6360B6E}" type="presOf" srcId="{677A52F5-4CAE-4309-A461-E811AF92EF26}" destId="{47C28FEA-814E-4A68-B726-08705D29C6AB}" srcOrd="0" destOrd="1" presId="urn:microsoft.com/office/officeart/2005/8/layout/vList4#6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ACDDF45C-272A-4A8D-B75D-5EB0F456AE05}" type="presOf" srcId="{34FB3FC8-FCB1-404C-AAE4-E98CF14CF5FB}" destId="{47C28FEA-814E-4A68-B726-08705D29C6AB}" srcOrd="0" destOrd="0" presId="urn:microsoft.com/office/officeart/2005/8/layout/vList4#6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3C4140C6-59DE-4767-B023-4226FD4E2F50}" type="presOf" srcId="{AECECD48-C5E4-4B1D-828F-DD9E0A90274D}" destId="{5E310E1C-7377-4CBD-AD7A-3ED403513640}" srcOrd="1" destOrd="0" presId="urn:microsoft.com/office/officeart/2005/8/layout/vList4#6"/>
    <dgm:cxn modelId="{8010C8B2-E857-423E-9E47-3DEC0999224F}" type="presOf" srcId="{629933C8-186B-4311-BF2D-DC99990EFBF2}" destId="{A93B6B1D-06C6-4860-8EBA-32C502FF8641}" srcOrd="0" destOrd="0" presId="urn:microsoft.com/office/officeart/2005/8/layout/vList4#6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E55267E7-667D-4FBE-9B2A-1E2A3A688E10}" type="presOf" srcId="{A8E9C07B-48B2-4B9C-8EC7-0782825D816E}" destId="{BA89CFF3-74C1-4F32-B093-38D94D4D20CF}" srcOrd="0" destOrd="0" presId="urn:microsoft.com/office/officeart/2005/8/layout/vList4#6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DFEDA3F4-5050-4B94-9194-B88B46E4B301}" type="presOf" srcId="{AECECD48-C5E4-4B1D-828F-DD9E0A90274D}" destId="{471ACDAA-8EBB-4B3F-89FD-E777335919BA}" srcOrd="0" destOrd="0" presId="urn:microsoft.com/office/officeart/2005/8/layout/vList4#6"/>
    <dgm:cxn modelId="{41AE5519-C4DC-4D2D-8813-4237B4EAB1FA}" type="presOf" srcId="{A8E9C07B-48B2-4B9C-8EC7-0782825D816E}" destId="{49E2F980-7E69-446B-A4B0-923DF6DEFA98}" srcOrd="1" destOrd="0" presId="urn:microsoft.com/office/officeart/2005/8/layout/vList4#6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BF641F45-A6E1-49FF-8D54-F448E88EC821}" type="presOf" srcId="{22E69BE8-653B-4CE1-975B-3C39DAE649D2}" destId="{9259372F-C70A-44BC-BCB4-E2D4392785FE}" srcOrd="0" destOrd="0" presId="urn:microsoft.com/office/officeart/2005/8/layout/vList4#6"/>
    <dgm:cxn modelId="{1A5595CA-C30A-4E05-821D-0AF38F8ACD74}" type="presParOf" srcId="{25E29AB1-DE1E-48E4-B66F-1D7048CC3527}" destId="{056847C0-F8DB-4977-A3FD-5A95306D8B69}" srcOrd="0" destOrd="0" presId="urn:microsoft.com/office/officeart/2005/8/layout/vList4#6"/>
    <dgm:cxn modelId="{E44C07E2-1790-4DB0-A748-092D2FCE609C}" type="presParOf" srcId="{056847C0-F8DB-4977-A3FD-5A95306D8B69}" destId="{BA89CFF3-74C1-4F32-B093-38D94D4D20CF}" srcOrd="0" destOrd="0" presId="urn:microsoft.com/office/officeart/2005/8/layout/vList4#6"/>
    <dgm:cxn modelId="{FDA3F08E-FD29-4EB7-9F2B-A35DCA13294A}" type="presParOf" srcId="{056847C0-F8DB-4977-A3FD-5A95306D8B69}" destId="{7D7D61F9-D1AA-4F6A-8715-FD6AC3E01198}" srcOrd="1" destOrd="0" presId="urn:microsoft.com/office/officeart/2005/8/layout/vList4#6"/>
    <dgm:cxn modelId="{B391B52A-9496-4563-BA2F-60C68D8C4325}" type="presParOf" srcId="{056847C0-F8DB-4977-A3FD-5A95306D8B69}" destId="{49E2F980-7E69-446B-A4B0-923DF6DEFA98}" srcOrd="2" destOrd="0" presId="urn:microsoft.com/office/officeart/2005/8/layout/vList4#6"/>
    <dgm:cxn modelId="{EEC185A0-C7B1-4395-B57D-B8E047ECD34F}" type="presParOf" srcId="{25E29AB1-DE1E-48E4-B66F-1D7048CC3527}" destId="{02C83B37-0F1D-4FEA-B7E7-FF6719B27A33}" srcOrd="1" destOrd="0" presId="urn:microsoft.com/office/officeart/2005/8/layout/vList4#6"/>
    <dgm:cxn modelId="{36DD4670-BA59-410D-8B2E-AE9BC59E2B25}" type="presParOf" srcId="{25E29AB1-DE1E-48E4-B66F-1D7048CC3527}" destId="{129D03A9-9EE6-42F0-9D54-DE111F5C82E8}" srcOrd="2" destOrd="0" presId="urn:microsoft.com/office/officeart/2005/8/layout/vList4#6"/>
    <dgm:cxn modelId="{D0F9DB20-A2E5-4207-8148-D76C9CC3D25B}" type="presParOf" srcId="{129D03A9-9EE6-42F0-9D54-DE111F5C82E8}" destId="{A93B6B1D-06C6-4860-8EBA-32C502FF8641}" srcOrd="0" destOrd="0" presId="urn:microsoft.com/office/officeart/2005/8/layout/vList4#6"/>
    <dgm:cxn modelId="{86872154-EF19-4C17-A745-CF98AE64A0AD}" type="presParOf" srcId="{129D03A9-9EE6-42F0-9D54-DE111F5C82E8}" destId="{7AEC1603-E11D-41B0-BE2A-F6201D5BEDCD}" srcOrd="1" destOrd="0" presId="urn:microsoft.com/office/officeart/2005/8/layout/vList4#6"/>
    <dgm:cxn modelId="{6CD4FFA0-B494-4F05-84D8-D96CA03DDC96}" type="presParOf" srcId="{129D03A9-9EE6-42F0-9D54-DE111F5C82E8}" destId="{7B44DBCB-1EB0-418C-B751-858BAE4753CC}" srcOrd="2" destOrd="0" presId="urn:microsoft.com/office/officeart/2005/8/layout/vList4#6"/>
    <dgm:cxn modelId="{62510D21-24A3-4402-A51A-8981E153E885}" type="presParOf" srcId="{25E29AB1-DE1E-48E4-B66F-1D7048CC3527}" destId="{2A6A015C-E28C-44A4-9412-971012033AAE}" srcOrd="3" destOrd="0" presId="urn:microsoft.com/office/officeart/2005/8/layout/vList4#6"/>
    <dgm:cxn modelId="{CF8E6BBB-AF02-4556-A34A-B96AE6EBF91F}" type="presParOf" srcId="{25E29AB1-DE1E-48E4-B66F-1D7048CC3527}" destId="{BC272B12-7FD0-415F-81DF-F02239D32429}" srcOrd="4" destOrd="0" presId="urn:microsoft.com/office/officeart/2005/8/layout/vList4#6"/>
    <dgm:cxn modelId="{3AACCEF6-ADB8-4F39-B8AE-79CF2DC54D16}" type="presParOf" srcId="{BC272B12-7FD0-415F-81DF-F02239D32429}" destId="{47C28FEA-814E-4A68-B726-08705D29C6AB}" srcOrd="0" destOrd="0" presId="urn:microsoft.com/office/officeart/2005/8/layout/vList4#6"/>
    <dgm:cxn modelId="{5EEFDFF2-ACD6-40D4-87E6-944BEA86B901}" type="presParOf" srcId="{BC272B12-7FD0-415F-81DF-F02239D32429}" destId="{6ED042DA-90EA-415F-9861-14F87D22BB00}" srcOrd="1" destOrd="0" presId="urn:microsoft.com/office/officeart/2005/8/layout/vList4#6"/>
    <dgm:cxn modelId="{B17B6EE1-B9B6-48EB-88EA-632D2B523010}" type="presParOf" srcId="{BC272B12-7FD0-415F-81DF-F02239D32429}" destId="{799A5FF2-1A39-4675-818C-11261776BAE8}" srcOrd="2" destOrd="0" presId="urn:microsoft.com/office/officeart/2005/8/layout/vList4#6"/>
    <dgm:cxn modelId="{1D31BFF5-C287-47FA-B255-AE920B124F89}" type="presParOf" srcId="{25E29AB1-DE1E-48E4-B66F-1D7048CC3527}" destId="{9B636D59-4907-4E00-B740-911D24B9FF11}" srcOrd="5" destOrd="0" presId="urn:microsoft.com/office/officeart/2005/8/layout/vList4#6"/>
    <dgm:cxn modelId="{513C742D-C144-4245-A675-16E04887D3E5}" type="presParOf" srcId="{25E29AB1-DE1E-48E4-B66F-1D7048CC3527}" destId="{1ED16A2B-8516-4F79-8954-C053F3BC0B6B}" srcOrd="6" destOrd="0" presId="urn:microsoft.com/office/officeart/2005/8/layout/vList4#6"/>
    <dgm:cxn modelId="{0DD447F6-C2AA-429A-9366-1E35ADC80C87}" type="presParOf" srcId="{1ED16A2B-8516-4F79-8954-C053F3BC0B6B}" destId="{471ACDAA-8EBB-4B3F-89FD-E777335919BA}" srcOrd="0" destOrd="0" presId="urn:microsoft.com/office/officeart/2005/8/layout/vList4#6"/>
    <dgm:cxn modelId="{A0CC5FCA-05EB-46B0-B49E-6A63D6CBC36F}" type="presParOf" srcId="{1ED16A2B-8516-4F79-8954-C053F3BC0B6B}" destId="{0C6B9C41-271F-4061-9955-70DED635DAC1}" srcOrd="1" destOrd="0" presId="urn:microsoft.com/office/officeart/2005/8/layout/vList4#6"/>
    <dgm:cxn modelId="{E2CD65C0-466E-4B19-BD4D-E9B3481EA8DA}" type="presParOf" srcId="{1ED16A2B-8516-4F79-8954-C053F3BC0B6B}" destId="{5E310E1C-7377-4CBD-AD7A-3ED403513640}" srcOrd="2" destOrd="0" presId="urn:microsoft.com/office/officeart/2005/8/layout/vList4#6"/>
    <dgm:cxn modelId="{5D2935CF-293D-45C2-BD3B-2505B2B9823C}" type="presParOf" srcId="{25E29AB1-DE1E-48E4-B66F-1D7048CC3527}" destId="{F89176E6-859D-4FD9-8DED-11CCE6D56F7C}" srcOrd="7" destOrd="0" presId="urn:microsoft.com/office/officeart/2005/8/layout/vList4#6"/>
    <dgm:cxn modelId="{5EB470AB-F2BB-4C22-BB53-A1E89E59D9F6}" type="presParOf" srcId="{25E29AB1-DE1E-48E4-B66F-1D7048CC3527}" destId="{B2BFB810-8CC4-47A7-8F53-5989733EAF0E}" srcOrd="8" destOrd="0" presId="urn:microsoft.com/office/officeart/2005/8/layout/vList4#6"/>
    <dgm:cxn modelId="{69C32A49-29D9-43C9-8282-AB9143137BCD}" type="presParOf" srcId="{B2BFB810-8CC4-47A7-8F53-5989733EAF0E}" destId="{9259372F-C70A-44BC-BCB4-E2D4392785FE}" srcOrd="0" destOrd="0" presId="urn:microsoft.com/office/officeart/2005/8/layout/vList4#6"/>
    <dgm:cxn modelId="{69622D9B-5903-4B0D-A45D-52DACDFF2F6B}" type="presParOf" srcId="{B2BFB810-8CC4-47A7-8F53-5989733EAF0E}" destId="{889131BE-3A6B-4B48-98CB-9C233DE61FE5}" srcOrd="1" destOrd="0" presId="urn:microsoft.com/office/officeart/2005/8/layout/vList4#6"/>
    <dgm:cxn modelId="{610BEE5F-0513-42A6-AFB2-579546E96BEE}" type="presParOf" srcId="{B2BFB810-8CC4-47A7-8F53-5989733EAF0E}" destId="{CA3E3E8A-1393-43C6-A6A9-A1AF34CBCE7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39ED-A0A3-4289-B2CD-DA5C23B9268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391A-7EF1-43D8-947E-F7F81D297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AAE8-7D2D-40ED-9A9A-583F7513B67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9D51-80C0-44B3-A279-206886E20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94084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385888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87779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251657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9830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717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55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545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103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95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6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2348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4963" indent="-334963" eaLnBrk="1" hangingPunct="1">
              <a:lnSpc>
                <a:spcPct val="90000"/>
              </a:lnSpc>
              <a:spcBef>
                <a:spcPct val="20000"/>
              </a:spcBef>
              <a:buClr>
                <a:srgbClr val="C24040"/>
              </a:buClr>
              <a:buSzPct val="170000"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851029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958022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2803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4422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6048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63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4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2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8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1602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9372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0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9333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189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18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48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4520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7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50570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1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0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5048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53388" algn="r"/>
              </a:tabLst>
              <a:defRPr/>
            </a:pPr>
            <a:r>
              <a:rPr lang="en-US" sz="1200" dirty="0" smtClean="0"/>
              <a:t>Copyright © 2014 Pearson Education, Inc. 	</a:t>
            </a:r>
            <a:fld id="{199C6309-6900-4C9A-B7CB-1E436A9733DD}" type="slidenum">
              <a:rPr lang="en-US" sz="1200" smtClean="0"/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53388" algn="r"/>
                </a:tabLst>
                <a:defRPr/>
              </a:pPr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8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Internet and World </a:t>
            </a:r>
            <a:r>
              <a:rPr lang="en-US" dirty="0" smtClean="0"/>
              <a:t>Wide Web </a:t>
            </a:r>
            <a:r>
              <a:rPr lang="en-US" dirty="0"/>
              <a:t>are extremely well suited for conducting business electronically on a </a:t>
            </a:r>
            <a:r>
              <a:rPr lang="en-US"/>
              <a:t>global </a:t>
            </a:r>
            <a:r>
              <a:rPr lang="en-US" smtClean="0"/>
              <a:t>basis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</a:t>
            </a:r>
            <a:r>
              <a:rPr lang="en-US" dirty="0"/>
              <a:t>- </a:t>
            </a:r>
            <a:r>
              <a:rPr lang="en-US" dirty="0" smtClean="0"/>
              <a:t>Enabling </a:t>
            </a:r>
            <a:r>
              <a:rPr lang="en-US" dirty="0"/>
              <a:t>Business-to-Consumer Electronic </a:t>
            </a:r>
            <a:r>
              <a:rPr lang="en-US" dirty="0" smtClean="0"/>
              <a:t>Commerce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"/>
            <a:ext cx="1301948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948" y="0"/>
            <a:ext cx="2578299" cy="20591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247" y="0"/>
            <a:ext cx="2749153" cy="2059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772"/>
            <a:ext cx="2514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What type of integration exists between organizations?</a:t>
            </a:r>
          </a:p>
        </p:txBody>
      </p:sp>
    </p:spTree>
    <p:extLst>
      <p:ext uri="{BB962C8B-B14F-4D97-AF65-F5344CB8AC3E}">
        <p14:creationId xmlns:p14="http://schemas.microsoft.com/office/powerpoint/2010/main" val="2418974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318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mtClean="0"/>
              <a:t>Key Capabilities:  </a:t>
            </a:r>
            <a:br>
              <a:rPr lang="en-US" altLang="en-US" smtClean="0"/>
            </a:br>
            <a:r>
              <a:rPr lang="en-US" altLang="en-US" smtClean="0"/>
              <a:t>Mass Customization</a:t>
            </a:r>
          </a:p>
        </p:txBody>
      </p:sp>
      <p:pic>
        <p:nvPicPr>
          <p:cNvPr id="24579" name="Picture 4" descr="Ph05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347788"/>
            <a:ext cx="5715000" cy="49530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8623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46088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mtClean="0"/>
              <a:t>Key Capabilities:</a:t>
            </a:r>
            <a:br>
              <a:rPr lang="en-US" altLang="en-US" smtClean="0"/>
            </a:br>
            <a:r>
              <a:rPr lang="en-US" altLang="en-US" smtClean="0"/>
              <a:t>Interactive Communication</a:t>
            </a:r>
          </a:p>
        </p:txBody>
      </p:sp>
      <p:pic>
        <p:nvPicPr>
          <p:cNvPr id="25603" name="Picture 5" descr="Ph05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800600" cy="4841875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7366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46088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mtClean="0"/>
              <a:t>Key Capabilities:</a:t>
            </a:r>
            <a:br>
              <a:rPr lang="en-US" altLang="en-US" smtClean="0"/>
            </a:br>
            <a:r>
              <a:rPr lang="en-US" altLang="en-US" smtClean="0"/>
              <a:t>Transaction Support</a:t>
            </a:r>
          </a:p>
        </p:txBody>
      </p:sp>
      <p:pic>
        <p:nvPicPr>
          <p:cNvPr id="26627" name="Picture 5" descr="Sc05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52538"/>
            <a:ext cx="4419600" cy="5065712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4339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altLang="en-US" smtClean="0"/>
              <a:t>What do we mean when we say an organization is…</a:t>
            </a:r>
          </a:p>
          <a:p>
            <a:pPr lvl="1"/>
            <a:r>
              <a:rPr lang="en-US" altLang="en-US" smtClean="0"/>
              <a:t>Brick and Mortar</a:t>
            </a:r>
          </a:p>
          <a:p>
            <a:pPr lvl="1"/>
            <a:r>
              <a:rPr lang="en-US" altLang="en-US" smtClean="0"/>
              <a:t>Click and Mortar</a:t>
            </a:r>
          </a:p>
          <a:p>
            <a:pPr lvl="1"/>
            <a:r>
              <a:rPr lang="en-US" altLang="en-US" smtClean="0"/>
              <a:t>Click only</a:t>
            </a:r>
          </a:p>
          <a:p>
            <a:r>
              <a:rPr lang="en-US" altLang="en-US" smtClean="0"/>
              <a:t>Examples? </a:t>
            </a:r>
          </a:p>
        </p:txBody>
      </p:sp>
    </p:spTree>
    <p:extLst>
      <p:ext uri="{BB962C8B-B14F-4D97-AF65-F5344CB8AC3E}">
        <p14:creationId xmlns:p14="http://schemas.microsoft.com/office/powerpoint/2010/main" val="251009495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 Business </a:t>
            </a:r>
            <a:r>
              <a:rPr lang="en-US" dirty="0" smtClean="0"/>
              <a:t>Strategies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28800"/>
            <a:ext cx="7315200" cy="40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 Business </a:t>
            </a:r>
            <a:r>
              <a:rPr lang="en-US" dirty="0" smtClean="0"/>
              <a:t>Strategies:</a:t>
            </a:r>
            <a:br>
              <a:rPr lang="en-US" dirty="0" smtClean="0"/>
            </a:br>
            <a:r>
              <a:rPr lang="en-US" dirty="0" smtClean="0"/>
              <a:t>Revenue Models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91483"/>
              </p:ext>
            </p:extLst>
          </p:nvPr>
        </p:nvGraphicFramePr>
        <p:xfrm>
          <a:off x="457200" y="1828800"/>
          <a:ext cx="8229600" cy="421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/>
                <a:gridCol w="37338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is Doing This?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Affiliate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Paying businesses that bring or refer</a:t>
                      </a:r>
                    </a:p>
                    <a:p>
                      <a:r>
                        <a:rPr lang="en-US" sz="1800" u="none" strike="noStrike" kern="1200" baseline="0" dirty="0" smtClean="0"/>
                        <a:t>customers to another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Amazon.com’s</a:t>
                      </a:r>
                      <a:r>
                        <a:rPr lang="en-US" sz="1800" u="none" strike="noStrike" kern="1200" baseline="0" dirty="0" smtClean="0"/>
                        <a:t> Associates</a:t>
                      </a:r>
                    </a:p>
                    <a:p>
                      <a:r>
                        <a:rPr lang="en-US" sz="1800" u="none" strike="noStrike" kern="1200" baseline="0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Subscription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Users pay a monthly or yearly recurring fee for the product/service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Netflix.com, World of</a:t>
                      </a:r>
                    </a:p>
                    <a:p>
                      <a:r>
                        <a:rPr lang="en-US" sz="1800" u="none" strike="noStrike" kern="1200" baseline="0" dirty="0" err="1" smtClean="0"/>
                        <a:t>Warcraft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Licensing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Users pay a fee for using protected</a:t>
                      </a:r>
                    </a:p>
                    <a:p>
                      <a:r>
                        <a:rPr lang="en-US" sz="1800" u="none" strike="noStrike" kern="1200" baseline="0" dirty="0" smtClean="0"/>
                        <a:t>intellectual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Symantec, Norton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Transaction</a:t>
                      </a:r>
                    </a:p>
                    <a:p>
                      <a:r>
                        <a:rPr lang="en-US" sz="1800" u="none" strike="noStrike" kern="1200" baseline="0" dirty="0" smtClean="0"/>
                        <a:t>fees/Brokerage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A commission is paid to the business for aiding in the transaction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PayPal.com, eBay.com,</a:t>
                      </a:r>
                    </a:p>
                    <a:p>
                      <a:r>
                        <a:rPr lang="en-US" sz="1800" u="none" strike="noStrike" kern="1200" baseline="0" dirty="0" smtClean="0"/>
                        <a:t>Groupon.com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Traditional 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A consumer buys a product/service from the Web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Nordstrom.com, iTunes.com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Web advertising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A free service/product is supported by advertising on the Web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Facebook.com, Answers.com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3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1625" y="19050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What is the difference between…</a:t>
            </a:r>
          </a:p>
          <a:p>
            <a:pPr lvl="1"/>
            <a:r>
              <a:rPr lang="en-US" altLang="en-US" dirty="0" smtClean="0"/>
              <a:t>The Internet</a:t>
            </a:r>
          </a:p>
          <a:p>
            <a:pPr lvl="1"/>
            <a:r>
              <a:rPr lang="en-US" altLang="en-US" dirty="0" smtClean="0"/>
              <a:t>An Extranet</a:t>
            </a:r>
          </a:p>
          <a:p>
            <a:pPr lvl="1"/>
            <a:r>
              <a:rPr lang="en-US" altLang="en-US" dirty="0" smtClean="0"/>
              <a:t>An Intranet</a:t>
            </a:r>
          </a:p>
        </p:txBody>
      </p:sp>
    </p:spTree>
    <p:extLst>
      <p:ext uri="{BB962C8B-B14F-4D97-AF65-F5344CB8AC3E}">
        <p14:creationId xmlns:p14="http://schemas.microsoft.com/office/powerpoint/2010/main" val="18700320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Internet . . . A network of networks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534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Computers and other devices capable of communicating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Servers, desktops and laptops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Phones, PDAs and other mobile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Xbox 360, Wii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Vending machines, appliances, etc.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infrastructure that connects them (fiber optics, copper, modems, routers, microwave, etc.)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software tools and protocols that make communication possible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It is more than the World Wide Web!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57618594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1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1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 a result of the standards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3058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Things you probably take for granted…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You can retrieve material using a browser from any Web Server regardless of technology or location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You can send email to any email account regardless of technology or location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Dissimilar computers at multiple locations can function together to complete a process</a:t>
            </a:r>
          </a:p>
        </p:txBody>
      </p:sp>
    </p:spTree>
    <p:extLst>
      <p:ext uri="{BB962C8B-B14F-4D97-AF65-F5344CB8AC3E}">
        <p14:creationId xmlns:p14="http://schemas.microsoft.com/office/powerpoint/2010/main" val="186724706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6200" y="787872"/>
            <a:ext cx="8991600" cy="14219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" charset="0"/>
              </a:rPr>
              <a:t>“There is no physical analog for what Amazon.com is becoming.”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folHlink"/>
                </a:solidFill>
                <a:latin typeface="Arial" charset="0"/>
              </a:rPr>
              <a:t>Jeff Bezos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en-US" sz="2200" dirty="0">
                <a:solidFill>
                  <a:schemeClr val="folHlink"/>
                </a:solidFill>
                <a:latin typeface="Arial" charset="0"/>
              </a:rPr>
              <a:t>Cofounder and long-time CEO of Amazon.com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429000"/>
            <a:ext cx="80010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Complete the following sentences: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2"/>
                </a:solidFill>
              </a:rPr>
              <a:t>Amazon.com is 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tx2"/>
                </a:solidFill>
              </a:rPr>
              <a:t>In the physical world, Amazon.com is like 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205813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4B5064"/>
                </a:solidFill>
              </a:rPr>
              <a:t>Business-to-Business E-Commerce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526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B2B involves exchanges between two or more businesses; these exchanges do not include end customers (consumers).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i="1" dirty="0" smtClean="0"/>
              <a:t>Supply chain—</a:t>
            </a:r>
            <a:r>
              <a:rPr lang="en-US" altLang="en-US" dirty="0" smtClean="0"/>
              <a:t>companies and processes moving product from suppliers of raw materials to suppliers of intermediate components, to final production, to the customer.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20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Supply Network</a:t>
            </a:r>
            <a:endParaRPr lang="en-US" dirty="0"/>
          </a:p>
        </p:txBody>
      </p:sp>
      <p:pic>
        <p:nvPicPr>
          <p:cNvPr id="35844" name="Content Placeholder 6" descr="Noname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0" y="1622425"/>
            <a:ext cx="4662488" cy="4572000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1950" y="19050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cs typeface="+mn-cs"/>
              </a:rPr>
              <a:t>The farther out in the supply chain one looks, the more suppliers are involved, forming a supply network.</a:t>
            </a:r>
            <a:endParaRPr lang="en-U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3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325"/>
            <a:ext cx="8686800" cy="4114800"/>
          </a:xfrm>
        </p:spPr>
        <p:txBody>
          <a:bodyPr/>
          <a:lstStyle/>
          <a:p>
            <a:r>
              <a:rPr lang="en-US" altLang="en-US" smtClean="0"/>
              <a:t>What is EDI and what do companies do with it?</a:t>
            </a:r>
          </a:p>
          <a:p>
            <a:endParaRPr lang="en-US" altLang="en-US" smtClean="0"/>
          </a:p>
          <a:p>
            <a:r>
              <a:rPr lang="en-US" altLang="en-US" smtClean="0"/>
              <a:t>What’s older, EDI or you?</a:t>
            </a:r>
          </a:p>
          <a:p>
            <a:endParaRPr lang="en-US" altLang="en-US" smtClean="0"/>
          </a:p>
          <a:p>
            <a:r>
              <a:rPr lang="en-US" altLang="en-US" smtClean="0"/>
              <a:t>What’s older, EDI or me?</a:t>
            </a:r>
          </a:p>
        </p:txBody>
      </p:sp>
    </p:spTree>
    <p:extLst>
      <p:ext uri="{BB962C8B-B14F-4D97-AF65-F5344CB8AC3E}">
        <p14:creationId xmlns:p14="http://schemas.microsoft.com/office/powerpoint/2010/main" val="404955828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09600"/>
            <a:ext cx="7391400" cy="838200"/>
          </a:xfrm>
        </p:spPr>
        <p:txBody>
          <a:bodyPr/>
          <a:lstStyle/>
          <a:p>
            <a:pPr eaLnBrk="1" hangingPunct="1"/>
            <a:r>
              <a:rPr lang="en-US" altLang="en-US" sz="3900" smtClean="0"/>
              <a:t>Electronic Data Interchange (EDI)</a:t>
            </a:r>
          </a:p>
        </p:txBody>
      </p:sp>
      <p:pic>
        <p:nvPicPr>
          <p:cNvPr id="38915" name="Picture 4" descr="Fig05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731963"/>
            <a:ext cx="5816600" cy="5033962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1461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C8B350-E273-4FC1-9D5A-49725116D976}" type="slidenum">
              <a:rPr lang="en-US" sz="1200" smtClean="0"/>
              <a:pPr>
                <a:defRPr/>
              </a:pPr>
              <a:t>24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65313" y="344488"/>
            <a:ext cx="4914900" cy="5905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/>
              <a:t>Web Services</a:t>
            </a:r>
          </a:p>
        </p:txBody>
      </p:sp>
      <p:pic>
        <p:nvPicPr>
          <p:cNvPr id="39940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879725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mainfrm"/>
          <p:cNvSpPr>
            <a:spLocks noEditPoints="1" noChangeArrowheads="1"/>
          </p:cNvSpPr>
          <p:nvPr/>
        </p:nvSpPr>
        <p:spPr bwMode="auto">
          <a:xfrm>
            <a:off x="5751513" y="1279525"/>
            <a:ext cx="1295400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7123113" y="188912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5294313" y="2574925"/>
            <a:ext cx="2362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Tahoma" pitchFamily="34" charset="0"/>
              </a:rPr>
              <a:t>ProductLookup Application</a:t>
            </a:r>
          </a:p>
        </p:txBody>
      </p:sp>
      <p:sp>
        <p:nvSpPr>
          <p:cNvPr id="39944" name="mainfrm"/>
          <p:cNvSpPr>
            <a:spLocks noEditPoints="1" noChangeArrowheads="1"/>
          </p:cNvSpPr>
          <p:nvPr/>
        </p:nvSpPr>
        <p:spPr bwMode="auto">
          <a:xfrm>
            <a:off x="5751513" y="3717925"/>
            <a:ext cx="1295400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5218113" y="5013325"/>
            <a:ext cx="2362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Tahoma" pitchFamily="34" charset="0"/>
              </a:rPr>
              <a:t>Credit verification application</a:t>
            </a:r>
          </a:p>
        </p:txBody>
      </p:sp>
      <p:sp>
        <p:nvSpPr>
          <p:cNvPr id="39946" name="AutoShape 9"/>
          <p:cNvSpPr>
            <a:spLocks noChangeArrowheads="1"/>
          </p:cNvSpPr>
          <p:nvPr/>
        </p:nvSpPr>
        <p:spPr bwMode="auto">
          <a:xfrm>
            <a:off x="7808913" y="1355725"/>
            <a:ext cx="1219200" cy="10668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Stock DB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7123113" y="440372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8" name="AutoShape 11"/>
          <p:cNvSpPr>
            <a:spLocks noChangeArrowheads="1"/>
          </p:cNvSpPr>
          <p:nvPr/>
        </p:nvSpPr>
        <p:spPr bwMode="auto">
          <a:xfrm>
            <a:off x="7808913" y="3870325"/>
            <a:ext cx="1219200" cy="1066800"/>
          </a:xfrm>
          <a:prstGeom prst="flowChartMagneticDisk">
            <a:avLst/>
          </a:prstGeom>
          <a:solidFill>
            <a:schemeClr val="bg2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Account</a:t>
            </a:r>
            <a:br>
              <a:rPr lang="en-US" altLang="en-US" sz="2000" b="1">
                <a:solidFill>
                  <a:schemeClr val="bg1"/>
                </a:solidFill>
                <a:latin typeface="Arial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DB</a:t>
            </a:r>
          </a:p>
        </p:txBody>
      </p:sp>
      <p:sp>
        <p:nvSpPr>
          <p:cNvPr id="39949" name="mainfrm"/>
          <p:cNvSpPr>
            <a:spLocks noEditPoints="1" noChangeArrowheads="1"/>
          </p:cNvSpPr>
          <p:nvPr/>
        </p:nvSpPr>
        <p:spPr bwMode="auto">
          <a:xfrm>
            <a:off x="2398713" y="2651125"/>
            <a:ext cx="1295400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Text Box 13"/>
          <p:cNvSpPr txBox="1">
            <a:spLocks noChangeArrowheads="1"/>
          </p:cNvSpPr>
          <p:nvPr/>
        </p:nvSpPr>
        <p:spPr bwMode="auto">
          <a:xfrm>
            <a:off x="1865313" y="4022725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Tahoma" pitchFamily="34" charset="0"/>
              </a:rPr>
              <a:t>Shopping Application</a:t>
            </a:r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flipV="1">
            <a:off x="3770313" y="1889125"/>
            <a:ext cx="1905000" cy="1219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2" name="Line 15"/>
          <p:cNvSpPr>
            <a:spLocks noChangeShapeType="1"/>
          </p:cNvSpPr>
          <p:nvPr/>
        </p:nvSpPr>
        <p:spPr bwMode="auto">
          <a:xfrm>
            <a:off x="3770313" y="3413125"/>
            <a:ext cx="1905000" cy="990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1408113" y="333692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2246313" y="2270125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solidFill>
                  <a:srgbClr val="000099"/>
                </a:solidFill>
                <a:latin typeface="Times New Roman" pitchFamily="18" charset="0"/>
              </a:rPr>
              <a:t>BigStore.com</a:t>
            </a:r>
          </a:p>
        </p:txBody>
      </p:sp>
      <p:sp>
        <p:nvSpPr>
          <p:cNvPr id="39955" name="Text Box 18"/>
          <p:cNvSpPr txBox="1">
            <a:spLocks noChangeArrowheads="1"/>
          </p:cNvSpPr>
          <p:nvPr/>
        </p:nvSpPr>
        <p:spPr bwMode="auto">
          <a:xfrm>
            <a:off x="4151313" y="1279525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solidFill>
                  <a:srgbClr val="000099"/>
                </a:solidFill>
                <a:latin typeface="Times New Roman" pitchFamily="18" charset="0"/>
              </a:rPr>
              <a:t> The Gap</a:t>
            </a:r>
          </a:p>
        </p:txBody>
      </p:sp>
      <p:sp>
        <p:nvSpPr>
          <p:cNvPr id="39956" name="Text Box 19"/>
          <p:cNvSpPr txBox="1">
            <a:spLocks noChangeArrowheads="1"/>
          </p:cNvSpPr>
          <p:nvPr/>
        </p:nvSpPr>
        <p:spPr bwMode="auto">
          <a:xfrm>
            <a:off x="4151313" y="4479925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solidFill>
                  <a:srgbClr val="000099"/>
                </a:solidFill>
                <a:latin typeface="Times New Roman" pitchFamily="18" charset="0"/>
              </a:rPr>
              <a:t>GiantBank</a:t>
            </a:r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 rot="-1494654">
            <a:off x="3478213" y="2181225"/>
            <a:ext cx="2362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50507"/>
                </a:solidFill>
                <a:latin typeface="Tahoma" pitchFamily="34" charset="0"/>
              </a:rPr>
              <a:t>“In stock” confirmation</a:t>
            </a:r>
          </a:p>
        </p:txBody>
      </p:sp>
      <p:sp>
        <p:nvSpPr>
          <p:cNvPr id="39958" name="Text Box 21"/>
          <p:cNvSpPr txBox="1">
            <a:spLocks noChangeArrowheads="1"/>
          </p:cNvSpPr>
          <p:nvPr/>
        </p:nvSpPr>
        <p:spPr bwMode="auto">
          <a:xfrm rot="1239630">
            <a:off x="3617913" y="3643313"/>
            <a:ext cx="2362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50507"/>
                </a:solidFill>
                <a:latin typeface="Tahoma" pitchFamily="34" charset="0"/>
              </a:rPr>
              <a:t>Credit card confirmation</a:t>
            </a:r>
          </a:p>
        </p:txBody>
      </p:sp>
      <p:sp>
        <p:nvSpPr>
          <p:cNvPr id="39959" name="Rectangle 22"/>
          <p:cNvSpPr>
            <a:spLocks noChangeArrowheads="1"/>
          </p:cNvSpPr>
          <p:nvPr/>
        </p:nvSpPr>
        <p:spPr bwMode="auto">
          <a:xfrm>
            <a:off x="417513" y="394652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C3300"/>
                </a:solidFill>
                <a:latin typeface="Tahoma" pitchFamily="34" charset="0"/>
              </a:rPr>
              <a:t>Client</a:t>
            </a:r>
          </a:p>
        </p:txBody>
      </p:sp>
      <p:sp>
        <p:nvSpPr>
          <p:cNvPr id="39960" name="Text Box 23"/>
          <p:cNvSpPr txBox="1">
            <a:spLocks noChangeArrowheads="1"/>
          </p:cNvSpPr>
          <p:nvPr/>
        </p:nvSpPr>
        <p:spPr bwMode="auto">
          <a:xfrm>
            <a:off x="228600" y="5029200"/>
            <a:ext cx="4800600" cy="144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</a:rPr>
              <a:t>The BigStore.com application can check whether a product is in stock at The Gap, or the verify a customer’s credit card at </a:t>
            </a:r>
            <a:r>
              <a:rPr lang="en-US" altLang="en-US" sz="1600" b="1" dirty="0" err="1">
                <a:latin typeface="Arial" charset="0"/>
              </a:rPr>
              <a:t>GiantBank</a:t>
            </a:r>
            <a:r>
              <a:rPr lang="en-US" altLang="en-US" sz="1600" b="1" dirty="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</a:rPr>
              <a:t>BigStore.com doesn’t have to know the technology in use at the Gap or at </a:t>
            </a:r>
            <a:r>
              <a:rPr lang="en-US" altLang="en-US" sz="1600" b="1" dirty="0" err="1">
                <a:latin typeface="Arial" charset="0"/>
              </a:rPr>
              <a:t>GiantBank</a:t>
            </a:r>
            <a:r>
              <a:rPr lang="en-US" altLang="en-US" sz="1600" b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38085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Extranet System Architecture</a:t>
            </a:r>
          </a:p>
        </p:txBody>
      </p:sp>
      <p:pic>
        <p:nvPicPr>
          <p:cNvPr id="43012" name="Picture 6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395413"/>
            <a:ext cx="76850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Business-to-Employee Electronic Commerce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4488" y="1957388"/>
            <a:ext cx="8504237" cy="41878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Business-to-employee (B2E) electronic commerce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Internet based private network using Web technologies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Boeing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Intranet serves more than 200,000 employees.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More than 1 million pages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Intranet</a:t>
            </a:r>
            <a:r>
              <a:rPr lang="en-US" altLang="en-US" smtClean="0"/>
              <a:t>—Used to facilitate secured transmission of proprietary information within companies.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Intranets offer similar benefits as extranets.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65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Intranet System Architecture</a:t>
            </a:r>
          </a:p>
        </p:txBody>
      </p:sp>
      <p:pic>
        <p:nvPicPr>
          <p:cNvPr id="48132" name="Picture 5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400175"/>
            <a:ext cx="69786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Intranet Applications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90700"/>
            <a:ext cx="8636000" cy="48387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Training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Boeing’s Quality </a:t>
            </a:r>
            <a:r>
              <a:rPr lang="en-US" altLang="en-US" sz="2000" dirty="0" err="1" smtClean="0"/>
              <a:t>eTraining</a:t>
            </a:r>
            <a:r>
              <a:rPr lang="en-US" altLang="en-US" sz="2000" dirty="0" smtClean="0"/>
              <a:t> program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Personalized Intranet 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Employee see only content that pertains to his or her job.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Real-Time Access to Information</a:t>
            </a:r>
          </a:p>
          <a:p>
            <a:pPr lvl="1"/>
            <a:r>
              <a:rPr lang="en-US" altLang="en-US" sz="2300" dirty="0" smtClean="0"/>
              <a:t>Less complicated to manage, update, distribute, and access corporate information</a:t>
            </a:r>
          </a:p>
          <a:p>
            <a:pPr lvl="1"/>
            <a:r>
              <a:rPr lang="en-US" altLang="en-US" sz="2300" dirty="0" smtClean="0"/>
              <a:t>Improve employee productivity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Online Entry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Paper-base human resourced form:$20–$30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Web-based human resourced form:$2–$4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Collaboration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Timely communication of business activities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Business-to-Consumer E-Commerce and Internet Marketing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62643246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3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4 Learning Objectives</a:t>
            </a:r>
            <a:br>
              <a:rPr lang="en-US" dirty="0" smtClean="0"/>
            </a:br>
            <a:r>
              <a:rPr lang="en-US" dirty="0"/>
              <a:t>After </a:t>
            </a:r>
            <a:r>
              <a:rPr lang="en-US" dirty="0" smtClean="0"/>
              <a:t>this chapter</a:t>
            </a:r>
            <a:r>
              <a:rPr lang="en-US" dirty="0"/>
              <a:t>, you will be </a:t>
            </a:r>
            <a:r>
              <a:rPr lang="en-US" dirty="0" smtClean="0"/>
              <a:t>able to: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9929298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9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Mobile Commerce, Consumer-to-Consumer EC, and Consumer-to-Business EC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3863567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4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E-Auctions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Forward auction</a:t>
            </a:r>
          </a:p>
          <a:p>
            <a:pPr lvl="1" eaLnBrk="1" hangingPunct="1"/>
            <a:r>
              <a:rPr lang="en-US" altLang="en-US" sz="2400" dirty="0" smtClean="0"/>
              <a:t>Sellers post goods or services for sale.</a:t>
            </a:r>
          </a:p>
          <a:p>
            <a:pPr lvl="1" eaLnBrk="1" hangingPunct="1"/>
            <a:r>
              <a:rPr lang="en-US" altLang="en-US" sz="2400" dirty="0" smtClean="0"/>
              <a:t>Buyers bid on these items.</a:t>
            </a:r>
          </a:p>
          <a:p>
            <a:pPr lvl="1" eaLnBrk="1" hangingPunct="1"/>
            <a:r>
              <a:rPr lang="en-US" altLang="en-US" sz="2400" dirty="0" smtClean="0"/>
              <a:t>Highest bid wins.</a:t>
            </a:r>
          </a:p>
          <a:p>
            <a:pPr eaLnBrk="1" hangingPunct="1"/>
            <a:r>
              <a:rPr lang="en-US" altLang="en-US" sz="2800" dirty="0" smtClean="0"/>
              <a:t>Reverse auction</a:t>
            </a:r>
          </a:p>
          <a:p>
            <a:pPr lvl="1" eaLnBrk="1" hangingPunct="1"/>
            <a:r>
              <a:rPr lang="en-US" altLang="en-US" sz="2400" dirty="0" smtClean="0"/>
              <a:t>Buyers post a request for quote (RFQ).</a:t>
            </a:r>
          </a:p>
          <a:p>
            <a:pPr lvl="1" eaLnBrk="1" hangingPunct="1"/>
            <a:r>
              <a:rPr lang="en-US" altLang="en-US" sz="2400" dirty="0" smtClean="0"/>
              <a:t>Seller proposes a bid.</a:t>
            </a:r>
          </a:p>
          <a:p>
            <a:pPr lvl="1" eaLnBrk="1" hangingPunct="1"/>
            <a:r>
              <a:rPr lang="en-US" altLang="en-US" sz="2400" dirty="0" smtClean="0"/>
              <a:t>Lowest seller bid wins.</a:t>
            </a:r>
          </a:p>
          <a:p>
            <a:pPr lvl="1" eaLnBrk="1" hangingPunct="1"/>
            <a:r>
              <a:rPr lang="en-US" altLang="en-US" sz="2400" dirty="0" smtClean="0"/>
              <a:t>This is frequently in B2B e-commerce.</a:t>
            </a:r>
          </a:p>
        </p:txBody>
      </p:sp>
    </p:spTree>
    <p:extLst>
      <p:ext uri="{BB962C8B-B14F-4D97-AF65-F5344CB8AC3E}">
        <p14:creationId xmlns:p14="http://schemas.microsoft.com/office/powerpoint/2010/main" val="7522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E-Auction Fraud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05000"/>
            <a:ext cx="80010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E-auctions marred with more fraud than any other Internet activity.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E-auctions represent 45 percent of all Internet fraud-related complaints.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Average loss: $724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Types of e-Auction fraud: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Bid luring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Reproductions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Bid shielding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Shipping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Payment failure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Nonshipment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59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/>
              <a:t>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Location-Based </a:t>
            </a:r>
            <a:r>
              <a:rPr lang="en-US" dirty="0" smtClean="0"/>
              <a:t>M-Commerce</a:t>
            </a:r>
          </a:p>
          <a:p>
            <a:pPr lvl="1"/>
            <a:r>
              <a:rPr lang="en-US" dirty="0" smtClean="0"/>
              <a:t>Services can be offered tailored to a person’s needs based on their current location</a:t>
            </a:r>
            <a:endParaRPr lang="en-US" dirty="0"/>
          </a:p>
          <a:p>
            <a:r>
              <a:rPr lang="en-US" dirty="0"/>
              <a:t>Information on the </a:t>
            </a:r>
            <a:r>
              <a:rPr lang="en-US" dirty="0" smtClean="0"/>
              <a:t>Go</a:t>
            </a:r>
          </a:p>
          <a:p>
            <a:pPr lvl="1"/>
            <a:r>
              <a:rPr lang="en-US" dirty="0" smtClean="0"/>
              <a:t>Customers can get further information about a product wherever they are, including in the store, but this can lead to “</a:t>
            </a:r>
            <a:r>
              <a:rPr lang="en-US" dirty="0" err="1"/>
              <a:t>s</a:t>
            </a:r>
            <a:r>
              <a:rPr lang="en-US" dirty="0" err="1" smtClean="0"/>
              <a:t>howrooming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Product and Content </a:t>
            </a:r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Consumers use mobile apps to make purchases while on-the-go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Managing Finances and Navigating Legal Issues in EC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66161923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7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E-Banking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Online Banking</a:t>
            </a:r>
          </a:p>
          <a:p>
            <a:pPr lvl="1"/>
            <a:r>
              <a:rPr lang="en-US" dirty="0" smtClean="0"/>
              <a:t>Convenience</a:t>
            </a:r>
          </a:p>
          <a:p>
            <a:pPr lvl="1"/>
            <a:r>
              <a:rPr lang="en-US" dirty="0" smtClean="0"/>
              <a:t>Security Concerns</a:t>
            </a:r>
          </a:p>
          <a:p>
            <a:pPr lvl="1"/>
            <a:r>
              <a:rPr lang="en-US" dirty="0" smtClean="0"/>
              <a:t>Mobile banking</a:t>
            </a:r>
          </a:p>
          <a:p>
            <a:r>
              <a:rPr lang="en-US" dirty="0" smtClean="0"/>
              <a:t>Online Investing</a:t>
            </a:r>
          </a:p>
          <a:p>
            <a:pPr lvl="1"/>
            <a:r>
              <a:rPr lang="en-US" dirty="0" smtClean="0"/>
              <a:t>Increased access to financial information and analytical tools</a:t>
            </a:r>
          </a:p>
          <a:p>
            <a:pPr lvl="1"/>
            <a:r>
              <a:rPr lang="en-US" dirty="0" smtClean="0"/>
              <a:t>Online investing</a:t>
            </a:r>
          </a:p>
          <a:p>
            <a:pPr lvl="1"/>
            <a:r>
              <a:rPr lang="en-US" dirty="0" smtClean="0"/>
              <a:t>Mobile investing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Payment Services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Online transactions without sharing private information with actual seller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Payment service keeps information secure.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PayPal (owned by eBay)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Can send and receive money if you have an e-mail account.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Google Checkout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Linked with Google 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Users can see if merchants offer this option.</a:t>
            </a:r>
          </a:p>
        </p:txBody>
      </p:sp>
    </p:spTree>
    <p:extLst>
      <p:ext uri="{BB962C8B-B14F-4D97-AF65-F5344CB8AC3E}">
        <p14:creationId xmlns:p14="http://schemas.microsoft.com/office/powerpoint/2010/main" val="19576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Payments in the Digital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 and Debit Cards</a:t>
            </a:r>
          </a:p>
          <a:p>
            <a:pPr lvl="1"/>
            <a:r>
              <a:rPr lang="en-US" dirty="0" smtClean="0"/>
              <a:t>Credit Cards are a simple mechanism</a:t>
            </a:r>
          </a:p>
          <a:p>
            <a:pPr lvl="1"/>
            <a:r>
              <a:rPr lang="en-US" dirty="0" smtClean="0"/>
              <a:t>Consumers have to transfer a lot of personal information to the seller</a:t>
            </a:r>
          </a:p>
          <a:p>
            <a:r>
              <a:rPr lang="en-US" dirty="0" smtClean="0"/>
              <a:t>Managing Risk</a:t>
            </a:r>
          </a:p>
          <a:p>
            <a:pPr lvl="1"/>
            <a:r>
              <a:rPr lang="en-US" dirty="0" smtClean="0"/>
              <a:t>Businesses are financially liable for fraudulent transactions</a:t>
            </a:r>
          </a:p>
          <a:p>
            <a:pPr lvl="1"/>
            <a:r>
              <a:rPr lang="en-US" dirty="0" smtClean="0"/>
              <a:t>Businesses have to look for fraud indicators and sometimes reject risky transactions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Issues in 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Taxation</a:t>
            </a:r>
          </a:p>
          <a:p>
            <a:pPr lvl="1"/>
            <a:r>
              <a:rPr lang="en-US" dirty="0" smtClean="0"/>
              <a:t>Sales Taxes</a:t>
            </a:r>
          </a:p>
          <a:p>
            <a:r>
              <a:rPr lang="en-US" dirty="0" smtClean="0"/>
              <a:t>Digital Rights Management</a:t>
            </a:r>
          </a:p>
          <a:p>
            <a:pPr lvl="1"/>
            <a:r>
              <a:rPr lang="en-US" dirty="0" smtClean="0"/>
              <a:t>Preventing unauthorized duplication</a:t>
            </a:r>
          </a:p>
          <a:p>
            <a:pPr lvl="1"/>
            <a:r>
              <a:rPr lang="en-US" dirty="0" smtClean="0"/>
              <a:t>Restrict which devices can play media</a:t>
            </a:r>
          </a:p>
          <a:p>
            <a:pPr lvl="1"/>
            <a:r>
              <a:rPr lang="en-US" dirty="0" smtClean="0"/>
              <a:t>Limit number of times media can be played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Legal Issues in EC—Taxation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304800" y="1905000"/>
            <a:ext cx="8423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</a:pPr>
            <a:r>
              <a:rPr lang="en-US" altLang="en-US" sz="2800" dirty="0"/>
              <a:t>The Internet Tax Freedom Act (1998)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</a:pPr>
            <a:r>
              <a:rPr lang="en-US" altLang="en-US" sz="2800" dirty="0"/>
              <a:t>Internet Tax Nondiscrimination Act (2004)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</a:pPr>
            <a:r>
              <a:rPr lang="en-US" altLang="en-US" sz="2800" dirty="0"/>
              <a:t>Internet sales treated as mail-order sales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</a:pPr>
            <a:r>
              <a:rPr lang="en-US" altLang="en-US" sz="2800" dirty="0"/>
              <a:t>No sales taxes paid in states where the company has no presence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Clr>
                <a:srgbClr val="C24040"/>
              </a:buClr>
              <a:buSzPct val="170000"/>
              <a:buFontTx/>
              <a:buNone/>
            </a:pPr>
            <a:r>
              <a:rPr lang="en-US" altLang="en-US" sz="2800" dirty="0">
                <a:latin typeface="Arial" charset="0"/>
              </a:rPr>
              <a:t>	Arguments for and against Ecommerce Taxation:</a:t>
            </a:r>
          </a:p>
          <a:p>
            <a:pPr eaLnBrk="1" hangingPunct="1">
              <a:lnSpc>
                <a:spcPct val="80000"/>
              </a:lnSpc>
              <a:buClr>
                <a:srgbClr val="C24040"/>
              </a:buClr>
              <a:buSzPct val="170000"/>
              <a:buFontTx/>
              <a:buNone/>
            </a:pPr>
            <a:endParaRPr lang="en-US" altLang="en-US" sz="2800" dirty="0">
              <a:latin typeface="Arial" charset="0"/>
            </a:endParaRPr>
          </a:p>
        </p:txBody>
      </p:sp>
      <p:pic>
        <p:nvPicPr>
          <p:cNvPr id="65541" name="Picture 4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724400"/>
            <a:ext cx="8429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Electronic Commerce Defined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5953697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7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E-Government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3496312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4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828800"/>
            <a:ext cx="4953000" cy="4377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E-Government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2672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Government-to-Citizens</a:t>
            </a:r>
            <a:endParaRPr lang="en-US" sz="2400" dirty="0"/>
          </a:p>
          <a:p>
            <a:r>
              <a:rPr lang="en-US" sz="2400" dirty="0" smtClean="0"/>
              <a:t>Government-to-Business</a:t>
            </a:r>
            <a:endParaRPr lang="en-US" sz="2400" dirty="0"/>
          </a:p>
          <a:p>
            <a:r>
              <a:rPr lang="en-US" sz="2400" dirty="0" smtClean="0"/>
              <a:t>Government-to-Government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6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/>
              <a:t>Electronic Commerce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Electronic Commerce</a:t>
            </a:r>
          </a:p>
          <a:p>
            <a:pPr marL="857250" lvl="2" indent="0">
              <a:buNone/>
            </a:pPr>
            <a:r>
              <a:rPr lang="en-US" dirty="0" smtClean="0"/>
              <a:t>“the exchange </a:t>
            </a:r>
            <a:r>
              <a:rPr lang="en-US" dirty="0"/>
              <a:t>of goods, services, and </a:t>
            </a:r>
            <a:r>
              <a:rPr lang="en-US" dirty="0" smtClean="0"/>
              <a:t>money </a:t>
            </a:r>
            <a:r>
              <a:rPr lang="en-US" dirty="0"/>
              <a:t>among firms, between firms and their customers, </a:t>
            </a:r>
            <a:r>
              <a:rPr lang="en-US" dirty="0" smtClean="0"/>
              <a:t>and between </a:t>
            </a:r>
            <a:r>
              <a:rPr lang="en-US" dirty="0"/>
              <a:t>customers, supported by communication technologies and, in particular, the </a:t>
            </a:r>
            <a:r>
              <a:rPr lang="en-US" dirty="0" smtClean="0"/>
              <a:t>Internet”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752600"/>
            <a:ext cx="640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1625" y="21336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What are the most common types of E-Commerce? </a:t>
            </a:r>
          </a:p>
        </p:txBody>
      </p:sp>
    </p:spTree>
    <p:extLst>
      <p:ext uri="{BB962C8B-B14F-4D97-AF65-F5344CB8AC3E}">
        <p14:creationId xmlns:p14="http://schemas.microsoft.com/office/powerpoint/2010/main" val="378518571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Electronic Commerce </a:t>
            </a:r>
            <a:r>
              <a:rPr lang="en-US" dirty="0" smtClean="0"/>
              <a:t>Defined:</a:t>
            </a:r>
            <a:br>
              <a:rPr lang="en-US" dirty="0" smtClean="0"/>
            </a:br>
            <a:r>
              <a:rPr lang="en-US" dirty="0" smtClean="0"/>
              <a:t>Types of Electronic Commerce (EC)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140694"/>
              </p:ext>
            </p:extLst>
          </p:nvPr>
        </p:nvGraphicFramePr>
        <p:xfrm>
          <a:off x="457200" y="1828800"/>
          <a:ext cx="8229600" cy="4312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Business-to-consumer</a:t>
                      </a:r>
                      <a:r>
                        <a:rPr lang="en-US" baseline="0" dirty="0" smtClean="0"/>
                        <a:t> (B2C)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Transactions between businesses</a:t>
                      </a:r>
                    </a:p>
                    <a:p>
                      <a:r>
                        <a:rPr lang="en-US" sz="1800" u="none" strike="noStrike" kern="1200" baseline="0" dirty="0" smtClean="0"/>
                        <a:t>and their customers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Business-to-business</a:t>
                      </a:r>
                      <a:r>
                        <a:rPr lang="en-US" baseline="0" dirty="0" smtClean="0"/>
                        <a:t> (B2B)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Transactions among businesses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Consumer-to-business</a:t>
                      </a:r>
                      <a:r>
                        <a:rPr lang="en-US" baseline="0" dirty="0" smtClean="0"/>
                        <a:t> (C2B)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Transactions between customers</a:t>
                      </a:r>
                    </a:p>
                    <a:p>
                      <a:r>
                        <a:rPr lang="en-US" sz="1800" u="none" strike="noStrike" kern="1200" baseline="0" dirty="0" smtClean="0"/>
                        <a:t>and businesses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Consumer-to-consumer</a:t>
                      </a:r>
                      <a:r>
                        <a:rPr lang="en-US" baseline="0" dirty="0" smtClean="0"/>
                        <a:t> (C2C)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Transactions between people not</a:t>
                      </a:r>
                    </a:p>
                    <a:p>
                      <a:r>
                        <a:rPr lang="en-US" sz="1800" u="none" strike="noStrike" kern="1200" baseline="0" dirty="0" smtClean="0"/>
                        <a:t>necessarily working together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Government-to-citizen</a:t>
                      </a:r>
                      <a:r>
                        <a:rPr lang="en-US" baseline="0" dirty="0" smtClean="0"/>
                        <a:t> (G2C)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Transactions between a</a:t>
                      </a:r>
                    </a:p>
                    <a:p>
                      <a:r>
                        <a:rPr lang="en-US" sz="1800" u="none" strike="noStrike" kern="1200" baseline="0" dirty="0" smtClean="0"/>
                        <a:t>government and its citizens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Government-to-business</a:t>
                      </a:r>
                      <a:r>
                        <a:rPr lang="en-US" baseline="0" dirty="0" smtClean="0"/>
                        <a:t> (G2B)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Transactions between a</a:t>
                      </a:r>
                    </a:p>
                    <a:p>
                      <a:r>
                        <a:rPr lang="en-US" sz="1800" u="none" strike="noStrike" kern="1200" baseline="0" dirty="0" smtClean="0"/>
                        <a:t>government and businesses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Government-to-government </a:t>
                      </a:r>
                      <a:r>
                        <a:rPr lang="en-US" baseline="0" dirty="0" smtClean="0"/>
                        <a:t>(G2G)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Transactions among governments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010400" cy="152558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Where is the money…B2B or B2C?</a:t>
            </a:r>
          </a:p>
        </p:txBody>
      </p:sp>
      <p:pic>
        <p:nvPicPr>
          <p:cNvPr id="20483" name="Picture 7" descr="haa5223x_05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555750"/>
            <a:ext cx="86614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67000" y="6370638"/>
            <a:ext cx="8382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Management Information Systems for the Information Age, Haag and Cummings</a:t>
            </a:r>
          </a:p>
        </p:txBody>
      </p:sp>
    </p:spTree>
    <p:extLst>
      <p:ext uri="{BB962C8B-B14F-4D97-AF65-F5344CB8AC3E}">
        <p14:creationId xmlns:p14="http://schemas.microsoft.com/office/powerpoint/2010/main" val="98675800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 Capabilities: Integration</a:t>
            </a:r>
            <a:endParaRPr lang="en-US" dirty="0"/>
          </a:p>
        </p:txBody>
      </p:sp>
      <p:pic>
        <p:nvPicPr>
          <p:cNvPr id="22531" name="Picture 4" descr="Fig5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68363"/>
            <a:ext cx="48498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8569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1808</Words>
  <Application>Microsoft Office PowerPoint</Application>
  <PresentationFormat>On-screen Show (4:3)</PresentationFormat>
  <Paragraphs>290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Georgia</vt:lpstr>
      <vt:lpstr>Tahoma</vt:lpstr>
      <vt:lpstr>Times New Roman</vt:lpstr>
      <vt:lpstr>Wingdings 2</vt:lpstr>
      <vt:lpstr>Office Theme</vt:lpstr>
      <vt:lpstr>Chapter 4 - Enabling Business-to-Consumer Electronic Commerce</vt:lpstr>
      <vt:lpstr>PowerPoint Presentation</vt:lpstr>
      <vt:lpstr>Chapter 4 Learning Objectives After this chapter, you will be able to:</vt:lpstr>
      <vt:lpstr>Electronic Commerce Defined</vt:lpstr>
      <vt:lpstr>Electronic Commerce Defined</vt:lpstr>
      <vt:lpstr>Question</vt:lpstr>
      <vt:lpstr>Electronic Commerce Defined: Types of Electronic Commerce (EC)</vt:lpstr>
      <vt:lpstr>Where is the money…B2B or B2C?</vt:lpstr>
      <vt:lpstr>Key Capabilities: Integration</vt:lpstr>
      <vt:lpstr>Question</vt:lpstr>
      <vt:lpstr>Key Capabilities:   Mass Customization</vt:lpstr>
      <vt:lpstr>Key Capabilities: Interactive Communication</vt:lpstr>
      <vt:lpstr>Key Capabilities: Transaction Support</vt:lpstr>
      <vt:lpstr>Question</vt:lpstr>
      <vt:lpstr>EC Business Strategies</vt:lpstr>
      <vt:lpstr>EC Business Strategies: Revenue Models</vt:lpstr>
      <vt:lpstr>Question</vt:lpstr>
      <vt:lpstr>The Internet . . . A network of networks</vt:lpstr>
      <vt:lpstr>As a result of the standards</vt:lpstr>
      <vt:lpstr>Business-to-Business E-Commerce</vt:lpstr>
      <vt:lpstr>Supply Network</vt:lpstr>
      <vt:lpstr>Question</vt:lpstr>
      <vt:lpstr>Electronic Data Interchange (EDI)</vt:lpstr>
      <vt:lpstr>Web Services</vt:lpstr>
      <vt:lpstr>Extranet System Architecture</vt:lpstr>
      <vt:lpstr>Business-to-Employee Electronic Commerce</vt:lpstr>
      <vt:lpstr>Intranet System Architecture</vt:lpstr>
      <vt:lpstr>Intranet Applications</vt:lpstr>
      <vt:lpstr>Business-to-Consumer E-Commerce and Internet Marketing</vt:lpstr>
      <vt:lpstr>Mobile Commerce, Consumer-to-Consumer EC, and Consumer-to-Business EC</vt:lpstr>
      <vt:lpstr>E-Auctions</vt:lpstr>
      <vt:lpstr>E-Auction Fraud</vt:lpstr>
      <vt:lpstr>Mobile EC</vt:lpstr>
      <vt:lpstr>Managing Finances and Navigating Legal Issues in EC</vt:lpstr>
      <vt:lpstr>E-Banking</vt:lpstr>
      <vt:lpstr>Payment Services</vt:lpstr>
      <vt:lpstr>Securing Payments in the Digital World</vt:lpstr>
      <vt:lpstr>Legal Issues in EC</vt:lpstr>
      <vt:lpstr>Legal Issues in EC—Taxation</vt:lpstr>
      <vt:lpstr>E-Government</vt:lpstr>
      <vt:lpstr>E-Government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2013-01-13T02:13:47Z</dcterms:created>
  <dcterms:modified xsi:type="dcterms:W3CDTF">2014-02-12T13:19:59Z</dcterms:modified>
</cp:coreProperties>
</file>