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7"/>
  </p:notesMasterIdLst>
  <p:handoutMasterIdLst>
    <p:handoutMasterId r:id="rId78"/>
  </p:handoutMasterIdLst>
  <p:sldIdLst>
    <p:sldId id="256" r:id="rId2"/>
    <p:sldId id="330" r:id="rId3"/>
    <p:sldId id="271" r:id="rId4"/>
    <p:sldId id="272" r:id="rId5"/>
    <p:sldId id="331" r:id="rId6"/>
    <p:sldId id="322" r:id="rId7"/>
    <p:sldId id="332" r:id="rId8"/>
    <p:sldId id="323" r:id="rId9"/>
    <p:sldId id="373" r:id="rId10"/>
    <p:sldId id="334" r:id="rId11"/>
    <p:sldId id="375" r:id="rId12"/>
    <p:sldId id="377" r:id="rId13"/>
    <p:sldId id="409" r:id="rId14"/>
    <p:sldId id="378" r:id="rId15"/>
    <p:sldId id="379" r:id="rId16"/>
    <p:sldId id="380" r:id="rId17"/>
    <p:sldId id="340" r:id="rId18"/>
    <p:sldId id="341" r:id="rId19"/>
    <p:sldId id="311" r:id="rId20"/>
    <p:sldId id="382" r:id="rId21"/>
    <p:sldId id="383" r:id="rId22"/>
    <p:sldId id="384" r:id="rId23"/>
    <p:sldId id="386" r:id="rId24"/>
    <p:sldId id="325" r:id="rId25"/>
    <p:sldId id="342" r:id="rId26"/>
    <p:sldId id="343" r:id="rId27"/>
    <p:sldId id="344" r:id="rId28"/>
    <p:sldId id="345" r:id="rId29"/>
    <p:sldId id="346" r:id="rId30"/>
    <p:sldId id="347" r:id="rId31"/>
    <p:sldId id="389" r:id="rId32"/>
    <p:sldId id="351" r:id="rId33"/>
    <p:sldId id="388" r:id="rId34"/>
    <p:sldId id="391" r:id="rId35"/>
    <p:sldId id="352" r:id="rId36"/>
    <p:sldId id="353" r:id="rId37"/>
    <p:sldId id="356" r:id="rId38"/>
    <p:sldId id="358" r:id="rId39"/>
    <p:sldId id="355" r:id="rId40"/>
    <p:sldId id="357" r:id="rId41"/>
    <p:sldId id="360" r:id="rId42"/>
    <p:sldId id="359" r:id="rId43"/>
    <p:sldId id="395" r:id="rId44"/>
    <p:sldId id="396" r:id="rId45"/>
    <p:sldId id="306" r:id="rId46"/>
    <p:sldId id="397" r:id="rId47"/>
    <p:sldId id="364" r:id="rId48"/>
    <p:sldId id="398" r:id="rId49"/>
    <p:sldId id="365" r:id="rId50"/>
    <p:sldId id="399" r:id="rId51"/>
    <p:sldId id="400" r:id="rId52"/>
    <p:sldId id="401" r:id="rId53"/>
    <p:sldId id="402" r:id="rId54"/>
    <p:sldId id="403" r:id="rId55"/>
    <p:sldId id="307" r:id="rId56"/>
    <p:sldId id="407" r:id="rId57"/>
    <p:sldId id="366" r:id="rId58"/>
    <p:sldId id="367" r:id="rId59"/>
    <p:sldId id="368" r:id="rId60"/>
    <p:sldId id="411" r:id="rId61"/>
    <p:sldId id="419" r:id="rId62"/>
    <p:sldId id="329" r:id="rId63"/>
    <p:sldId id="369" r:id="rId64"/>
    <p:sldId id="414" r:id="rId65"/>
    <p:sldId id="413" r:id="rId66"/>
    <p:sldId id="415" r:id="rId67"/>
    <p:sldId id="280" r:id="rId68"/>
    <p:sldId id="318" r:id="rId69"/>
    <p:sldId id="370" r:id="rId70"/>
    <p:sldId id="320" r:id="rId71"/>
    <p:sldId id="371" r:id="rId72"/>
    <p:sldId id="417" r:id="rId73"/>
    <p:sldId id="308" r:id="rId74"/>
    <p:sldId id="372" r:id="rId75"/>
    <p:sldId id="321" r:id="rId76"/>
  </p:sldIdLst>
  <p:sldSz cx="9144000" cy="6858000" type="screen4x3"/>
  <p:notesSz cx="6858000" cy="91440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51" autoAdjust="0"/>
    <p:restoredTop sz="88669" autoAdjust="0"/>
  </p:normalViewPr>
  <p:slideViewPr>
    <p:cSldViewPr>
      <p:cViewPr>
        <p:scale>
          <a:sx n="100" d="100"/>
          <a:sy n="100" d="100"/>
        </p:scale>
        <p:origin x="-2704" y="-5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gs" Target="tags/tag1.xml"/><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slide" Target="../slides/slide55.xml"/><Relationship Id="rId4" Type="http://schemas.openxmlformats.org/officeDocument/2006/relationships/slide" Target="../slides/slide73.xml"/><Relationship Id="rId5" Type="http://schemas.openxmlformats.org/officeDocument/2006/relationships/slide" Target="../slides/slide67.xml"/><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 Target="../slides/slide4.xml"/><Relationship Id="rId2" Type="http://schemas.openxmlformats.org/officeDocument/2006/relationships/slide" Target="../slides/slide45.xml"/></Relationships>
</file>

<file path=ppt/diagrams/_rels/data2.xml.rels><?xml version="1.0" encoding="UTF-8" standalone="yes"?>
<Relationships xmlns="http://schemas.openxmlformats.org/package/2006/relationships"><Relationship Id="rId3" Type="http://schemas.openxmlformats.org/officeDocument/2006/relationships/slide" Target="../slides/slide73.xml"/><Relationship Id="rId4" Type="http://schemas.openxmlformats.org/officeDocument/2006/relationships/slide" Target="../slides/slide67.xm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 Target="../slides/slide45.xml"/><Relationship Id="rId2" Type="http://schemas.openxmlformats.org/officeDocument/2006/relationships/slide" Target="../slides/slide55.xml"/></Relationships>
</file>

<file path=ppt/diagrams/_rels/data3.xml.rels><?xml version="1.0" encoding="UTF-8" standalone="yes"?>
<Relationships xmlns="http://schemas.openxmlformats.org/package/2006/relationships"><Relationship Id="rId3" Type="http://schemas.openxmlformats.org/officeDocument/2006/relationships/slide" Target="../slides/slide73.xml"/><Relationship Id="rId4" Type="http://schemas.openxmlformats.org/officeDocument/2006/relationships/slide" Target="../slides/slide67.xml"/><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 Type="http://schemas.openxmlformats.org/officeDocument/2006/relationships/slide" Target="../slides/slide4.xml"/><Relationship Id="rId2" Type="http://schemas.openxmlformats.org/officeDocument/2006/relationships/slide" Target="../slides/slide55.xml"/></Relationships>
</file>

<file path=ppt/diagrams/_rels/data4.xml.rels><?xml version="1.0" encoding="UTF-8" standalone="yes"?>
<Relationships xmlns="http://schemas.openxmlformats.org/package/2006/relationships"><Relationship Id="rId3" Type="http://schemas.openxmlformats.org/officeDocument/2006/relationships/slide" Target="../slides/slide73.xml"/><Relationship Id="rId4" Type="http://schemas.openxmlformats.org/officeDocument/2006/relationships/slide" Target="../slides/slide67.xml"/><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 Type="http://schemas.openxmlformats.org/officeDocument/2006/relationships/slide" Target="../slides/slide4.xml"/><Relationship Id="rId2" Type="http://schemas.openxmlformats.org/officeDocument/2006/relationships/slide" Target="../slides/slide45.xml"/></Relationships>
</file>

<file path=ppt/diagrams/_rels/data5.xml.rels><?xml version="1.0" encoding="UTF-8" standalone="yes"?>
<Relationships xmlns="http://schemas.openxmlformats.org/package/2006/relationships"><Relationship Id="rId3" Type="http://schemas.openxmlformats.org/officeDocument/2006/relationships/slide" Target="../slides/slide55.xml"/><Relationship Id="rId4" Type="http://schemas.openxmlformats.org/officeDocument/2006/relationships/slide" Target="../slides/slide73.xml"/><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 Type="http://schemas.openxmlformats.org/officeDocument/2006/relationships/slide" Target="../slides/slide4.xml"/><Relationship Id="rId2" Type="http://schemas.openxmlformats.org/officeDocument/2006/relationships/slide" Target="../slides/slide45.xml"/></Relationships>
</file>

<file path=ppt/diagrams/_rels/data6.xml.rels><?xml version="1.0" encoding="UTF-8" standalone="yes"?>
<Relationships xmlns="http://schemas.openxmlformats.org/package/2006/relationships"><Relationship Id="rId3" Type="http://schemas.openxmlformats.org/officeDocument/2006/relationships/slide" Target="../slides/slide55.xml"/><Relationship Id="rId4" Type="http://schemas.openxmlformats.org/officeDocument/2006/relationships/slide" Target="../slides/slide67.xml"/><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 Type="http://schemas.openxmlformats.org/officeDocument/2006/relationships/slide" Target="../slides/slide4.xml"/><Relationship Id="rId2" Type="http://schemas.openxmlformats.org/officeDocument/2006/relationships/slide" Target="../slides/slide45.xm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image" Target="../media/image5.png"/><Relationship Id="rId2"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image" Target="../media/image10.png"/><Relationship Id="rId2"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image" Target="../media/image28.png"/><Relationship Id="rId2"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image" Target="../media/image36.png"/><Relationship Id="rId2" Type="http://schemas.openxmlformats.org/officeDocument/2006/relationships/image" Target="../media/image3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image" Target="../media/image46.png"/><Relationship Id="rId2" Type="http://schemas.openxmlformats.org/officeDocument/2006/relationships/image" Target="../media/image4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image" Target="../media/image52.png"/><Relationship Id="rId2"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smtClean="0">
              <a:hlinkClick xmlns:r="http://schemas.openxmlformats.org/officeDocument/2006/relationships" r:id="rId1" action="ppaction://hlinksldjump"/>
            </a:rPr>
            <a:t>Electronic Commerce Defined</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smtClean="0"/>
            <a:t>Describe electronic commerce, how it has evolved, and the strategies that companies are adopting to  compete in cyberspace.</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600" b="1" dirty="0" smtClean="0">
              <a:hlinkClick xmlns:r="http://schemas.openxmlformats.org/officeDocument/2006/relationships" r:id="rId2" action="ppaction://hlinksldjump"/>
            </a:rPr>
            <a:t>Business-to-Consumer E-Commerce and Internet Marketing</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Describe the stages of business-to-consumer electronic commerce, understand the keys to successful electronic commerce applications, and explain the different forms of Internet marketing.</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Mobile Commerce, Consumer-to-Consumer EC, and Consumer-to-Business EC</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400" dirty="0" smtClean="0"/>
            <a:t>Describe mobile commerce, consumer-to-consumer electronic commerce, and consumer-to-business electronic commerce.</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600" b="1" dirty="0" smtClean="0">
              <a:hlinkClick xmlns:r="http://schemas.openxmlformats.org/officeDocument/2006/relationships" r:id="rId4" action="ppaction://hlinksldjump"/>
            </a:rPr>
            <a:t>E-Government</a:t>
          </a:r>
          <a:endParaRPr lang="en-US" sz="16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400" dirty="0" smtClean="0"/>
            <a:t>Explain different forms of electronic government.</a:t>
          </a:r>
          <a:endParaRPr lang="en-US" sz="14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600" b="1" dirty="0" smtClean="0">
              <a:hlinkClick xmlns:r="http://schemas.openxmlformats.org/officeDocument/2006/relationships" r:id="rId5" action="ppaction://hlinksldjump"/>
            </a:rPr>
            <a:t>Managing Finances and Navigating Legal Issues in EC</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400" dirty="0" smtClean="0"/>
            <a:t>Describe how to conduct financial transactions and navigate the legal issues of electronic commerce.</a:t>
          </a:r>
          <a:endParaRPr lang="en-US" sz="1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8365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8365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83650"/>
      <dgm:spPr>
        <a:blipFill rotWithShape="1">
          <a:blip xmlns:r="http://schemas.openxmlformats.org/officeDocument/2006/relationships" r:embed="rId10"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94FC978F-A2B8-46ED-81B4-5B0C5A60E259}" type="presOf" srcId="{34FB3FC8-FCB1-404C-AAE4-E98CF14CF5FB}" destId="{47C28FEA-814E-4A68-B726-08705D29C6AB}"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7936DD08-464C-48B1-A042-92A0F79F9FFF}" type="presOf" srcId="{22E69BE8-653B-4CE1-975B-3C39DAE649D2}" destId="{CA3E3E8A-1393-43C6-A6A9-A1AF34CBCE71}" srcOrd="1"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7220127F-5DA2-4558-BD05-2D367A01FE4F}" type="presOf" srcId="{22E69BE8-653B-4CE1-975B-3C39DAE649D2}" destId="{9259372F-C70A-44BC-BCB4-E2D4392785FE}" srcOrd="0" destOrd="0" presId="urn:microsoft.com/office/officeart/2005/8/layout/vList4#1"/>
    <dgm:cxn modelId="{5EF40979-97FC-4938-9D34-9EF52BDE61C2}" type="presOf" srcId="{AECECD48-C5E4-4B1D-828F-DD9E0A90274D}" destId="{5E310E1C-7377-4CBD-AD7A-3ED403513640}" srcOrd="1"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641411B0-5D8B-4E86-B9DA-326CC961AC9A}" type="presOf" srcId="{FDE1B2BF-4076-40E6-982F-93F0932EA27F}" destId="{CA3E3E8A-1393-43C6-A6A9-A1AF34CBCE71}" srcOrd="1"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35F334EF-24B5-4239-A395-CB84CFA55B46}" type="presOf" srcId="{0CFC6EAA-DD42-49C0-A163-69A52F65D7DF}" destId="{47C28FEA-814E-4A68-B726-08705D29C6AB}" srcOrd="0" destOrd="1" presId="urn:microsoft.com/office/officeart/2005/8/layout/vList4#1"/>
    <dgm:cxn modelId="{7DD17957-3CF6-4F84-9B42-2D5B12D19F2A}" type="presOf" srcId="{A8E9C07B-48B2-4B9C-8EC7-0782825D816E}" destId="{49E2F980-7E69-446B-A4B0-923DF6DEFA98}" srcOrd="1"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791DD5F5-4A05-45B6-BE4C-6BA2472DDC86}" type="presOf" srcId="{0CFC6EAA-DD42-49C0-A163-69A52F65D7DF}" destId="{799A5FF2-1A39-4675-818C-11261776BAE8}" srcOrd="1"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6110EF44-5760-46AD-88E0-A5EC417BA8A8}" type="presOf" srcId="{482F2C61-E41B-4642-B082-EF9C103085B5}" destId="{25E29AB1-DE1E-48E4-B66F-1D7048CC3527}" srcOrd="0" destOrd="0" presId="urn:microsoft.com/office/officeart/2005/8/layout/vList4#1"/>
    <dgm:cxn modelId="{64146DDE-645F-43AC-80A4-2116B49BEB8B}" srcId="{22E69BE8-653B-4CE1-975B-3C39DAE649D2}" destId="{FDE1B2BF-4076-40E6-982F-93F0932EA27F}" srcOrd="0" destOrd="0" parTransId="{F3F72B7C-59C8-4AB8-9789-C140956F291A}" sibTransId="{D6DE8BC5-2DFD-4054-B62B-11E207185A8A}"/>
    <dgm:cxn modelId="{27AF655E-BB1D-4732-8A07-03E7E00B3EC5}" srcId="{A8E9C07B-48B2-4B9C-8EC7-0782825D816E}" destId="{6D011581-C5DD-419A-AAED-AD05631CDF0A}" srcOrd="0" destOrd="0" parTransId="{9AD826C6-DA8A-4FF7-A064-27557BE243B8}" sibTransId="{C1639196-CA28-4BD6-A52D-AF603368A606}"/>
    <dgm:cxn modelId="{98D67BD8-8427-47B0-B5AA-EB45D304815F}" type="presOf" srcId="{6D011581-C5DD-419A-AAED-AD05631CDF0A}" destId="{49E2F980-7E69-446B-A4B0-923DF6DEFA98}" srcOrd="1" destOrd="1"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8B673F7C-BE2D-49A5-B6F2-D9DEE7E4E328}" type="presOf" srcId="{AECECD48-C5E4-4B1D-828F-DD9E0A90274D}" destId="{471ACDAA-8EBB-4B3F-89FD-E777335919BA}" srcOrd="0" destOrd="0" presId="urn:microsoft.com/office/officeart/2005/8/layout/vList4#1"/>
    <dgm:cxn modelId="{5787E137-0A5F-4F45-A330-BF65147102C9}" type="presOf" srcId="{E158F942-9CA0-47CD-BF20-BAC49C8142F5}" destId="{471ACDAA-8EBB-4B3F-89FD-E777335919BA}" srcOrd="0"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2EB7E772-9B0F-41BF-9241-715218B72860}" srcId="{AECECD48-C5E4-4B1D-828F-DD9E0A90274D}" destId="{E158F942-9CA0-47CD-BF20-BAC49C8142F5}" srcOrd="0" destOrd="0" parTransId="{B7BDAF5C-E7FB-49F5-812D-654C2CD5A8EB}" sibTransId="{41774615-A6FB-4627-85F1-20FD324D9DA4}"/>
    <dgm:cxn modelId="{36C20AF6-670E-4425-A77F-AAED1778981B}" type="presOf" srcId="{363F0ED0-6985-439E-857A-EC47F8A3DAB0}" destId="{7B44DBCB-1EB0-418C-B751-858BAE4753CC}" srcOrd="1" destOrd="1" presId="urn:microsoft.com/office/officeart/2005/8/layout/vList4#1"/>
    <dgm:cxn modelId="{94F66066-1985-470E-96ED-DEDD0F052AC6}" type="presOf" srcId="{677A52F5-4CAE-4309-A461-E811AF92EF26}" destId="{799A5FF2-1A39-4675-818C-11261776BAE8}" srcOrd="1" destOrd="2" presId="urn:microsoft.com/office/officeart/2005/8/layout/vList4#1"/>
    <dgm:cxn modelId="{CFBF21C2-21BA-4949-AE7B-A1680EDBC722}" type="presOf" srcId="{363F0ED0-6985-439E-857A-EC47F8A3DAB0}" destId="{A93B6B1D-06C6-4860-8EBA-32C502FF8641}" srcOrd="0" destOrd="1" presId="urn:microsoft.com/office/officeart/2005/8/layout/vList4#1"/>
    <dgm:cxn modelId="{249DA96C-952E-42AC-8DB8-56C718E0C29A}" type="presOf" srcId="{34FB3FC8-FCB1-404C-AAE4-E98CF14CF5FB}" destId="{799A5FF2-1A39-4675-818C-11261776BAE8}" srcOrd="1"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AAD18608-F8B2-4CE8-86FF-887828D70638}" srcId="{482F2C61-E41B-4642-B082-EF9C103085B5}" destId="{AECECD48-C5E4-4B1D-828F-DD9E0A90274D}" srcOrd="3" destOrd="0" parTransId="{83588EAC-9746-4704-81BA-BB10DA868C11}" sibTransId="{06826EBE-8D13-453B-B822-8C195E6947E1}"/>
    <dgm:cxn modelId="{6C3A87FC-6E0D-4587-9FA3-2ABC2A3DC3D9}" type="presOf" srcId="{FDE1B2BF-4076-40E6-982F-93F0932EA27F}" destId="{9259372F-C70A-44BC-BCB4-E2D4392785FE}" srcOrd="0" destOrd="1" presId="urn:microsoft.com/office/officeart/2005/8/layout/vList4#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A3CD609E-6847-4B9C-9AD1-7746F9B1F09F}" type="presParOf" srcId="{25E29AB1-DE1E-48E4-B66F-1D7048CC3527}" destId="{F89176E6-859D-4FD9-8DED-11CCE6D56F7C}" srcOrd="7" destOrd="0" presId="urn:microsoft.com/office/officeart/2005/8/layout/vList4#1"/>
    <dgm:cxn modelId="{20FB32AB-F21B-4F3E-8B30-95999D18F2A0}" type="presParOf" srcId="{25E29AB1-DE1E-48E4-B66F-1D7048CC3527}" destId="{B2BFB810-8CC4-47A7-8F53-5989733EAF0E}" srcOrd="8" destOrd="0" presId="urn:microsoft.com/office/officeart/2005/8/layout/vList4#1"/>
    <dgm:cxn modelId="{C8A92F4D-9C15-4D7F-B90C-4AC83ADAB405}" type="presParOf" srcId="{B2BFB810-8CC4-47A7-8F53-5989733EAF0E}" destId="{9259372F-C70A-44BC-BCB4-E2D4392785FE}" srcOrd="0" destOrd="0" presId="urn:microsoft.com/office/officeart/2005/8/layout/vList4#1"/>
    <dgm:cxn modelId="{3549A28D-2EA0-4A81-9A7D-20D43A6D39AF}" type="presParOf" srcId="{B2BFB810-8CC4-47A7-8F53-5989733EAF0E}" destId="{889131BE-3A6B-4B48-98CB-9C233DE61FE5}" srcOrd="1" destOrd="0" presId="urn:microsoft.com/office/officeart/2005/8/layout/vList4#1"/>
    <dgm:cxn modelId="{79AC9A58-A9AC-4283-9B80-386DCE79E23E}" type="presParOf" srcId="{B2BFB810-8CC4-47A7-8F53-5989733EAF0E}" destId="{CA3E3E8A-1393-43C6-A6A9-A1AF34CBCE7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Electronic Commerce Defined</a:t>
          </a:r>
          <a:endParaRPr lang="en-US" sz="2400" dirty="0" smtClean="0"/>
        </a:p>
        <a:p>
          <a:r>
            <a:rPr lang="en-US" sz="2000" dirty="0" smtClean="0"/>
            <a:t>Describe electronic commerce, how it has evolved, and the strategies that companies are adopting to  compete in cyberspace.</a:t>
          </a:r>
          <a:endParaRPr lang="en-US" sz="2000" b="1" dirty="0" smtClean="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Business-to-Consumer E-Commerce and Internet Marketing</a:t>
          </a:r>
          <a:endParaRPr lang="en-US" sz="1400" dirty="0" smtClean="0"/>
        </a:p>
        <a:p>
          <a:r>
            <a:rPr lang="en-US" sz="1200" dirty="0" smtClean="0"/>
            <a:t>Describe the stages of business-to-consumer electronic commerce, understand the keys to successful electronic commerce applications, and explain the different forms of Internet marketing.</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Mobile Commerce, Consumer-to-Consumer EC, and Consumer-to-Business EC</a:t>
          </a:r>
          <a:endParaRPr lang="en-US" sz="1400" dirty="0" smtClean="0"/>
        </a:p>
        <a:p>
          <a:r>
            <a:rPr lang="en-US" sz="1200" dirty="0" smtClean="0"/>
            <a:t>Describe mobile commerce, consumer-to-consumer electronic commerce, and consumer-to-business electronic commerce.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E-Government</a:t>
          </a:r>
          <a:endParaRPr lang="en-US" sz="1400" dirty="0" smtClean="0"/>
        </a:p>
        <a:p>
          <a:r>
            <a:rPr lang="en-US" sz="1400" dirty="0" smtClean="0"/>
            <a:t>Explain different forms of electronic government.</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Finances and Navigating Legal Issues in EC</a:t>
          </a:r>
          <a:endParaRPr lang="en-US" sz="1400" dirty="0" smtClean="0"/>
        </a:p>
        <a:p>
          <a:r>
            <a:rPr lang="en-US" sz="1200" dirty="0" smtClean="0"/>
            <a:t>Describe how to conduct financial transactions and navigate the legal issues of electronic commerce.</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ScaleY="277158"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95572" custScaleY="289516"/>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513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51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5131"/>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5131"/>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BB6D837D-C771-4B02-A339-6BF3CF61F084}" type="presOf" srcId="{482F2C61-E41B-4642-B082-EF9C103085B5}" destId="{25E29AB1-DE1E-48E4-B66F-1D7048CC3527}" srcOrd="0" destOrd="0"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077460E6-1B0F-4A1E-AC74-5DC04E99FC61}" type="presOf" srcId="{A8E9C07B-48B2-4B9C-8EC7-0782825D816E}" destId="{49E2F980-7E69-446B-A4B0-923DF6DEFA98}" srcOrd="1" destOrd="0" presId="urn:microsoft.com/office/officeart/2005/8/layout/vList4#2"/>
    <dgm:cxn modelId="{15376526-AC74-4401-92A4-B5D03A9E65DE}" type="presOf" srcId="{A8E9C07B-48B2-4B9C-8EC7-0782825D816E}" destId="{BA89CFF3-74C1-4F32-B093-38D94D4D20CF}" srcOrd="0" destOrd="0" presId="urn:microsoft.com/office/officeart/2005/8/layout/vList4#2"/>
    <dgm:cxn modelId="{ED893FCA-01C0-45AB-BA71-2E8A5F867E07}" type="presOf" srcId="{629933C8-186B-4311-BF2D-DC99990EFBF2}" destId="{7B44DBCB-1EB0-418C-B751-858BAE4753CC}" srcOrd="1" destOrd="0" presId="urn:microsoft.com/office/officeart/2005/8/layout/vList4#2"/>
    <dgm:cxn modelId="{075AD2DD-DE62-402C-8690-1DC5614ABEB3}" srcId="{34FB3FC8-FCB1-404C-AAE4-E98CF14CF5FB}" destId="{677A52F5-4CAE-4309-A461-E811AF92EF26}" srcOrd="0" destOrd="0" parTransId="{1AD2DCFB-B719-41BF-BEBB-12150A457F78}" sibTransId="{409F2E99-5E6A-4297-B1B3-C7C7D1142951}"/>
    <dgm:cxn modelId="{C14686DD-D05F-4C50-B7B2-AC5915E0B3DC}" type="presOf" srcId="{AECECD48-C5E4-4B1D-828F-DD9E0A90274D}" destId="{5E310E1C-7377-4CBD-AD7A-3ED403513640}" srcOrd="1" destOrd="0" presId="urn:microsoft.com/office/officeart/2005/8/layout/vList4#2"/>
    <dgm:cxn modelId="{656505DF-68BF-4857-A2AE-EFA2171403BB}" type="presOf" srcId="{677A52F5-4CAE-4309-A461-E811AF92EF26}" destId="{799A5FF2-1A39-4675-818C-11261776BAE8}" srcOrd="1" destOrd="1" presId="urn:microsoft.com/office/officeart/2005/8/layout/vList4#2"/>
    <dgm:cxn modelId="{18DDC36D-3496-47FC-A701-338E9B5DC0D1}" srcId="{482F2C61-E41B-4642-B082-EF9C103085B5}" destId="{22E69BE8-653B-4CE1-975B-3C39DAE649D2}" srcOrd="4" destOrd="0" parTransId="{893C5899-3276-4EA6-BD31-3139E062D004}" sibTransId="{26CB4EDE-8ED5-4533-B70F-3B0491BE510F}"/>
    <dgm:cxn modelId="{FFB8572B-7192-49CE-9F0D-B856D183EDFE}" srcId="{482F2C61-E41B-4642-B082-EF9C103085B5}" destId="{34FB3FC8-FCB1-404C-AAE4-E98CF14CF5FB}" srcOrd="2" destOrd="0" parTransId="{5D2B6F70-AC7D-4E44-959A-1F3278F0AFC3}" sibTransId="{62C71E71-0AFF-4481-BF1F-D339780ADFC0}"/>
    <dgm:cxn modelId="{AAD18608-F8B2-4CE8-86FF-887828D70638}" srcId="{482F2C61-E41B-4642-B082-EF9C103085B5}" destId="{AECECD48-C5E4-4B1D-828F-DD9E0A90274D}" srcOrd="3" destOrd="0" parTransId="{83588EAC-9746-4704-81BA-BB10DA868C11}" sibTransId="{06826EBE-8D13-453B-B822-8C195E6947E1}"/>
    <dgm:cxn modelId="{4A8A3890-20B6-488C-BA11-22B0E2B92BB6}" type="presOf" srcId="{22E69BE8-653B-4CE1-975B-3C39DAE649D2}" destId="{CA3E3E8A-1393-43C6-A6A9-A1AF34CBCE71}" srcOrd="1" destOrd="0" presId="urn:microsoft.com/office/officeart/2005/8/layout/vList4#2"/>
    <dgm:cxn modelId="{E40B7776-D2F8-4631-8E95-F6E956694182}" type="presOf" srcId="{677A52F5-4CAE-4309-A461-E811AF92EF26}" destId="{47C28FEA-814E-4A68-B726-08705D29C6AB}" srcOrd="0" destOrd="1"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5BE62FF1-FE6A-4CEF-8A6D-ADCBF55B5C16}" type="presOf" srcId="{22E69BE8-653B-4CE1-975B-3C39DAE649D2}" destId="{9259372F-C70A-44BC-BCB4-E2D4392785FE}" srcOrd="0" destOrd="0" presId="urn:microsoft.com/office/officeart/2005/8/layout/vList4#2"/>
    <dgm:cxn modelId="{CD940617-5DF4-4842-932B-DEEB888241FF}" type="presOf" srcId="{34FB3FC8-FCB1-404C-AAE4-E98CF14CF5FB}" destId="{799A5FF2-1A39-4675-818C-11261776BAE8}" srcOrd="1" destOrd="0" presId="urn:microsoft.com/office/officeart/2005/8/layout/vList4#2"/>
    <dgm:cxn modelId="{5310D578-AF81-4A20-999F-3456DF15C80E}" type="presOf" srcId="{629933C8-186B-4311-BF2D-DC99990EFBF2}" destId="{A93B6B1D-06C6-4860-8EBA-32C502FF8641}" srcOrd="0" destOrd="0" presId="urn:microsoft.com/office/officeart/2005/8/layout/vList4#2"/>
    <dgm:cxn modelId="{8C7B64E0-006E-4C41-9E72-DD9DF84C862C}" type="presOf" srcId="{AECECD48-C5E4-4B1D-828F-DD9E0A90274D}" destId="{471ACDAA-8EBB-4B3F-89FD-E777335919BA}" srcOrd="0" destOrd="0" presId="urn:microsoft.com/office/officeart/2005/8/layout/vList4#2"/>
    <dgm:cxn modelId="{9538D63E-0AFF-4869-8B74-5EAE693FBC93}" type="presOf" srcId="{34FB3FC8-FCB1-404C-AAE4-E98CF14CF5FB}" destId="{47C28FEA-814E-4A68-B726-08705D29C6AB}" srcOrd="0" destOrd="0" presId="urn:microsoft.com/office/officeart/2005/8/layout/vList4#2"/>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 modelId="{2F388FD0-CE7B-4BF9-9720-E31C8B49FAD4}" type="presParOf" srcId="{25E29AB1-DE1E-48E4-B66F-1D7048CC3527}" destId="{9B636D59-4907-4E00-B740-911D24B9FF11}" srcOrd="5" destOrd="0" presId="urn:microsoft.com/office/officeart/2005/8/layout/vList4#2"/>
    <dgm:cxn modelId="{8692CDF2-CEA7-424F-9B5B-9F2C81D415C4}" type="presParOf" srcId="{25E29AB1-DE1E-48E4-B66F-1D7048CC3527}" destId="{1ED16A2B-8516-4F79-8954-C053F3BC0B6B}" srcOrd="6"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 modelId="{272204ED-704F-498A-9F56-1666536D1B2D}" type="presParOf" srcId="{25E29AB1-DE1E-48E4-B66F-1D7048CC3527}" destId="{F89176E6-859D-4FD9-8DED-11CCE6D56F7C}" srcOrd="7" destOrd="0" presId="urn:microsoft.com/office/officeart/2005/8/layout/vList4#2"/>
    <dgm:cxn modelId="{A789B5C3-4076-40DB-8675-ADE1C465D306}" type="presParOf" srcId="{25E29AB1-DE1E-48E4-B66F-1D7048CC3527}" destId="{B2BFB810-8CC4-47A7-8F53-5989733EAF0E}" srcOrd="8" destOrd="0" presId="urn:microsoft.com/office/officeart/2005/8/layout/vList4#2"/>
    <dgm:cxn modelId="{7A4B633D-DAAC-44F8-80A9-A3671B868F8A}" type="presParOf" srcId="{B2BFB810-8CC4-47A7-8F53-5989733EAF0E}" destId="{9259372F-C70A-44BC-BCB4-E2D4392785FE}" srcOrd="0" destOrd="0" presId="urn:microsoft.com/office/officeart/2005/8/layout/vList4#2"/>
    <dgm:cxn modelId="{35DF10EC-F009-4A1C-9CDE-55D7AF7E5604}" type="presParOf" srcId="{B2BFB810-8CC4-47A7-8F53-5989733EAF0E}" destId="{889131BE-3A6B-4B48-98CB-9C233DE61FE5}" srcOrd="1" destOrd="0" presId="urn:microsoft.com/office/officeart/2005/8/layout/vList4#2"/>
    <dgm:cxn modelId="{14D4D74F-63B2-484B-813E-81AB3944CA18}" type="presParOf" srcId="{B2BFB810-8CC4-47A7-8F53-5989733EAF0E}" destId="{CA3E3E8A-1393-43C6-A6A9-A1AF34CBCE71}"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Electronic Commerce Defined</a:t>
          </a:r>
          <a:endParaRPr lang="en-US" sz="1400" dirty="0" smtClean="0"/>
        </a:p>
        <a:p>
          <a:r>
            <a:rPr lang="en-US" sz="1200" dirty="0" smtClean="0"/>
            <a:t>Describe electronic commerce, how it has evolved, and the strategies that companies are adopting to   compete in cyberspace.</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000" b="1" dirty="0" smtClean="0"/>
            <a:t>Business-to-Consumer E-Commerce and Internet Marketing</a:t>
          </a:r>
          <a:endParaRPr lang="en-US" sz="2000" dirty="0" smtClean="0"/>
        </a:p>
        <a:p>
          <a:r>
            <a:rPr lang="en-US" sz="2000" dirty="0" smtClean="0"/>
            <a:t>D</a:t>
          </a:r>
          <a:r>
            <a:rPr lang="en-US" sz="1800" dirty="0" smtClean="0"/>
            <a:t>escribe the stages of business-to-consumer electronic commerce, understand the keys to successful electronic commerce applications, and explain the different forms of Internet marketing.</a:t>
          </a:r>
          <a:endParaRPr lang="en-US" sz="1800" b="1" dirty="0" smtClean="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Mobile Commerce, Consumer-to-Consumer EC, and Consumer-to-Business EC</a:t>
          </a:r>
          <a:endParaRPr lang="en-US" sz="1400" dirty="0" smtClean="0"/>
        </a:p>
        <a:p>
          <a:r>
            <a:rPr lang="en-US" sz="1200" dirty="0" smtClean="0"/>
            <a:t>Describe mobile commerce, consumer-to-consumer electronic commerce, and consumer-to-business electronic commerce.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E-Government</a:t>
          </a:r>
          <a:endParaRPr lang="en-US" sz="1400" dirty="0" smtClean="0"/>
        </a:p>
        <a:p>
          <a:r>
            <a:rPr lang="en-US" sz="1400" dirty="0" smtClean="0"/>
            <a:t>Explain different forms of electronic government.</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Finances and Navigating Legal Issues in EC</a:t>
          </a:r>
          <a:endParaRPr lang="en-US" sz="1400" dirty="0" smtClean="0"/>
        </a:p>
        <a:p>
          <a:r>
            <a:rPr lang="en-US" sz="1200" dirty="0" smtClean="0"/>
            <a:t>Describe how to conduct financial transactions and navigate the legal issues of electronic commerce.</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45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custScaleY="247959"/>
      <dgm:spPr/>
      <dgm:t>
        <a:bodyPr/>
        <a:lstStyle/>
        <a:p>
          <a:endParaRPr lang="en-US"/>
        </a:p>
      </dgm:t>
    </dgm:pt>
    <dgm:pt modelId="{7AEC1603-E11D-41B0-BE2A-F6201D5BEDCD}" type="pres">
      <dgm:prSet presAssocID="{629933C8-186B-4311-BF2D-DC99990EFBF2}" presName="img" presStyleLbl="fgImgPlace1" presStyleIdx="1" presStyleCnt="5" custScaleX="99214" custScaleY="257137"/>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452"/>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452"/>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452"/>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FFB8572B-7192-49CE-9F0D-B856D183EDFE}" srcId="{482F2C61-E41B-4642-B082-EF9C103085B5}" destId="{34FB3FC8-FCB1-404C-AAE4-E98CF14CF5FB}" srcOrd="2" destOrd="0" parTransId="{5D2B6F70-AC7D-4E44-959A-1F3278F0AFC3}" sibTransId="{62C71E71-0AFF-4481-BF1F-D339780ADFC0}"/>
    <dgm:cxn modelId="{AB954C14-3858-413A-8C7D-4B290FD71843}" type="presOf" srcId="{629933C8-186B-4311-BF2D-DC99990EFBF2}" destId="{A93B6B1D-06C6-4860-8EBA-32C502FF8641}" srcOrd="0" destOrd="0" presId="urn:microsoft.com/office/officeart/2005/8/layout/vList4#3"/>
    <dgm:cxn modelId="{3C249085-2DAB-4E26-850D-D8FFA4BE0950}" type="presOf" srcId="{22E69BE8-653B-4CE1-975B-3C39DAE649D2}" destId="{CA3E3E8A-1393-43C6-A6A9-A1AF34CBCE71}" srcOrd="1" destOrd="0" presId="urn:microsoft.com/office/officeart/2005/8/layout/vList4#3"/>
    <dgm:cxn modelId="{D13FD293-9D8D-4577-A5C5-A41791BDB010}" type="presOf" srcId="{482F2C61-E41B-4642-B082-EF9C103085B5}" destId="{25E29AB1-DE1E-48E4-B66F-1D7048CC3527}" srcOrd="0" destOrd="0" presId="urn:microsoft.com/office/officeart/2005/8/layout/vList4#3"/>
    <dgm:cxn modelId="{AAD18608-F8B2-4CE8-86FF-887828D70638}" srcId="{482F2C61-E41B-4642-B082-EF9C103085B5}" destId="{AECECD48-C5E4-4B1D-828F-DD9E0A90274D}" srcOrd="3" destOrd="0" parTransId="{83588EAC-9746-4704-81BA-BB10DA868C11}" sibTransId="{06826EBE-8D13-453B-B822-8C195E6947E1}"/>
    <dgm:cxn modelId="{9617FCF8-0802-436C-A7CD-E87B3B8C2893}" srcId="{482F2C61-E41B-4642-B082-EF9C103085B5}" destId="{A8E9C07B-48B2-4B9C-8EC7-0782825D816E}" srcOrd="0" destOrd="0" parTransId="{C7A73202-DE5A-4072-95A6-BFF1402B4BC2}" sibTransId="{631AC269-E33A-4752-92A6-6DC1380588AA}"/>
    <dgm:cxn modelId="{075AD2DD-DE62-402C-8690-1DC5614ABEB3}" srcId="{34FB3FC8-FCB1-404C-AAE4-E98CF14CF5FB}" destId="{677A52F5-4CAE-4309-A461-E811AF92EF26}" srcOrd="0" destOrd="0" parTransId="{1AD2DCFB-B719-41BF-BEBB-12150A457F78}" sibTransId="{409F2E99-5E6A-4297-B1B3-C7C7D1142951}"/>
    <dgm:cxn modelId="{169C0DB7-453D-4000-82AF-CBDE73FC492D}" type="presOf" srcId="{AECECD48-C5E4-4B1D-828F-DD9E0A90274D}" destId="{5E310E1C-7377-4CBD-AD7A-3ED403513640}" srcOrd="1"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99D7479F-4561-4EE2-855D-967CBC4F6A95}" type="presOf" srcId="{AECECD48-C5E4-4B1D-828F-DD9E0A90274D}" destId="{471ACDAA-8EBB-4B3F-89FD-E777335919BA}" srcOrd="0" destOrd="0" presId="urn:microsoft.com/office/officeart/2005/8/layout/vList4#3"/>
    <dgm:cxn modelId="{AF686861-D0AA-44C4-AEC2-9754B3068294}" type="presOf" srcId="{629933C8-186B-4311-BF2D-DC99990EFBF2}" destId="{7B44DBCB-1EB0-418C-B751-858BAE4753CC}" srcOrd="1" destOrd="0" presId="urn:microsoft.com/office/officeart/2005/8/layout/vList4#3"/>
    <dgm:cxn modelId="{4918AA9E-A0B4-4F30-8FC0-8609675D73C6}" type="presOf" srcId="{A8E9C07B-48B2-4B9C-8EC7-0782825D816E}" destId="{BA89CFF3-74C1-4F32-B093-38D94D4D20CF}" srcOrd="0" destOrd="0" presId="urn:microsoft.com/office/officeart/2005/8/layout/vList4#3"/>
    <dgm:cxn modelId="{A00757AA-14EC-46CB-BA60-0E8302B9A1E9}" type="presOf" srcId="{677A52F5-4CAE-4309-A461-E811AF92EF26}" destId="{47C28FEA-814E-4A68-B726-08705D29C6AB}" srcOrd="0" destOrd="1" presId="urn:microsoft.com/office/officeart/2005/8/layout/vList4#3"/>
    <dgm:cxn modelId="{803FCC73-4ACA-4F83-B430-DCFB804728C2}" type="presOf" srcId="{34FB3FC8-FCB1-404C-AAE4-E98CF14CF5FB}" destId="{47C28FEA-814E-4A68-B726-08705D29C6AB}" srcOrd="0" destOrd="0" presId="urn:microsoft.com/office/officeart/2005/8/layout/vList4#3"/>
    <dgm:cxn modelId="{5A0599A0-CBBF-442C-99A2-EAA450E48B3D}" type="presOf" srcId="{677A52F5-4CAE-4309-A461-E811AF92EF26}" destId="{799A5FF2-1A39-4675-818C-11261776BAE8}" srcOrd="1" destOrd="1" presId="urn:microsoft.com/office/officeart/2005/8/layout/vList4#3"/>
    <dgm:cxn modelId="{5CCA2871-A9C8-4B12-BD63-547DA708AA4E}" type="presOf" srcId="{34FB3FC8-FCB1-404C-AAE4-E98CF14CF5FB}" destId="{799A5FF2-1A39-4675-818C-11261776BAE8}" srcOrd="1" destOrd="0" presId="urn:microsoft.com/office/officeart/2005/8/layout/vList4#3"/>
    <dgm:cxn modelId="{B5944C68-6D34-43B6-AB05-A1857F6B2BA8}" type="presOf" srcId="{22E69BE8-653B-4CE1-975B-3C39DAE649D2}" destId="{9259372F-C70A-44BC-BCB4-E2D4392785FE}" srcOrd="0" destOrd="0" presId="urn:microsoft.com/office/officeart/2005/8/layout/vList4#3"/>
    <dgm:cxn modelId="{18DDC36D-3496-47FC-A701-338E9B5DC0D1}" srcId="{482F2C61-E41B-4642-B082-EF9C103085B5}" destId="{22E69BE8-653B-4CE1-975B-3C39DAE649D2}" srcOrd="4" destOrd="0" parTransId="{893C5899-3276-4EA6-BD31-3139E062D004}" sibTransId="{26CB4EDE-8ED5-4533-B70F-3B0491BE510F}"/>
    <dgm:cxn modelId="{3CCA1E67-8B0B-4B91-A010-F0ABFD0B96F7}" type="presOf" srcId="{A8E9C07B-48B2-4B9C-8EC7-0782825D816E}" destId="{49E2F980-7E69-446B-A4B0-923DF6DEFA98}" srcOrd="1" destOrd="0" presId="urn:microsoft.com/office/officeart/2005/8/layout/vList4#3"/>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 modelId="{CEB7E175-9A93-49A8-AABE-7A8BA514A76A}" type="presParOf" srcId="{25E29AB1-DE1E-48E4-B66F-1D7048CC3527}" destId="{F89176E6-859D-4FD9-8DED-11CCE6D56F7C}" srcOrd="7" destOrd="0" presId="urn:microsoft.com/office/officeart/2005/8/layout/vList4#3"/>
    <dgm:cxn modelId="{5032A89F-2C0C-484C-BBE8-81EB17676D97}" type="presParOf" srcId="{25E29AB1-DE1E-48E4-B66F-1D7048CC3527}" destId="{B2BFB810-8CC4-47A7-8F53-5989733EAF0E}" srcOrd="8" destOrd="0" presId="urn:microsoft.com/office/officeart/2005/8/layout/vList4#3"/>
    <dgm:cxn modelId="{A681F0A8-3AB1-4904-ADB9-B6F8C4D818AE}" type="presParOf" srcId="{B2BFB810-8CC4-47A7-8F53-5989733EAF0E}" destId="{9259372F-C70A-44BC-BCB4-E2D4392785FE}" srcOrd="0" destOrd="0" presId="urn:microsoft.com/office/officeart/2005/8/layout/vList4#3"/>
    <dgm:cxn modelId="{23A2765C-77EB-429E-9FCC-74C94C5A3789}" type="presParOf" srcId="{B2BFB810-8CC4-47A7-8F53-5989733EAF0E}" destId="{889131BE-3A6B-4B48-98CB-9C233DE61FE5}" srcOrd="1" destOrd="0" presId="urn:microsoft.com/office/officeart/2005/8/layout/vList4#3"/>
    <dgm:cxn modelId="{9ABC34EC-E432-434D-B284-5DD4522E3A09}" type="presParOf" srcId="{B2BFB810-8CC4-47A7-8F53-5989733EAF0E}" destId="{CA3E3E8A-1393-43C6-A6A9-A1AF34CBCE71}"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Electronic Commerce Defined</a:t>
          </a:r>
          <a:endParaRPr lang="en-US" sz="1400" dirty="0" smtClean="0"/>
        </a:p>
        <a:p>
          <a:r>
            <a:rPr lang="en-US" sz="1200" dirty="0" smtClean="0"/>
            <a:t>Describe electronic commerce, how it has evolved, and the strategies that companies are adopting to   compete in cyberspace.</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Business-to-Consumer E-Commerce and Internet Marketing</a:t>
          </a:r>
          <a:endParaRPr lang="en-US" sz="1400" dirty="0" smtClean="0"/>
        </a:p>
        <a:p>
          <a:r>
            <a:rPr lang="en-US" sz="1200" dirty="0" smtClean="0"/>
            <a:t>Describe the stages of business-to-consumer electronic commerce, understand the keys to successful electronic commerce applications, and explain the different forms of Internet marketing.</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Mobile Commerce, Consumer-to-Consumer EC, and Consumer-to-Business EC</a:t>
          </a:r>
          <a:endParaRPr lang="en-US" sz="2400" dirty="0" smtClean="0"/>
        </a:p>
        <a:p>
          <a:r>
            <a:rPr lang="en-US" sz="2000" dirty="0" smtClean="0"/>
            <a:t>Describe mobile commerce, consumer-to-consumer electronic commerce, and consumer-to-business electronic commerce.</a:t>
          </a:r>
          <a:endParaRPr lang="en-US" sz="20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tyle>
          <a:lnRef idx="2">
            <a:schemeClr val="accent3"/>
          </a:lnRef>
          <a:fillRef idx="1">
            <a:schemeClr val="lt1"/>
          </a:fillRef>
          <a:effectRef idx="0">
            <a:schemeClr val="accent3"/>
          </a:effectRef>
          <a:fontRef idx="minor">
            <a:schemeClr val="dk1"/>
          </a:fontRef>
        </dgm:style>
      </dgm:prSet>
      <dgm:spPr/>
      <dgm:t>
        <a:bodyPr/>
        <a:lstStyle/>
        <a:p>
          <a:endParaRPr lang="en-US" sz="18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E-Government</a:t>
          </a:r>
          <a:endParaRPr lang="en-US" sz="1400" dirty="0" smtClean="0"/>
        </a:p>
        <a:p>
          <a:r>
            <a:rPr lang="en-US" sz="1400" dirty="0" smtClean="0"/>
            <a:t>Explain different forms of electronic government.</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Finances and Navigating Legal Issues in EC</a:t>
          </a:r>
          <a:endParaRPr lang="en-US" sz="1400" dirty="0" smtClean="0"/>
        </a:p>
        <a:p>
          <a:r>
            <a:rPr lang="en-US" sz="1200" dirty="0" smtClean="0"/>
            <a:t>Describe how to conduct financial transactions and navigate the legal issues of electronic commerce.</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509"/>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509"/>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custScaleY="252549"/>
      <dgm:spPr/>
      <dgm:t>
        <a:bodyPr/>
        <a:lstStyle/>
        <a:p>
          <a:endParaRPr lang="en-US"/>
        </a:p>
      </dgm:t>
    </dgm:pt>
    <dgm:pt modelId="{6ED042DA-90EA-415F-9861-14F87D22BB00}" type="pres">
      <dgm:prSet presAssocID="{34FB3FC8-FCB1-404C-AAE4-E98CF14CF5FB}" presName="img" presStyleLbl="fgImgPlace1" presStyleIdx="2" presStyleCnt="5" custScaleX="95287" custScaleY="2606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509"/>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509"/>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49EF8EE9-37D9-4F91-9677-25470C12EBAA}" type="presOf" srcId="{629933C8-186B-4311-BF2D-DC99990EFBF2}" destId="{A93B6B1D-06C6-4860-8EBA-32C502FF8641}" srcOrd="0" destOrd="0" presId="urn:microsoft.com/office/officeart/2005/8/layout/vList4#4"/>
    <dgm:cxn modelId="{28DA0EC1-A856-4B99-9B51-115B0C013B20}" type="presOf" srcId="{22E69BE8-653B-4CE1-975B-3C39DAE649D2}" destId="{CA3E3E8A-1393-43C6-A6A9-A1AF34CBCE71}" srcOrd="1"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E15F0F1F-17C1-4AFC-B8A6-F1B1B358E39F}" type="presOf" srcId="{22E69BE8-653B-4CE1-975B-3C39DAE649D2}" destId="{9259372F-C70A-44BC-BCB4-E2D4392785FE}" srcOrd="0" destOrd="0" presId="urn:microsoft.com/office/officeart/2005/8/layout/vList4#4"/>
    <dgm:cxn modelId="{7FD23F70-06EA-428A-BF71-AD046646677F}" type="presOf" srcId="{677A52F5-4CAE-4309-A461-E811AF92EF26}" destId="{47C28FEA-814E-4A68-B726-08705D29C6AB}" srcOrd="0" destOrd="1"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5ED2E095-9691-4BE7-A4BD-871C27E2A4BE}" type="presOf" srcId="{34FB3FC8-FCB1-404C-AAE4-E98CF14CF5FB}" destId="{799A5FF2-1A39-4675-818C-11261776BAE8}" srcOrd="1" destOrd="0" presId="urn:microsoft.com/office/officeart/2005/8/layout/vList4#4"/>
    <dgm:cxn modelId="{6F973D68-AA8C-4F0C-A6C6-1A6D5049F6BB}" type="presOf" srcId="{AECECD48-C5E4-4B1D-828F-DD9E0A90274D}" destId="{471ACDAA-8EBB-4B3F-89FD-E777335919BA}" srcOrd="0" destOrd="0"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8D764E12-DA0B-474A-B439-48FDABA61FE6}" type="presOf" srcId="{A8E9C07B-48B2-4B9C-8EC7-0782825D816E}" destId="{49E2F980-7E69-446B-A4B0-923DF6DEFA98}" srcOrd="1" destOrd="0" presId="urn:microsoft.com/office/officeart/2005/8/layout/vList4#4"/>
    <dgm:cxn modelId="{515457F1-4B4D-4065-98C2-33E2AE2CB77A}" type="presOf" srcId="{A8E9C07B-48B2-4B9C-8EC7-0782825D816E}" destId="{BA89CFF3-74C1-4F32-B093-38D94D4D20CF}" srcOrd="0" destOrd="0" presId="urn:microsoft.com/office/officeart/2005/8/layout/vList4#4"/>
    <dgm:cxn modelId="{075AD2DD-DE62-402C-8690-1DC5614ABEB3}" srcId="{34FB3FC8-FCB1-404C-AAE4-E98CF14CF5FB}" destId="{677A52F5-4CAE-4309-A461-E811AF92EF26}" srcOrd="0" destOrd="0" parTransId="{1AD2DCFB-B719-41BF-BEBB-12150A457F78}" sibTransId="{409F2E99-5E6A-4297-B1B3-C7C7D1142951}"/>
    <dgm:cxn modelId="{72A08371-40A5-402F-AC15-A5C74B32812E}" type="presOf" srcId="{677A52F5-4CAE-4309-A461-E811AF92EF26}" destId="{799A5FF2-1A39-4675-818C-11261776BAE8}" srcOrd="1" destOrd="1" presId="urn:microsoft.com/office/officeart/2005/8/layout/vList4#4"/>
    <dgm:cxn modelId="{F8A20B7B-4B68-4285-96F3-FF81C8275C58}" type="presOf" srcId="{AECECD48-C5E4-4B1D-828F-DD9E0A90274D}" destId="{5E310E1C-7377-4CBD-AD7A-3ED403513640}" srcOrd="1"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AAD18608-F8B2-4CE8-86FF-887828D70638}" srcId="{482F2C61-E41B-4642-B082-EF9C103085B5}" destId="{AECECD48-C5E4-4B1D-828F-DD9E0A90274D}" srcOrd="3" destOrd="0" parTransId="{83588EAC-9746-4704-81BA-BB10DA868C11}" sibTransId="{06826EBE-8D13-453B-B822-8C195E6947E1}"/>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 modelId="{C6CE5F19-D8E7-43F4-BE1B-FC0D43DB2791}" type="presParOf" srcId="{25E29AB1-DE1E-48E4-B66F-1D7048CC3527}" destId="{F89176E6-859D-4FD9-8DED-11CCE6D56F7C}" srcOrd="7" destOrd="0" presId="urn:microsoft.com/office/officeart/2005/8/layout/vList4#4"/>
    <dgm:cxn modelId="{AC45AFC5-93F8-49FC-B82A-10A7C8975EC7}" type="presParOf" srcId="{25E29AB1-DE1E-48E4-B66F-1D7048CC3527}" destId="{B2BFB810-8CC4-47A7-8F53-5989733EAF0E}" srcOrd="8" destOrd="0" presId="urn:microsoft.com/office/officeart/2005/8/layout/vList4#4"/>
    <dgm:cxn modelId="{117E54F2-FAC5-4811-A8B7-4A46A6CF7E06}" type="presParOf" srcId="{B2BFB810-8CC4-47A7-8F53-5989733EAF0E}" destId="{9259372F-C70A-44BC-BCB4-E2D4392785FE}" srcOrd="0" destOrd="0" presId="urn:microsoft.com/office/officeart/2005/8/layout/vList4#4"/>
    <dgm:cxn modelId="{4F4A8092-8F40-49C6-8069-F61A650EFF64}" type="presParOf" srcId="{B2BFB810-8CC4-47A7-8F53-5989733EAF0E}" destId="{889131BE-3A6B-4B48-98CB-9C233DE61FE5}" srcOrd="1" destOrd="0" presId="urn:microsoft.com/office/officeart/2005/8/layout/vList4#4"/>
    <dgm:cxn modelId="{011AF3F9-AA4A-415F-9E0B-AE99C43096FD}" type="presParOf" srcId="{B2BFB810-8CC4-47A7-8F53-5989733EAF0E}" destId="{CA3E3E8A-1393-43C6-A6A9-A1AF34CBCE71}"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Electronic Commerce Defined</a:t>
          </a:r>
          <a:endParaRPr lang="en-US" sz="1400" dirty="0" smtClean="0"/>
        </a:p>
        <a:p>
          <a:r>
            <a:rPr lang="en-US" sz="1200" dirty="0" smtClean="0"/>
            <a:t>Describe electronic commerce, how it has evolved, and the strategies that companies are adopting to compete in cyberspace.</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Business-to-Consumer E-Commerce and Internet Marketing</a:t>
          </a:r>
          <a:endParaRPr lang="en-US" sz="1400" dirty="0" smtClean="0"/>
        </a:p>
        <a:p>
          <a:r>
            <a:rPr lang="en-US" sz="1200" dirty="0" smtClean="0"/>
            <a:t>Describe the stages of business-to-consumer electronic commerce, understand the keys to successful electronic commerce applications, and explain the different forms of Internet marketing.</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Mobile Commerce, Consumer-to-Consumer EC, and Consumer-to-Business EC</a:t>
          </a:r>
          <a:endParaRPr lang="en-US" sz="1400" dirty="0" smtClean="0"/>
        </a:p>
        <a:p>
          <a:r>
            <a:rPr lang="en-US" sz="1200" dirty="0" smtClean="0"/>
            <a:t>Describe mobile commerce, consumer-to-consumer electronic commerce, and consumer-to-business electronic commerce.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4" action="ppaction://hlinksldjump"/>
            </a:rPr>
            <a:t>E-Government</a:t>
          </a:r>
          <a:endParaRPr lang="en-US" sz="1400" dirty="0" smtClean="0"/>
        </a:p>
        <a:p>
          <a:r>
            <a:rPr lang="en-US" sz="1400" dirty="0" smtClean="0"/>
            <a:t>Explain different forms of electronic government.</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Managing Finances and Navigating Legal Issues in EC</a:t>
          </a:r>
          <a:endParaRPr lang="en-US" sz="2400" dirty="0" smtClean="0"/>
        </a:p>
        <a:p>
          <a:r>
            <a:rPr lang="en-US" sz="2400" dirty="0" smtClean="0"/>
            <a:t>Describe how to conduct financial transactions and navigate the legal issues of electronic commerce.</a:t>
          </a:r>
          <a:endParaRPr lang="en-US" sz="2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5859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85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85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custScaleY="282149"/>
      <dgm:spPr/>
      <dgm:t>
        <a:bodyPr/>
        <a:lstStyle/>
        <a:p>
          <a:endParaRPr lang="en-US"/>
        </a:p>
      </dgm:t>
    </dgm:pt>
    <dgm:pt modelId="{0C6B9C41-271F-4061-9955-70DED635DAC1}" type="pres">
      <dgm:prSet presAssocID="{AECECD48-C5E4-4B1D-828F-DD9E0A90274D}" presName="img" presStyleLbl="fgImgPlace1" presStyleIdx="3" presStyleCnt="5" custScaleX="95629" custScaleY="317688"/>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851"/>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8DE28728-A28C-4D9E-A76A-3EF953AAC924}" type="presOf" srcId="{629933C8-186B-4311-BF2D-DC99990EFBF2}" destId="{7B44DBCB-1EB0-418C-B751-858BAE4753CC}" srcOrd="1" destOrd="0" presId="urn:microsoft.com/office/officeart/2005/8/layout/vList4#5"/>
    <dgm:cxn modelId="{B7974756-C884-41E8-9734-AF9374D937AF}" type="presOf" srcId="{34FB3FC8-FCB1-404C-AAE4-E98CF14CF5FB}" destId="{47C28FEA-814E-4A68-B726-08705D29C6AB}" srcOrd="0" destOrd="0" presId="urn:microsoft.com/office/officeart/2005/8/layout/vList4#5"/>
    <dgm:cxn modelId="{814D7108-E886-40A5-8C98-2027272898F5}" type="presOf" srcId="{629933C8-186B-4311-BF2D-DC99990EFBF2}" destId="{A93B6B1D-06C6-4860-8EBA-32C502FF8641}" srcOrd="0" destOrd="0" presId="urn:microsoft.com/office/officeart/2005/8/layout/vList4#5"/>
    <dgm:cxn modelId="{C4CB6C55-6AB6-46E0-95AC-7F3C6BF09E73}" type="presOf" srcId="{AECECD48-C5E4-4B1D-828F-DD9E0A90274D}" destId="{471ACDAA-8EBB-4B3F-89FD-E777335919BA}" srcOrd="0" destOrd="0" presId="urn:microsoft.com/office/officeart/2005/8/layout/vList4#5"/>
    <dgm:cxn modelId="{E4C9D8C7-16D2-4D36-9697-9A80C02744A2}" type="presOf" srcId="{A8E9C07B-48B2-4B9C-8EC7-0782825D816E}" destId="{49E2F980-7E69-446B-A4B0-923DF6DEFA98}" srcOrd="1" destOrd="0" presId="urn:microsoft.com/office/officeart/2005/8/layout/vList4#5"/>
    <dgm:cxn modelId="{FFB8572B-7192-49CE-9F0D-B856D183EDFE}" srcId="{482F2C61-E41B-4642-B082-EF9C103085B5}" destId="{34FB3FC8-FCB1-404C-AAE4-E98CF14CF5FB}" srcOrd="2" destOrd="0" parTransId="{5D2B6F70-AC7D-4E44-959A-1F3278F0AFC3}" sibTransId="{62C71E71-0AFF-4481-BF1F-D339780ADFC0}"/>
    <dgm:cxn modelId="{B83F7571-5ECA-440E-A77E-0591742D28F7}" type="presOf" srcId="{482F2C61-E41B-4642-B082-EF9C103085B5}" destId="{25E29AB1-DE1E-48E4-B66F-1D7048CC3527}" srcOrd="0" destOrd="0" presId="urn:microsoft.com/office/officeart/2005/8/layout/vList4#5"/>
    <dgm:cxn modelId="{7994D3B8-2E12-4F77-A926-EDE60684F84C}" type="presOf" srcId="{AECECD48-C5E4-4B1D-828F-DD9E0A90274D}" destId="{5E310E1C-7377-4CBD-AD7A-3ED403513640}" srcOrd="1" destOrd="0" presId="urn:microsoft.com/office/officeart/2005/8/layout/vList4#5"/>
    <dgm:cxn modelId="{4520A8D8-DF47-40B8-B839-61366253FAC6}" type="presOf" srcId="{677A52F5-4CAE-4309-A461-E811AF92EF26}" destId="{47C28FEA-814E-4A68-B726-08705D29C6AB}" srcOrd="0" destOrd="1" presId="urn:microsoft.com/office/officeart/2005/8/layout/vList4#5"/>
    <dgm:cxn modelId="{AEFD7801-CE85-414E-82F3-5A248CCDF5E8}" type="presOf" srcId="{22E69BE8-653B-4CE1-975B-3C39DAE649D2}" destId="{CA3E3E8A-1393-43C6-A6A9-A1AF34CBCE71}" srcOrd="1"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561C2EEB-B0BB-4691-91F2-F4AB67C354E0}" type="presOf" srcId="{34FB3FC8-FCB1-404C-AAE4-E98CF14CF5FB}" destId="{799A5FF2-1A39-4675-818C-11261776BAE8}" srcOrd="1" destOrd="0" presId="urn:microsoft.com/office/officeart/2005/8/layout/vList4#5"/>
    <dgm:cxn modelId="{9617FCF8-0802-436C-A7CD-E87B3B8C2893}" srcId="{482F2C61-E41B-4642-B082-EF9C103085B5}" destId="{A8E9C07B-48B2-4B9C-8EC7-0782825D816E}" srcOrd="0" destOrd="0" parTransId="{C7A73202-DE5A-4072-95A6-BFF1402B4BC2}" sibTransId="{631AC269-E33A-4752-92A6-6DC1380588AA}"/>
    <dgm:cxn modelId="{0B3AC96E-7BFE-43C4-BF20-0E68E3A2E854}" type="presOf" srcId="{A8E9C07B-48B2-4B9C-8EC7-0782825D816E}" destId="{BA89CFF3-74C1-4F32-B093-38D94D4D20CF}" srcOrd="0" destOrd="0" presId="urn:microsoft.com/office/officeart/2005/8/layout/vList4#5"/>
    <dgm:cxn modelId="{6A10BD49-B045-4EB3-BB19-6D3830509A3F}" type="presOf" srcId="{677A52F5-4CAE-4309-A461-E811AF92EF26}" destId="{799A5FF2-1A39-4675-818C-11261776BAE8}" srcOrd="1" destOrd="1" presId="urn:microsoft.com/office/officeart/2005/8/layout/vList4#5"/>
    <dgm:cxn modelId="{075AD2DD-DE62-402C-8690-1DC5614ABEB3}" srcId="{34FB3FC8-FCB1-404C-AAE4-E98CF14CF5FB}" destId="{677A52F5-4CAE-4309-A461-E811AF92EF26}" srcOrd="0" destOrd="0" parTransId="{1AD2DCFB-B719-41BF-BEBB-12150A457F78}" sibTransId="{409F2E99-5E6A-4297-B1B3-C7C7D1142951}"/>
    <dgm:cxn modelId="{BBFDE2B8-AABA-4EEE-84FE-62B848CEC49C}" type="presOf" srcId="{22E69BE8-653B-4CE1-975B-3C39DAE649D2}" destId="{9259372F-C70A-44BC-BCB4-E2D4392785FE}" srcOrd="0" destOrd="0"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 modelId="{CDC93A28-44BF-4392-9829-0CB3E1AB7162}" type="presParOf" srcId="{25E29AB1-DE1E-48E4-B66F-1D7048CC3527}" destId="{F89176E6-859D-4FD9-8DED-11CCE6D56F7C}" srcOrd="7" destOrd="0" presId="urn:microsoft.com/office/officeart/2005/8/layout/vList4#5"/>
    <dgm:cxn modelId="{AA4EECD0-A4AE-4CA2-BB14-02903D1AC18B}" type="presParOf" srcId="{25E29AB1-DE1E-48E4-B66F-1D7048CC3527}" destId="{B2BFB810-8CC4-47A7-8F53-5989733EAF0E}" srcOrd="8" destOrd="0" presId="urn:microsoft.com/office/officeart/2005/8/layout/vList4#5"/>
    <dgm:cxn modelId="{184ED472-BF13-4BB1-ACE5-1325F6328B53}" type="presParOf" srcId="{B2BFB810-8CC4-47A7-8F53-5989733EAF0E}" destId="{9259372F-C70A-44BC-BCB4-E2D4392785FE}" srcOrd="0" destOrd="0" presId="urn:microsoft.com/office/officeart/2005/8/layout/vList4#5"/>
    <dgm:cxn modelId="{2FAD342F-47D3-4520-9FE7-1B5DA9389F2B}" type="presParOf" srcId="{B2BFB810-8CC4-47A7-8F53-5989733EAF0E}" destId="{889131BE-3A6B-4B48-98CB-9C233DE61FE5}" srcOrd="1" destOrd="0" presId="urn:microsoft.com/office/officeart/2005/8/layout/vList4#5"/>
    <dgm:cxn modelId="{712D3916-D34B-4458-A68F-2A6636C69948}" type="presParOf" srcId="{B2BFB810-8CC4-47A7-8F53-5989733EAF0E}" destId="{CA3E3E8A-1393-43C6-A6A9-A1AF34CBCE7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2F2C61-E41B-4642-B082-EF9C103085B5}" type="doc">
      <dgm:prSet loTypeId="urn:microsoft.com/office/officeart/2005/8/layout/vList4#6"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Electronic Commerce Defined</a:t>
          </a:r>
          <a:endParaRPr lang="en-US" sz="1400" dirty="0" smtClean="0"/>
        </a:p>
        <a:p>
          <a:r>
            <a:rPr lang="en-US" sz="1200" dirty="0" smtClean="0"/>
            <a:t>Describe electronic commerce, how it has evolved, and the strategies that companies are adopting to compete in cyberspace.</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Business-to-Consumer E-Commerce and Internet Marketing</a:t>
          </a:r>
          <a:endParaRPr lang="en-US" sz="1400" dirty="0" smtClean="0"/>
        </a:p>
        <a:p>
          <a:r>
            <a:rPr lang="en-US" sz="1200" dirty="0" smtClean="0"/>
            <a:t>Describe the stages of business-to-consumer electronic commerce, understand the keys to successful electronic commerce applications, and explain the different forms of Internet marketing.</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Mobile Commerce, Consumer-to-Consumer EC, and Consumer-to-Business EC</a:t>
          </a:r>
          <a:endParaRPr lang="en-US" sz="1400" dirty="0" smtClean="0"/>
        </a:p>
        <a:p>
          <a:r>
            <a:rPr lang="en-US" sz="1200" dirty="0" smtClean="0"/>
            <a:t>Describe mobile commerce, consumer-to-consumer electronic commerce, and consumer-to-business electronic commerce.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E-Government</a:t>
          </a:r>
          <a:endParaRPr lang="en-US" sz="2400" dirty="0" smtClean="0"/>
        </a:p>
        <a:p>
          <a:r>
            <a:rPr lang="en-US" sz="2400" dirty="0" smtClean="0"/>
            <a:t>Explain different forms of electronic government.</a:t>
          </a:r>
          <a:endParaRPr lang="en-US" sz="2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Finances and Navigating Legal Issues in EC</a:t>
          </a:r>
          <a:endParaRPr lang="en-US" sz="1400" dirty="0" smtClean="0"/>
        </a:p>
        <a:p>
          <a:r>
            <a:rPr lang="en-US" sz="1200" dirty="0" smtClean="0"/>
            <a:t>Describe how to conduct financial transactions and navigate the legal issues of electronic commerce.</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780"/>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78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78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78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custScaleY="275694"/>
      <dgm:spPr/>
      <dgm:t>
        <a:bodyPr/>
        <a:lstStyle/>
        <a:p>
          <a:endParaRPr lang="en-US"/>
        </a:p>
      </dgm:t>
    </dgm:pt>
    <dgm:pt modelId="{889131BE-3A6B-4B48-98CB-9C233DE61FE5}" type="pres">
      <dgm:prSet presAssocID="{22E69BE8-653B-4CE1-975B-3C39DAE649D2}" presName="img" presStyleLbl="fgImgPlace1" presStyleIdx="4" presStyleCnt="5" custScaleX="98887" custScaleY="27956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C418B879-0DCB-4FE9-BE31-549946367EB3}" type="presOf" srcId="{629933C8-186B-4311-BF2D-DC99990EFBF2}" destId="{7B44DBCB-1EB0-418C-B751-858BAE4753CC}" srcOrd="1" destOrd="0" presId="urn:microsoft.com/office/officeart/2005/8/layout/vList4#6"/>
    <dgm:cxn modelId="{1CF0BAF4-0DA2-49A1-A979-29399C293FB9}" type="presOf" srcId="{677A52F5-4CAE-4309-A461-E811AF92EF26}" destId="{799A5FF2-1A39-4675-818C-11261776BAE8}" srcOrd="1" destOrd="1" presId="urn:microsoft.com/office/officeart/2005/8/layout/vList4#6"/>
    <dgm:cxn modelId="{9D37E4D2-F8F4-458D-ADFD-3AF3257C3E21}" type="presOf" srcId="{34FB3FC8-FCB1-404C-AAE4-E98CF14CF5FB}" destId="{799A5FF2-1A39-4675-818C-11261776BAE8}" srcOrd="1" destOrd="0" presId="urn:microsoft.com/office/officeart/2005/8/layout/vList4#6"/>
    <dgm:cxn modelId="{07734832-E0C4-40F6-950A-6FA33E7B1FE9}" type="presOf" srcId="{482F2C61-E41B-4642-B082-EF9C103085B5}" destId="{25E29AB1-DE1E-48E4-B66F-1D7048CC3527}" srcOrd="0" destOrd="0" presId="urn:microsoft.com/office/officeart/2005/8/layout/vList4#6"/>
    <dgm:cxn modelId="{A0DCA763-E809-4D24-BE5D-0B368F335A2D}" type="presOf" srcId="{22E69BE8-653B-4CE1-975B-3C39DAE649D2}" destId="{CA3E3E8A-1393-43C6-A6A9-A1AF34CBCE71}" srcOrd="1" destOrd="0" presId="urn:microsoft.com/office/officeart/2005/8/layout/vList4#6"/>
    <dgm:cxn modelId="{1593C9A6-E880-45FD-BDC8-A7CAA6360B6E}" type="presOf" srcId="{677A52F5-4CAE-4309-A461-E811AF92EF26}" destId="{47C28FEA-814E-4A68-B726-08705D29C6AB}" srcOrd="0" destOrd="1" presId="urn:microsoft.com/office/officeart/2005/8/layout/vList4#6"/>
    <dgm:cxn modelId="{9617FCF8-0802-436C-A7CD-E87B3B8C2893}" srcId="{482F2C61-E41B-4642-B082-EF9C103085B5}" destId="{A8E9C07B-48B2-4B9C-8EC7-0782825D816E}" srcOrd="0" destOrd="0" parTransId="{C7A73202-DE5A-4072-95A6-BFF1402B4BC2}" sibTransId="{631AC269-E33A-4752-92A6-6DC1380588AA}"/>
    <dgm:cxn modelId="{ACDDF45C-272A-4A8D-B75D-5EB0F456AE05}" type="presOf" srcId="{34FB3FC8-FCB1-404C-AAE4-E98CF14CF5FB}" destId="{47C28FEA-814E-4A68-B726-08705D29C6AB}" srcOrd="0" destOrd="0" presId="urn:microsoft.com/office/officeart/2005/8/layout/vList4#6"/>
    <dgm:cxn modelId="{075AD2DD-DE62-402C-8690-1DC5614ABEB3}" srcId="{34FB3FC8-FCB1-404C-AAE4-E98CF14CF5FB}" destId="{677A52F5-4CAE-4309-A461-E811AF92EF26}" srcOrd="0" destOrd="0" parTransId="{1AD2DCFB-B719-41BF-BEBB-12150A457F78}" sibTransId="{409F2E99-5E6A-4297-B1B3-C7C7D1142951}"/>
    <dgm:cxn modelId="{3C4140C6-59DE-4767-B023-4226FD4E2F50}" type="presOf" srcId="{AECECD48-C5E4-4B1D-828F-DD9E0A90274D}" destId="{5E310E1C-7377-4CBD-AD7A-3ED403513640}" srcOrd="1" destOrd="0" presId="urn:microsoft.com/office/officeart/2005/8/layout/vList4#6"/>
    <dgm:cxn modelId="{8010C8B2-E857-423E-9E47-3DEC0999224F}" type="presOf" srcId="{629933C8-186B-4311-BF2D-DC99990EFBF2}" destId="{A93B6B1D-06C6-4860-8EBA-32C502FF8641}" srcOrd="0" destOrd="0" presId="urn:microsoft.com/office/officeart/2005/8/layout/vList4#6"/>
    <dgm:cxn modelId="{18DDC36D-3496-47FC-A701-338E9B5DC0D1}" srcId="{482F2C61-E41B-4642-B082-EF9C103085B5}" destId="{22E69BE8-653B-4CE1-975B-3C39DAE649D2}" srcOrd="4" destOrd="0" parTransId="{893C5899-3276-4EA6-BD31-3139E062D004}" sibTransId="{26CB4EDE-8ED5-4533-B70F-3B0491BE510F}"/>
    <dgm:cxn modelId="{E55267E7-667D-4FBE-9B2A-1E2A3A688E10}" type="presOf" srcId="{A8E9C07B-48B2-4B9C-8EC7-0782825D816E}" destId="{BA89CFF3-74C1-4F32-B093-38D94D4D20CF}" srcOrd="0" destOrd="0" presId="urn:microsoft.com/office/officeart/2005/8/layout/vList4#6"/>
    <dgm:cxn modelId="{FFB8572B-7192-49CE-9F0D-B856D183EDFE}" srcId="{482F2C61-E41B-4642-B082-EF9C103085B5}" destId="{34FB3FC8-FCB1-404C-AAE4-E98CF14CF5FB}" srcOrd="2" destOrd="0" parTransId="{5D2B6F70-AC7D-4E44-959A-1F3278F0AFC3}" sibTransId="{62C71E71-0AFF-4481-BF1F-D339780ADFC0}"/>
    <dgm:cxn modelId="{DFEDA3F4-5050-4B94-9194-B88B46E4B301}" type="presOf" srcId="{AECECD48-C5E4-4B1D-828F-DD9E0A90274D}" destId="{471ACDAA-8EBB-4B3F-89FD-E777335919BA}" srcOrd="0" destOrd="0" presId="urn:microsoft.com/office/officeart/2005/8/layout/vList4#6"/>
    <dgm:cxn modelId="{41AE5519-C4DC-4D2D-8813-4237B4EAB1FA}" type="presOf" srcId="{A8E9C07B-48B2-4B9C-8EC7-0782825D816E}" destId="{49E2F980-7E69-446B-A4B0-923DF6DEFA98}" srcOrd="1" destOrd="0" presId="urn:microsoft.com/office/officeart/2005/8/layout/vList4#6"/>
    <dgm:cxn modelId="{AAD18608-F8B2-4CE8-86FF-887828D70638}" srcId="{482F2C61-E41B-4642-B082-EF9C103085B5}" destId="{AECECD48-C5E4-4B1D-828F-DD9E0A90274D}" srcOrd="3" destOrd="0" parTransId="{83588EAC-9746-4704-81BA-BB10DA868C11}" sibTransId="{06826EBE-8D13-453B-B822-8C195E6947E1}"/>
    <dgm:cxn modelId="{308514BA-8780-41F3-B8AD-EB260DAF35E1}" srcId="{482F2C61-E41B-4642-B082-EF9C103085B5}" destId="{629933C8-186B-4311-BF2D-DC99990EFBF2}" srcOrd="1" destOrd="0" parTransId="{BD5F7455-41FD-4EDB-BB6D-E2107F429F6E}" sibTransId="{1801FD8D-8375-49FB-8B3F-210ACF517DEF}"/>
    <dgm:cxn modelId="{BF641F45-A6E1-49FF-8D54-F448E88EC821}" type="presOf" srcId="{22E69BE8-653B-4CE1-975B-3C39DAE649D2}" destId="{9259372F-C70A-44BC-BCB4-E2D4392785FE}" srcOrd="0" destOrd="0" presId="urn:microsoft.com/office/officeart/2005/8/layout/vList4#6"/>
    <dgm:cxn modelId="{1A5595CA-C30A-4E05-821D-0AF38F8ACD74}" type="presParOf" srcId="{25E29AB1-DE1E-48E4-B66F-1D7048CC3527}" destId="{056847C0-F8DB-4977-A3FD-5A95306D8B69}" srcOrd="0" destOrd="0" presId="urn:microsoft.com/office/officeart/2005/8/layout/vList4#6"/>
    <dgm:cxn modelId="{E44C07E2-1790-4DB0-A748-092D2FCE609C}" type="presParOf" srcId="{056847C0-F8DB-4977-A3FD-5A95306D8B69}" destId="{BA89CFF3-74C1-4F32-B093-38D94D4D20CF}" srcOrd="0" destOrd="0" presId="urn:microsoft.com/office/officeart/2005/8/layout/vList4#6"/>
    <dgm:cxn modelId="{FDA3F08E-FD29-4EB7-9F2B-A35DCA13294A}" type="presParOf" srcId="{056847C0-F8DB-4977-A3FD-5A95306D8B69}" destId="{7D7D61F9-D1AA-4F6A-8715-FD6AC3E01198}" srcOrd="1" destOrd="0" presId="urn:microsoft.com/office/officeart/2005/8/layout/vList4#6"/>
    <dgm:cxn modelId="{B391B52A-9496-4563-BA2F-60C68D8C4325}" type="presParOf" srcId="{056847C0-F8DB-4977-A3FD-5A95306D8B69}" destId="{49E2F980-7E69-446B-A4B0-923DF6DEFA98}" srcOrd="2" destOrd="0" presId="urn:microsoft.com/office/officeart/2005/8/layout/vList4#6"/>
    <dgm:cxn modelId="{EEC185A0-C7B1-4395-B57D-B8E047ECD34F}" type="presParOf" srcId="{25E29AB1-DE1E-48E4-B66F-1D7048CC3527}" destId="{02C83B37-0F1D-4FEA-B7E7-FF6719B27A33}" srcOrd="1" destOrd="0" presId="urn:microsoft.com/office/officeart/2005/8/layout/vList4#6"/>
    <dgm:cxn modelId="{36DD4670-BA59-410D-8B2E-AE9BC59E2B25}" type="presParOf" srcId="{25E29AB1-DE1E-48E4-B66F-1D7048CC3527}" destId="{129D03A9-9EE6-42F0-9D54-DE111F5C82E8}" srcOrd="2" destOrd="0" presId="urn:microsoft.com/office/officeart/2005/8/layout/vList4#6"/>
    <dgm:cxn modelId="{D0F9DB20-A2E5-4207-8148-D76C9CC3D25B}" type="presParOf" srcId="{129D03A9-9EE6-42F0-9D54-DE111F5C82E8}" destId="{A93B6B1D-06C6-4860-8EBA-32C502FF8641}" srcOrd="0" destOrd="0" presId="urn:microsoft.com/office/officeart/2005/8/layout/vList4#6"/>
    <dgm:cxn modelId="{86872154-EF19-4C17-A745-CF98AE64A0AD}" type="presParOf" srcId="{129D03A9-9EE6-42F0-9D54-DE111F5C82E8}" destId="{7AEC1603-E11D-41B0-BE2A-F6201D5BEDCD}" srcOrd="1" destOrd="0" presId="urn:microsoft.com/office/officeart/2005/8/layout/vList4#6"/>
    <dgm:cxn modelId="{6CD4FFA0-B494-4F05-84D8-D96CA03DDC96}" type="presParOf" srcId="{129D03A9-9EE6-42F0-9D54-DE111F5C82E8}" destId="{7B44DBCB-1EB0-418C-B751-858BAE4753CC}" srcOrd="2" destOrd="0" presId="urn:microsoft.com/office/officeart/2005/8/layout/vList4#6"/>
    <dgm:cxn modelId="{62510D21-24A3-4402-A51A-8981E153E885}" type="presParOf" srcId="{25E29AB1-DE1E-48E4-B66F-1D7048CC3527}" destId="{2A6A015C-E28C-44A4-9412-971012033AAE}" srcOrd="3" destOrd="0" presId="urn:microsoft.com/office/officeart/2005/8/layout/vList4#6"/>
    <dgm:cxn modelId="{CF8E6BBB-AF02-4556-A34A-B96AE6EBF91F}" type="presParOf" srcId="{25E29AB1-DE1E-48E4-B66F-1D7048CC3527}" destId="{BC272B12-7FD0-415F-81DF-F02239D32429}" srcOrd="4" destOrd="0" presId="urn:microsoft.com/office/officeart/2005/8/layout/vList4#6"/>
    <dgm:cxn modelId="{3AACCEF6-ADB8-4F39-B8AE-79CF2DC54D16}" type="presParOf" srcId="{BC272B12-7FD0-415F-81DF-F02239D32429}" destId="{47C28FEA-814E-4A68-B726-08705D29C6AB}" srcOrd="0" destOrd="0" presId="urn:microsoft.com/office/officeart/2005/8/layout/vList4#6"/>
    <dgm:cxn modelId="{5EEFDFF2-ACD6-40D4-87E6-944BEA86B901}" type="presParOf" srcId="{BC272B12-7FD0-415F-81DF-F02239D32429}" destId="{6ED042DA-90EA-415F-9861-14F87D22BB00}" srcOrd="1" destOrd="0" presId="urn:microsoft.com/office/officeart/2005/8/layout/vList4#6"/>
    <dgm:cxn modelId="{B17B6EE1-B9B6-48EB-88EA-632D2B523010}" type="presParOf" srcId="{BC272B12-7FD0-415F-81DF-F02239D32429}" destId="{799A5FF2-1A39-4675-818C-11261776BAE8}" srcOrd="2" destOrd="0" presId="urn:microsoft.com/office/officeart/2005/8/layout/vList4#6"/>
    <dgm:cxn modelId="{1D31BFF5-C287-47FA-B255-AE920B124F89}" type="presParOf" srcId="{25E29AB1-DE1E-48E4-B66F-1D7048CC3527}" destId="{9B636D59-4907-4E00-B740-911D24B9FF11}" srcOrd="5" destOrd="0" presId="urn:microsoft.com/office/officeart/2005/8/layout/vList4#6"/>
    <dgm:cxn modelId="{513C742D-C144-4245-A675-16E04887D3E5}" type="presParOf" srcId="{25E29AB1-DE1E-48E4-B66F-1D7048CC3527}" destId="{1ED16A2B-8516-4F79-8954-C053F3BC0B6B}" srcOrd="6" destOrd="0" presId="urn:microsoft.com/office/officeart/2005/8/layout/vList4#6"/>
    <dgm:cxn modelId="{0DD447F6-C2AA-429A-9366-1E35ADC80C87}" type="presParOf" srcId="{1ED16A2B-8516-4F79-8954-C053F3BC0B6B}" destId="{471ACDAA-8EBB-4B3F-89FD-E777335919BA}" srcOrd="0" destOrd="0" presId="urn:microsoft.com/office/officeart/2005/8/layout/vList4#6"/>
    <dgm:cxn modelId="{A0CC5FCA-05EB-46B0-B49E-6A63D6CBC36F}" type="presParOf" srcId="{1ED16A2B-8516-4F79-8954-C053F3BC0B6B}" destId="{0C6B9C41-271F-4061-9955-70DED635DAC1}" srcOrd="1" destOrd="0" presId="urn:microsoft.com/office/officeart/2005/8/layout/vList4#6"/>
    <dgm:cxn modelId="{E2CD65C0-466E-4B19-BD4D-E9B3481EA8DA}" type="presParOf" srcId="{1ED16A2B-8516-4F79-8954-C053F3BC0B6B}" destId="{5E310E1C-7377-4CBD-AD7A-3ED403513640}" srcOrd="2" destOrd="0" presId="urn:microsoft.com/office/officeart/2005/8/layout/vList4#6"/>
    <dgm:cxn modelId="{5D2935CF-293D-45C2-BD3B-2505B2B9823C}" type="presParOf" srcId="{25E29AB1-DE1E-48E4-B66F-1D7048CC3527}" destId="{F89176E6-859D-4FD9-8DED-11CCE6D56F7C}" srcOrd="7" destOrd="0" presId="urn:microsoft.com/office/officeart/2005/8/layout/vList4#6"/>
    <dgm:cxn modelId="{5EB470AB-F2BB-4C22-BB53-A1E89E59D9F6}" type="presParOf" srcId="{25E29AB1-DE1E-48E4-B66F-1D7048CC3527}" destId="{B2BFB810-8CC4-47A7-8F53-5989733EAF0E}" srcOrd="8" destOrd="0" presId="urn:microsoft.com/office/officeart/2005/8/layout/vList4#6"/>
    <dgm:cxn modelId="{69C32A49-29D9-43C9-8282-AB9143137BCD}" type="presParOf" srcId="{B2BFB810-8CC4-47A7-8F53-5989733EAF0E}" destId="{9259372F-C70A-44BC-BCB4-E2D4392785FE}" srcOrd="0" destOrd="0" presId="urn:microsoft.com/office/officeart/2005/8/layout/vList4#6"/>
    <dgm:cxn modelId="{69622D9B-5903-4B0D-A45D-52DACDFF2F6B}" type="presParOf" srcId="{B2BFB810-8CC4-47A7-8F53-5989733EAF0E}" destId="{889131BE-3A6B-4B48-98CB-9C233DE61FE5}" srcOrd="1" destOrd="0" presId="urn:microsoft.com/office/officeart/2005/8/layout/vList4#6"/>
    <dgm:cxn modelId="{610BEE5F-0513-42A6-AFB2-579546E96BEE}" type="presParOf" srcId="{B2BFB810-8CC4-47A7-8F53-5989733EAF0E}" destId="{CA3E3E8A-1393-43C6-A6A9-A1AF34CBCE71}" srcOrd="2" destOrd="0" presId="urn:microsoft.com/office/officeart/2005/8/layout/vList4#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Electronic Commerce Defined</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electronic commerce, how it has evolved, and the strategies that companies are adopting to  compete in cyberspace.</a:t>
          </a:r>
          <a:endParaRPr lang="en-US" sz="1400" kern="1200" dirty="0"/>
        </a:p>
      </dsp:txBody>
      <dsp:txXfrm>
        <a:off x="1734759" y="0"/>
        <a:ext cx="6494840" cy="888392"/>
      </dsp:txXfrm>
    </dsp:sp>
    <dsp:sp modelId="{7D7D61F9-D1AA-4F6A-8715-FD6AC3E01198}">
      <dsp:nvSpPr>
        <dsp:cNvPr id="0" name=""/>
        <dsp:cNvSpPr/>
      </dsp:nvSpPr>
      <dsp:spPr>
        <a:xfrm>
          <a:off x="223393" y="88839"/>
          <a:ext cx="1376812" cy="710713"/>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77231"/>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Business-to-Consumer E-Commerce and Internet Marketing</a:t>
          </a:r>
          <a:endParaRPr lang="en-US" sz="1600" kern="1200" dirty="0"/>
        </a:p>
        <a:p>
          <a:pPr marL="114300" lvl="1" indent="-114300" algn="l" defTabSz="533400">
            <a:lnSpc>
              <a:spcPct val="90000"/>
            </a:lnSpc>
            <a:spcBef>
              <a:spcPct val="0"/>
            </a:spcBef>
            <a:spcAft>
              <a:spcPct val="15000"/>
            </a:spcAft>
            <a:buChar char="••"/>
          </a:pPr>
          <a:r>
            <a:rPr lang="en-US" sz="1200" kern="1200" dirty="0" smtClean="0"/>
            <a:t>Describe the stages of business-to-consumer electronic commerce, understand the keys to successful electronic commerce applications, and explain the different forms of Internet marketing.</a:t>
          </a:r>
          <a:endParaRPr lang="en-US" sz="1200" kern="1200" dirty="0"/>
        </a:p>
      </dsp:txBody>
      <dsp:txXfrm>
        <a:off x="1734759" y="977231"/>
        <a:ext cx="6494840" cy="888392"/>
      </dsp:txXfrm>
    </dsp:sp>
    <dsp:sp modelId="{7AEC1603-E11D-41B0-BE2A-F6201D5BEDCD}">
      <dsp:nvSpPr>
        <dsp:cNvPr id="0" name=""/>
        <dsp:cNvSpPr/>
      </dsp:nvSpPr>
      <dsp:spPr>
        <a:xfrm>
          <a:off x="223393" y="1066070"/>
          <a:ext cx="1376812" cy="710713"/>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954463"/>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Mobile Commerce, Consumer-to-Consumer EC, and Consumer-to-Business EC</a:t>
          </a:r>
          <a:endParaRPr lang="en-US" sz="1400" kern="1200" dirty="0"/>
        </a:p>
        <a:p>
          <a:pPr marL="114300" lvl="1" indent="-114300" algn="l" defTabSz="622300">
            <a:lnSpc>
              <a:spcPct val="90000"/>
            </a:lnSpc>
            <a:spcBef>
              <a:spcPct val="0"/>
            </a:spcBef>
            <a:spcAft>
              <a:spcPct val="15000"/>
            </a:spcAft>
            <a:buChar char="••"/>
          </a:pPr>
          <a:r>
            <a:rPr lang="en-US" sz="1400" kern="1200" dirty="0" smtClean="0"/>
            <a:t>Describe mobile commerce, consumer-to-consumer electronic commerce, and consumer-to-business electronic commerce.</a:t>
          </a:r>
          <a:endParaRPr lang="en-US" sz="1400" kern="1200" dirty="0"/>
        </a:p>
        <a:p>
          <a:pPr marL="114300" lvl="1" indent="-114300" algn="l" defTabSz="533400">
            <a:lnSpc>
              <a:spcPct val="90000"/>
            </a:lnSpc>
            <a:spcBef>
              <a:spcPct val="0"/>
            </a:spcBef>
            <a:spcAft>
              <a:spcPct val="15000"/>
            </a:spcAft>
            <a:buChar char="••"/>
          </a:pPr>
          <a:endParaRPr lang="en-US" sz="1200" kern="1200" dirty="0"/>
        </a:p>
      </dsp:txBody>
      <dsp:txXfrm>
        <a:off x="1734759" y="1954463"/>
        <a:ext cx="6494840" cy="888392"/>
      </dsp:txXfrm>
    </dsp:sp>
    <dsp:sp modelId="{6ED042DA-90EA-415F-9861-14F87D22BB00}">
      <dsp:nvSpPr>
        <dsp:cNvPr id="0" name=""/>
        <dsp:cNvSpPr/>
      </dsp:nvSpPr>
      <dsp:spPr>
        <a:xfrm>
          <a:off x="223393" y="2043302"/>
          <a:ext cx="1376812" cy="710713"/>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931694"/>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Managing Finances and Navigating Legal Issues in EC</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how to conduct financial transactions and navigate the legal issues of electronic commerce.</a:t>
          </a:r>
          <a:endParaRPr lang="en-US" sz="1400" kern="1200" dirty="0"/>
        </a:p>
      </dsp:txBody>
      <dsp:txXfrm>
        <a:off x="1734759" y="2931694"/>
        <a:ext cx="6494840" cy="888392"/>
      </dsp:txXfrm>
    </dsp:sp>
    <dsp:sp modelId="{0C6B9C41-271F-4061-9955-70DED635DAC1}">
      <dsp:nvSpPr>
        <dsp:cNvPr id="0" name=""/>
        <dsp:cNvSpPr/>
      </dsp:nvSpPr>
      <dsp:spPr>
        <a:xfrm>
          <a:off x="223393" y="3020533"/>
          <a:ext cx="1376812" cy="710713"/>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3908926"/>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E-Government</a:t>
          </a:r>
          <a:endParaRPr lang="en-US" sz="1600" kern="1200" dirty="0"/>
        </a:p>
        <a:p>
          <a:pPr marL="114300" lvl="1" indent="-114300" algn="l" defTabSz="622300">
            <a:lnSpc>
              <a:spcPct val="90000"/>
            </a:lnSpc>
            <a:spcBef>
              <a:spcPct val="0"/>
            </a:spcBef>
            <a:spcAft>
              <a:spcPct val="15000"/>
            </a:spcAft>
            <a:buChar char="••"/>
          </a:pPr>
          <a:r>
            <a:rPr lang="en-US" sz="1400" kern="1200" dirty="0" smtClean="0"/>
            <a:t>Explain different forms of electronic government.</a:t>
          </a:r>
          <a:endParaRPr lang="en-US" sz="1400" kern="1200" dirty="0"/>
        </a:p>
      </dsp:txBody>
      <dsp:txXfrm>
        <a:off x="1734759" y="3908926"/>
        <a:ext cx="6494840" cy="888392"/>
      </dsp:txXfrm>
    </dsp:sp>
    <dsp:sp modelId="{889131BE-3A6B-4B48-98CB-9C233DE61FE5}">
      <dsp:nvSpPr>
        <dsp:cNvPr id="0" name=""/>
        <dsp:cNvSpPr/>
      </dsp:nvSpPr>
      <dsp:spPr>
        <a:xfrm>
          <a:off x="223393" y="3997765"/>
          <a:ext cx="1376812" cy="710713"/>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85480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Electronic Commerce Defined</a:t>
          </a:r>
          <a:endParaRPr lang="en-US" sz="2400" kern="1200" dirty="0" smtClean="0"/>
        </a:p>
        <a:p>
          <a:pPr lvl="0" algn="l" defTabSz="1066800">
            <a:lnSpc>
              <a:spcPct val="90000"/>
            </a:lnSpc>
            <a:spcBef>
              <a:spcPct val="0"/>
            </a:spcBef>
            <a:spcAft>
              <a:spcPct val="35000"/>
            </a:spcAft>
          </a:pPr>
          <a:r>
            <a:rPr lang="en-US" sz="2000" kern="1200" dirty="0" smtClean="0"/>
            <a:t>Describe electronic commerce, how it has evolved, and the strategies that companies are adopting to  compete in cyberspace.</a:t>
          </a:r>
          <a:endParaRPr lang="en-US" sz="2000" b="1" kern="1200" dirty="0" smtClean="0"/>
        </a:p>
      </dsp:txBody>
      <dsp:txXfrm>
        <a:off x="1712842" y="0"/>
        <a:ext cx="6516757" cy="1854808"/>
      </dsp:txXfrm>
    </dsp:sp>
    <dsp:sp modelId="{7D7D61F9-D1AA-4F6A-8715-FD6AC3E01198}">
      <dsp:nvSpPr>
        <dsp:cNvPr id="0" name=""/>
        <dsp:cNvSpPr/>
      </dsp:nvSpPr>
      <dsp:spPr>
        <a:xfrm>
          <a:off x="103363" y="152399"/>
          <a:ext cx="1573038" cy="1550009"/>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92173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Business-to-Consumer E-Commerce and Internet Marketing</a:t>
          </a:r>
          <a:endParaRPr lang="en-US" sz="1400" kern="1200" dirty="0" smtClean="0"/>
        </a:p>
        <a:p>
          <a:pPr lvl="0" algn="l" defTabSz="622300">
            <a:lnSpc>
              <a:spcPct val="90000"/>
            </a:lnSpc>
            <a:spcBef>
              <a:spcPct val="0"/>
            </a:spcBef>
            <a:spcAft>
              <a:spcPct val="35000"/>
            </a:spcAft>
          </a:pPr>
          <a:r>
            <a:rPr lang="en-US" sz="1200" kern="1200" dirty="0" smtClean="0"/>
            <a:t>Describe the stages of business-to-consumer electronic commerce, understand the keys to successful electronic commerce applications, and explain the different forms of Internet marketing.</a:t>
          </a:r>
          <a:endParaRPr lang="en-US" sz="1100" kern="1200" dirty="0"/>
        </a:p>
      </dsp:txBody>
      <dsp:txXfrm>
        <a:off x="1712842" y="1921731"/>
        <a:ext cx="6516757" cy="669224"/>
      </dsp:txXfrm>
    </dsp:sp>
    <dsp:sp modelId="{7AEC1603-E11D-41B0-BE2A-F6201D5BEDCD}">
      <dsp:nvSpPr>
        <dsp:cNvPr id="0" name=""/>
        <dsp:cNvSpPr/>
      </dsp:nvSpPr>
      <dsp:spPr>
        <a:xfrm>
          <a:off x="353880" y="1988653"/>
          <a:ext cx="1072004" cy="53537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657877"/>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Mobile Commerce, Consumer-to-Consumer EC, and Consumer-to-Business EC</a:t>
          </a:r>
          <a:endParaRPr lang="en-US" sz="1400" kern="1200" dirty="0" smtClean="0"/>
        </a:p>
        <a:p>
          <a:pPr lvl="0" algn="l" defTabSz="622300">
            <a:lnSpc>
              <a:spcPct val="90000"/>
            </a:lnSpc>
            <a:spcBef>
              <a:spcPct val="0"/>
            </a:spcBef>
            <a:spcAft>
              <a:spcPct val="35000"/>
            </a:spcAft>
          </a:pPr>
          <a:r>
            <a:rPr lang="en-US" sz="1200" kern="1200" dirty="0" smtClean="0"/>
            <a:t>Describe mobile commerce, consumer-to-consumer electronic commerce, and consumer-to-business electronic commerce.</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712842" y="2657877"/>
        <a:ext cx="6516757" cy="669224"/>
      </dsp:txXfrm>
    </dsp:sp>
    <dsp:sp modelId="{6ED042DA-90EA-415F-9861-14F87D22BB00}">
      <dsp:nvSpPr>
        <dsp:cNvPr id="0" name=""/>
        <dsp:cNvSpPr/>
      </dsp:nvSpPr>
      <dsp:spPr>
        <a:xfrm>
          <a:off x="353880" y="2724800"/>
          <a:ext cx="1072004" cy="535379"/>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94024"/>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Finances and Navigating Legal Issues in EC</a:t>
          </a:r>
          <a:endParaRPr lang="en-US" sz="1400" kern="1200" dirty="0" smtClean="0"/>
        </a:p>
        <a:p>
          <a:pPr lvl="0" algn="l" defTabSz="622300">
            <a:lnSpc>
              <a:spcPct val="90000"/>
            </a:lnSpc>
            <a:spcBef>
              <a:spcPct val="0"/>
            </a:spcBef>
            <a:spcAft>
              <a:spcPct val="35000"/>
            </a:spcAft>
          </a:pPr>
          <a:r>
            <a:rPr lang="en-US" sz="1200" kern="1200" dirty="0" smtClean="0"/>
            <a:t>Describe how to conduct financial transactions and navigate the legal issues of electronic commerce.</a:t>
          </a:r>
          <a:endParaRPr lang="en-US" sz="1100" kern="1200" dirty="0"/>
        </a:p>
      </dsp:txBody>
      <dsp:txXfrm>
        <a:off x="1712842" y="3394024"/>
        <a:ext cx="6516757" cy="669224"/>
      </dsp:txXfrm>
    </dsp:sp>
    <dsp:sp modelId="{0C6B9C41-271F-4061-9955-70DED635DAC1}">
      <dsp:nvSpPr>
        <dsp:cNvPr id="0" name=""/>
        <dsp:cNvSpPr/>
      </dsp:nvSpPr>
      <dsp:spPr>
        <a:xfrm>
          <a:off x="353880" y="3460946"/>
          <a:ext cx="1072004" cy="535379"/>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017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E-Government</a:t>
          </a:r>
          <a:endParaRPr lang="en-US" sz="1400" kern="1200" dirty="0" smtClean="0"/>
        </a:p>
        <a:p>
          <a:pPr lvl="0" algn="l" defTabSz="622300">
            <a:lnSpc>
              <a:spcPct val="90000"/>
            </a:lnSpc>
            <a:spcBef>
              <a:spcPct val="0"/>
            </a:spcBef>
            <a:spcAft>
              <a:spcPct val="35000"/>
            </a:spcAft>
          </a:pPr>
          <a:r>
            <a:rPr lang="en-US" sz="1400" kern="1200" dirty="0" smtClean="0"/>
            <a:t>Explain different forms of electronic government.</a:t>
          </a:r>
          <a:endParaRPr lang="en-US" sz="1200" kern="1200" dirty="0"/>
        </a:p>
      </dsp:txBody>
      <dsp:txXfrm>
        <a:off x="1712842" y="4130171"/>
        <a:ext cx="6516757" cy="669224"/>
      </dsp:txXfrm>
    </dsp:sp>
    <dsp:sp modelId="{889131BE-3A6B-4B48-98CB-9C233DE61FE5}">
      <dsp:nvSpPr>
        <dsp:cNvPr id="0" name=""/>
        <dsp:cNvSpPr/>
      </dsp:nvSpPr>
      <dsp:spPr>
        <a:xfrm>
          <a:off x="353880" y="4197093"/>
          <a:ext cx="1072004" cy="535379"/>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Electronic Commerce Defined</a:t>
          </a:r>
          <a:endParaRPr lang="en-US" sz="1400" kern="1200" dirty="0" smtClean="0"/>
        </a:p>
        <a:p>
          <a:pPr lvl="0" algn="l" defTabSz="622300">
            <a:lnSpc>
              <a:spcPct val="90000"/>
            </a:lnSpc>
            <a:spcBef>
              <a:spcPct val="0"/>
            </a:spcBef>
            <a:spcAft>
              <a:spcPct val="35000"/>
            </a:spcAft>
          </a:pPr>
          <a:r>
            <a:rPr lang="en-US" sz="1200" kern="1200" dirty="0" smtClean="0"/>
            <a:t>Describe electronic commerce, how it has evolved, and the strategies that companies are adopting to   compete in cyberspace.</a:t>
          </a:r>
          <a:endParaRPr lang="en-US" sz="1100" kern="1200" dirty="0"/>
        </a:p>
      </dsp:txBody>
      <dsp:txXfrm>
        <a:off x="1715655" y="0"/>
        <a:ext cx="6513944" cy="697352"/>
      </dsp:txXfrm>
    </dsp:sp>
    <dsp:sp modelId="{7D7D61F9-D1AA-4F6A-8715-FD6AC3E01198}">
      <dsp:nvSpPr>
        <dsp:cNvPr id="0" name=""/>
        <dsp:cNvSpPr/>
      </dsp:nvSpPr>
      <dsp:spPr>
        <a:xfrm>
          <a:off x="337592" y="69735"/>
          <a:ext cx="1110205" cy="557882"/>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7088"/>
          <a:ext cx="8229600" cy="172914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Business-to-Consumer E-Commerce and Internet Marketing</a:t>
          </a:r>
          <a:endParaRPr lang="en-US" sz="2000" kern="1200" dirty="0" smtClean="0"/>
        </a:p>
        <a:p>
          <a:pPr lvl="0" algn="l" defTabSz="889000">
            <a:lnSpc>
              <a:spcPct val="90000"/>
            </a:lnSpc>
            <a:spcBef>
              <a:spcPct val="0"/>
            </a:spcBef>
            <a:spcAft>
              <a:spcPct val="35000"/>
            </a:spcAft>
          </a:pPr>
          <a:r>
            <a:rPr lang="en-US" sz="2000" kern="1200" dirty="0" smtClean="0"/>
            <a:t>D</a:t>
          </a:r>
          <a:r>
            <a:rPr lang="en-US" sz="1800" kern="1200" dirty="0" smtClean="0"/>
            <a:t>escribe the stages of business-to-consumer electronic commerce, understand the keys to successful electronic commerce applications, and explain the different forms of Internet marketing.</a:t>
          </a:r>
          <a:endParaRPr lang="en-US" sz="1800" b="1" kern="1200" dirty="0" smtClean="0"/>
        </a:p>
      </dsp:txBody>
      <dsp:txXfrm>
        <a:off x="1715655" y="767088"/>
        <a:ext cx="6513944" cy="1729148"/>
      </dsp:txXfrm>
    </dsp:sp>
    <dsp:sp modelId="{7AEC1603-E11D-41B0-BE2A-F6201D5BEDCD}">
      <dsp:nvSpPr>
        <dsp:cNvPr id="0" name=""/>
        <dsp:cNvSpPr/>
      </dsp:nvSpPr>
      <dsp:spPr>
        <a:xfrm>
          <a:off x="76203" y="914401"/>
          <a:ext cx="1632983" cy="143452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565972"/>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Mobile Commerce, Consumer-to-Consumer EC, and Consumer-to-Business EC</a:t>
          </a:r>
          <a:endParaRPr lang="en-US" sz="1400" kern="1200" dirty="0" smtClean="0"/>
        </a:p>
        <a:p>
          <a:pPr lvl="0" algn="l" defTabSz="622300">
            <a:lnSpc>
              <a:spcPct val="90000"/>
            </a:lnSpc>
            <a:spcBef>
              <a:spcPct val="0"/>
            </a:spcBef>
            <a:spcAft>
              <a:spcPct val="35000"/>
            </a:spcAft>
          </a:pPr>
          <a:r>
            <a:rPr lang="en-US" sz="1200" kern="1200" dirty="0" smtClean="0"/>
            <a:t>Describe mobile commerce, consumer-to-consumer electronic commerce, and consumer-to-business electronic commerce.</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715655" y="2565972"/>
        <a:ext cx="6513944" cy="697352"/>
      </dsp:txXfrm>
    </dsp:sp>
    <dsp:sp modelId="{6ED042DA-90EA-415F-9861-14F87D22BB00}">
      <dsp:nvSpPr>
        <dsp:cNvPr id="0" name=""/>
        <dsp:cNvSpPr/>
      </dsp:nvSpPr>
      <dsp:spPr>
        <a:xfrm>
          <a:off x="337592" y="2635707"/>
          <a:ext cx="1110205" cy="557882"/>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3306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Finances and Navigating Legal Issues in EC</a:t>
          </a:r>
          <a:endParaRPr lang="en-US" sz="1400" kern="1200" dirty="0" smtClean="0"/>
        </a:p>
        <a:p>
          <a:pPr lvl="0" algn="l" defTabSz="622300">
            <a:lnSpc>
              <a:spcPct val="90000"/>
            </a:lnSpc>
            <a:spcBef>
              <a:spcPct val="0"/>
            </a:spcBef>
            <a:spcAft>
              <a:spcPct val="35000"/>
            </a:spcAft>
          </a:pPr>
          <a:r>
            <a:rPr lang="en-US" sz="1200" kern="1200" dirty="0" smtClean="0"/>
            <a:t>Describe how to conduct financial transactions and navigate the legal issues of electronic commerce.</a:t>
          </a:r>
          <a:endParaRPr lang="en-US" sz="1100" kern="1200" dirty="0"/>
        </a:p>
      </dsp:txBody>
      <dsp:txXfrm>
        <a:off x="1715655" y="3333060"/>
        <a:ext cx="6513944" cy="697352"/>
      </dsp:txXfrm>
    </dsp:sp>
    <dsp:sp modelId="{0C6B9C41-271F-4061-9955-70DED635DAC1}">
      <dsp:nvSpPr>
        <dsp:cNvPr id="0" name=""/>
        <dsp:cNvSpPr/>
      </dsp:nvSpPr>
      <dsp:spPr>
        <a:xfrm>
          <a:off x="337592" y="3402795"/>
          <a:ext cx="1110205" cy="557882"/>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0148"/>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E-Government</a:t>
          </a:r>
          <a:endParaRPr lang="en-US" sz="1400" kern="1200" dirty="0" smtClean="0"/>
        </a:p>
        <a:p>
          <a:pPr lvl="0" algn="l" defTabSz="622300">
            <a:lnSpc>
              <a:spcPct val="90000"/>
            </a:lnSpc>
            <a:spcBef>
              <a:spcPct val="0"/>
            </a:spcBef>
            <a:spcAft>
              <a:spcPct val="35000"/>
            </a:spcAft>
          </a:pPr>
          <a:r>
            <a:rPr lang="en-US" sz="1400" kern="1200" dirty="0" smtClean="0"/>
            <a:t>Explain different forms of electronic government.</a:t>
          </a:r>
          <a:endParaRPr lang="en-US" sz="1200" kern="1200" dirty="0"/>
        </a:p>
      </dsp:txBody>
      <dsp:txXfrm>
        <a:off x="1715655" y="4100148"/>
        <a:ext cx="6513944" cy="697352"/>
      </dsp:txXfrm>
    </dsp:sp>
    <dsp:sp modelId="{889131BE-3A6B-4B48-98CB-9C233DE61FE5}">
      <dsp:nvSpPr>
        <dsp:cNvPr id="0" name=""/>
        <dsp:cNvSpPr/>
      </dsp:nvSpPr>
      <dsp:spPr>
        <a:xfrm>
          <a:off x="337592" y="4169883"/>
          <a:ext cx="1110205" cy="557882"/>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Electronic Commerce Defined</a:t>
          </a:r>
          <a:endParaRPr lang="en-US" sz="1400" kern="1200" dirty="0" smtClean="0"/>
        </a:p>
        <a:p>
          <a:pPr lvl="0" algn="l" defTabSz="622300">
            <a:lnSpc>
              <a:spcPct val="90000"/>
            </a:lnSpc>
            <a:spcBef>
              <a:spcPct val="0"/>
            </a:spcBef>
            <a:spcAft>
              <a:spcPct val="35000"/>
            </a:spcAft>
          </a:pPr>
          <a:r>
            <a:rPr lang="en-US" sz="1200" kern="1200" dirty="0" smtClean="0"/>
            <a:t>Describe electronic commerce, how it has evolved, and the strategies that companies are adopting to   compete in cyberspace.</a:t>
          </a:r>
          <a:endParaRPr lang="en-US" sz="1200" kern="1200" dirty="0"/>
        </a:p>
      </dsp:txBody>
      <dsp:txXfrm>
        <a:off x="1715186" y="0"/>
        <a:ext cx="6514413" cy="692664"/>
      </dsp:txXfrm>
    </dsp:sp>
    <dsp:sp modelId="{7D7D61F9-D1AA-4F6A-8715-FD6AC3E01198}">
      <dsp:nvSpPr>
        <dsp:cNvPr id="0" name=""/>
        <dsp:cNvSpPr/>
      </dsp:nvSpPr>
      <dsp:spPr>
        <a:xfrm>
          <a:off x="336654" y="69266"/>
          <a:ext cx="1111144" cy="554131"/>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1931"/>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Business-to-Consumer E-Commerce and Internet Marketing</a:t>
          </a:r>
          <a:endParaRPr lang="en-US" sz="1400" kern="1200" dirty="0" smtClean="0"/>
        </a:p>
        <a:p>
          <a:pPr lvl="0" algn="l" defTabSz="622300">
            <a:lnSpc>
              <a:spcPct val="90000"/>
            </a:lnSpc>
            <a:spcBef>
              <a:spcPct val="0"/>
            </a:spcBef>
            <a:spcAft>
              <a:spcPct val="35000"/>
            </a:spcAft>
          </a:pPr>
          <a:r>
            <a:rPr lang="en-US" sz="1200" kern="1200" dirty="0" smtClean="0"/>
            <a:t>Describe the stages of business-to-consumer electronic commerce, understand the keys to successful electronic commerce applications, and explain the different forms of Internet marketing.</a:t>
          </a:r>
          <a:endParaRPr lang="en-US" sz="1200" kern="1200" dirty="0"/>
        </a:p>
      </dsp:txBody>
      <dsp:txXfrm>
        <a:off x="1715186" y="761931"/>
        <a:ext cx="6514413" cy="692664"/>
      </dsp:txXfrm>
    </dsp:sp>
    <dsp:sp modelId="{7AEC1603-E11D-41B0-BE2A-F6201D5BEDCD}">
      <dsp:nvSpPr>
        <dsp:cNvPr id="0" name=""/>
        <dsp:cNvSpPr/>
      </dsp:nvSpPr>
      <dsp:spPr>
        <a:xfrm>
          <a:off x="336654" y="831197"/>
          <a:ext cx="1111144" cy="55413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523862"/>
          <a:ext cx="8229600" cy="1749317"/>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Mobile Commerce, Consumer-to-Consumer EC, and Consumer-to-Business EC</a:t>
          </a:r>
          <a:endParaRPr lang="en-US" sz="2400" kern="1200" dirty="0" smtClean="0"/>
        </a:p>
        <a:p>
          <a:pPr lvl="0" algn="l" defTabSz="1066800">
            <a:lnSpc>
              <a:spcPct val="90000"/>
            </a:lnSpc>
            <a:spcBef>
              <a:spcPct val="0"/>
            </a:spcBef>
            <a:spcAft>
              <a:spcPct val="35000"/>
            </a:spcAft>
          </a:pPr>
          <a:r>
            <a:rPr lang="en-US" sz="2000" kern="1200" dirty="0" smtClean="0"/>
            <a:t>Describe mobile commerce, consumer-to-consumer electronic commerce, and consumer-to-business electronic commerce.</a:t>
          </a:r>
          <a:endParaRPr lang="en-US" sz="2000" kern="1200" dirty="0"/>
        </a:p>
        <a:p>
          <a:pPr marL="171450" lvl="1" indent="-171450" algn="l" defTabSz="800100">
            <a:lnSpc>
              <a:spcPct val="90000"/>
            </a:lnSpc>
            <a:spcBef>
              <a:spcPct val="0"/>
            </a:spcBef>
            <a:spcAft>
              <a:spcPct val="15000"/>
            </a:spcAft>
            <a:buChar char="••"/>
          </a:pPr>
          <a:endParaRPr lang="en-US" sz="1800" kern="1200" dirty="0"/>
        </a:p>
      </dsp:txBody>
      <dsp:txXfrm>
        <a:off x="1715186" y="1523862"/>
        <a:ext cx="6514413" cy="1749317"/>
      </dsp:txXfrm>
    </dsp:sp>
    <dsp:sp modelId="{6ED042DA-90EA-415F-9861-14F87D22BB00}">
      <dsp:nvSpPr>
        <dsp:cNvPr id="0" name=""/>
        <dsp:cNvSpPr/>
      </dsp:nvSpPr>
      <dsp:spPr>
        <a:xfrm>
          <a:off x="108052" y="1676401"/>
          <a:ext cx="1568347" cy="1444239"/>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42446"/>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Finances and Navigating Legal Issues in EC</a:t>
          </a:r>
          <a:endParaRPr lang="en-US" sz="1400" kern="1200" dirty="0" smtClean="0"/>
        </a:p>
        <a:p>
          <a:pPr lvl="0" algn="l" defTabSz="622300">
            <a:lnSpc>
              <a:spcPct val="90000"/>
            </a:lnSpc>
            <a:spcBef>
              <a:spcPct val="0"/>
            </a:spcBef>
            <a:spcAft>
              <a:spcPct val="35000"/>
            </a:spcAft>
          </a:pPr>
          <a:r>
            <a:rPr lang="en-US" sz="1200" kern="1200" dirty="0" smtClean="0"/>
            <a:t>Describe how to conduct financial transactions and navigate the legal issues of electronic commerce.</a:t>
          </a:r>
          <a:endParaRPr lang="en-US" sz="1100" kern="1200" dirty="0"/>
        </a:p>
      </dsp:txBody>
      <dsp:txXfrm>
        <a:off x="1715186" y="3342446"/>
        <a:ext cx="6514413" cy="692664"/>
      </dsp:txXfrm>
    </dsp:sp>
    <dsp:sp modelId="{0C6B9C41-271F-4061-9955-70DED635DAC1}">
      <dsp:nvSpPr>
        <dsp:cNvPr id="0" name=""/>
        <dsp:cNvSpPr/>
      </dsp:nvSpPr>
      <dsp:spPr>
        <a:xfrm>
          <a:off x="336654" y="3411713"/>
          <a:ext cx="1111144" cy="55413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4377"/>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E-Government</a:t>
          </a:r>
          <a:endParaRPr lang="en-US" sz="1400" kern="1200" dirty="0" smtClean="0"/>
        </a:p>
        <a:p>
          <a:pPr lvl="0" algn="l" defTabSz="622300">
            <a:lnSpc>
              <a:spcPct val="90000"/>
            </a:lnSpc>
            <a:spcBef>
              <a:spcPct val="0"/>
            </a:spcBef>
            <a:spcAft>
              <a:spcPct val="35000"/>
            </a:spcAft>
          </a:pPr>
          <a:r>
            <a:rPr lang="en-US" sz="1400" kern="1200" dirty="0" smtClean="0"/>
            <a:t>Explain different forms of electronic government.</a:t>
          </a:r>
          <a:endParaRPr lang="en-US" sz="1200" kern="1200" dirty="0"/>
        </a:p>
      </dsp:txBody>
      <dsp:txXfrm>
        <a:off x="1715186" y="4104377"/>
        <a:ext cx="6514413" cy="692664"/>
      </dsp:txXfrm>
    </dsp:sp>
    <dsp:sp modelId="{889131BE-3A6B-4B48-98CB-9C233DE61FE5}">
      <dsp:nvSpPr>
        <dsp:cNvPr id="0" name=""/>
        <dsp:cNvSpPr/>
      </dsp:nvSpPr>
      <dsp:spPr>
        <a:xfrm>
          <a:off x="336654" y="4173644"/>
          <a:ext cx="1111144" cy="554131"/>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Electronic Commerce Defined</a:t>
          </a:r>
          <a:endParaRPr lang="en-US" sz="1400" kern="1200" dirty="0" smtClean="0"/>
        </a:p>
        <a:p>
          <a:pPr lvl="0" algn="l" defTabSz="622300">
            <a:lnSpc>
              <a:spcPct val="90000"/>
            </a:lnSpc>
            <a:spcBef>
              <a:spcPct val="0"/>
            </a:spcBef>
            <a:spcAft>
              <a:spcPct val="35000"/>
            </a:spcAft>
          </a:pPr>
          <a:r>
            <a:rPr lang="en-US" sz="1200" kern="1200" dirty="0" smtClean="0"/>
            <a:t>Describe electronic commerce, how it has evolved, and the strategies that companies are adopting to compete in cyberspace.</a:t>
          </a:r>
          <a:endParaRPr lang="en-US" sz="1100" kern="1200" dirty="0"/>
        </a:p>
      </dsp:txBody>
      <dsp:txXfrm>
        <a:off x="1712373" y="0"/>
        <a:ext cx="6517226" cy="664536"/>
      </dsp:txXfrm>
    </dsp:sp>
    <dsp:sp modelId="{7D7D61F9-D1AA-4F6A-8715-FD6AC3E01198}">
      <dsp:nvSpPr>
        <dsp:cNvPr id="0" name=""/>
        <dsp:cNvSpPr/>
      </dsp:nvSpPr>
      <dsp:spPr>
        <a:xfrm>
          <a:off x="407224" y="66453"/>
          <a:ext cx="964377" cy="531628"/>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098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Business-to-Consumer E-Commerce and Internet Marketing</a:t>
          </a:r>
          <a:endParaRPr lang="en-US" sz="1400" kern="1200" dirty="0" smtClean="0"/>
        </a:p>
        <a:p>
          <a:pPr lvl="0" algn="l" defTabSz="622300">
            <a:lnSpc>
              <a:spcPct val="90000"/>
            </a:lnSpc>
            <a:spcBef>
              <a:spcPct val="0"/>
            </a:spcBef>
            <a:spcAft>
              <a:spcPct val="35000"/>
            </a:spcAft>
          </a:pPr>
          <a:r>
            <a:rPr lang="en-US" sz="1200" kern="1200" dirty="0" smtClean="0"/>
            <a:t>Describe the stages of business-to-consumer electronic commerce, understand the keys to successful electronic commerce applications, and explain the different forms of Internet marketing.</a:t>
          </a:r>
          <a:endParaRPr lang="en-US" sz="1100" kern="1200" dirty="0"/>
        </a:p>
      </dsp:txBody>
      <dsp:txXfrm>
        <a:off x="1712373" y="730989"/>
        <a:ext cx="6517226" cy="664536"/>
      </dsp:txXfrm>
    </dsp:sp>
    <dsp:sp modelId="{7AEC1603-E11D-41B0-BE2A-F6201D5BEDCD}">
      <dsp:nvSpPr>
        <dsp:cNvPr id="0" name=""/>
        <dsp:cNvSpPr/>
      </dsp:nvSpPr>
      <dsp:spPr>
        <a:xfrm>
          <a:off x="331027" y="797443"/>
          <a:ext cx="1116773" cy="531628"/>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6197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Mobile Commerce, Consumer-to-Consumer EC, and Consumer-to-Business EC</a:t>
          </a:r>
          <a:endParaRPr lang="en-US" sz="1400" kern="1200" dirty="0" smtClean="0"/>
        </a:p>
        <a:p>
          <a:pPr lvl="0" algn="l" defTabSz="622300">
            <a:lnSpc>
              <a:spcPct val="90000"/>
            </a:lnSpc>
            <a:spcBef>
              <a:spcPct val="0"/>
            </a:spcBef>
            <a:spcAft>
              <a:spcPct val="35000"/>
            </a:spcAft>
          </a:pPr>
          <a:r>
            <a:rPr lang="en-US" sz="1200" kern="1200" dirty="0" smtClean="0"/>
            <a:t>Describe mobile commerce, consumer-to-consumer electronic commerce, and consumer-to-business electronic commerce.</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712373" y="1461979"/>
        <a:ext cx="6517226" cy="664536"/>
      </dsp:txXfrm>
    </dsp:sp>
    <dsp:sp modelId="{6ED042DA-90EA-415F-9861-14F87D22BB00}">
      <dsp:nvSpPr>
        <dsp:cNvPr id="0" name=""/>
        <dsp:cNvSpPr/>
      </dsp:nvSpPr>
      <dsp:spPr>
        <a:xfrm>
          <a:off x="331027" y="1528433"/>
          <a:ext cx="1116773" cy="531628"/>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192969"/>
          <a:ext cx="8229600" cy="187498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Managing Finances and Navigating Legal Issues in EC</a:t>
          </a:r>
          <a:endParaRPr lang="en-US" sz="2400" kern="1200" dirty="0" smtClean="0"/>
        </a:p>
        <a:p>
          <a:pPr lvl="0" algn="l" defTabSz="1066800">
            <a:lnSpc>
              <a:spcPct val="90000"/>
            </a:lnSpc>
            <a:spcBef>
              <a:spcPct val="0"/>
            </a:spcBef>
            <a:spcAft>
              <a:spcPct val="35000"/>
            </a:spcAft>
          </a:pPr>
          <a:r>
            <a:rPr lang="en-US" sz="2400" kern="1200" dirty="0" smtClean="0"/>
            <a:t>Describe how to conduct financial transactions and navigate the legal issues of electronic commerce.</a:t>
          </a:r>
          <a:endParaRPr lang="en-US" sz="2400" kern="1200" dirty="0"/>
        </a:p>
      </dsp:txBody>
      <dsp:txXfrm>
        <a:off x="1712373" y="2192969"/>
        <a:ext cx="6517226" cy="1874982"/>
      </dsp:txXfrm>
    </dsp:sp>
    <dsp:sp modelId="{0C6B9C41-271F-4061-9955-70DED635DAC1}">
      <dsp:nvSpPr>
        <dsp:cNvPr id="0" name=""/>
        <dsp:cNvSpPr/>
      </dsp:nvSpPr>
      <dsp:spPr>
        <a:xfrm>
          <a:off x="102425" y="2285999"/>
          <a:ext cx="1573976" cy="168892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4405"/>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E-Government</a:t>
          </a:r>
          <a:endParaRPr lang="en-US" sz="1400" kern="1200" dirty="0" smtClean="0"/>
        </a:p>
        <a:p>
          <a:pPr lvl="0" algn="l" defTabSz="622300">
            <a:lnSpc>
              <a:spcPct val="90000"/>
            </a:lnSpc>
            <a:spcBef>
              <a:spcPct val="0"/>
            </a:spcBef>
            <a:spcAft>
              <a:spcPct val="35000"/>
            </a:spcAft>
          </a:pPr>
          <a:r>
            <a:rPr lang="en-US" sz="1400" kern="1200" dirty="0" smtClean="0"/>
            <a:t>Explain different forms of electronic government.</a:t>
          </a:r>
          <a:endParaRPr lang="en-US" sz="1200" kern="1200" dirty="0"/>
        </a:p>
      </dsp:txBody>
      <dsp:txXfrm>
        <a:off x="1712373" y="4134405"/>
        <a:ext cx="6517226" cy="664536"/>
      </dsp:txXfrm>
    </dsp:sp>
    <dsp:sp modelId="{889131BE-3A6B-4B48-98CB-9C233DE61FE5}">
      <dsp:nvSpPr>
        <dsp:cNvPr id="0" name=""/>
        <dsp:cNvSpPr/>
      </dsp:nvSpPr>
      <dsp:spPr>
        <a:xfrm>
          <a:off x="331027" y="4200858"/>
          <a:ext cx="1116773" cy="531628"/>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Electronic Commerce Defined</a:t>
          </a:r>
          <a:endParaRPr lang="en-US" sz="1400" kern="1200" dirty="0" smtClean="0"/>
        </a:p>
        <a:p>
          <a:pPr lvl="0" algn="l" defTabSz="622300">
            <a:lnSpc>
              <a:spcPct val="90000"/>
            </a:lnSpc>
            <a:spcBef>
              <a:spcPct val="0"/>
            </a:spcBef>
            <a:spcAft>
              <a:spcPct val="35000"/>
            </a:spcAft>
          </a:pPr>
          <a:r>
            <a:rPr lang="en-US" sz="1200" kern="1200" dirty="0" smtClean="0"/>
            <a:t>Describe electronic commerce, how it has evolved, and the strategies that companies are adopting to compete in cyberspace.</a:t>
          </a:r>
          <a:endParaRPr lang="en-US" sz="1100" kern="1200" dirty="0"/>
        </a:p>
      </dsp:txBody>
      <dsp:txXfrm>
        <a:off x="1712959" y="0"/>
        <a:ext cx="6516640" cy="670396"/>
      </dsp:txXfrm>
    </dsp:sp>
    <dsp:sp modelId="{7D7D61F9-D1AA-4F6A-8715-FD6AC3E01198}">
      <dsp:nvSpPr>
        <dsp:cNvPr id="0" name=""/>
        <dsp:cNvSpPr/>
      </dsp:nvSpPr>
      <dsp:spPr>
        <a:xfrm>
          <a:off x="332197" y="67039"/>
          <a:ext cx="1115604" cy="536317"/>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7435"/>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Business-to-Consumer E-Commerce and Internet Marketing</a:t>
          </a:r>
          <a:endParaRPr lang="en-US" sz="1400" kern="1200" dirty="0" smtClean="0"/>
        </a:p>
        <a:p>
          <a:pPr lvl="0" algn="l" defTabSz="622300">
            <a:lnSpc>
              <a:spcPct val="90000"/>
            </a:lnSpc>
            <a:spcBef>
              <a:spcPct val="0"/>
            </a:spcBef>
            <a:spcAft>
              <a:spcPct val="35000"/>
            </a:spcAft>
          </a:pPr>
          <a:r>
            <a:rPr lang="en-US" sz="1200" kern="1200" dirty="0" smtClean="0"/>
            <a:t>Describe the stages of business-to-consumer electronic commerce, understand the keys to successful electronic commerce applications, and explain the different forms of Internet marketing.</a:t>
          </a:r>
          <a:endParaRPr lang="en-US" sz="1100" kern="1200" dirty="0"/>
        </a:p>
      </dsp:txBody>
      <dsp:txXfrm>
        <a:off x="1712959" y="737435"/>
        <a:ext cx="6516640" cy="670396"/>
      </dsp:txXfrm>
    </dsp:sp>
    <dsp:sp modelId="{7AEC1603-E11D-41B0-BE2A-F6201D5BEDCD}">
      <dsp:nvSpPr>
        <dsp:cNvPr id="0" name=""/>
        <dsp:cNvSpPr/>
      </dsp:nvSpPr>
      <dsp:spPr>
        <a:xfrm>
          <a:off x="332197" y="804475"/>
          <a:ext cx="1115604" cy="536317"/>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74871"/>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Mobile Commerce, Consumer-to-Consumer EC, and Consumer-to-Business EC</a:t>
          </a:r>
          <a:endParaRPr lang="en-US" sz="1400" kern="1200" dirty="0" smtClean="0"/>
        </a:p>
        <a:p>
          <a:pPr lvl="0" algn="l" defTabSz="622300">
            <a:lnSpc>
              <a:spcPct val="90000"/>
            </a:lnSpc>
            <a:spcBef>
              <a:spcPct val="0"/>
            </a:spcBef>
            <a:spcAft>
              <a:spcPct val="35000"/>
            </a:spcAft>
          </a:pPr>
          <a:r>
            <a:rPr lang="en-US" sz="1200" kern="1200" dirty="0" smtClean="0"/>
            <a:t>Describe mobile commerce, consumer-to-consumer electronic commerce, and consumer-to-business electronic commerce.</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712959" y="1474871"/>
        <a:ext cx="6516640" cy="670396"/>
      </dsp:txXfrm>
    </dsp:sp>
    <dsp:sp modelId="{6ED042DA-90EA-415F-9861-14F87D22BB00}">
      <dsp:nvSpPr>
        <dsp:cNvPr id="0" name=""/>
        <dsp:cNvSpPr/>
      </dsp:nvSpPr>
      <dsp:spPr>
        <a:xfrm>
          <a:off x="332197" y="1541911"/>
          <a:ext cx="1115604" cy="536317"/>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212307"/>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Finances and Navigating Legal Issues in EC</a:t>
          </a:r>
          <a:endParaRPr lang="en-US" sz="1400" kern="1200" dirty="0" smtClean="0"/>
        </a:p>
        <a:p>
          <a:pPr lvl="0" algn="l" defTabSz="622300">
            <a:lnSpc>
              <a:spcPct val="90000"/>
            </a:lnSpc>
            <a:spcBef>
              <a:spcPct val="0"/>
            </a:spcBef>
            <a:spcAft>
              <a:spcPct val="35000"/>
            </a:spcAft>
          </a:pPr>
          <a:r>
            <a:rPr lang="en-US" sz="1200" kern="1200" dirty="0" smtClean="0"/>
            <a:t>Describe how to conduct financial transactions and navigate the legal issues of electronic commerce.</a:t>
          </a:r>
          <a:endParaRPr lang="en-US" sz="1100" kern="1200" dirty="0"/>
        </a:p>
      </dsp:txBody>
      <dsp:txXfrm>
        <a:off x="1712959" y="2212307"/>
        <a:ext cx="6516640" cy="670396"/>
      </dsp:txXfrm>
    </dsp:sp>
    <dsp:sp modelId="{0C6B9C41-271F-4061-9955-70DED635DAC1}">
      <dsp:nvSpPr>
        <dsp:cNvPr id="0" name=""/>
        <dsp:cNvSpPr/>
      </dsp:nvSpPr>
      <dsp:spPr>
        <a:xfrm>
          <a:off x="332197" y="2279347"/>
          <a:ext cx="1115604" cy="536317"/>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2949743"/>
          <a:ext cx="8229600" cy="184824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E-Government</a:t>
          </a:r>
          <a:endParaRPr lang="en-US" sz="2400" kern="1200" dirty="0" smtClean="0"/>
        </a:p>
        <a:p>
          <a:pPr lvl="0" algn="l" defTabSz="1066800">
            <a:lnSpc>
              <a:spcPct val="90000"/>
            </a:lnSpc>
            <a:spcBef>
              <a:spcPct val="0"/>
            </a:spcBef>
            <a:spcAft>
              <a:spcPct val="35000"/>
            </a:spcAft>
          </a:pPr>
          <a:r>
            <a:rPr lang="en-US" sz="2400" kern="1200" dirty="0" smtClean="0"/>
            <a:t>Explain different forms of electronic government.</a:t>
          </a:r>
          <a:endParaRPr lang="en-US" sz="2400" kern="1200" dirty="0"/>
        </a:p>
      </dsp:txBody>
      <dsp:txXfrm>
        <a:off x="1712959" y="2949743"/>
        <a:ext cx="6516640" cy="1848242"/>
      </dsp:txXfrm>
    </dsp:sp>
    <dsp:sp modelId="{889131BE-3A6B-4B48-98CB-9C233DE61FE5}">
      <dsp:nvSpPr>
        <dsp:cNvPr id="0" name=""/>
        <dsp:cNvSpPr/>
      </dsp:nvSpPr>
      <dsp:spPr>
        <a:xfrm>
          <a:off x="76199" y="3124200"/>
          <a:ext cx="1627600" cy="1499327"/>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2/18/14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2/18/14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can ignore E-Commerce and just sell through physical outlets,</a:t>
            </a:r>
            <a:r>
              <a:rPr lang="en-US" baseline="0" dirty="0" smtClean="0"/>
              <a:t> can be virtual companies that only sell through online store fronts, or can combine them using a “Click and Mortar” approach that allows both online transactions and physical store sales.</a:t>
            </a:r>
          </a:p>
          <a:p>
            <a:r>
              <a:rPr lang="en-US" baseline="0" dirty="0" smtClean="0"/>
              <a:t>The physical, store-only company has a limited product reach as well as limited sales and support hours.</a:t>
            </a:r>
          </a:p>
          <a:p>
            <a:r>
              <a:rPr lang="en-US" baseline="0" dirty="0" smtClean="0"/>
              <a:t>The online company can sell anywhere in the world 24/7, but customers must wait for their product to be shipped and some products require physical inspection and testing to verify suitability.</a:t>
            </a:r>
          </a:p>
          <a:p>
            <a:r>
              <a:rPr lang="en-US" baseline="0" dirty="0" smtClean="0"/>
              <a:t>Click-and-Mortar stores often combine the best of both worlds, but retailers must overcome the pricing differences inherent between online and physical locations as well as the complexity of two sales channels.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dirty="0" smtClean="0"/>
              <a:t>It’s an online consignment shop.  Ever think there would be big money in being a consignment shop?</a:t>
            </a:r>
          </a:p>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E-Commerce can</a:t>
            </a:r>
            <a:r>
              <a:rPr lang="en-US" baseline="0" dirty="0" smtClean="0"/>
              <a:t> be monetized outside of simple sales transactions. Some companies work strictly as referrals companies, receiving affiliate marketing fees. </a:t>
            </a:r>
          </a:p>
          <a:p>
            <a:r>
              <a:rPr lang="en-US" baseline="0" dirty="0" smtClean="0"/>
              <a:t>Subscription fees allow access or use for a limited time period. </a:t>
            </a:r>
          </a:p>
          <a:p>
            <a:r>
              <a:rPr lang="en-US" baseline="0" dirty="0" smtClean="0"/>
              <a:t>Licensing transfers the right to use, but not ownership.</a:t>
            </a:r>
          </a:p>
          <a:p>
            <a:r>
              <a:rPr lang="en-US" baseline="0" dirty="0" smtClean="0"/>
              <a:t>Transaction fees are based on aiding a transaction between two parties.</a:t>
            </a:r>
          </a:p>
          <a:p>
            <a:r>
              <a:rPr lang="en-US" baseline="0" dirty="0" smtClean="0"/>
              <a:t>Web advertising leverages the users visiting a site to derive advertising revenue.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smtClean="0">
                <a:solidFill>
                  <a:srgbClr val="FF0000"/>
                </a:solidFill>
              </a:rPr>
              <a:t>Not in book so just discuss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xfrm>
            <a:off x="0" y="4343400"/>
            <a:ext cx="68580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smtClean="0"/>
              <a:t>Before TCP/IP</a:t>
            </a:r>
          </a:p>
          <a:p>
            <a:r>
              <a:rPr lang="en-US" altLang="en-US" sz="2400" dirty="0" smtClean="0"/>
              <a:t>Some people could exchange e-mail depending on the platform (R&amp;D and Engineering but not with Home Office)</a:t>
            </a:r>
          </a:p>
          <a:p>
            <a:endParaRPr lang="en-US" altLang="en-US" sz="2400" dirty="0" smtClean="0"/>
          </a:p>
          <a:p>
            <a:r>
              <a:rPr lang="en-US" altLang="en-US" sz="2400" dirty="0" smtClean="0"/>
              <a:t>To move data from one computer system to another you might be able to use tape if you were lucky</a:t>
            </a:r>
          </a:p>
          <a:p>
            <a:endParaRPr lang="en-US" altLang="en-US" sz="2400" dirty="0" smtClean="0"/>
          </a:p>
          <a:p>
            <a:r>
              <a:rPr lang="en-US" altLang="en-US" sz="2400" dirty="0" smtClean="0"/>
              <a:t>Don’t even think about getting to the order entry system if you were using a </a:t>
            </a:r>
            <a:r>
              <a:rPr lang="en-US" altLang="en-US" sz="2400" dirty="0" err="1" smtClean="0"/>
              <a:t>Vax</a:t>
            </a:r>
            <a:endParaRPr lang="en-US" altLang="en-US" sz="24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45</a:t>
            </a:fld>
            <a:endParaRPr lang="en-US"/>
          </a:p>
        </p:txBody>
      </p:sp>
    </p:spTree>
    <p:extLst>
      <p:ext uri="{BB962C8B-B14F-4D97-AF65-F5344CB8AC3E}">
        <p14:creationId xmlns:p14="http://schemas.microsoft.com/office/powerpoint/2010/main" val="358094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a:p>
        </p:txBody>
      </p:sp>
    </p:spTree>
    <p:extLst>
      <p:ext uri="{BB962C8B-B14F-4D97-AF65-F5344CB8AC3E}">
        <p14:creationId xmlns:p14="http://schemas.microsoft.com/office/powerpoint/2010/main" val="3151932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55</a:t>
            </a:fld>
            <a:endParaRPr lang="en-US"/>
          </a:p>
        </p:txBody>
      </p:sp>
    </p:spTree>
    <p:extLst>
      <p:ext uri="{BB962C8B-B14F-4D97-AF65-F5344CB8AC3E}">
        <p14:creationId xmlns:p14="http://schemas.microsoft.com/office/powerpoint/2010/main" val="2043998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a:p>
        </p:txBody>
      </p:sp>
    </p:spTree>
    <p:extLst>
      <p:ext uri="{BB962C8B-B14F-4D97-AF65-F5344CB8AC3E}">
        <p14:creationId xmlns:p14="http://schemas.microsoft.com/office/powerpoint/2010/main" val="3755611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smtClean="0"/>
              <a:t>You can say “a friend of mine” even if it really happened to you!</a:t>
            </a:r>
          </a:p>
          <a:p>
            <a:pPr lvl="1" eaLnBrk="1" hangingPunct="1">
              <a:lnSpc>
                <a:spcPct val="90000"/>
              </a:lnSpc>
            </a:pPr>
            <a:endParaRPr lang="en-US" altLang="en-US" sz="1800" dirty="0" smtClean="0"/>
          </a:p>
          <a:p>
            <a:pPr eaLnBrk="1" hangingPunct="1">
              <a:lnSpc>
                <a:spcPct val="90000"/>
              </a:lnSpc>
            </a:pPr>
            <a:r>
              <a:rPr lang="en-US" altLang="en-US" sz="2400" dirty="0" smtClean="0"/>
              <a:t>Bid luring – Luring bidders from a legitimate auction to buy the same item at a lower price</a:t>
            </a:r>
          </a:p>
          <a:p>
            <a:pPr eaLnBrk="1" hangingPunct="1">
              <a:lnSpc>
                <a:spcPct val="90000"/>
              </a:lnSpc>
            </a:pPr>
            <a:r>
              <a:rPr lang="en-US" altLang="en-US" sz="2400" dirty="0" smtClean="0"/>
              <a:t>Reproductions – Not an “original” as advertised</a:t>
            </a:r>
          </a:p>
          <a:p>
            <a:pPr eaLnBrk="1" hangingPunct="1">
              <a:lnSpc>
                <a:spcPct val="90000"/>
              </a:lnSpc>
            </a:pPr>
            <a:r>
              <a:rPr lang="en-US" altLang="en-US" sz="2400" dirty="0" smtClean="0"/>
              <a:t>Bid shielding – Bidding on your own items to inflate the price</a:t>
            </a:r>
          </a:p>
          <a:p>
            <a:pPr eaLnBrk="1" hangingPunct="1">
              <a:lnSpc>
                <a:spcPct val="90000"/>
              </a:lnSpc>
            </a:pPr>
            <a:r>
              <a:rPr lang="en-US" altLang="en-US" sz="2400" dirty="0" smtClean="0"/>
              <a:t>Shipping fraud – Jacking up shipping/handling fees</a:t>
            </a:r>
          </a:p>
          <a:p>
            <a:pPr eaLnBrk="1" hangingPunct="1">
              <a:lnSpc>
                <a:spcPct val="90000"/>
              </a:lnSpc>
            </a:pPr>
            <a:r>
              <a:rPr lang="en-US" altLang="en-US" sz="2400" dirty="0" smtClean="0"/>
              <a:t>Payment failure – Buyer doesn’t pay</a:t>
            </a:r>
          </a:p>
          <a:p>
            <a:pPr eaLnBrk="1" hangingPunct="1">
              <a:lnSpc>
                <a:spcPct val="90000"/>
              </a:lnSpc>
            </a:pPr>
            <a:r>
              <a:rPr lang="en-US" altLang="en-US" sz="2400" dirty="0" err="1" smtClean="0"/>
              <a:t>Nonshipment</a:t>
            </a:r>
            <a:r>
              <a:rPr lang="en-US" altLang="en-US" sz="2400" dirty="0" smtClean="0"/>
              <a:t> – Seller doesn’t ship</a:t>
            </a:r>
          </a:p>
          <a:p>
            <a:endParaRPr lang="en-US" altLang="en-US" sz="2400" dirty="0" smtClean="0"/>
          </a:p>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E-Commerce is an emerging field that is still finding it’s place.</a:t>
            </a:r>
          </a:p>
          <a:p>
            <a:r>
              <a:rPr lang="en-US" dirty="0" smtClean="0"/>
              <a:t>The promise of Mobile E-Commerce includes location-based services.</a:t>
            </a:r>
          </a:p>
          <a:p>
            <a:r>
              <a:rPr lang="en-US" dirty="0" smtClean="0"/>
              <a:t>Customers can also look up additional information in a store about it’s products, but this sometimes leads to comparison shopping with online retailers.</a:t>
            </a:r>
          </a:p>
          <a:p>
            <a:r>
              <a:rPr lang="en-US" dirty="0" smtClean="0"/>
              <a:t>Finally, mobile apps now allow consumers to make purchases wherever they are.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67</a:t>
            </a:fld>
            <a:endParaRPr lang="en-US"/>
          </a:p>
        </p:txBody>
      </p:sp>
    </p:spTree>
    <p:extLst>
      <p:ext uri="{BB962C8B-B14F-4D97-AF65-F5344CB8AC3E}">
        <p14:creationId xmlns:p14="http://schemas.microsoft.com/office/powerpoint/2010/main" val="2508630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banking has become widely accepted, although many people are still worried about the</a:t>
            </a:r>
            <a:r>
              <a:rPr lang="en-US" baseline="0" dirty="0" smtClean="0"/>
              <a:t> security aspect. </a:t>
            </a:r>
          </a:p>
          <a:p>
            <a:r>
              <a:rPr lang="en-US" baseline="0" dirty="0" smtClean="0"/>
              <a:t>An emerging trend is mobile banking apps allowing anytime, anywhere banking.</a:t>
            </a:r>
          </a:p>
          <a:p>
            <a:r>
              <a:rPr lang="en-US" baseline="0" dirty="0" smtClean="0"/>
              <a:t>Online investing has also taken off, with a variety of sites offering financial information, investment advice, and online brokerage accounts.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a:t>
            </a:r>
            <a:r>
              <a:rPr lang="en-US" baseline="0" dirty="0" smtClean="0"/>
              <a:t> payments are readily made using credit cards, which offer consumers some protection against fraud by the seller, who typically still requires a significant amount of personal information to complete the sale. </a:t>
            </a:r>
          </a:p>
          <a:p>
            <a:r>
              <a:rPr lang="en-US" baseline="0" dirty="0" smtClean="0"/>
              <a:t>At the same time, the merchant is at significant risk of fraud from buyers, and unlike “card-present” sales in traditional stores, when a sale is made online the merchant is financially liable if the sale is fraudulent. </a:t>
            </a:r>
          </a:p>
          <a:p>
            <a:r>
              <a:rPr lang="en-US" baseline="0" dirty="0" smtClean="0"/>
              <a:t>Merchants now employ additional safeguards to flag and reject sales that have warning signs indicating they may not be legitimate.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Electronic Commerce occurs</a:t>
            </a:r>
            <a:r>
              <a:rPr lang="en-US" baseline="0" dirty="0" smtClean="0"/>
              <a:t> when any aspect of the transaction is facilitated by Electronic Communication Technologies. </a:t>
            </a:r>
          </a:p>
          <a:p>
            <a:r>
              <a:rPr lang="en-US" baseline="0" dirty="0" smtClean="0"/>
              <a:t>We typically think of the Internet, which is where the vast majority of Electronic Commerce takes place. </a:t>
            </a:r>
          </a:p>
          <a:p>
            <a:r>
              <a:rPr lang="en-US" baseline="0" dirty="0" smtClean="0"/>
              <a:t>Exchanges can involve consumer, businesses, and the government where any of these can be the buyer, the seller, or both.</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73</a:t>
            </a:fld>
            <a:endParaRPr lang="en-US"/>
          </a:p>
        </p:txBody>
      </p:sp>
    </p:spTree>
    <p:extLst>
      <p:ext uri="{BB962C8B-B14F-4D97-AF65-F5344CB8AC3E}">
        <p14:creationId xmlns:p14="http://schemas.microsoft.com/office/powerpoint/2010/main" val="3688448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Governments</a:t>
            </a:r>
            <a:r>
              <a:rPr lang="en-US" baseline="0" dirty="0" smtClean="0"/>
              <a:t> use e-Government to increase efficiency and effectiveness much like businesses do. </a:t>
            </a:r>
          </a:p>
          <a:p>
            <a:r>
              <a:rPr lang="en-US" baseline="0" dirty="0" smtClean="0"/>
              <a:t>By reducing paperwork and allowing for the electronic dissemination of information and the automated processing of transactions, governments can significantly reduce operating costs while increasing services. </a:t>
            </a:r>
          </a:p>
          <a:p>
            <a:r>
              <a:rPr lang="en-US" baseline="0" dirty="0" smtClean="0"/>
              <a:t>Examples of this might include the electronic filing of income tax returns, the online filing of business license applications, or the ability to share data electronically between different law enforcement agencies.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xfrm>
            <a:off x="0" y="4343400"/>
            <a:ext cx="68580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dirty="0" smtClean="0"/>
              <a:t>Business-to-consumer (B2C)</a:t>
            </a:r>
          </a:p>
          <a:p>
            <a:pPr lvl="1" eaLnBrk="1" hangingPunct="1"/>
            <a:r>
              <a:rPr lang="en-US" altLang="en-US" sz="2400" dirty="0" smtClean="0"/>
              <a:t>A person buys a book from </a:t>
            </a:r>
            <a:r>
              <a:rPr lang="en-US" altLang="en-US" sz="2400" dirty="0" err="1" smtClean="0"/>
              <a:t>Amazon.com</a:t>
            </a:r>
            <a:endParaRPr lang="en-US" altLang="en-US" sz="2400" dirty="0" smtClean="0"/>
          </a:p>
          <a:p>
            <a:pPr lvl="1" eaLnBrk="1" hangingPunct="1"/>
            <a:endParaRPr lang="en-US" altLang="en-US" sz="2400" dirty="0" smtClean="0"/>
          </a:p>
          <a:p>
            <a:pPr eaLnBrk="1" hangingPunct="1"/>
            <a:r>
              <a:rPr lang="en-US" altLang="en-US" sz="2400" dirty="0" smtClean="0"/>
              <a:t>Business-to-business (B2B)</a:t>
            </a:r>
          </a:p>
          <a:p>
            <a:pPr lvl="1" eaLnBrk="1" hangingPunct="1"/>
            <a:r>
              <a:rPr lang="en-US" altLang="en-US" sz="2400" dirty="0" smtClean="0"/>
              <a:t>Retailer like Wal-Mart ordering from distributors </a:t>
            </a:r>
          </a:p>
          <a:p>
            <a:pPr lvl="1" eaLnBrk="1" hangingPunct="1"/>
            <a:endParaRPr lang="en-US" altLang="en-US" sz="2400" dirty="0" smtClean="0"/>
          </a:p>
          <a:p>
            <a:r>
              <a:rPr lang="en-US" altLang="en-US" sz="2400" dirty="0" smtClean="0"/>
              <a:t>Book talks about a bunch of other’s that are complete bullshit or I really just don’t care (B2E, C2C, G2C, B2B, G2G)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types of Electronic Commerce, based</a:t>
            </a:r>
            <a:r>
              <a:rPr lang="en-US" baseline="0" dirty="0" smtClean="0"/>
              <a:t> on who is interacting or selling to whom.</a:t>
            </a:r>
          </a:p>
          <a:p>
            <a:r>
              <a:rPr lang="en-US" baseline="0" dirty="0" smtClean="0"/>
              <a:t>Business to Consumer is Businesses selling to Consumers; Consumer to Business is Consumers selling to Businesses.</a:t>
            </a:r>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41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smtClean="0"/>
              <a:t>Copyright © 2014 Pearson Education, Inc. 	</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smtClean="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5.jpeg"/></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5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US" dirty="0"/>
              <a:t>The Internet and World </a:t>
            </a:r>
            <a:r>
              <a:rPr lang="en-US" dirty="0" smtClean="0"/>
              <a:t>Wide Web </a:t>
            </a:r>
            <a:r>
              <a:rPr lang="en-US" dirty="0"/>
              <a:t>are extremely well suited for conducting business electronically on a </a:t>
            </a:r>
            <a:r>
              <a:rPr lang="en-US"/>
              <a:t>global </a:t>
            </a:r>
            <a:r>
              <a:rPr lang="en-US" smtClean="0"/>
              <a:t>basis</a:t>
            </a:r>
            <a:endParaRPr lang="en-US" dirty="0"/>
          </a:p>
        </p:txBody>
      </p:sp>
      <p:sp>
        <p:nvSpPr>
          <p:cNvPr id="4" name="Title 3"/>
          <p:cNvSpPr>
            <a:spLocks noGrp="1"/>
          </p:cNvSpPr>
          <p:nvPr>
            <p:ph type="ctrTitle"/>
          </p:nvPr>
        </p:nvSpPr>
        <p:spPr/>
        <p:txBody>
          <a:bodyPr/>
          <a:lstStyle/>
          <a:p>
            <a:r>
              <a:rPr lang="en-US" dirty="0" smtClean="0"/>
              <a:t>Chapter 4 </a:t>
            </a:r>
            <a:r>
              <a:rPr lang="en-US" dirty="0"/>
              <a:t>- </a:t>
            </a:r>
            <a:r>
              <a:rPr lang="en-US" dirty="0" smtClean="0"/>
              <a:t>Enabling </a:t>
            </a:r>
            <a:r>
              <a:rPr lang="en-US" dirty="0"/>
              <a:t>Business-to-Consumer Electronic </a:t>
            </a:r>
            <a:r>
              <a:rPr lang="en-US" dirty="0" smtClean="0"/>
              <a:t>Commerce</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72"/>
            <a:ext cx="1301948" cy="20574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1948" y="0"/>
            <a:ext cx="2578299" cy="2059172"/>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80247" y="0"/>
            <a:ext cx="2749153" cy="2059172"/>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29400" y="1772"/>
            <a:ext cx="2514600" cy="2057400"/>
          </a:xfrm>
          <a:prstGeom prst="rect">
            <a:avLst/>
          </a:prstGeom>
        </p:spPr>
      </p:pic>
    </p:spTree>
    <p:extLst>
      <p:ext uri="{BB962C8B-B14F-4D97-AF65-F5344CB8AC3E}">
        <p14:creationId xmlns:p14="http://schemas.microsoft.com/office/powerpoint/2010/main" val="24922968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21507" name="Content Placeholder 2"/>
          <p:cNvSpPr>
            <a:spLocks noGrp="1"/>
          </p:cNvSpPr>
          <p:nvPr>
            <p:ph sz="quarter" idx="1"/>
          </p:nvPr>
        </p:nvSpPr>
        <p:spPr>
          <a:xfrm>
            <a:off x="301625" y="1828800"/>
            <a:ext cx="8504238" cy="4572000"/>
          </a:xfrm>
        </p:spPr>
        <p:txBody>
          <a:bodyPr>
            <a:normAutofit fontScale="85000" lnSpcReduction="10000"/>
          </a:bodyPr>
          <a:lstStyle/>
          <a:p>
            <a:r>
              <a:rPr lang="en-US" altLang="en-US" dirty="0" smtClean="0"/>
              <a:t>Which of the following statements is true about electronic commerce?</a:t>
            </a:r>
          </a:p>
          <a:p>
            <a:pPr lvl="1"/>
            <a:r>
              <a:rPr lang="en-US" altLang="en-US" dirty="0" smtClean="0"/>
              <a:t>A) Consumer-to-consumer electronic commerce is a complete reversal of the traditional business-to-consumer electronic commerce.</a:t>
            </a:r>
          </a:p>
          <a:p>
            <a:pPr lvl="1"/>
            <a:r>
              <a:rPr lang="en-US" altLang="en-US" dirty="0" smtClean="0"/>
              <a:t>B) It is limited to transactions between businesses and consumers.</a:t>
            </a:r>
          </a:p>
          <a:p>
            <a:pPr lvl="1"/>
            <a:r>
              <a:rPr lang="en-US" altLang="en-US" dirty="0" smtClean="0"/>
              <a:t>C) All forms of electronic commerce involve business firms.</a:t>
            </a:r>
          </a:p>
          <a:p>
            <a:pPr lvl="1"/>
            <a:r>
              <a:rPr lang="en-US" altLang="en-US" dirty="0" smtClean="0"/>
              <a:t>D) Electronic commerce between businesses and their employees is not possible.</a:t>
            </a:r>
          </a:p>
          <a:p>
            <a:pPr lvl="1"/>
            <a:r>
              <a:rPr lang="en-US" altLang="en-US" dirty="0" smtClean="0"/>
              <a:t>E) Business-to-business is by far the largest form of electronic commerce in terms of revenues.</a:t>
            </a:r>
          </a:p>
        </p:txBody>
      </p:sp>
      <p:sp>
        <p:nvSpPr>
          <p:cNvPr id="5" name="Oval 4"/>
          <p:cNvSpPr/>
          <p:nvPr/>
        </p:nvSpPr>
        <p:spPr>
          <a:xfrm>
            <a:off x="739775" y="5556250"/>
            <a:ext cx="609600" cy="463550"/>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407088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solidFill>
                  <a:srgbClr val="4B5064"/>
                </a:solidFill>
                <a:latin typeface="+mn-lt"/>
              </a:rPr>
              <a:t>Information Dissemination</a:t>
            </a:r>
          </a:p>
        </p:txBody>
      </p:sp>
      <p:sp>
        <p:nvSpPr>
          <p:cNvPr id="21508" name="Rectangle 3"/>
          <p:cNvSpPr>
            <a:spLocks noGrp="1" noChangeArrowheads="1"/>
          </p:cNvSpPr>
          <p:nvPr>
            <p:ph sz="quarter" idx="1"/>
          </p:nvPr>
        </p:nvSpPr>
        <p:spPr>
          <a:xfrm>
            <a:off x="228600" y="1905000"/>
            <a:ext cx="8504238" cy="4572000"/>
          </a:xfrm>
        </p:spPr>
        <p:txBody>
          <a:bodyPr/>
          <a:lstStyle/>
          <a:p>
            <a:pPr eaLnBrk="1" hangingPunct="1"/>
            <a:r>
              <a:rPr lang="en-US" dirty="0"/>
              <a:t>Firms across the world have access to customers.</a:t>
            </a:r>
          </a:p>
          <a:p>
            <a:pPr eaLnBrk="1" hangingPunct="1"/>
            <a:r>
              <a:rPr lang="en-US" dirty="0"/>
              <a:t>Economical medium for marketing products and services</a:t>
            </a:r>
          </a:p>
          <a:p>
            <a:pPr eaLnBrk="1" hangingPunct="1"/>
            <a:r>
              <a:rPr lang="en-US" dirty="0"/>
              <a:t>Increased geographical reach</a:t>
            </a:r>
          </a:p>
        </p:txBody>
      </p:sp>
    </p:spTree>
    <p:extLst>
      <p:ext uri="{BB962C8B-B14F-4D97-AF65-F5344CB8AC3E}">
        <p14:creationId xmlns:p14="http://schemas.microsoft.com/office/powerpoint/2010/main" val="2922996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solidFill>
                  <a:srgbClr val="4B5064"/>
                </a:solidFill>
              </a:rPr>
              <a:t>Integration</a:t>
            </a:r>
          </a:p>
        </p:txBody>
      </p:sp>
      <p:sp>
        <p:nvSpPr>
          <p:cNvPr id="10243" name="Slide Number Placeholder 4"/>
          <p:cNvSpPr>
            <a:spLocks noGrp="1"/>
          </p:cNvSpPr>
          <p:nvPr>
            <p:ph type="sldNum" sz="quarter" idx="4294967295"/>
          </p:nvPr>
        </p:nvSpPr>
        <p:spPr>
          <a:xfrm>
            <a:off x="4362450" y="1027113"/>
            <a:ext cx="457200" cy="4413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7B9899"/>
                </a:solidFill>
              </a:rPr>
              <a:t>4-</a:t>
            </a:r>
            <a:fld id="{7BD7FD97-997C-4F4A-881D-33DD05E29DE4}" type="slidenum">
              <a:rPr lang="en-US">
                <a:solidFill>
                  <a:srgbClr val="7B9899"/>
                </a:solidFill>
              </a:rPr>
              <a:pPr eaLnBrk="1" hangingPunct="1"/>
              <a:t>12</a:t>
            </a:fld>
            <a:endParaRPr lang="en-US" dirty="0">
              <a:solidFill>
                <a:srgbClr val="7B9899"/>
              </a:solidFill>
            </a:endParaRPr>
          </a:p>
        </p:txBody>
      </p:sp>
      <p:sp>
        <p:nvSpPr>
          <p:cNvPr id="22532" name="Rectangle 3"/>
          <p:cNvSpPr>
            <a:spLocks noGrp="1" noChangeArrowheads="1"/>
          </p:cNvSpPr>
          <p:nvPr>
            <p:ph sz="quarter" idx="1"/>
          </p:nvPr>
        </p:nvSpPr>
        <p:spPr>
          <a:xfrm>
            <a:off x="304800" y="2286000"/>
            <a:ext cx="8504238" cy="4572000"/>
          </a:xfrm>
        </p:spPr>
        <p:txBody>
          <a:bodyPr/>
          <a:lstStyle/>
          <a:p>
            <a:pPr eaLnBrk="1" hangingPunct="1"/>
            <a:r>
              <a:rPr lang="en-US" dirty="0"/>
              <a:t>Integration of information via Web sites</a:t>
            </a:r>
          </a:p>
          <a:p>
            <a:pPr eaLnBrk="1" hangingPunct="1"/>
            <a:r>
              <a:rPr lang="en-US" dirty="0"/>
              <a:t>Real-time access to personalized information</a:t>
            </a:r>
          </a:p>
          <a:p>
            <a:pPr eaLnBrk="1" hangingPunct="1"/>
            <a:r>
              <a:rPr lang="en-US" dirty="0"/>
              <a:t>No time lag between company decisions and customers</a:t>
            </a:r>
            <a:r>
              <a:rPr lang="ja-JP" altLang="en-US" dirty="0"/>
              <a:t>’</a:t>
            </a:r>
            <a:r>
              <a:rPr lang="en-US" dirty="0"/>
              <a:t> ability to access these</a:t>
            </a:r>
            <a:endParaRPr lang="en-US" sz="2600" dirty="0"/>
          </a:p>
          <a:p>
            <a:pPr eaLnBrk="1" hangingPunct="1"/>
            <a:endParaRPr lang="en-US" dirty="0">
              <a:latin typeface="Georgia" charset="0"/>
            </a:endParaRPr>
          </a:p>
          <a:p>
            <a:pPr eaLnBrk="1" hangingPunct="1"/>
            <a:endParaRPr lang="en-US" dirty="0">
              <a:latin typeface="Georgia" charset="0"/>
            </a:endParaRPr>
          </a:p>
        </p:txBody>
      </p:sp>
    </p:spTree>
    <p:extLst>
      <p:ext uri="{BB962C8B-B14F-4D97-AF65-F5344CB8AC3E}">
        <p14:creationId xmlns:p14="http://schemas.microsoft.com/office/powerpoint/2010/main" val="24215537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a:solidFill>
                  <a:srgbClr val="4B5064"/>
                </a:solidFill>
              </a:rPr>
              <a:t>Example: Integration</a:t>
            </a:r>
          </a:p>
        </p:txBody>
      </p:sp>
      <p:sp>
        <p:nvSpPr>
          <p:cNvPr id="23556" name="Rectangle 3"/>
          <p:cNvSpPr>
            <a:spLocks noGrp="1" noChangeArrowheads="1"/>
          </p:cNvSpPr>
          <p:nvPr>
            <p:ph sz="quarter" idx="1"/>
          </p:nvPr>
        </p:nvSpPr>
        <p:spPr>
          <a:xfrm>
            <a:off x="250825" y="1974850"/>
            <a:ext cx="3505200" cy="3886200"/>
          </a:xfrm>
        </p:spPr>
        <p:txBody>
          <a:bodyPr/>
          <a:lstStyle/>
          <a:p>
            <a:pPr eaLnBrk="1" hangingPunct="1"/>
            <a:r>
              <a:rPr lang="en-US" sz="2400" dirty="0"/>
              <a:t>Alaska Airlines customers can access their mileage program any time.</a:t>
            </a:r>
          </a:p>
          <a:p>
            <a:pPr lvl="1" eaLnBrk="1" hangingPunct="1"/>
            <a:r>
              <a:rPr lang="en-US" sz="2400" dirty="0"/>
              <a:t>Real-time link between company database and customer</a:t>
            </a:r>
          </a:p>
        </p:txBody>
      </p:sp>
      <p:pic>
        <p:nvPicPr>
          <p:cNvPr id="23557"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3450" y="1706563"/>
            <a:ext cx="54229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1223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solidFill>
                  <a:srgbClr val="4B5064"/>
                </a:solidFill>
              </a:rPr>
              <a:t>Mass Customization</a:t>
            </a:r>
          </a:p>
        </p:txBody>
      </p:sp>
      <p:sp>
        <p:nvSpPr>
          <p:cNvPr id="24580" name="Rectangle 3"/>
          <p:cNvSpPr>
            <a:spLocks noGrp="1" noChangeArrowheads="1"/>
          </p:cNvSpPr>
          <p:nvPr>
            <p:ph sz="quarter" idx="1"/>
          </p:nvPr>
        </p:nvSpPr>
        <p:spPr>
          <a:xfrm>
            <a:off x="228600" y="1905000"/>
            <a:ext cx="3733800" cy="4495800"/>
          </a:xfrm>
        </p:spPr>
        <p:txBody>
          <a:bodyPr>
            <a:normAutofit fontScale="92500"/>
          </a:bodyPr>
          <a:lstStyle/>
          <a:p>
            <a:pPr eaLnBrk="1" hangingPunct="1"/>
            <a:r>
              <a:rPr lang="en-US" sz="2600" dirty="0"/>
              <a:t>Meeting particular customers</a:t>
            </a:r>
            <a:r>
              <a:rPr lang="ja-JP" altLang="en-US" sz="2600" dirty="0"/>
              <a:t>’</a:t>
            </a:r>
            <a:r>
              <a:rPr lang="en-US" sz="2600" dirty="0"/>
              <a:t> needs on a large scale</a:t>
            </a:r>
          </a:p>
          <a:p>
            <a:pPr eaLnBrk="1" hangingPunct="1"/>
            <a:r>
              <a:rPr lang="en-US" sz="2600" dirty="0"/>
              <a:t>Timbuk2.com</a:t>
            </a:r>
          </a:p>
          <a:p>
            <a:pPr lvl="1" eaLnBrk="1" hangingPunct="1"/>
            <a:r>
              <a:rPr lang="en-US" dirty="0"/>
              <a:t>Custom Messenger Bag Builder</a:t>
            </a:r>
          </a:p>
          <a:p>
            <a:pPr lvl="2" eaLnBrk="1" hangingPunct="1"/>
            <a:r>
              <a:rPr lang="en-US" dirty="0"/>
              <a:t>Customers create a virtual bag.</a:t>
            </a:r>
          </a:p>
          <a:p>
            <a:pPr lvl="2" eaLnBrk="1" hangingPunct="1"/>
            <a:r>
              <a:rPr lang="en-US" dirty="0"/>
              <a:t>Preference-tracking helps Timbuk2 in marketing efforts.</a:t>
            </a:r>
          </a:p>
        </p:txBody>
      </p:sp>
      <p:pic>
        <p:nvPicPr>
          <p:cNvPr id="24581" name="Picture 4" descr="Ph0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05000"/>
            <a:ext cx="4314825" cy="4343400"/>
          </a:xfrm>
          <a:prstGeom prst="rect">
            <a:avLst/>
          </a:prstGeom>
          <a:noFill/>
          <a:ln w="31750">
            <a:solidFill>
              <a:srgbClr val="71918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727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solidFill>
                  <a:srgbClr val="4B5064"/>
                </a:solidFill>
              </a:rPr>
              <a:t>Interactive Communication</a:t>
            </a:r>
          </a:p>
        </p:txBody>
      </p:sp>
      <p:sp>
        <p:nvSpPr>
          <p:cNvPr id="25604" name="Rectangle 3"/>
          <p:cNvSpPr>
            <a:spLocks noGrp="1" noChangeArrowheads="1"/>
          </p:cNvSpPr>
          <p:nvPr>
            <p:ph sz="quarter" idx="1"/>
          </p:nvPr>
        </p:nvSpPr>
        <p:spPr>
          <a:xfrm>
            <a:off x="152400" y="1981200"/>
            <a:ext cx="4114800" cy="4267200"/>
          </a:xfrm>
        </p:spPr>
        <p:txBody>
          <a:bodyPr/>
          <a:lstStyle/>
          <a:p>
            <a:pPr eaLnBrk="1" hangingPunct="1">
              <a:lnSpc>
                <a:spcPct val="90000"/>
              </a:lnSpc>
            </a:pPr>
            <a:r>
              <a:rPr lang="en-US" sz="2800" dirty="0"/>
              <a:t>Immediate feedback between company and customers</a:t>
            </a:r>
          </a:p>
          <a:p>
            <a:pPr lvl="1" eaLnBrk="1" hangingPunct="1">
              <a:lnSpc>
                <a:spcPct val="90000"/>
              </a:lnSpc>
            </a:pPr>
            <a:r>
              <a:rPr lang="en-US" sz="2400" dirty="0"/>
              <a:t>E-mail notifications</a:t>
            </a:r>
          </a:p>
          <a:p>
            <a:pPr lvl="1" eaLnBrk="1" hangingPunct="1">
              <a:lnSpc>
                <a:spcPct val="90000"/>
              </a:lnSpc>
            </a:pPr>
            <a:r>
              <a:rPr lang="en-US" sz="2400" dirty="0"/>
              <a:t>Customer service online chat</a:t>
            </a:r>
          </a:p>
          <a:p>
            <a:pPr eaLnBrk="1" hangingPunct="1">
              <a:lnSpc>
                <a:spcPct val="90000"/>
              </a:lnSpc>
            </a:pPr>
            <a:r>
              <a:rPr lang="en-US" sz="2800" dirty="0"/>
              <a:t>Best Buy</a:t>
            </a:r>
          </a:p>
          <a:p>
            <a:pPr lvl="1" eaLnBrk="1" hangingPunct="1">
              <a:lnSpc>
                <a:spcPct val="90000"/>
              </a:lnSpc>
            </a:pPr>
            <a:r>
              <a:rPr lang="en-US" sz="2400" dirty="0"/>
              <a:t>Geek Squad</a:t>
            </a:r>
          </a:p>
          <a:p>
            <a:pPr lvl="1" eaLnBrk="1" hangingPunct="1">
              <a:lnSpc>
                <a:spcPct val="90000"/>
              </a:lnSpc>
            </a:pPr>
            <a:r>
              <a:rPr lang="en-US" sz="2400" dirty="0"/>
              <a:t>24-hour computer support</a:t>
            </a:r>
          </a:p>
        </p:txBody>
      </p:sp>
      <p:pic>
        <p:nvPicPr>
          <p:cNvPr id="25605" name="Picture 5" descr="Ph05-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14600"/>
            <a:ext cx="4333875" cy="2882900"/>
          </a:xfrm>
          <a:prstGeom prst="rect">
            <a:avLst/>
          </a:prstGeom>
          <a:noFill/>
          <a:ln w="31750">
            <a:solidFill>
              <a:srgbClr val="71918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111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solidFill>
                  <a:srgbClr val="4B5064"/>
                </a:solidFill>
              </a:rPr>
              <a:t>Transaction </a:t>
            </a:r>
            <a:r>
              <a:rPr lang="en-US" dirty="0" smtClean="0">
                <a:solidFill>
                  <a:srgbClr val="4B5064"/>
                </a:solidFill>
              </a:rPr>
              <a:t>Support; Disintermediation</a:t>
            </a:r>
            <a:endParaRPr lang="en-US" dirty="0">
              <a:solidFill>
                <a:srgbClr val="4B5064"/>
              </a:solidFill>
            </a:endParaRPr>
          </a:p>
        </p:txBody>
      </p:sp>
      <p:sp>
        <p:nvSpPr>
          <p:cNvPr id="26628" name="Rectangle 3"/>
          <p:cNvSpPr>
            <a:spLocks noGrp="1" noChangeArrowheads="1"/>
          </p:cNvSpPr>
          <p:nvPr>
            <p:ph sz="quarter" idx="1"/>
          </p:nvPr>
        </p:nvSpPr>
        <p:spPr>
          <a:xfrm>
            <a:off x="152400" y="1828800"/>
            <a:ext cx="3810000" cy="4495800"/>
          </a:xfrm>
        </p:spPr>
        <p:txBody>
          <a:bodyPr>
            <a:normAutofit lnSpcReduction="10000"/>
          </a:bodyPr>
          <a:lstStyle/>
          <a:p>
            <a:pPr eaLnBrk="1" hangingPunct="1">
              <a:lnSpc>
                <a:spcPct val="90000"/>
              </a:lnSpc>
            </a:pPr>
            <a:r>
              <a:rPr lang="en-US" sz="2400" dirty="0"/>
              <a:t>Internet and the Web:</a:t>
            </a:r>
          </a:p>
          <a:p>
            <a:pPr lvl="1" eaLnBrk="1" hangingPunct="1">
              <a:lnSpc>
                <a:spcPct val="90000"/>
              </a:lnSpc>
            </a:pPr>
            <a:r>
              <a:rPr lang="en-US" sz="2000" dirty="0"/>
              <a:t>Reduced transaction costs </a:t>
            </a:r>
          </a:p>
          <a:p>
            <a:pPr lvl="1" eaLnBrk="1" hangingPunct="1">
              <a:lnSpc>
                <a:spcPct val="90000"/>
              </a:lnSpc>
            </a:pPr>
            <a:r>
              <a:rPr lang="en-US" sz="2000" dirty="0"/>
              <a:t>Enhanced operational efficiency</a:t>
            </a:r>
          </a:p>
          <a:p>
            <a:pPr eaLnBrk="1" hangingPunct="1">
              <a:lnSpc>
                <a:spcPct val="90000"/>
              </a:lnSpc>
            </a:pPr>
            <a:r>
              <a:rPr lang="en-US" sz="2400" dirty="0"/>
              <a:t>Dell—automated transaction support</a:t>
            </a:r>
          </a:p>
          <a:p>
            <a:pPr lvl="1" eaLnBrk="1" hangingPunct="1">
              <a:lnSpc>
                <a:spcPct val="90000"/>
              </a:lnSpc>
            </a:pPr>
            <a:r>
              <a:rPr lang="en-US" sz="2000" dirty="0"/>
              <a:t>Cost savings per sale</a:t>
            </a:r>
          </a:p>
          <a:p>
            <a:pPr>
              <a:lnSpc>
                <a:spcPct val="90000"/>
              </a:lnSpc>
            </a:pPr>
            <a:r>
              <a:rPr lang="en-US" sz="2400" dirty="0" smtClean="0"/>
              <a:t>Disintermediation-</a:t>
            </a:r>
          </a:p>
          <a:p>
            <a:pPr lvl="1">
              <a:lnSpc>
                <a:spcPct val="90000"/>
              </a:lnSpc>
            </a:pPr>
            <a:r>
              <a:rPr lang="en-US" sz="2000" dirty="0" smtClean="0"/>
              <a:t>Cut out middlemen</a:t>
            </a:r>
          </a:p>
          <a:p>
            <a:pPr lvl="1">
              <a:lnSpc>
                <a:spcPct val="90000"/>
              </a:lnSpc>
            </a:pPr>
            <a:r>
              <a:rPr lang="en-US" sz="2000" dirty="0" smtClean="0"/>
              <a:t>Direct to consumers</a:t>
            </a:r>
            <a:endParaRPr lang="en-US" sz="2000" dirty="0"/>
          </a:p>
          <a:p>
            <a:pPr eaLnBrk="1" hangingPunct="1">
              <a:lnSpc>
                <a:spcPct val="90000"/>
              </a:lnSpc>
            </a:pPr>
            <a:r>
              <a:rPr lang="en-US" sz="2400" dirty="0"/>
              <a:t>Reintermediation</a:t>
            </a:r>
          </a:p>
          <a:p>
            <a:pPr lvl="1" eaLnBrk="1" hangingPunct="1">
              <a:lnSpc>
                <a:spcPct val="90000"/>
              </a:lnSpc>
            </a:pPr>
            <a:r>
              <a:rPr lang="en-US" sz="2000" dirty="0"/>
              <a:t>Reintroduction of middlemen</a:t>
            </a:r>
          </a:p>
          <a:p>
            <a:pPr lvl="1" eaLnBrk="1" hangingPunct="1">
              <a:lnSpc>
                <a:spcPct val="90000"/>
              </a:lnSpc>
            </a:pPr>
            <a:r>
              <a:rPr lang="en-US" sz="2000" dirty="0"/>
              <a:t>Example: </a:t>
            </a:r>
            <a:r>
              <a:rPr lang="en-US" sz="2000" dirty="0" err="1"/>
              <a:t>Orbitz.com</a:t>
            </a:r>
            <a:endParaRPr lang="en-US" sz="2000" dirty="0"/>
          </a:p>
        </p:txBody>
      </p:sp>
      <p:pic>
        <p:nvPicPr>
          <p:cNvPr id="26629"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6138" y="2560638"/>
            <a:ext cx="5507037"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85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27651" name="Content Placeholder 2"/>
          <p:cNvSpPr>
            <a:spLocks noGrp="1"/>
          </p:cNvSpPr>
          <p:nvPr>
            <p:ph sz="quarter" idx="1"/>
          </p:nvPr>
        </p:nvSpPr>
        <p:spPr>
          <a:xfrm>
            <a:off x="301625" y="1828800"/>
            <a:ext cx="8504238" cy="4572000"/>
          </a:xfrm>
        </p:spPr>
        <p:txBody>
          <a:bodyPr>
            <a:normAutofit fontScale="92500" lnSpcReduction="20000"/>
          </a:bodyPr>
          <a:lstStyle/>
          <a:p>
            <a:r>
              <a:rPr lang="en-US" altLang="en-US" dirty="0" smtClean="0"/>
              <a:t>Which of the following statements is true about companies pursuing a click-only business strategy?</a:t>
            </a:r>
          </a:p>
          <a:p>
            <a:pPr lvl="1"/>
            <a:r>
              <a:rPr lang="en-US" altLang="en-US" dirty="0" smtClean="0"/>
              <a:t>A) These companies approach business activities in a traditional manner by operating physical locations.</a:t>
            </a:r>
          </a:p>
          <a:p>
            <a:pPr lvl="1"/>
            <a:r>
              <a:rPr lang="en-US" altLang="en-US" dirty="0" smtClean="0"/>
              <a:t>B) These companies do not indulge in electronic commerce to conduct their businesses.</a:t>
            </a:r>
          </a:p>
          <a:p>
            <a:pPr lvl="1"/>
            <a:r>
              <a:rPr lang="en-US" altLang="en-US" dirty="0" smtClean="0"/>
              <a:t>C) These companies do not have physical store locations.</a:t>
            </a:r>
          </a:p>
          <a:p>
            <a:pPr lvl="1"/>
            <a:r>
              <a:rPr lang="en-US" altLang="en-US" dirty="0" smtClean="0"/>
              <a:t>D) These companies operate in both physical and virtual arenas.</a:t>
            </a:r>
          </a:p>
          <a:p>
            <a:pPr lvl="1"/>
            <a:r>
              <a:rPr lang="en-US" altLang="en-US" dirty="0" smtClean="0"/>
              <a:t>E) These companies choose to operate solely in the traditional physical markets.</a:t>
            </a:r>
          </a:p>
        </p:txBody>
      </p:sp>
      <p:sp>
        <p:nvSpPr>
          <p:cNvPr id="5" name="Oval 4"/>
          <p:cNvSpPr/>
          <p:nvPr/>
        </p:nvSpPr>
        <p:spPr>
          <a:xfrm>
            <a:off x="762000" y="4030663"/>
            <a:ext cx="609600" cy="465137"/>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499318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US" smtClean="0"/>
              <a:t>Question</a:t>
            </a:r>
          </a:p>
        </p:txBody>
      </p:sp>
      <p:sp>
        <p:nvSpPr>
          <p:cNvPr id="28675" name="Content Placeholder 2"/>
          <p:cNvSpPr>
            <a:spLocks noGrp="1"/>
          </p:cNvSpPr>
          <p:nvPr>
            <p:ph idx="1"/>
          </p:nvPr>
        </p:nvSpPr>
        <p:spPr>
          <a:xfrm>
            <a:off x="301625" y="1527175"/>
            <a:ext cx="8504238" cy="4572000"/>
          </a:xfrm>
        </p:spPr>
        <p:txBody>
          <a:bodyPr/>
          <a:lstStyle/>
          <a:p>
            <a:r>
              <a:rPr lang="en-US" altLang="en-US" smtClean="0"/>
              <a:t>What do we mean when we say an organization is…</a:t>
            </a:r>
          </a:p>
          <a:p>
            <a:pPr lvl="1"/>
            <a:r>
              <a:rPr lang="en-US" altLang="en-US" smtClean="0"/>
              <a:t>Brick and Mortar</a:t>
            </a:r>
          </a:p>
          <a:p>
            <a:pPr lvl="1"/>
            <a:r>
              <a:rPr lang="en-US" altLang="en-US" smtClean="0"/>
              <a:t>Click and Mortar</a:t>
            </a:r>
          </a:p>
          <a:p>
            <a:pPr lvl="1"/>
            <a:r>
              <a:rPr lang="en-US" altLang="en-US" smtClean="0"/>
              <a:t>Click only</a:t>
            </a:r>
          </a:p>
          <a:p>
            <a:r>
              <a:rPr lang="en-US" altLang="en-US" smtClean="0"/>
              <a:t>Examples? </a:t>
            </a:r>
          </a:p>
        </p:txBody>
      </p:sp>
    </p:spTree>
    <p:extLst>
      <p:ext uri="{BB962C8B-B14F-4D97-AF65-F5344CB8AC3E}">
        <p14:creationId xmlns:p14="http://schemas.microsoft.com/office/powerpoint/2010/main" val="2510094950"/>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 Business </a:t>
            </a:r>
            <a:r>
              <a:rPr lang="en-US" dirty="0" smtClean="0"/>
              <a:t>Strategies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007644"/>
          </a:xfrm>
          <a:prstGeom prst="rect">
            <a:avLst/>
          </a:prstGeom>
        </p:spPr>
      </p:pic>
    </p:spTree>
    <p:extLst>
      <p:ext uri="{BB962C8B-B14F-4D97-AF65-F5344CB8AC3E}">
        <p14:creationId xmlns:p14="http://schemas.microsoft.com/office/powerpoint/2010/main" val="16716504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76200" y="787872"/>
            <a:ext cx="8991600" cy="142192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1"/>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1"/>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en-US" altLang="en-US" sz="2400" i="1" dirty="0">
                <a:latin typeface="Arial" charset="0"/>
              </a:rPr>
              <a:t>“There is no physical analog for what Amazon.com is becoming.”</a:t>
            </a:r>
          </a:p>
          <a:p>
            <a:pPr eaLnBrk="1" hangingPunct="1">
              <a:spcBef>
                <a:spcPct val="50000"/>
              </a:spcBef>
              <a:buClrTx/>
              <a:buSzTx/>
              <a:buFontTx/>
              <a:buNone/>
            </a:pPr>
            <a:r>
              <a:rPr lang="en-US" altLang="en-US" sz="2400" b="1" dirty="0">
                <a:solidFill>
                  <a:schemeClr val="folHlink"/>
                </a:solidFill>
                <a:latin typeface="Arial" charset="0"/>
              </a:rPr>
              <a:t>Jeff Bezos</a:t>
            </a:r>
          </a:p>
          <a:p>
            <a:pPr eaLnBrk="1" hangingPunct="1">
              <a:buClrTx/>
              <a:buSzTx/>
              <a:buFontTx/>
              <a:buNone/>
            </a:pPr>
            <a:r>
              <a:rPr lang="en-US" altLang="en-US" sz="2200" dirty="0">
                <a:solidFill>
                  <a:schemeClr val="folHlink"/>
                </a:solidFill>
                <a:latin typeface="Arial" charset="0"/>
              </a:rPr>
              <a:t>Cofounder and long-time CEO of Amazon.com</a:t>
            </a:r>
          </a:p>
        </p:txBody>
      </p:sp>
      <p:sp>
        <p:nvSpPr>
          <p:cNvPr id="3" name="TextBox 2"/>
          <p:cNvSpPr txBox="1"/>
          <p:nvPr/>
        </p:nvSpPr>
        <p:spPr>
          <a:xfrm>
            <a:off x="762000" y="3429000"/>
            <a:ext cx="8001000" cy="2062163"/>
          </a:xfrm>
          <a:prstGeom prst="rect">
            <a:avLst/>
          </a:prstGeom>
          <a:noFill/>
        </p:spPr>
        <p:txBody>
          <a:bodyPr>
            <a:spAutoFit/>
          </a:bodyPr>
          <a:lstStyle/>
          <a:p>
            <a:pPr>
              <a:defRPr/>
            </a:pPr>
            <a:r>
              <a:rPr lang="en-US" sz="3200" dirty="0">
                <a:solidFill>
                  <a:schemeClr val="tx2"/>
                </a:solidFill>
              </a:rPr>
              <a:t>Complete the following sentences:</a:t>
            </a:r>
          </a:p>
          <a:p>
            <a:pPr marL="342900" indent="-342900">
              <a:buFont typeface="+mj-lt"/>
              <a:buAutoNum type="arabicPeriod"/>
              <a:defRPr/>
            </a:pPr>
            <a:r>
              <a:rPr lang="en-US" sz="3200" dirty="0">
                <a:solidFill>
                  <a:schemeClr val="tx2"/>
                </a:solidFill>
              </a:rPr>
              <a:t>Amazon.com is ____________________</a:t>
            </a:r>
          </a:p>
          <a:p>
            <a:pPr marL="342900" indent="-342900">
              <a:buFont typeface="+mj-lt"/>
              <a:buAutoNum type="arabicPeriod"/>
              <a:defRPr/>
            </a:pPr>
            <a:r>
              <a:rPr lang="en-US" sz="3200" dirty="0">
                <a:solidFill>
                  <a:schemeClr val="tx2"/>
                </a:solidFill>
              </a:rPr>
              <a:t>In the physical world, Amazon.com is like _________________________________</a:t>
            </a:r>
          </a:p>
        </p:txBody>
      </p:sp>
    </p:spTree>
    <p:extLst>
      <p:ext uri="{BB962C8B-B14F-4D97-AF65-F5344CB8AC3E}">
        <p14:creationId xmlns:p14="http://schemas.microsoft.com/office/powerpoint/2010/main" val="1320581308"/>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8305800" cy="838200"/>
          </a:xfrm>
        </p:spPr>
        <p:txBody>
          <a:bodyPr/>
          <a:lstStyle/>
          <a:p>
            <a:pPr eaLnBrk="1" hangingPunct="1"/>
            <a:r>
              <a:rPr lang="en-US" sz="3600" dirty="0">
                <a:solidFill>
                  <a:srgbClr val="4B5064"/>
                </a:solidFill>
                <a:latin typeface="+mn-lt"/>
              </a:rPr>
              <a:t>Brick-and-Mortar Business Strategy</a:t>
            </a:r>
          </a:p>
        </p:txBody>
      </p:sp>
      <p:sp>
        <p:nvSpPr>
          <p:cNvPr id="28676" name="Rectangle 3"/>
          <p:cNvSpPr>
            <a:spLocks noGrp="1" noChangeArrowheads="1"/>
          </p:cNvSpPr>
          <p:nvPr>
            <p:ph sz="quarter" idx="1"/>
          </p:nvPr>
        </p:nvSpPr>
        <p:spPr>
          <a:xfrm>
            <a:off x="381000" y="1828800"/>
            <a:ext cx="8001000" cy="1524000"/>
          </a:xfrm>
        </p:spPr>
        <p:txBody>
          <a:bodyPr/>
          <a:lstStyle/>
          <a:p>
            <a:pPr eaLnBrk="1" hangingPunct="1">
              <a:lnSpc>
                <a:spcPct val="90000"/>
              </a:lnSpc>
            </a:pPr>
            <a:r>
              <a:rPr lang="en-US" sz="2800" dirty="0"/>
              <a:t>Physical locations only</a:t>
            </a:r>
          </a:p>
          <a:p>
            <a:pPr eaLnBrk="1" hangingPunct="1">
              <a:lnSpc>
                <a:spcPct val="90000"/>
              </a:lnSpc>
            </a:pPr>
            <a:r>
              <a:rPr lang="en-US" sz="2800" dirty="0"/>
              <a:t>Traditional stores, no E-Commerce</a:t>
            </a:r>
          </a:p>
          <a:p>
            <a:pPr eaLnBrk="1" hangingPunct="1">
              <a:lnSpc>
                <a:spcPct val="90000"/>
              </a:lnSpc>
            </a:pPr>
            <a:r>
              <a:rPr lang="en-US" sz="2800" dirty="0"/>
              <a:t>Limited geographical reach</a:t>
            </a:r>
          </a:p>
        </p:txBody>
      </p:sp>
      <p:grpSp>
        <p:nvGrpSpPr>
          <p:cNvPr id="28677" name="Group 8"/>
          <p:cNvGrpSpPr>
            <a:grpSpLocks/>
          </p:cNvGrpSpPr>
          <p:nvPr/>
        </p:nvGrpSpPr>
        <p:grpSpPr bwMode="auto">
          <a:xfrm>
            <a:off x="1990725" y="3429000"/>
            <a:ext cx="5133975" cy="2714625"/>
            <a:chOff x="1056" y="2160"/>
            <a:chExt cx="3234" cy="1710"/>
          </a:xfrm>
        </p:grpSpPr>
        <p:pic>
          <p:nvPicPr>
            <p:cNvPr id="28678" name="Picture 4" descr="Fig05-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160"/>
              <a:ext cx="3234" cy="1710"/>
            </a:xfrm>
            <a:prstGeom prst="rect">
              <a:avLst/>
            </a:prstGeom>
            <a:noFill/>
            <a:ln w="31750">
              <a:solidFill>
                <a:srgbClr val="71918C"/>
              </a:solidFill>
              <a:miter lim="800000"/>
              <a:headEnd/>
              <a:tailEnd/>
            </a:ln>
            <a:extLst>
              <a:ext uri="{909E8E84-426E-40dd-AFC4-6F175D3DCCD1}">
                <a14:hiddenFill xmlns:a14="http://schemas.microsoft.com/office/drawing/2010/main">
                  <a:solidFill>
                    <a:srgbClr val="FFFFFF"/>
                  </a:solidFill>
                </a14:hiddenFill>
              </a:ext>
            </a:extLst>
          </p:spPr>
        </p:pic>
        <p:sp>
          <p:nvSpPr>
            <p:cNvPr id="28679" name="Rectangle 6"/>
            <p:cNvSpPr>
              <a:spLocks noChangeArrowheads="1"/>
            </p:cNvSpPr>
            <p:nvPr/>
          </p:nvSpPr>
          <p:spPr bwMode="auto">
            <a:xfrm>
              <a:off x="1056" y="2592"/>
              <a:ext cx="1056" cy="1056"/>
            </a:xfrm>
            <a:prstGeom prst="rect">
              <a:avLst/>
            </a:prstGeom>
            <a:solidFill>
              <a:srgbClr val="EB963C">
                <a:alpha val="20000"/>
              </a:srgbClr>
            </a:solidFill>
            <a:ln w="31750">
              <a:solidFill>
                <a:srgbClr val="EB963C"/>
              </a:solidFill>
              <a:miter lim="800000"/>
              <a:headEnd/>
              <a:tailEnd/>
            </a:ln>
          </p:spPr>
          <p:txBody>
            <a:bodyPr wrap="none" anchor="ctr"/>
            <a:lstStyle/>
            <a:p>
              <a:endParaRPr lang="en-US"/>
            </a:p>
          </p:txBody>
        </p:sp>
      </p:grpSp>
    </p:spTree>
    <p:extLst>
      <p:ext uri="{BB962C8B-B14F-4D97-AF65-F5344CB8AC3E}">
        <p14:creationId xmlns:p14="http://schemas.microsoft.com/office/powerpoint/2010/main" val="36873612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228600"/>
            <a:ext cx="8382000" cy="838200"/>
          </a:xfrm>
        </p:spPr>
        <p:txBody>
          <a:bodyPr/>
          <a:lstStyle/>
          <a:p>
            <a:pPr eaLnBrk="1" hangingPunct="1"/>
            <a:r>
              <a:rPr lang="en-US" sz="3600" dirty="0">
                <a:solidFill>
                  <a:srgbClr val="4B5064"/>
                </a:solidFill>
              </a:rPr>
              <a:t>Click-and-Mortar Business Strategy</a:t>
            </a:r>
          </a:p>
        </p:txBody>
      </p:sp>
      <p:sp>
        <p:nvSpPr>
          <p:cNvPr id="29700" name="Rectangle 3"/>
          <p:cNvSpPr>
            <a:spLocks noGrp="1" noChangeArrowheads="1"/>
          </p:cNvSpPr>
          <p:nvPr>
            <p:ph sz="quarter" idx="1"/>
          </p:nvPr>
        </p:nvSpPr>
        <p:spPr>
          <a:xfrm>
            <a:off x="152400" y="1828800"/>
            <a:ext cx="8382000" cy="1524000"/>
          </a:xfrm>
        </p:spPr>
        <p:txBody>
          <a:bodyPr/>
          <a:lstStyle/>
          <a:p>
            <a:pPr eaLnBrk="1" hangingPunct="1">
              <a:lnSpc>
                <a:spcPct val="80000"/>
              </a:lnSpc>
              <a:spcBef>
                <a:spcPct val="40000"/>
              </a:spcBef>
            </a:pPr>
            <a:r>
              <a:rPr lang="en-US" sz="2300" dirty="0"/>
              <a:t>Bricks-and-clicks business strategy</a:t>
            </a:r>
          </a:p>
          <a:p>
            <a:pPr eaLnBrk="1" hangingPunct="1">
              <a:lnSpc>
                <a:spcPct val="80000"/>
              </a:lnSpc>
              <a:spcBef>
                <a:spcPct val="40000"/>
              </a:spcBef>
            </a:pPr>
            <a:r>
              <a:rPr lang="en-US" sz="2300" dirty="0"/>
              <a:t>Hybrid strategy</a:t>
            </a:r>
          </a:p>
          <a:p>
            <a:pPr eaLnBrk="1" hangingPunct="1">
              <a:lnSpc>
                <a:spcPct val="80000"/>
              </a:lnSpc>
              <a:spcBef>
                <a:spcPct val="40000"/>
              </a:spcBef>
            </a:pPr>
            <a:r>
              <a:rPr lang="en-US" sz="2300" dirty="0"/>
              <a:t>Added complexity combining two different environments</a:t>
            </a:r>
          </a:p>
        </p:txBody>
      </p:sp>
      <p:grpSp>
        <p:nvGrpSpPr>
          <p:cNvPr id="29701" name="Group 8"/>
          <p:cNvGrpSpPr>
            <a:grpSpLocks/>
          </p:cNvGrpSpPr>
          <p:nvPr/>
        </p:nvGrpSpPr>
        <p:grpSpPr bwMode="auto">
          <a:xfrm>
            <a:off x="1990725" y="3429000"/>
            <a:ext cx="5133975" cy="2714625"/>
            <a:chOff x="1056" y="2160"/>
            <a:chExt cx="3234" cy="1710"/>
          </a:xfrm>
        </p:grpSpPr>
        <p:pic>
          <p:nvPicPr>
            <p:cNvPr id="29702" name="Picture 4" descr="Fig05-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160"/>
              <a:ext cx="3234" cy="1710"/>
            </a:xfrm>
            <a:prstGeom prst="rect">
              <a:avLst/>
            </a:prstGeom>
            <a:noFill/>
            <a:ln w="31750">
              <a:solidFill>
                <a:srgbClr val="71918C"/>
              </a:solidFill>
              <a:miter lim="800000"/>
              <a:headEnd/>
              <a:tailEnd/>
            </a:ln>
            <a:extLst>
              <a:ext uri="{909E8E84-426E-40dd-AFC4-6F175D3DCCD1}">
                <a14:hiddenFill xmlns:a14="http://schemas.microsoft.com/office/drawing/2010/main">
                  <a:solidFill>
                    <a:srgbClr val="FFFFFF"/>
                  </a:solidFill>
                </a14:hiddenFill>
              </a:ext>
            </a:extLst>
          </p:spPr>
        </p:pic>
        <p:sp>
          <p:nvSpPr>
            <p:cNvPr id="29703" name="Rectangle 5"/>
            <p:cNvSpPr>
              <a:spLocks noChangeArrowheads="1"/>
            </p:cNvSpPr>
            <p:nvPr/>
          </p:nvSpPr>
          <p:spPr bwMode="auto">
            <a:xfrm>
              <a:off x="2112" y="2592"/>
              <a:ext cx="1104" cy="1056"/>
            </a:xfrm>
            <a:prstGeom prst="rect">
              <a:avLst/>
            </a:prstGeom>
            <a:solidFill>
              <a:srgbClr val="EB963C">
                <a:alpha val="20000"/>
              </a:srgbClr>
            </a:solidFill>
            <a:ln w="31750">
              <a:solidFill>
                <a:srgbClr val="EB963C"/>
              </a:solidFill>
              <a:miter lim="800000"/>
              <a:headEnd/>
              <a:tailEnd/>
            </a:ln>
          </p:spPr>
          <p:txBody>
            <a:bodyPr wrap="none" anchor="ctr"/>
            <a:lstStyle/>
            <a:p>
              <a:endParaRPr lang="en-US"/>
            </a:p>
          </p:txBody>
        </p:sp>
      </p:grpSp>
    </p:spTree>
    <p:extLst>
      <p:ext uri="{BB962C8B-B14F-4D97-AF65-F5344CB8AC3E}">
        <p14:creationId xmlns:p14="http://schemas.microsoft.com/office/powerpoint/2010/main" val="10548618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solidFill>
                  <a:srgbClr val="4B5064"/>
                </a:solidFill>
              </a:rPr>
              <a:t>Click-Only Business Strategy</a:t>
            </a:r>
          </a:p>
        </p:txBody>
      </p:sp>
      <p:sp>
        <p:nvSpPr>
          <p:cNvPr id="30724" name="Rectangle 3"/>
          <p:cNvSpPr>
            <a:spLocks noGrp="1" noChangeArrowheads="1"/>
          </p:cNvSpPr>
          <p:nvPr>
            <p:ph sz="quarter" idx="1"/>
          </p:nvPr>
        </p:nvSpPr>
        <p:spPr>
          <a:xfrm>
            <a:off x="152400" y="1828800"/>
            <a:ext cx="8229600" cy="1905000"/>
          </a:xfrm>
        </p:spPr>
        <p:txBody>
          <a:bodyPr/>
          <a:lstStyle/>
          <a:p>
            <a:pPr eaLnBrk="1" hangingPunct="1">
              <a:lnSpc>
                <a:spcPct val="90000"/>
              </a:lnSpc>
            </a:pPr>
            <a:r>
              <a:rPr lang="en-US" sz="2400" dirty="0"/>
              <a:t>Business conducted in cyberspace—no physical location</a:t>
            </a:r>
          </a:p>
          <a:p>
            <a:pPr eaLnBrk="1" hangingPunct="1">
              <a:lnSpc>
                <a:spcPct val="90000"/>
              </a:lnSpc>
            </a:pPr>
            <a:r>
              <a:rPr lang="en-US" sz="2400" dirty="0"/>
              <a:t>Price savings</a:t>
            </a:r>
          </a:p>
          <a:p>
            <a:pPr eaLnBrk="1" hangingPunct="1">
              <a:lnSpc>
                <a:spcPct val="90000"/>
              </a:lnSpc>
            </a:pPr>
            <a:r>
              <a:rPr lang="en-US" sz="2400" dirty="0"/>
              <a:t>Difficulty with returns. Customers uncomfortable with online transactions</a:t>
            </a:r>
            <a:r>
              <a:rPr lang="en-US" sz="1600" dirty="0"/>
              <a:t/>
            </a:r>
            <a:br>
              <a:rPr lang="en-US" sz="1600" dirty="0"/>
            </a:br>
            <a:r>
              <a:rPr lang="en-US" sz="1600" dirty="0">
                <a:latin typeface="Georgia" charset="0"/>
              </a:rPr>
              <a:t>	</a:t>
            </a:r>
            <a:endParaRPr lang="en-US" sz="2400" dirty="0">
              <a:latin typeface="Georgia" charset="0"/>
            </a:endParaRPr>
          </a:p>
        </p:txBody>
      </p:sp>
      <p:grpSp>
        <p:nvGrpSpPr>
          <p:cNvPr id="30725" name="Group 8"/>
          <p:cNvGrpSpPr>
            <a:grpSpLocks/>
          </p:cNvGrpSpPr>
          <p:nvPr/>
        </p:nvGrpSpPr>
        <p:grpSpPr bwMode="auto">
          <a:xfrm>
            <a:off x="1971675" y="3429000"/>
            <a:ext cx="5181600" cy="2714625"/>
            <a:chOff x="1056" y="2160"/>
            <a:chExt cx="3264" cy="1710"/>
          </a:xfrm>
        </p:grpSpPr>
        <p:pic>
          <p:nvPicPr>
            <p:cNvPr id="30726" name="Picture 4" descr="Fig05-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160"/>
              <a:ext cx="3234" cy="1710"/>
            </a:xfrm>
            <a:prstGeom prst="rect">
              <a:avLst/>
            </a:prstGeom>
            <a:noFill/>
            <a:ln w="31750">
              <a:solidFill>
                <a:srgbClr val="71918C"/>
              </a:solidFill>
              <a:miter lim="800000"/>
              <a:headEnd/>
              <a:tailEnd/>
            </a:ln>
            <a:extLst>
              <a:ext uri="{909E8E84-426E-40dd-AFC4-6F175D3DCCD1}">
                <a14:hiddenFill xmlns:a14="http://schemas.microsoft.com/office/drawing/2010/main">
                  <a:solidFill>
                    <a:srgbClr val="FFFFFF"/>
                  </a:solidFill>
                </a14:hiddenFill>
              </a:ext>
            </a:extLst>
          </p:spPr>
        </p:pic>
        <p:sp>
          <p:nvSpPr>
            <p:cNvPr id="30727" name="Rectangle 5"/>
            <p:cNvSpPr>
              <a:spLocks noChangeArrowheads="1"/>
            </p:cNvSpPr>
            <p:nvPr/>
          </p:nvSpPr>
          <p:spPr bwMode="auto">
            <a:xfrm>
              <a:off x="3216" y="2592"/>
              <a:ext cx="1104" cy="1056"/>
            </a:xfrm>
            <a:prstGeom prst="rect">
              <a:avLst/>
            </a:prstGeom>
            <a:solidFill>
              <a:srgbClr val="EB963C">
                <a:alpha val="20000"/>
              </a:srgbClr>
            </a:solidFill>
            <a:ln w="31750">
              <a:solidFill>
                <a:srgbClr val="EB963C"/>
              </a:solidFill>
              <a:miter lim="800000"/>
              <a:headEnd/>
              <a:tailEnd/>
            </a:ln>
          </p:spPr>
          <p:txBody>
            <a:bodyPr wrap="none" anchor="ctr"/>
            <a:lstStyle/>
            <a:p>
              <a:endParaRPr lang="en-US"/>
            </a:p>
          </p:txBody>
        </p:sp>
      </p:grpSp>
    </p:spTree>
    <p:extLst>
      <p:ext uri="{BB962C8B-B14F-4D97-AF65-F5344CB8AC3E}">
        <p14:creationId xmlns:p14="http://schemas.microsoft.com/office/powerpoint/2010/main" val="24036105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dirty="0">
                <a:solidFill>
                  <a:srgbClr val="4B5064"/>
                </a:solidFill>
              </a:rPr>
              <a:t>Components of a Business Model</a:t>
            </a:r>
          </a:p>
        </p:txBody>
      </p:sp>
      <p:sp>
        <p:nvSpPr>
          <p:cNvPr id="32772" name="Rectangle 6"/>
          <p:cNvSpPr>
            <a:spLocks noGrp="1" noChangeArrowheads="1"/>
          </p:cNvSpPr>
          <p:nvPr>
            <p:ph sz="quarter" idx="1"/>
          </p:nvPr>
        </p:nvSpPr>
        <p:spPr>
          <a:xfrm>
            <a:off x="304800" y="1752600"/>
            <a:ext cx="8504238" cy="4572000"/>
          </a:xfrm>
        </p:spPr>
        <p:txBody>
          <a:bodyPr/>
          <a:lstStyle/>
          <a:p>
            <a:pPr eaLnBrk="1" hangingPunct="1"/>
            <a:r>
              <a:rPr lang="en-US" dirty="0"/>
              <a:t>A plan of how to achieve EC success</a:t>
            </a:r>
          </a:p>
        </p:txBody>
      </p:sp>
      <p:pic>
        <p:nvPicPr>
          <p:cNvPr id="32773"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2743200"/>
            <a:ext cx="85645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9414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 Business </a:t>
            </a:r>
            <a:r>
              <a:rPr lang="en-US" dirty="0" smtClean="0"/>
              <a:t>Strategies:</a:t>
            </a:r>
            <a:br>
              <a:rPr lang="en-US" dirty="0" smtClean="0"/>
            </a:br>
            <a:r>
              <a:rPr lang="en-US" dirty="0" smtClean="0"/>
              <a:t>Revenue Models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8769174"/>
              </p:ext>
            </p:extLst>
          </p:nvPr>
        </p:nvGraphicFramePr>
        <p:xfrm>
          <a:off x="457200" y="1828800"/>
          <a:ext cx="8229600" cy="4211320"/>
        </p:xfrm>
        <a:graphic>
          <a:graphicData uri="http://schemas.openxmlformats.org/drawingml/2006/table">
            <a:tbl>
              <a:tblPr firstRow="1" bandRow="1">
                <a:tableStyleId>{F5AB1C69-6EDB-4FF4-983F-18BD219EF322}</a:tableStyleId>
              </a:tblPr>
              <a:tblGrid>
                <a:gridCol w="1752600"/>
                <a:gridCol w="3733800"/>
                <a:gridCol w="2743200"/>
              </a:tblGrid>
              <a:tr h="370840">
                <a:tc>
                  <a:txBody>
                    <a:bodyPr/>
                    <a:lstStyle/>
                    <a:p>
                      <a:r>
                        <a:rPr lang="en-US" dirty="0" smtClean="0"/>
                        <a:t>Revenue Type</a:t>
                      </a:r>
                      <a:endParaRPr lang="en-US" dirty="0"/>
                    </a:p>
                  </a:txBody>
                  <a:tcPr/>
                </a:tc>
                <a:tc>
                  <a:txBody>
                    <a:bodyPr/>
                    <a:lstStyle/>
                    <a:p>
                      <a:r>
                        <a:rPr lang="en-US" dirty="0" smtClean="0"/>
                        <a:t>Description</a:t>
                      </a:r>
                      <a:endParaRPr lang="en-US" dirty="0"/>
                    </a:p>
                  </a:txBody>
                  <a:tcPr/>
                </a:tc>
                <a:tc>
                  <a:txBody>
                    <a:bodyPr/>
                    <a:lstStyle/>
                    <a:p>
                      <a:r>
                        <a:rPr lang="en-US" dirty="0" smtClean="0"/>
                        <a:t>Who is Doing This?</a:t>
                      </a:r>
                      <a:endParaRPr lang="en-US" dirty="0"/>
                    </a:p>
                  </a:txBody>
                  <a:tcPr/>
                </a:tc>
              </a:tr>
              <a:tr h="370840">
                <a:tc>
                  <a:txBody>
                    <a:bodyPr/>
                    <a:lstStyle/>
                    <a:p>
                      <a:r>
                        <a:rPr lang="en-US" sz="1800" u="none" strike="noStrike" kern="1200" baseline="0" dirty="0" smtClean="0"/>
                        <a:t>Affiliate marketing</a:t>
                      </a:r>
                      <a:endParaRPr lang="en-US" dirty="0"/>
                    </a:p>
                  </a:txBody>
                  <a:tcPr/>
                </a:tc>
                <a:tc>
                  <a:txBody>
                    <a:bodyPr/>
                    <a:lstStyle/>
                    <a:p>
                      <a:r>
                        <a:rPr lang="en-US" sz="1800" u="none" strike="noStrike" kern="1200" baseline="0" dirty="0" smtClean="0"/>
                        <a:t>Paying businesses that bring or refer</a:t>
                      </a:r>
                    </a:p>
                    <a:p>
                      <a:r>
                        <a:rPr lang="en-US" sz="1800" u="none" strike="noStrike" kern="1200" baseline="0" dirty="0" smtClean="0"/>
                        <a:t>customers to another business</a:t>
                      </a:r>
                      <a:endParaRPr lang="en-US" dirty="0"/>
                    </a:p>
                  </a:txBody>
                  <a:tcPr/>
                </a:tc>
                <a:tc>
                  <a:txBody>
                    <a:bodyPr/>
                    <a:lstStyle/>
                    <a:p>
                      <a:r>
                        <a:rPr lang="en-US" sz="1800" u="none" strike="noStrike" kern="1200" baseline="0" dirty="0" err="1" smtClean="0"/>
                        <a:t>Amazon.com’s</a:t>
                      </a:r>
                      <a:r>
                        <a:rPr lang="en-US" sz="1800" u="none" strike="noStrike" kern="1200" baseline="0" dirty="0" smtClean="0"/>
                        <a:t> Associates</a:t>
                      </a:r>
                    </a:p>
                    <a:p>
                      <a:r>
                        <a:rPr lang="en-US" sz="1800" u="none" strike="noStrike" kern="1200" baseline="0" dirty="0" smtClean="0"/>
                        <a:t>program</a:t>
                      </a:r>
                      <a:endParaRPr lang="en-US" dirty="0"/>
                    </a:p>
                  </a:txBody>
                  <a:tcPr/>
                </a:tc>
              </a:tr>
              <a:tr h="370840">
                <a:tc>
                  <a:txBody>
                    <a:bodyPr/>
                    <a:lstStyle/>
                    <a:p>
                      <a:r>
                        <a:rPr lang="en-US" sz="1800" u="none" strike="noStrike" kern="1200" baseline="0" dirty="0" smtClean="0"/>
                        <a:t>Subscription</a:t>
                      </a:r>
                      <a:endParaRPr lang="en-US" dirty="0"/>
                    </a:p>
                  </a:txBody>
                  <a:tcPr/>
                </a:tc>
                <a:tc>
                  <a:txBody>
                    <a:bodyPr/>
                    <a:lstStyle/>
                    <a:p>
                      <a:r>
                        <a:rPr lang="en-US" sz="1800" u="none" strike="noStrike" kern="1200" baseline="0" dirty="0" smtClean="0"/>
                        <a:t>Users pay a monthly or yearly recurring fee for the product/service</a:t>
                      </a:r>
                      <a:endParaRPr lang="en-US" dirty="0"/>
                    </a:p>
                  </a:txBody>
                  <a:tcPr/>
                </a:tc>
                <a:tc>
                  <a:txBody>
                    <a:bodyPr/>
                    <a:lstStyle/>
                    <a:p>
                      <a:r>
                        <a:rPr lang="en-US" sz="1800" u="none" strike="noStrike" kern="1200" baseline="0" dirty="0" err="1" smtClean="0"/>
                        <a:t>Netflix.com</a:t>
                      </a:r>
                      <a:r>
                        <a:rPr lang="en-US" sz="1800" u="none" strike="noStrike" kern="1200" baseline="0" dirty="0" smtClean="0"/>
                        <a:t>, Luminosity, NY Times, LinkedIn</a:t>
                      </a:r>
                    </a:p>
                  </a:txBody>
                  <a:tcPr/>
                </a:tc>
              </a:tr>
              <a:tr h="370840">
                <a:tc>
                  <a:txBody>
                    <a:bodyPr/>
                    <a:lstStyle/>
                    <a:p>
                      <a:r>
                        <a:rPr lang="en-US" sz="1800" u="none" strike="noStrike" kern="1200" baseline="0" dirty="0" smtClean="0"/>
                        <a:t>Licensing</a:t>
                      </a:r>
                      <a:endParaRPr lang="en-US" dirty="0"/>
                    </a:p>
                  </a:txBody>
                  <a:tcPr/>
                </a:tc>
                <a:tc>
                  <a:txBody>
                    <a:bodyPr/>
                    <a:lstStyle/>
                    <a:p>
                      <a:r>
                        <a:rPr lang="en-US" sz="1800" u="none" strike="noStrike" kern="1200" baseline="0" dirty="0" smtClean="0"/>
                        <a:t>Users pay a fee for using protected</a:t>
                      </a:r>
                    </a:p>
                    <a:p>
                      <a:r>
                        <a:rPr lang="en-US" sz="1800" u="none" strike="noStrike" kern="1200" baseline="0" dirty="0" smtClean="0"/>
                        <a:t>intellectual property</a:t>
                      </a:r>
                      <a:endParaRPr lang="en-US" dirty="0"/>
                    </a:p>
                  </a:txBody>
                  <a:tcPr/>
                </a:tc>
                <a:tc>
                  <a:txBody>
                    <a:bodyPr/>
                    <a:lstStyle/>
                    <a:p>
                      <a:r>
                        <a:rPr lang="en-US" sz="1800" u="none" strike="noStrike" kern="1200" baseline="0" dirty="0" smtClean="0"/>
                        <a:t>Symantec, Norton</a:t>
                      </a:r>
                      <a:endParaRPr lang="en-US" dirty="0"/>
                    </a:p>
                  </a:txBody>
                  <a:tcPr/>
                </a:tc>
              </a:tr>
              <a:tr h="370840">
                <a:tc>
                  <a:txBody>
                    <a:bodyPr/>
                    <a:lstStyle/>
                    <a:p>
                      <a:r>
                        <a:rPr lang="en-US" sz="1800" u="none" strike="noStrike" kern="1200" baseline="0" dirty="0" smtClean="0"/>
                        <a:t>Transaction</a:t>
                      </a:r>
                    </a:p>
                    <a:p>
                      <a:r>
                        <a:rPr lang="en-US" sz="1800" u="none" strike="noStrike" kern="1200" baseline="0" dirty="0" smtClean="0"/>
                        <a:t>fees/Brokerage</a:t>
                      </a:r>
                      <a:endParaRPr lang="en-US" dirty="0"/>
                    </a:p>
                  </a:txBody>
                  <a:tcPr/>
                </a:tc>
                <a:tc>
                  <a:txBody>
                    <a:bodyPr/>
                    <a:lstStyle/>
                    <a:p>
                      <a:r>
                        <a:rPr lang="en-US" sz="1800" u="none" strike="noStrike" kern="1200" baseline="0" dirty="0" smtClean="0"/>
                        <a:t>A commission is paid to the business for aiding in the transaction</a:t>
                      </a:r>
                      <a:endParaRPr lang="en-US" dirty="0"/>
                    </a:p>
                  </a:txBody>
                  <a:tcPr/>
                </a:tc>
                <a:tc>
                  <a:txBody>
                    <a:bodyPr/>
                    <a:lstStyle/>
                    <a:p>
                      <a:r>
                        <a:rPr lang="en-US" sz="1800" u="none" strike="noStrike" kern="1200" baseline="0" dirty="0" smtClean="0"/>
                        <a:t>PayPal.com, eBay.com,</a:t>
                      </a:r>
                    </a:p>
                    <a:p>
                      <a:r>
                        <a:rPr lang="en-US" sz="1800" u="none" strike="noStrike" kern="1200" baseline="0" dirty="0" smtClean="0"/>
                        <a:t>Groupon.com</a:t>
                      </a:r>
                      <a:endParaRPr lang="en-US" dirty="0"/>
                    </a:p>
                  </a:txBody>
                  <a:tcPr/>
                </a:tc>
              </a:tr>
              <a:tr h="370840">
                <a:tc>
                  <a:txBody>
                    <a:bodyPr/>
                    <a:lstStyle/>
                    <a:p>
                      <a:r>
                        <a:rPr lang="en-US" sz="1800" u="none" strike="noStrike" kern="1200" baseline="0" dirty="0" smtClean="0"/>
                        <a:t>Traditional sales</a:t>
                      </a:r>
                      <a:endParaRPr lang="en-US" dirty="0"/>
                    </a:p>
                  </a:txBody>
                  <a:tcPr/>
                </a:tc>
                <a:tc>
                  <a:txBody>
                    <a:bodyPr/>
                    <a:lstStyle/>
                    <a:p>
                      <a:r>
                        <a:rPr lang="en-US" sz="1800" u="none" strike="noStrike" kern="1200" baseline="0" dirty="0" smtClean="0"/>
                        <a:t>A consumer buys a product/service from the Web site</a:t>
                      </a:r>
                      <a:endParaRPr lang="en-US" dirty="0"/>
                    </a:p>
                  </a:txBody>
                  <a:tcPr/>
                </a:tc>
                <a:tc>
                  <a:txBody>
                    <a:bodyPr/>
                    <a:lstStyle/>
                    <a:p>
                      <a:r>
                        <a:rPr lang="en-US" sz="1800" u="none" strike="noStrike" kern="1200" baseline="0" dirty="0" smtClean="0"/>
                        <a:t>Nordstrom.com, iTunes.com</a:t>
                      </a:r>
                      <a:endParaRPr lang="en-US" dirty="0"/>
                    </a:p>
                  </a:txBody>
                  <a:tcPr/>
                </a:tc>
              </a:tr>
              <a:tr h="370840">
                <a:tc>
                  <a:txBody>
                    <a:bodyPr/>
                    <a:lstStyle/>
                    <a:p>
                      <a:r>
                        <a:rPr lang="en-US" sz="1800" u="none" strike="noStrike" kern="1200" baseline="0" dirty="0" smtClean="0"/>
                        <a:t>Web advertising</a:t>
                      </a:r>
                      <a:endParaRPr lang="en-US" dirty="0"/>
                    </a:p>
                  </a:txBody>
                  <a:tcPr/>
                </a:tc>
                <a:tc>
                  <a:txBody>
                    <a:bodyPr/>
                    <a:lstStyle/>
                    <a:p>
                      <a:r>
                        <a:rPr lang="en-US" sz="1800" u="none" strike="noStrike" kern="1200" baseline="0" dirty="0" smtClean="0"/>
                        <a:t>A free service/product is supported by advertising on the Web site</a:t>
                      </a:r>
                      <a:endParaRPr lang="en-US" dirty="0"/>
                    </a:p>
                  </a:txBody>
                  <a:tcPr/>
                </a:tc>
                <a:tc>
                  <a:txBody>
                    <a:bodyPr/>
                    <a:lstStyle/>
                    <a:p>
                      <a:r>
                        <a:rPr lang="en-US" sz="1800" u="none" strike="noStrike" kern="1200" baseline="0" dirty="0" smtClean="0"/>
                        <a:t>Facebook.com, Answers.com</a:t>
                      </a:r>
                      <a:endParaRPr lang="en-US" dirty="0"/>
                    </a:p>
                  </a:txBody>
                  <a:tcPr/>
                </a:tc>
              </a:tr>
            </a:tbl>
          </a:graphicData>
        </a:graphic>
      </p:graphicFrame>
    </p:spTree>
    <p:extLst>
      <p:ext uri="{BB962C8B-B14F-4D97-AF65-F5344CB8AC3E}">
        <p14:creationId xmlns:p14="http://schemas.microsoft.com/office/powerpoint/2010/main" val="40033409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defRPr/>
            </a:pPr>
            <a:r>
              <a:rPr lang="en-US" smtClean="0"/>
              <a:t>Question</a:t>
            </a:r>
          </a:p>
        </p:txBody>
      </p:sp>
      <p:sp>
        <p:nvSpPr>
          <p:cNvPr id="31747" name="Content Placeholder 2"/>
          <p:cNvSpPr>
            <a:spLocks noGrp="1"/>
          </p:cNvSpPr>
          <p:nvPr>
            <p:ph idx="1"/>
          </p:nvPr>
        </p:nvSpPr>
        <p:spPr>
          <a:xfrm>
            <a:off x="301625" y="1905000"/>
            <a:ext cx="8504238" cy="4572000"/>
          </a:xfrm>
        </p:spPr>
        <p:txBody>
          <a:bodyPr/>
          <a:lstStyle/>
          <a:p>
            <a:r>
              <a:rPr lang="en-US" altLang="en-US" dirty="0" smtClean="0"/>
              <a:t>What is the difference between…</a:t>
            </a:r>
          </a:p>
          <a:p>
            <a:pPr lvl="1"/>
            <a:r>
              <a:rPr lang="en-US" altLang="en-US" dirty="0" smtClean="0"/>
              <a:t>The Internet</a:t>
            </a:r>
          </a:p>
          <a:p>
            <a:pPr lvl="1"/>
            <a:r>
              <a:rPr lang="en-US" altLang="en-US" dirty="0" smtClean="0"/>
              <a:t>An Extranet</a:t>
            </a:r>
          </a:p>
          <a:p>
            <a:pPr lvl="1"/>
            <a:r>
              <a:rPr lang="en-US" altLang="en-US" dirty="0" smtClean="0"/>
              <a:t>An Intranet</a:t>
            </a:r>
          </a:p>
        </p:txBody>
      </p:sp>
    </p:spTree>
    <p:extLst>
      <p:ext uri="{BB962C8B-B14F-4D97-AF65-F5344CB8AC3E}">
        <p14:creationId xmlns:p14="http://schemas.microsoft.com/office/powerpoint/2010/main" val="1870032055"/>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defRPr/>
            </a:pPr>
            <a:r>
              <a:rPr lang="en-US" smtClean="0"/>
              <a:t>The Internet . . . A network of networks</a:t>
            </a:r>
          </a:p>
        </p:txBody>
      </p:sp>
      <p:sp>
        <p:nvSpPr>
          <p:cNvPr id="631811" name="Rectangle 3"/>
          <p:cNvSpPr>
            <a:spLocks noGrp="1" noChangeArrowheads="1"/>
          </p:cNvSpPr>
          <p:nvPr>
            <p:ph type="body" idx="1"/>
          </p:nvPr>
        </p:nvSpPr>
        <p:spPr>
          <a:xfrm>
            <a:off x="457200" y="2057400"/>
            <a:ext cx="8534400" cy="3962400"/>
          </a:xfrm>
        </p:spPr>
        <p:txBody>
          <a:bodyPr/>
          <a:lstStyle/>
          <a:p>
            <a:pPr eaLnBrk="1" hangingPunct="1">
              <a:lnSpc>
                <a:spcPct val="90000"/>
              </a:lnSpc>
            </a:pPr>
            <a:r>
              <a:rPr lang="en-US" altLang="en-US" sz="2000" smtClean="0"/>
              <a:t>Computers and other devices capable of communicating</a:t>
            </a:r>
          </a:p>
          <a:p>
            <a:pPr lvl="1" eaLnBrk="1" hangingPunct="1">
              <a:lnSpc>
                <a:spcPct val="90000"/>
              </a:lnSpc>
            </a:pPr>
            <a:r>
              <a:rPr lang="en-US" altLang="en-US" sz="1800" smtClean="0"/>
              <a:t>Servers, desktops and laptops</a:t>
            </a:r>
          </a:p>
          <a:p>
            <a:pPr lvl="1" eaLnBrk="1" hangingPunct="1">
              <a:lnSpc>
                <a:spcPct val="90000"/>
              </a:lnSpc>
            </a:pPr>
            <a:r>
              <a:rPr lang="en-US" altLang="en-US" sz="1800" smtClean="0"/>
              <a:t>Phones, PDAs and other mobile devices</a:t>
            </a:r>
          </a:p>
          <a:p>
            <a:pPr lvl="1" eaLnBrk="1" hangingPunct="1">
              <a:lnSpc>
                <a:spcPct val="90000"/>
              </a:lnSpc>
            </a:pPr>
            <a:r>
              <a:rPr lang="en-US" altLang="en-US" sz="1800" smtClean="0"/>
              <a:t>Xbox 360, Wii</a:t>
            </a:r>
          </a:p>
          <a:p>
            <a:pPr lvl="1" eaLnBrk="1" hangingPunct="1">
              <a:lnSpc>
                <a:spcPct val="90000"/>
              </a:lnSpc>
            </a:pPr>
            <a:r>
              <a:rPr lang="en-US" altLang="en-US" sz="1800" smtClean="0"/>
              <a:t>Vending machines, appliances, etc.</a:t>
            </a:r>
          </a:p>
          <a:p>
            <a:pPr eaLnBrk="1" hangingPunct="1">
              <a:lnSpc>
                <a:spcPct val="90000"/>
              </a:lnSpc>
            </a:pPr>
            <a:endParaRPr lang="en-US" altLang="en-US" sz="2000" smtClean="0"/>
          </a:p>
          <a:p>
            <a:pPr eaLnBrk="1" hangingPunct="1">
              <a:lnSpc>
                <a:spcPct val="90000"/>
              </a:lnSpc>
            </a:pPr>
            <a:r>
              <a:rPr lang="en-US" altLang="en-US" sz="2000" smtClean="0"/>
              <a:t>The infrastructure that connects them (fiber optics, copper, modems, routers, microwave, etc.) </a:t>
            </a:r>
          </a:p>
          <a:p>
            <a:pPr eaLnBrk="1" hangingPunct="1">
              <a:lnSpc>
                <a:spcPct val="90000"/>
              </a:lnSpc>
            </a:pPr>
            <a:endParaRPr lang="en-US" altLang="en-US" sz="2000" smtClean="0"/>
          </a:p>
          <a:p>
            <a:pPr eaLnBrk="1" hangingPunct="1">
              <a:lnSpc>
                <a:spcPct val="90000"/>
              </a:lnSpc>
            </a:pPr>
            <a:r>
              <a:rPr lang="en-US" altLang="en-US" sz="2000" smtClean="0"/>
              <a:t>The software tools and protocols that make communication possible </a:t>
            </a:r>
          </a:p>
          <a:p>
            <a:pPr eaLnBrk="1" hangingPunct="1">
              <a:lnSpc>
                <a:spcPct val="90000"/>
              </a:lnSpc>
            </a:pPr>
            <a:endParaRPr lang="en-US" altLang="en-US" sz="2000" smtClean="0"/>
          </a:p>
          <a:p>
            <a:pPr eaLnBrk="1" hangingPunct="1">
              <a:lnSpc>
                <a:spcPct val="90000"/>
              </a:lnSpc>
            </a:pPr>
            <a:r>
              <a:rPr lang="en-US" altLang="en-US" sz="2000" smtClean="0"/>
              <a:t>It is more than the World Wide Web!</a:t>
            </a:r>
          </a:p>
          <a:p>
            <a:pPr eaLnBrk="1" hangingPunct="1">
              <a:lnSpc>
                <a:spcPct val="90000"/>
              </a:lnSpc>
            </a:pPr>
            <a:endParaRPr lang="en-US" altLang="en-US" sz="2000" smtClean="0"/>
          </a:p>
        </p:txBody>
      </p:sp>
    </p:spTree>
    <p:extLst>
      <p:ext uri="{BB962C8B-B14F-4D97-AF65-F5344CB8AC3E}">
        <p14:creationId xmlns:p14="http://schemas.microsoft.com/office/powerpoint/2010/main" val="3576185941"/>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1811">
                                            <p:txEl>
                                              <p:pRg st="0" end="0"/>
                                            </p:txEl>
                                          </p:spTgt>
                                        </p:tgtEl>
                                        <p:attrNameLst>
                                          <p:attrName>style.visibility</p:attrName>
                                        </p:attrNameLst>
                                      </p:cBhvr>
                                      <p:to>
                                        <p:strVal val="visible"/>
                                      </p:to>
                                    </p:set>
                                    <p:animEffect transition="in" filter="fade">
                                      <p:cBhvr>
                                        <p:cTn id="7" dur="2000"/>
                                        <p:tgtEl>
                                          <p:spTgt spid="6318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1811">
                                            <p:txEl>
                                              <p:pRg st="1" end="1"/>
                                            </p:txEl>
                                          </p:spTgt>
                                        </p:tgtEl>
                                        <p:attrNameLst>
                                          <p:attrName>style.visibility</p:attrName>
                                        </p:attrNameLst>
                                      </p:cBhvr>
                                      <p:to>
                                        <p:strVal val="visible"/>
                                      </p:to>
                                    </p:set>
                                    <p:animEffect transition="in" filter="fade">
                                      <p:cBhvr>
                                        <p:cTn id="10" dur="2000"/>
                                        <p:tgtEl>
                                          <p:spTgt spid="6318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1811">
                                            <p:txEl>
                                              <p:pRg st="2" end="2"/>
                                            </p:txEl>
                                          </p:spTgt>
                                        </p:tgtEl>
                                        <p:attrNameLst>
                                          <p:attrName>style.visibility</p:attrName>
                                        </p:attrNameLst>
                                      </p:cBhvr>
                                      <p:to>
                                        <p:strVal val="visible"/>
                                      </p:to>
                                    </p:set>
                                    <p:animEffect transition="in" filter="fade">
                                      <p:cBhvr>
                                        <p:cTn id="13" dur="2000"/>
                                        <p:tgtEl>
                                          <p:spTgt spid="6318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1811">
                                            <p:txEl>
                                              <p:pRg st="3" end="3"/>
                                            </p:txEl>
                                          </p:spTgt>
                                        </p:tgtEl>
                                        <p:attrNameLst>
                                          <p:attrName>style.visibility</p:attrName>
                                        </p:attrNameLst>
                                      </p:cBhvr>
                                      <p:to>
                                        <p:strVal val="visible"/>
                                      </p:to>
                                    </p:set>
                                    <p:animEffect transition="in" filter="fade">
                                      <p:cBhvr>
                                        <p:cTn id="16" dur="2000"/>
                                        <p:tgtEl>
                                          <p:spTgt spid="63181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1811">
                                            <p:txEl>
                                              <p:pRg st="4" end="4"/>
                                            </p:txEl>
                                          </p:spTgt>
                                        </p:tgtEl>
                                        <p:attrNameLst>
                                          <p:attrName>style.visibility</p:attrName>
                                        </p:attrNameLst>
                                      </p:cBhvr>
                                      <p:to>
                                        <p:strVal val="visible"/>
                                      </p:to>
                                    </p:set>
                                    <p:animEffect transition="in" filter="fade">
                                      <p:cBhvr>
                                        <p:cTn id="19" dur="2000"/>
                                        <p:tgtEl>
                                          <p:spTgt spid="631811">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31811">
                                            <p:txEl>
                                              <p:pRg st="6" end="6"/>
                                            </p:txEl>
                                          </p:spTgt>
                                        </p:tgtEl>
                                        <p:attrNameLst>
                                          <p:attrName>style.visibility</p:attrName>
                                        </p:attrNameLst>
                                      </p:cBhvr>
                                      <p:to>
                                        <p:strVal val="visible"/>
                                      </p:to>
                                    </p:set>
                                    <p:animEffect transition="in" filter="fade">
                                      <p:cBhvr>
                                        <p:cTn id="24" dur="2000"/>
                                        <p:tgtEl>
                                          <p:spTgt spid="631811">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31811">
                                            <p:txEl>
                                              <p:pRg st="8" end="8"/>
                                            </p:txEl>
                                          </p:spTgt>
                                        </p:tgtEl>
                                        <p:attrNameLst>
                                          <p:attrName>style.visibility</p:attrName>
                                        </p:attrNameLst>
                                      </p:cBhvr>
                                      <p:to>
                                        <p:strVal val="visible"/>
                                      </p:to>
                                    </p:set>
                                    <p:animEffect transition="in" filter="fade">
                                      <p:cBhvr>
                                        <p:cTn id="29" dur="2000"/>
                                        <p:tgtEl>
                                          <p:spTgt spid="631811">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31811">
                                            <p:txEl>
                                              <p:pRg st="10" end="10"/>
                                            </p:txEl>
                                          </p:spTgt>
                                        </p:tgtEl>
                                        <p:attrNameLst>
                                          <p:attrName>style.visibility</p:attrName>
                                        </p:attrNameLst>
                                      </p:cBhvr>
                                      <p:to>
                                        <p:strVal val="visible"/>
                                      </p:to>
                                    </p:set>
                                    <p:animEffect transition="in" filter="fade">
                                      <p:cBhvr>
                                        <p:cTn id="34" dur="2000"/>
                                        <p:tgtEl>
                                          <p:spTgt spid="6318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defRPr/>
            </a:pPr>
            <a:r>
              <a:rPr lang="en-US" dirty="0" smtClean="0"/>
              <a:t>As a result of </a:t>
            </a:r>
            <a:r>
              <a:rPr lang="en-US" dirty="0" smtClean="0"/>
              <a:t>Internet Protocol </a:t>
            </a:r>
            <a:r>
              <a:rPr lang="en-US" dirty="0" smtClean="0"/>
              <a:t>standards</a:t>
            </a:r>
            <a:endParaRPr lang="en-US" dirty="0" smtClean="0"/>
          </a:p>
        </p:txBody>
      </p:sp>
      <p:sp>
        <p:nvSpPr>
          <p:cNvPr id="632835" name="Rectangle 3"/>
          <p:cNvSpPr>
            <a:spLocks noGrp="1" noChangeArrowheads="1"/>
          </p:cNvSpPr>
          <p:nvPr>
            <p:ph type="body" idx="1"/>
          </p:nvPr>
        </p:nvSpPr>
        <p:spPr>
          <a:xfrm>
            <a:off x="685800" y="1905000"/>
            <a:ext cx="8305800" cy="4114800"/>
          </a:xfrm>
        </p:spPr>
        <p:txBody>
          <a:bodyPr>
            <a:normAutofit fontScale="92500"/>
          </a:bodyPr>
          <a:lstStyle/>
          <a:p>
            <a:pPr eaLnBrk="1" hangingPunct="1">
              <a:lnSpc>
                <a:spcPct val="90000"/>
              </a:lnSpc>
            </a:pPr>
            <a:r>
              <a:rPr lang="en-US" altLang="en-US" sz="2400" dirty="0" smtClean="0"/>
              <a:t>Things you probably take for granted…</a:t>
            </a:r>
          </a:p>
          <a:p>
            <a:pPr lvl="1" eaLnBrk="1" hangingPunct="1">
              <a:lnSpc>
                <a:spcPct val="90000"/>
              </a:lnSpc>
            </a:pPr>
            <a:endParaRPr lang="en-US" altLang="en-US" dirty="0" smtClean="0"/>
          </a:p>
          <a:p>
            <a:pPr lvl="1" eaLnBrk="1" hangingPunct="1">
              <a:lnSpc>
                <a:spcPct val="90000"/>
              </a:lnSpc>
            </a:pPr>
            <a:r>
              <a:rPr lang="en-US" altLang="en-US" dirty="0" smtClean="0"/>
              <a:t>You can retrieve material using a browser from any Web Server regardless of technology or location</a:t>
            </a:r>
          </a:p>
          <a:p>
            <a:pPr lvl="1" eaLnBrk="1" hangingPunct="1">
              <a:lnSpc>
                <a:spcPct val="90000"/>
              </a:lnSpc>
            </a:pPr>
            <a:endParaRPr lang="en-US" altLang="en-US" dirty="0" smtClean="0"/>
          </a:p>
          <a:p>
            <a:pPr lvl="1" eaLnBrk="1" hangingPunct="1">
              <a:lnSpc>
                <a:spcPct val="90000"/>
              </a:lnSpc>
            </a:pPr>
            <a:r>
              <a:rPr lang="en-US" altLang="en-US" dirty="0" smtClean="0"/>
              <a:t>You can send email to any email account regardless of technology or location</a:t>
            </a:r>
          </a:p>
          <a:p>
            <a:pPr lvl="1" eaLnBrk="1" hangingPunct="1">
              <a:lnSpc>
                <a:spcPct val="90000"/>
              </a:lnSpc>
            </a:pPr>
            <a:endParaRPr lang="en-US" altLang="en-US" dirty="0" smtClean="0"/>
          </a:p>
          <a:p>
            <a:pPr lvl="1" eaLnBrk="1" hangingPunct="1">
              <a:lnSpc>
                <a:spcPct val="90000"/>
              </a:lnSpc>
            </a:pPr>
            <a:r>
              <a:rPr lang="en-US" altLang="en-US" dirty="0" smtClean="0"/>
              <a:t>Dissimilar computers at multiple locations can function together to complete a process</a:t>
            </a:r>
          </a:p>
        </p:txBody>
      </p:sp>
    </p:spTree>
    <p:extLst>
      <p:ext uri="{BB962C8B-B14F-4D97-AF65-F5344CB8AC3E}">
        <p14:creationId xmlns:p14="http://schemas.microsoft.com/office/powerpoint/2010/main" val="1867247060"/>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2835">
                                            <p:txEl>
                                              <p:pRg st="0" end="0"/>
                                            </p:txEl>
                                          </p:spTgt>
                                        </p:tgtEl>
                                        <p:attrNameLst>
                                          <p:attrName>style.visibility</p:attrName>
                                        </p:attrNameLst>
                                      </p:cBhvr>
                                      <p:to>
                                        <p:strVal val="visible"/>
                                      </p:to>
                                    </p:set>
                                    <p:anim calcmode="lin" valueType="num">
                                      <p:cBhvr additive="base">
                                        <p:cTn id="7" dur="500" fill="hold"/>
                                        <p:tgtEl>
                                          <p:spTgt spid="6328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28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2835">
                                            <p:txEl>
                                              <p:pRg st="2" end="2"/>
                                            </p:txEl>
                                          </p:spTgt>
                                        </p:tgtEl>
                                        <p:attrNameLst>
                                          <p:attrName>style.visibility</p:attrName>
                                        </p:attrNameLst>
                                      </p:cBhvr>
                                      <p:to>
                                        <p:strVal val="visible"/>
                                      </p:to>
                                    </p:set>
                                    <p:anim calcmode="lin" valueType="num">
                                      <p:cBhvr additive="base">
                                        <p:cTn id="11" dur="500" fill="hold"/>
                                        <p:tgtEl>
                                          <p:spTgt spid="63283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3283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32835">
                                            <p:txEl>
                                              <p:pRg st="4" end="4"/>
                                            </p:txEl>
                                          </p:spTgt>
                                        </p:tgtEl>
                                        <p:attrNameLst>
                                          <p:attrName>style.visibility</p:attrName>
                                        </p:attrNameLst>
                                      </p:cBhvr>
                                      <p:to>
                                        <p:strVal val="visible"/>
                                      </p:to>
                                    </p:set>
                                    <p:anim calcmode="lin" valueType="num">
                                      <p:cBhvr additive="base">
                                        <p:cTn id="15" dur="500" fill="hold"/>
                                        <p:tgtEl>
                                          <p:spTgt spid="63283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3283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32835">
                                            <p:txEl>
                                              <p:pRg st="6" end="6"/>
                                            </p:txEl>
                                          </p:spTgt>
                                        </p:tgtEl>
                                        <p:attrNameLst>
                                          <p:attrName>style.visibility</p:attrName>
                                        </p:attrNameLst>
                                      </p:cBhvr>
                                      <p:to>
                                        <p:strVal val="visible"/>
                                      </p:to>
                                    </p:set>
                                    <p:anim calcmode="lin" valueType="num">
                                      <p:cBhvr additive="base">
                                        <p:cTn id="19" dur="500" fill="hold"/>
                                        <p:tgtEl>
                                          <p:spTgt spid="63283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28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solidFill>
                  <a:srgbClr val="4B5064"/>
                </a:solidFill>
              </a:rPr>
              <a:t>Business-to-Business E-</a:t>
            </a:r>
            <a:r>
              <a:rPr lang="en-US" sz="3600" dirty="0" smtClean="0">
                <a:solidFill>
                  <a:srgbClr val="4B5064"/>
                </a:solidFill>
              </a:rPr>
              <a:t>Commerce – Where the money is</a:t>
            </a:r>
            <a:endParaRPr lang="en-US" dirty="0"/>
          </a:p>
        </p:txBody>
      </p:sp>
      <p:sp>
        <p:nvSpPr>
          <p:cNvPr id="34819" name="Content Placeholder 2"/>
          <p:cNvSpPr>
            <a:spLocks noGrp="1"/>
          </p:cNvSpPr>
          <p:nvPr>
            <p:ph sz="quarter" idx="1"/>
          </p:nvPr>
        </p:nvSpPr>
        <p:spPr>
          <a:xfrm>
            <a:off x="301625" y="1752600"/>
            <a:ext cx="8504238" cy="4572000"/>
          </a:xfrm>
        </p:spPr>
        <p:txBody>
          <a:bodyPr/>
          <a:lstStyle/>
          <a:p>
            <a:pPr eaLnBrk="1" hangingPunct="1"/>
            <a:r>
              <a:rPr lang="en-US" altLang="en-US" dirty="0" smtClean="0"/>
              <a:t>B2B involves exchanges between two or more businesses; these exchanges do not include end customers (consumers).</a:t>
            </a:r>
          </a:p>
          <a:p>
            <a:pPr eaLnBrk="1" hangingPunct="1"/>
            <a:endParaRPr lang="en-US" altLang="en-US" dirty="0" smtClean="0"/>
          </a:p>
          <a:p>
            <a:pPr eaLnBrk="1" hangingPunct="1"/>
            <a:r>
              <a:rPr lang="en-US" altLang="en-US" i="1" dirty="0" smtClean="0"/>
              <a:t>Supply chain—</a:t>
            </a:r>
            <a:r>
              <a:rPr lang="en-US" altLang="en-US" dirty="0" smtClean="0"/>
              <a:t>companies and processes moving product from suppliers of raw materials to suppliers of intermediate components, to final production, to the customer.</a:t>
            </a:r>
          </a:p>
          <a:p>
            <a:endParaRPr lang="en-US" altLang="en-US" dirty="0" smtClean="0"/>
          </a:p>
        </p:txBody>
      </p:sp>
    </p:spTree>
    <p:extLst>
      <p:ext uri="{BB962C8B-B14F-4D97-AF65-F5344CB8AC3E}">
        <p14:creationId xmlns:p14="http://schemas.microsoft.com/office/powerpoint/2010/main" val="10020545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Supply Network</a:t>
            </a:r>
            <a:endParaRPr lang="en-US" dirty="0"/>
          </a:p>
        </p:txBody>
      </p:sp>
      <p:pic>
        <p:nvPicPr>
          <p:cNvPr id="35844" name="Content Placeholder 6" descr="Noname.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127500" y="1622425"/>
            <a:ext cx="4662488" cy="4572000"/>
          </a:xfrm>
        </p:spPr>
      </p:pic>
      <p:sp>
        <p:nvSpPr>
          <p:cNvPr id="8" name="Rectangle 3"/>
          <p:cNvSpPr txBox="1">
            <a:spLocks noChangeArrowheads="1"/>
          </p:cNvSpPr>
          <p:nvPr/>
        </p:nvSpPr>
        <p:spPr bwMode="auto">
          <a:xfrm>
            <a:off x="361950" y="1905000"/>
            <a:ext cx="3733800" cy="2819400"/>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defRPr/>
            </a:pPr>
            <a:r>
              <a:rPr lang="en-US" sz="2600" dirty="0">
                <a:latin typeface="+mn-lt"/>
                <a:cs typeface="+mn-cs"/>
              </a:rPr>
              <a:t>The farther out in the supply chain one looks, the more suppliers are involved, forming a supply network.</a:t>
            </a:r>
            <a:endParaRPr lang="en-US" sz="2000" dirty="0">
              <a:latin typeface="+mn-lt"/>
              <a:cs typeface="+mn-cs"/>
            </a:endParaRPr>
          </a:p>
        </p:txBody>
      </p:sp>
    </p:spTree>
    <p:extLst>
      <p:ext uri="{BB962C8B-B14F-4D97-AF65-F5344CB8AC3E}">
        <p14:creationId xmlns:p14="http://schemas.microsoft.com/office/powerpoint/2010/main" val="4262350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4 Learning Objectives</a:t>
            </a:r>
            <a:br>
              <a:rPr lang="en-US" dirty="0" smtClean="0"/>
            </a:br>
            <a:r>
              <a:rPr lang="en-US" dirty="0"/>
              <a:t>After </a:t>
            </a:r>
            <a:r>
              <a:rPr lang="en-US" dirty="0" smtClean="0"/>
              <a:t>this chapter</a:t>
            </a:r>
            <a:r>
              <a:rPr lang="en-US" dirty="0"/>
              <a:t>, you will be </a:t>
            </a:r>
            <a:r>
              <a:rPr lang="en-US" dirty="0" smtClean="0"/>
              <a:t>able to:</a:t>
            </a:r>
            <a:endParaRPr lang="en-US" dirty="0"/>
          </a:p>
        </p:txBody>
      </p:sp>
      <p:graphicFrame>
        <p:nvGraphicFramePr>
          <p:cNvPr id="4" name="Diagram 3"/>
          <p:cNvGraphicFramePr/>
          <p:nvPr>
            <p:extLst>
              <p:ext uri="{D42A27DB-BD31-4B8C-83A1-F6EECF244321}">
                <p14:modId xmlns:p14="http://schemas.microsoft.com/office/powerpoint/2010/main" val="2439929298"/>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36867" name="Content Placeholder 2"/>
          <p:cNvSpPr>
            <a:spLocks noGrp="1"/>
          </p:cNvSpPr>
          <p:nvPr>
            <p:ph sz="quarter" idx="1"/>
          </p:nvPr>
        </p:nvSpPr>
        <p:spPr>
          <a:xfrm>
            <a:off x="301625" y="1752600"/>
            <a:ext cx="8504238" cy="4572000"/>
          </a:xfrm>
        </p:spPr>
        <p:txBody>
          <a:bodyPr>
            <a:normAutofit lnSpcReduction="10000"/>
          </a:bodyPr>
          <a:lstStyle/>
          <a:p>
            <a:r>
              <a:rPr lang="en-US" altLang="en-US" dirty="0" smtClean="0"/>
              <a:t>Prior to the introduction of the Internet and Web, the secure communication of proprietary information in business-to-business electronic commerce was facilitated using ________.</a:t>
            </a:r>
          </a:p>
          <a:p>
            <a:pPr lvl="1"/>
            <a:r>
              <a:rPr lang="en-US" altLang="en-US" dirty="0" smtClean="0"/>
              <a:t>A) executive information system</a:t>
            </a:r>
          </a:p>
          <a:p>
            <a:pPr lvl="1"/>
            <a:r>
              <a:rPr lang="en-US" altLang="en-US" dirty="0" smtClean="0"/>
              <a:t>B) cloud computing</a:t>
            </a:r>
          </a:p>
          <a:p>
            <a:pPr lvl="1"/>
            <a:r>
              <a:rPr lang="en-US" altLang="en-US" dirty="0" smtClean="0"/>
              <a:t>C) enterprise resource planning</a:t>
            </a:r>
          </a:p>
          <a:p>
            <a:pPr lvl="1"/>
            <a:r>
              <a:rPr lang="en-US" altLang="en-US" dirty="0" smtClean="0"/>
              <a:t>D) electronic data interchange</a:t>
            </a:r>
          </a:p>
          <a:p>
            <a:pPr lvl="1"/>
            <a:r>
              <a:rPr lang="en-US" altLang="en-US" dirty="0" smtClean="0"/>
              <a:t>E) supply chain management</a:t>
            </a:r>
          </a:p>
        </p:txBody>
      </p:sp>
      <p:sp>
        <p:nvSpPr>
          <p:cNvPr id="5" name="Oval 4"/>
          <p:cNvSpPr/>
          <p:nvPr/>
        </p:nvSpPr>
        <p:spPr>
          <a:xfrm>
            <a:off x="914400" y="5022850"/>
            <a:ext cx="609600" cy="463550"/>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2287640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228600"/>
            <a:ext cx="8001000" cy="838200"/>
          </a:xfrm>
        </p:spPr>
        <p:txBody>
          <a:bodyPr/>
          <a:lstStyle/>
          <a:p>
            <a:pPr eaLnBrk="1" hangingPunct="1"/>
            <a:r>
              <a:rPr lang="en-US" sz="3700" dirty="0">
                <a:solidFill>
                  <a:srgbClr val="4B5064"/>
                </a:solidFill>
                <a:latin typeface="+mn-lt"/>
              </a:rPr>
              <a:t>Electronic Data Interchange (EDI)</a:t>
            </a:r>
          </a:p>
        </p:txBody>
      </p:sp>
      <p:sp>
        <p:nvSpPr>
          <p:cNvPr id="36868" name="Rectangle 3"/>
          <p:cNvSpPr>
            <a:spLocks noGrp="1" noChangeArrowheads="1"/>
          </p:cNvSpPr>
          <p:nvPr>
            <p:ph sz="quarter" idx="1"/>
          </p:nvPr>
        </p:nvSpPr>
        <p:spPr>
          <a:xfrm>
            <a:off x="304800" y="1828800"/>
            <a:ext cx="8001000" cy="5334000"/>
          </a:xfrm>
        </p:spPr>
        <p:txBody>
          <a:bodyPr/>
          <a:lstStyle/>
          <a:p>
            <a:pPr eaLnBrk="1" hangingPunct="1">
              <a:spcAft>
                <a:spcPct val="50000"/>
              </a:spcAft>
            </a:pPr>
            <a:r>
              <a:rPr lang="en-US" sz="2400" dirty="0"/>
              <a:t>Used prior to the introduction of the Internet</a:t>
            </a:r>
          </a:p>
          <a:p>
            <a:pPr eaLnBrk="1" hangingPunct="1">
              <a:spcAft>
                <a:spcPct val="50000"/>
              </a:spcAft>
            </a:pPr>
            <a:r>
              <a:rPr lang="en-US" sz="2400" dirty="0"/>
              <a:t>EDI = computer–computer communication (without human intervention) following standards:</a:t>
            </a:r>
          </a:p>
          <a:p>
            <a:pPr lvl="1" eaLnBrk="1" hangingPunct="1">
              <a:spcAft>
                <a:spcPct val="50000"/>
              </a:spcAft>
            </a:pPr>
            <a:r>
              <a:rPr lang="en-US" sz="2000" dirty="0"/>
              <a:t>UN Economic Commission (Europe), and</a:t>
            </a:r>
          </a:p>
          <a:p>
            <a:pPr lvl="1" eaLnBrk="1" hangingPunct="1">
              <a:spcAft>
                <a:spcPct val="50000"/>
              </a:spcAft>
            </a:pPr>
            <a:r>
              <a:rPr lang="en-US" sz="2000" dirty="0"/>
              <a:t>American National Standards Institute .</a:t>
            </a:r>
            <a:endParaRPr lang="en-US" sz="1900" dirty="0"/>
          </a:p>
          <a:p>
            <a:pPr eaLnBrk="1" hangingPunct="1">
              <a:lnSpc>
                <a:spcPct val="90000"/>
              </a:lnSpc>
              <a:spcAft>
                <a:spcPct val="50000"/>
              </a:spcAft>
            </a:pPr>
            <a:r>
              <a:rPr lang="en-US" sz="2400" dirty="0"/>
              <a:t>However: </a:t>
            </a:r>
          </a:p>
          <a:p>
            <a:pPr lvl="1" eaLnBrk="1" hangingPunct="1">
              <a:lnSpc>
                <a:spcPct val="90000"/>
              </a:lnSpc>
              <a:spcAft>
                <a:spcPct val="50000"/>
              </a:spcAft>
            </a:pPr>
            <a:r>
              <a:rPr lang="en-US" sz="2000" dirty="0"/>
              <a:t>Use dedicated telecommunications networks ; therefore costly.</a:t>
            </a:r>
          </a:p>
          <a:p>
            <a:pPr eaLnBrk="1" hangingPunct="1">
              <a:lnSpc>
                <a:spcPct val="90000"/>
              </a:lnSpc>
              <a:spcAft>
                <a:spcPct val="50000"/>
              </a:spcAft>
            </a:pPr>
            <a:r>
              <a:rPr lang="en-US" sz="2400" dirty="0"/>
              <a:t>Web-based EDI protocols are more economical.</a:t>
            </a:r>
            <a:endParaRPr lang="en-US" sz="2500" dirty="0"/>
          </a:p>
        </p:txBody>
      </p:sp>
    </p:spTree>
    <p:extLst>
      <p:ext uri="{BB962C8B-B14F-4D97-AF65-F5344CB8AC3E}">
        <p14:creationId xmlns:p14="http://schemas.microsoft.com/office/powerpoint/2010/main" val="23118049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40963" name="Content Placeholder 2"/>
          <p:cNvSpPr>
            <a:spLocks noGrp="1"/>
          </p:cNvSpPr>
          <p:nvPr>
            <p:ph sz="quarter" idx="1"/>
          </p:nvPr>
        </p:nvSpPr>
        <p:spPr>
          <a:xfrm>
            <a:off x="301625" y="1905000"/>
            <a:ext cx="8504238" cy="4572000"/>
          </a:xfrm>
        </p:spPr>
        <p:txBody>
          <a:bodyPr>
            <a:normAutofit fontScale="92500" lnSpcReduction="20000"/>
          </a:bodyPr>
          <a:lstStyle/>
          <a:p>
            <a:r>
              <a:rPr lang="en-US" altLang="en-US" dirty="0" smtClean="0"/>
              <a:t>Which of the following statements is true about the extranet?</a:t>
            </a:r>
          </a:p>
          <a:p>
            <a:pPr lvl="1"/>
            <a:r>
              <a:rPr lang="en-US" altLang="en-US" dirty="0" smtClean="0"/>
              <a:t>A) It restricts the company's information from going "on the Web."</a:t>
            </a:r>
          </a:p>
          <a:p>
            <a:pPr lvl="1"/>
            <a:r>
              <a:rPr lang="en-US" altLang="en-US" dirty="0" smtClean="0"/>
              <a:t>B) It contains company related information which all the employees of an organization can access.</a:t>
            </a:r>
          </a:p>
          <a:p>
            <a:pPr lvl="1"/>
            <a:r>
              <a:rPr lang="en-US" altLang="en-US" dirty="0" smtClean="0"/>
              <a:t>C) It requires large expenditures to train users on the technologies.</a:t>
            </a:r>
          </a:p>
          <a:p>
            <a:pPr lvl="1"/>
            <a:r>
              <a:rPr lang="en-US" altLang="en-US" dirty="0" smtClean="0"/>
              <a:t>D) It can be accessed only by employees within an organization.</a:t>
            </a:r>
          </a:p>
          <a:p>
            <a:pPr lvl="1"/>
            <a:r>
              <a:rPr lang="en-US" altLang="en-US" dirty="0" smtClean="0"/>
              <a:t>E) It enables two or more firms to use the Internet to do business together.</a:t>
            </a:r>
          </a:p>
        </p:txBody>
      </p:sp>
      <p:sp>
        <p:nvSpPr>
          <p:cNvPr id="5" name="Oval 4"/>
          <p:cNvSpPr/>
          <p:nvPr/>
        </p:nvSpPr>
        <p:spPr>
          <a:xfrm>
            <a:off x="762000" y="5556250"/>
            <a:ext cx="609600" cy="463550"/>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468403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28600"/>
            <a:ext cx="8153400" cy="838200"/>
          </a:xfrm>
        </p:spPr>
        <p:txBody>
          <a:bodyPr/>
          <a:lstStyle/>
          <a:p>
            <a:pPr eaLnBrk="1" hangingPunct="1"/>
            <a:r>
              <a:rPr lang="en-US" sz="2800" dirty="0">
                <a:solidFill>
                  <a:srgbClr val="4B5064"/>
                </a:solidFill>
                <a:latin typeface="+mn-lt"/>
              </a:rPr>
              <a:t>Exchanging Organizational Data Using Extranets</a:t>
            </a:r>
          </a:p>
        </p:txBody>
      </p:sp>
      <p:sp>
        <p:nvSpPr>
          <p:cNvPr id="38916" name="Rectangle 3"/>
          <p:cNvSpPr>
            <a:spLocks noGrp="1" noChangeArrowheads="1"/>
          </p:cNvSpPr>
          <p:nvPr>
            <p:ph sz="quarter" idx="1"/>
          </p:nvPr>
        </p:nvSpPr>
        <p:spPr>
          <a:xfrm>
            <a:off x="304800" y="1828800"/>
            <a:ext cx="8504238" cy="4572000"/>
          </a:xfrm>
        </p:spPr>
        <p:txBody>
          <a:bodyPr>
            <a:normAutofit/>
          </a:bodyPr>
          <a:lstStyle/>
          <a:p>
            <a:r>
              <a:rPr lang="en-US" sz="2800" dirty="0"/>
              <a:t>Extranet</a:t>
            </a:r>
          </a:p>
          <a:p>
            <a:pPr lvl="1"/>
            <a:r>
              <a:rPr lang="en-US" sz="2300" dirty="0"/>
              <a:t>a private part of the Internet,</a:t>
            </a:r>
          </a:p>
          <a:p>
            <a:pPr lvl="1"/>
            <a:r>
              <a:rPr lang="en-US" sz="2300" dirty="0"/>
              <a:t>cordoned off from ordinary users, and</a:t>
            </a:r>
          </a:p>
          <a:p>
            <a:pPr lvl="1"/>
            <a:r>
              <a:rPr lang="en-US" sz="2300" dirty="0"/>
              <a:t>enables two or more firms to use the Internet for EDI purposes.</a:t>
            </a:r>
          </a:p>
          <a:p>
            <a:r>
              <a:rPr lang="en-US" dirty="0"/>
              <a:t>One of the best ways for organizations to gain a positive return on their technology-based investments</a:t>
            </a:r>
          </a:p>
          <a:p>
            <a:r>
              <a:rPr lang="en-US" dirty="0"/>
              <a:t>Example: Boeing</a:t>
            </a:r>
            <a:r>
              <a:rPr lang="ja-JP" altLang="en-US" dirty="0"/>
              <a:t>’</a:t>
            </a:r>
            <a:r>
              <a:rPr lang="en-US" dirty="0"/>
              <a:t>s extranet involves over 1000 authorized business partners.</a:t>
            </a:r>
          </a:p>
        </p:txBody>
      </p:sp>
    </p:spTree>
    <p:extLst>
      <p:ext uri="{BB962C8B-B14F-4D97-AF65-F5344CB8AC3E}">
        <p14:creationId xmlns:p14="http://schemas.microsoft.com/office/powerpoint/2010/main" val="36768291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Benefits of Extranets</a:t>
            </a:r>
            <a:endParaRPr lang="en-US" dirty="0">
              <a:ea typeface="+mj-ea"/>
            </a:endParaRPr>
          </a:p>
        </p:txBody>
      </p:sp>
      <p:sp>
        <p:nvSpPr>
          <p:cNvPr id="39939" name="Content Placeholder 2"/>
          <p:cNvSpPr>
            <a:spLocks noGrp="1"/>
          </p:cNvSpPr>
          <p:nvPr>
            <p:ph sz="quarter" idx="1"/>
          </p:nvPr>
        </p:nvSpPr>
        <p:spPr>
          <a:xfrm>
            <a:off x="304800" y="1905000"/>
            <a:ext cx="8504238" cy="4775200"/>
          </a:xfrm>
        </p:spPr>
        <p:txBody>
          <a:bodyPr>
            <a:normAutofit/>
          </a:bodyPr>
          <a:lstStyle/>
          <a:p>
            <a:r>
              <a:rPr lang="en-US" sz="2400" dirty="0"/>
              <a:t>Information Timeliness and Accuracy</a:t>
            </a:r>
          </a:p>
          <a:p>
            <a:pPr lvl="1"/>
            <a:r>
              <a:rPr lang="en-US" sz="2000" dirty="0"/>
              <a:t>Cost effective, global medium for distributing proprietary information</a:t>
            </a:r>
          </a:p>
          <a:p>
            <a:pPr lvl="1"/>
            <a:r>
              <a:rPr lang="en-US" sz="2000" dirty="0"/>
              <a:t>Central management of documents</a:t>
            </a:r>
          </a:p>
          <a:p>
            <a:r>
              <a:rPr lang="en-US" sz="2400" dirty="0"/>
              <a:t>Technology Integration</a:t>
            </a:r>
          </a:p>
          <a:p>
            <a:pPr lvl="1"/>
            <a:r>
              <a:rPr lang="en-US" sz="2000" dirty="0"/>
              <a:t>Cross-platform—Web protocols mitigate differences in platforms, operating systems, and so on.</a:t>
            </a:r>
          </a:p>
          <a:p>
            <a:r>
              <a:rPr lang="en-US" sz="2400" dirty="0"/>
              <a:t>Low Cost–High Value</a:t>
            </a:r>
          </a:p>
          <a:p>
            <a:pPr lvl="1"/>
            <a:r>
              <a:rPr lang="en-US" sz="2000" dirty="0"/>
              <a:t>Low training needs; most employees know how to use the Web.</a:t>
            </a:r>
          </a:p>
          <a:p>
            <a:pPr lvl="1"/>
            <a:r>
              <a:rPr lang="en-US" sz="1900" dirty="0"/>
              <a:t>Automate business transactions </a:t>
            </a:r>
          </a:p>
          <a:p>
            <a:pPr lvl="1"/>
            <a:r>
              <a:rPr lang="en-US" sz="1900" dirty="0"/>
              <a:t>Reduce processing costs</a:t>
            </a:r>
          </a:p>
          <a:p>
            <a:pPr lvl="1"/>
            <a:r>
              <a:rPr lang="en-US" sz="1900" dirty="0"/>
              <a:t>Achieve shortened cycle times</a:t>
            </a:r>
          </a:p>
          <a:p>
            <a:pPr lvl="1"/>
            <a:r>
              <a:rPr lang="en-US" sz="1900" dirty="0"/>
              <a:t>Reduce errors</a:t>
            </a:r>
          </a:p>
          <a:p>
            <a:pPr lvl="1"/>
            <a:endParaRPr lang="en-US" sz="2000" dirty="0"/>
          </a:p>
          <a:p>
            <a:pPr lvl="1"/>
            <a:endParaRPr lang="en-US" sz="2000" dirty="0">
              <a:latin typeface="Georgia" charset="0"/>
            </a:endParaRPr>
          </a:p>
          <a:p>
            <a:endParaRPr lang="en-US" sz="2400" dirty="0">
              <a:latin typeface="Georgia" charset="0"/>
            </a:endParaRPr>
          </a:p>
        </p:txBody>
      </p:sp>
    </p:spTree>
    <p:extLst>
      <p:ext uri="{BB962C8B-B14F-4D97-AF65-F5344CB8AC3E}">
        <p14:creationId xmlns:p14="http://schemas.microsoft.com/office/powerpoint/2010/main" val="8596076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41987" name="Content Placeholder 2"/>
          <p:cNvSpPr>
            <a:spLocks noGrp="1"/>
          </p:cNvSpPr>
          <p:nvPr>
            <p:ph sz="quarter" idx="1"/>
          </p:nvPr>
        </p:nvSpPr>
        <p:spPr>
          <a:xfrm>
            <a:off x="301625" y="1828800"/>
            <a:ext cx="8504238" cy="4572000"/>
          </a:xfrm>
        </p:spPr>
        <p:txBody>
          <a:bodyPr>
            <a:normAutofit fontScale="92500" lnSpcReduction="10000"/>
          </a:bodyPr>
          <a:lstStyle/>
          <a:p>
            <a:r>
              <a:rPr lang="en-US" altLang="en-US" dirty="0" smtClean="0"/>
              <a:t>Companies use ________ to secure proprietary information stored within the corporate local area network and/or wide area network so that the information can be viewed only by authorized users.</a:t>
            </a:r>
          </a:p>
          <a:p>
            <a:pPr lvl="1"/>
            <a:r>
              <a:rPr lang="en-US" altLang="en-US" dirty="0" smtClean="0"/>
              <a:t>A) phishing      </a:t>
            </a:r>
          </a:p>
          <a:p>
            <a:pPr lvl="1"/>
            <a:r>
              <a:rPr lang="en-US" altLang="en-US" dirty="0" smtClean="0"/>
              <a:t>B) pharming      </a:t>
            </a:r>
          </a:p>
          <a:p>
            <a:pPr lvl="1"/>
            <a:r>
              <a:rPr lang="en-US" altLang="en-US" dirty="0" smtClean="0"/>
              <a:t>C) firewalls      </a:t>
            </a:r>
          </a:p>
          <a:p>
            <a:pPr lvl="1"/>
            <a:r>
              <a:rPr lang="en-US" altLang="en-US" dirty="0" smtClean="0"/>
              <a:t>D) rootkits      </a:t>
            </a:r>
          </a:p>
          <a:p>
            <a:pPr lvl="1"/>
            <a:r>
              <a:rPr lang="en-US" altLang="en-US" dirty="0" smtClean="0"/>
              <a:t>E) bots</a:t>
            </a:r>
          </a:p>
        </p:txBody>
      </p:sp>
      <p:sp>
        <p:nvSpPr>
          <p:cNvPr id="5" name="Oval 4"/>
          <p:cNvSpPr/>
          <p:nvPr/>
        </p:nvSpPr>
        <p:spPr>
          <a:xfrm>
            <a:off x="838200" y="4792663"/>
            <a:ext cx="609600" cy="465137"/>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2396245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solidFill>
                  <a:srgbClr val="4B5064"/>
                </a:solidFill>
              </a:rPr>
              <a:t>Extranet System Architecture</a:t>
            </a:r>
          </a:p>
        </p:txBody>
      </p:sp>
      <p:pic>
        <p:nvPicPr>
          <p:cNvPr id="43012" name="Picture 6"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375" y="1395413"/>
            <a:ext cx="7685088"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8457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46083" name="Content Placeholder 2"/>
          <p:cNvSpPr>
            <a:spLocks noGrp="1"/>
          </p:cNvSpPr>
          <p:nvPr>
            <p:ph sz="quarter" idx="1"/>
          </p:nvPr>
        </p:nvSpPr>
        <p:spPr>
          <a:xfrm>
            <a:off x="301625" y="1828800"/>
            <a:ext cx="8504238" cy="4572000"/>
          </a:xfrm>
        </p:spPr>
        <p:txBody>
          <a:bodyPr>
            <a:normAutofit fontScale="92500" lnSpcReduction="20000"/>
          </a:bodyPr>
          <a:lstStyle/>
          <a:p>
            <a:r>
              <a:rPr lang="en-US" altLang="en-US" dirty="0" smtClean="0"/>
              <a:t>Which of the following distinguishes an intranet from an extranet?</a:t>
            </a:r>
          </a:p>
          <a:p>
            <a:pPr lvl="1"/>
            <a:r>
              <a:rPr lang="en-US" altLang="en-US" dirty="0" smtClean="0"/>
              <a:t>A) Users access their company's intranet using their Web browser.</a:t>
            </a:r>
          </a:p>
          <a:p>
            <a:pPr lvl="1"/>
            <a:r>
              <a:rPr lang="en-US" altLang="en-US" dirty="0" smtClean="0"/>
              <a:t>B) In its simplest form, intranet communications do not travel across the Internet.</a:t>
            </a:r>
          </a:p>
          <a:p>
            <a:pPr lvl="1"/>
            <a:r>
              <a:rPr lang="en-US" altLang="en-US" dirty="0" smtClean="0"/>
              <a:t>C) An intranet looks and acts just like a publicly accessible Web site.</a:t>
            </a:r>
          </a:p>
          <a:p>
            <a:pPr lvl="1"/>
            <a:r>
              <a:rPr lang="en-US" altLang="en-US" dirty="0" smtClean="0"/>
              <a:t>D) An intranet uses the same networking technologies as a publicly accessible Web site.</a:t>
            </a:r>
          </a:p>
          <a:p>
            <a:pPr lvl="1"/>
            <a:r>
              <a:rPr lang="en-US" altLang="en-US" dirty="0" smtClean="0"/>
              <a:t>E) An intranet uses the same hardware as a publicly accessible Web site.</a:t>
            </a:r>
          </a:p>
        </p:txBody>
      </p:sp>
      <p:sp>
        <p:nvSpPr>
          <p:cNvPr id="5" name="Oval 4"/>
          <p:cNvSpPr/>
          <p:nvPr/>
        </p:nvSpPr>
        <p:spPr>
          <a:xfrm>
            <a:off x="762000" y="3344863"/>
            <a:ext cx="609600" cy="465137"/>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604469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solidFill>
                  <a:srgbClr val="4B5064"/>
                </a:solidFill>
              </a:rPr>
              <a:t>Intranet System Architecture</a:t>
            </a:r>
          </a:p>
        </p:txBody>
      </p:sp>
      <p:pic>
        <p:nvPicPr>
          <p:cNvPr id="48132"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400175"/>
            <a:ext cx="69786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0486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45059" name="Content Placeholder 2"/>
          <p:cNvSpPr>
            <a:spLocks noGrp="1"/>
          </p:cNvSpPr>
          <p:nvPr>
            <p:ph sz="quarter" idx="1"/>
          </p:nvPr>
        </p:nvSpPr>
        <p:spPr>
          <a:xfrm>
            <a:off x="301625" y="1828800"/>
            <a:ext cx="8504238" cy="4572000"/>
          </a:xfrm>
        </p:spPr>
        <p:txBody>
          <a:bodyPr/>
          <a:lstStyle/>
          <a:p>
            <a:r>
              <a:rPr lang="en-US" altLang="en-US" dirty="0" smtClean="0"/>
              <a:t>Intranets mostly affect the ________ of an organization.</a:t>
            </a:r>
          </a:p>
          <a:p>
            <a:pPr lvl="1"/>
            <a:r>
              <a:rPr lang="en-US" altLang="en-US" dirty="0" smtClean="0"/>
              <a:t>A) suppliers      </a:t>
            </a:r>
          </a:p>
          <a:p>
            <a:pPr lvl="1"/>
            <a:r>
              <a:rPr lang="en-US" altLang="en-US" dirty="0" smtClean="0"/>
              <a:t>B) employees      </a:t>
            </a:r>
          </a:p>
          <a:p>
            <a:pPr lvl="1"/>
            <a:r>
              <a:rPr lang="en-US" altLang="en-US" dirty="0" smtClean="0"/>
              <a:t>C) customers      </a:t>
            </a:r>
          </a:p>
          <a:p>
            <a:pPr lvl="1"/>
            <a:r>
              <a:rPr lang="en-US" altLang="en-US" dirty="0" smtClean="0"/>
              <a:t>D) advertisers      </a:t>
            </a:r>
          </a:p>
          <a:p>
            <a:pPr lvl="1"/>
            <a:r>
              <a:rPr lang="en-US" altLang="en-US" dirty="0" smtClean="0"/>
              <a:t>E) retailers</a:t>
            </a:r>
          </a:p>
        </p:txBody>
      </p:sp>
      <p:sp>
        <p:nvSpPr>
          <p:cNvPr id="5" name="Oval 4"/>
          <p:cNvSpPr/>
          <p:nvPr/>
        </p:nvSpPr>
        <p:spPr>
          <a:xfrm>
            <a:off x="838200" y="3421063"/>
            <a:ext cx="609600" cy="465137"/>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1237764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Electronic Commerce Defined</a:t>
            </a:r>
          </a:p>
        </p:txBody>
      </p:sp>
      <p:graphicFrame>
        <p:nvGraphicFramePr>
          <p:cNvPr id="3" name="Diagram 2"/>
          <p:cNvGraphicFramePr/>
          <p:nvPr>
            <p:extLst>
              <p:ext uri="{D42A27DB-BD31-4B8C-83A1-F6EECF244321}">
                <p14:modId xmlns:p14="http://schemas.microsoft.com/office/powerpoint/2010/main" val="3715953697"/>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7768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solidFill>
                  <a:srgbClr val="4B5064"/>
                </a:solidFill>
              </a:rPr>
              <a:t>Business-to-Employee Electronic Commerce</a:t>
            </a:r>
          </a:p>
        </p:txBody>
      </p:sp>
      <p:sp>
        <p:nvSpPr>
          <p:cNvPr id="47108" name="Rectangle 3"/>
          <p:cNvSpPr>
            <a:spLocks noGrp="1" noChangeArrowheads="1"/>
          </p:cNvSpPr>
          <p:nvPr>
            <p:ph sz="quarter" idx="1"/>
          </p:nvPr>
        </p:nvSpPr>
        <p:spPr>
          <a:xfrm>
            <a:off x="344488" y="1957388"/>
            <a:ext cx="8504237" cy="4187825"/>
          </a:xfrm>
        </p:spPr>
        <p:txBody>
          <a:bodyPr>
            <a:normAutofit fontScale="92500" lnSpcReduction="10000"/>
          </a:bodyPr>
          <a:lstStyle/>
          <a:p>
            <a:pPr eaLnBrk="1" hangingPunct="1">
              <a:lnSpc>
                <a:spcPct val="90000"/>
              </a:lnSpc>
            </a:pPr>
            <a:r>
              <a:rPr lang="en-US" altLang="en-US" smtClean="0"/>
              <a:t>Business-to-employee (B2E) electronic commerce</a:t>
            </a:r>
          </a:p>
          <a:p>
            <a:pPr eaLnBrk="1" hangingPunct="1">
              <a:lnSpc>
                <a:spcPct val="90000"/>
              </a:lnSpc>
            </a:pPr>
            <a:r>
              <a:rPr lang="en-US" altLang="en-US" smtClean="0"/>
              <a:t>Internet based private network using Web technologies</a:t>
            </a:r>
          </a:p>
          <a:p>
            <a:pPr eaLnBrk="1" hangingPunct="1">
              <a:lnSpc>
                <a:spcPct val="90000"/>
              </a:lnSpc>
            </a:pPr>
            <a:r>
              <a:rPr lang="en-US" altLang="en-US" smtClean="0"/>
              <a:t>Boeing</a:t>
            </a:r>
          </a:p>
          <a:p>
            <a:pPr lvl="1" eaLnBrk="1" hangingPunct="1">
              <a:lnSpc>
                <a:spcPct val="90000"/>
              </a:lnSpc>
            </a:pPr>
            <a:r>
              <a:rPr lang="en-US" altLang="en-US" smtClean="0"/>
              <a:t>Intranet serves more than 200,000 employees.</a:t>
            </a:r>
          </a:p>
          <a:p>
            <a:pPr lvl="1" eaLnBrk="1" hangingPunct="1">
              <a:lnSpc>
                <a:spcPct val="90000"/>
              </a:lnSpc>
            </a:pPr>
            <a:r>
              <a:rPr lang="en-US" altLang="en-US" smtClean="0"/>
              <a:t>More than 1 million pages</a:t>
            </a:r>
          </a:p>
          <a:p>
            <a:pPr eaLnBrk="1" hangingPunct="1">
              <a:lnSpc>
                <a:spcPct val="90000"/>
              </a:lnSpc>
            </a:pPr>
            <a:r>
              <a:rPr lang="en-US" altLang="en-US" b="1" smtClean="0"/>
              <a:t>Intranet</a:t>
            </a:r>
            <a:r>
              <a:rPr lang="en-US" altLang="en-US" smtClean="0"/>
              <a:t>—Used to facilitate secured transmission of proprietary information within companies.</a:t>
            </a:r>
          </a:p>
          <a:p>
            <a:pPr eaLnBrk="1" hangingPunct="1">
              <a:lnSpc>
                <a:spcPct val="90000"/>
              </a:lnSpc>
            </a:pPr>
            <a:r>
              <a:rPr lang="en-US" altLang="en-US" smtClean="0"/>
              <a:t>Intranets offer similar benefits as extranets.</a:t>
            </a:r>
          </a:p>
          <a:p>
            <a:pPr eaLnBrk="1" hangingPunct="1">
              <a:lnSpc>
                <a:spcPct val="90000"/>
              </a:lnSpc>
            </a:pPr>
            <a:endParaRPr lang="en-US" altLang="en-US" smtClean="0"/>
          </a:p>
        </p:txBody>
      </p:sp>
    </p:spTree>
    <p:extLst>
      <p:ext uri="{BB962C8B-B14F-4D97-AF65-F5344CB8AC3E}">
        <p14:creationId xmlns:p14="http://schemas.microsoft.com/office/powerpoint/2010/main" val="26965349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Intranet Applications</a:t>
            </a:r>
            <a:endParaRPr lang="en-US" dirty="0"/>
          </a:p>
        </p:txBody>
      </p:sp>
      <p:sp>
        <p:nvSpPr>
          <p:cNvPr id="50179" name="Content Placeholder 2"/>
          <p:cNvSpPr>
            <a:spLocks noGrp="1"/>
          </p:cNvSpPr>
          <p:nvPr>
            <p:ph sz="quarter" idx="1"/>
          </p:nvPr>
        </p:nvSpPr>
        <p:spPr>
          <a:xfrm>
            <a:off x="301625" y="1790700"/>
            <a:ext cx="8636000" cy="4838700"/>
          </a:xfrm>
        </p:spPr>
        <p:txBody>
          <a:bodyPr>
            <a:normAutofit fontScale="92500" lnSpcReduction="20000"/>
          </a:bodyPr>
          <a:lstStyle/>
          <a:p>
            <a:pPr eaLnBrk="1" hangingPunct="1">
              <a:lnSpc>
                <a:spcPct val="80000"/>
              </a:lnSpc>
            </a:pPr>
            <a:r>
              <a:rPr lang="en-US" altLang="en-US" dirty="0" smtClean="0"/>
              <a:t>Training</a:t>
            </a:r>
          </a:p>
          <a:p>
            <a:pPr lvl="1" eaLnBrk="1" hangingPunct="1">
              <a:lnSpc>
                <a:spcPct val="80000"/>
              </a:lnSpc>
            </a:pPr>
            <a:r>
              <a:rPr lang="en-US" altLang="en-US" sz="2000" dirty="0" smtClean="0"/>
              <a:t>Boeing’s Quality </a:t>
            </a:r>
            <a:r>
              <a:rPr lang="en-US" altLang="en-US" sz="2000" dirty="0" err="1" smtClean="0"/>
              <a:t>eTraining</a:t>
            </a:r>
            <a:r>
              <a:rPr lang="en-US" altLang="en-US" sz="2000" dirty="0" smtClean="0"/>
              <a:t> program</a:t>
            </a:r>
            <a:endParaRPr lang="en-US" altLang="en-US" dirty="0" smtClean="0"/>
          </a:p>
          <a:p>
            <a:pPr eaLnBrk="1" hangingPunct="1">
              <a:lnSpc>
                <a:spcPct val="80000"/>
              </a:lnSpc>
            </a:pPr>
            <a:r>
              <a:rPr lang="en-US" altLang="en-US" dirty="0" smtClean="0"/>
              <a:t>Personalized Intranet Pages</a:t>
            </a:r>
          </a:p>
          <a:p>
            <a:pPr lvl="1" eaLnBrk="1" hangingPunct="1">
              <a:lnSpc>
                <a:spcPct val="80000"/>
              </a:lnSpc>
            </a:pPr>
            <a:r>
              <a:rPr lang="en-US" altLang="en-US" dirty="0" smtClean="0"/>
              <a:t>Employee see only content that pertains to his or her job.</a:t>
            </a:r>
          </a:p>
          <a:p>
            <a:pPr eaLnBrk="1" hangingPunct="1">
              <a:lnSpc>
                <a:spcPct val="80000"/>
              </a:lnSpc>
            </a:pPr>
            <a:r>
              <a:rPr lang="en-US" altLang="en-US" dirty="0" smtClean="0"/>
              <a:t>Real-Time Access to Information</a:t>
            </a:r>
          </a:p>
          <a:p>
            <a:pPr lvl="1"/>
            <a:r>
              <a:rPr lang="en-US" altLang="en-US" sz="2300" dirty="0" smtClean="0"/>
              <a:t>Less complicated to manage, update, distribute, and access corporate information</a:t>
            </a:r>
          </a:p>
          <a:p>
            <a:pPr lvl="1"/>
            <a:r>
              <a:rPr lang="en-US" altLang="en-US" sz="2300" dirty="0" smtClean="0"/>
              <a:t>Improve employee productivity</a:t>
            </a:r>
            <a:endParaRPr lang="en-US" altLang="en-US" dirty="0" smtClean="0"/>
          </a:p>
          <a:p>
            <a:pPr eaLnBrk="1" hangingPunct="1">
              <a:lnSpc>
                <a:spcPct val="80000"/>
              </a:lnSpc>
            </a:pPr>
            <a:r>
              <a:rPr lang="en-US" altLang="en-US" dirty="0" smtClean="0"/>
              <a:t>Online Entry of Information</a:t>
            </a:r>
          </a:p>
          <a:p>
            <a:pPr lvl="1" eaLnBrk="1" hangingPunct="1">
              <a:lnSpc>
                <a:spcPct val="80000"/>
              </a:lnSpc>
            </a:pPr>
            <a:r>
              <a:rPr lang="en-US" altLang="en-US" dirty="0" smtClean="0"/>
              <a:t>Paper-base human resourced form:$20–$30</a:t>
            </a:r>
          </a:p>
          <a:p>
            <a:pPr lvl="1" eaLnBrk="1" hangingPunct="1">
              <a:lnSpc>
                <a:spcPct val="80000"/>
              </a:lnSpc>
            </a:pPr>
            <a:r>
              <a:rPr lang="en-US" altLang="en-US" dirty="0" smtClean="0"/>
              <a:t>Web-based human resourced form:$2–$4</a:t>
            </a:r>
          </a:p>
          <a:p>
            <a:pPr eaLnBrk="1" hangingPunct="1">
              <a:lnSpc>
                <a:spcPct val="80000"/>
              </a:lnSpc>
            </a:pPr>
            <a:r>
              <a:rPr lang="en-US" altLang="en-US" dirty="0" smtClean="0"/>
              <a:t>Collaboration</a:t>
            </a:r>
          </a:p>
          <a:p>
            <a:pPr lvl="1" eaLnBrk="1" hangingPunct="1">
              <a:lnSpc>
                <a:spcPct val="80000"/>
              </a:lnSpc>
            </a:pPr>
            <a:r>
              <a:rPr lang="en-US" altLang="en-US" dirty="0" smtClean="0"/>
              <a:t>Timely communication of business activities</a:t>
            </a:r>
          </a:p>
          <a:p>
            <a:endParaRPr lang="en-US" altLang="en-US" dirty="0" smtClean="0"/>
          </a:p>
        </p:txBody>
      </p:sp>
    </p:spTree>
    <p:extLst>
      <p:ext uri="{BB962C8B-B14F-4D97-AF65-F5344CB8AC3E}">
        <p14:creationId xmlns:p14="http://schemas.microsoft.com/office/powerpoint/2010/main" val="26491746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49155" name="Content Placeholder 2"/>
          <p:cNvSpPr>
            <a:spLocks noGrp="1"/>
          </p:cNvSpPr>
          <p:nvPr>
            <p:ph sz="quarter" idx="1"/>
          </p:nvPr>
        </p:nvSpPr>
        <p:spPr>
          <a:xfrm>
            <a:off x="301625" y="1828800"/>
            <a:ext cx="8504238" cy="4572000"/>
          </a:xfrm>
        </p:spPr>
        <p:txBody>
          <a:bodyPr/>
          <a:lstStyle/>
          <a:p>
            <a:r>
              <a:rPr lang="en-US" altLang="en-US" dirty="0" smtClean="0"/>
              <a:t>The term ________ refers to a class of software that enables people to work together more effectively.</a:t>
            </a:r>
          </a:p>
          <a:p>
            <a:pPr lvl="1"/>
            <a:r>
              <a:rPr lang="en-US" altLang="en-US" dirty="0" smtClean="0"/>
              <a:t>A) freeware      </a:t>
            </a:r>
          </a:p>
          <a:p>
            <a:pPr lvl="1"/>
            <a:r>
              <a:rPr lang="en-US" altLang="en-US" dirty="0" smtClean="0"/>
              <a:t>B) malware      </a:t>
            </a:r>
          </a:p>
          <a:p>
            <a:pPr lvl="1"/>
            <a:r>
              <a:rPr lang="en-US" altLang="en-US" dirty="0" smtClean="0"/>
              <a:t>C) </a:t>
            </a:r>
            <a:r>
              <a:rPr lang="en-US" altLang="en-US" dirty="0" err="1" smtClean="0"/>
              <a:t>pestware</a:t>
            </a:r>
            <a:r>
              <a:rPr lang="en-US" altLang="en-US" dirty="0" smtClean="0"/>
              <a:t>      </a:t>
            </a:r>
          </a:p>
          <a:p>
            <a:pPr lvl="1"/>
            <a:r>
              <a:rPr lang="en-US" altLang="en-US" dirty="0" smtClean="0"/>
              <a:t>D) groupware      </a:t>
            </a:r>
          </a:p>
          <a:p>
            <a:pPr lvl="1"/>
            <a:r>
              <a:rPr lang="en-US" altLang="en-US" dirty="0" smtClean="0"/>
              <a:t>E) </a:t>
            </a:r>
            <a:r>
              <a:rPr lang="en-US" altLang="en-US" dirty="0" err="1" smtClean="0"/>
              <a:t>webware</a:t>
            </a:r>
            <a:endParaRPr lang="en-US" altLang="en-US" dirty="0" smtClean="0"/>
          </a:p>
        </p:txBody>
      </p:sp>
      <p:sp>
        <p:nvSpPr>
          <p:cNvPr id="5" name="Oval 4"/>
          <p:cNvSpPr/>
          <p:nvPr/>
        </p:nvSpPr>
        <p:spPr>
          <a:xfrm>
            <a:off x="914400" y="4945063"/>
            <a:ext cx="609600" cy="465137"/>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1734182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pPr>
              <a:defRPr/>
            </a:pPr>
            <a:r>
              <a:rPr lang="en-US" dirty="0" smtClean="0">
                <a:ea typeface="+mj-ea"/>
              </a:rPr>
              <a:t>Lotus </a:t>
            </a:r>
            <a:r>
              <a:rPr lang="en-US" dirty="0" smtClean="0">
                <a:ea typeface="+mj-ea"/>
              </a:rPr>
              <a:t>Notes – now known as IBM Notes – as of 11/2012</a:t>
            </a:r>
            <a:endParaRPr lang="en-US" dirty="0">
              <a:ea typeface="+mj-ea"/>
            </a:endParaRPr>
          </a:p>
        </p:txBody>
      </p:sp>
      <p:sp>
        <p:nvSpPr>
          <p:cNvPr id="48131" name="Content Placeholder 2"/>
          <p:cNvSpPr>
            <a:spLocks noGrp="1"/>
          </p:cNvSpPr>
          <p:nvPr>
            <p:ph sz="quarter" idx="1"/>
          </p:nvPr>
        </p:nvSpPr>
        <p:spPr>
          <a:xfrm>
            <a:off x="228600" y="1828799"/>
            <a:ext cx="2227263" cy="4270375"/>
          </a:xfrm>
        </p:spPr>
        <p:txBody>
          <a:bodyPr>
            <a:normAutofit/>
          </a:bodyPr>
          <a:lstStyle/>
          <a:p>
            <a:r>
              <a:rPr lang="en-US" sz="2400" dirty="0">
                <a:latin typeface="Georgia" charset="0"/>
              </a:rPr>
              <a:t>Award-winning groupware application</a:t>
            </a:r>
          </a:p>
          <a:p>
            <a:r>
              <a:rPr lang="en-US" sz="2400" dirty="0">
                <a:latin typeface="Georgia" charset="0"/>
              </a:rPr>
              <a:t>Millions of users worldwide</a:t>
            </a:r>
          </a:p>
        </p:txBody>
      </p:sp>
      <p:pic>
        <p:nvPicPr>
          <p:cNvPr id="48133" name="Picture 5" descr="Nona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828800"/>
            <a:ext cx="6303963"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60396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Collaboration Using Videoconferencing</a:t>
            </a:r>
            <a:endParaRPr lang="en-US" dirty="0">
              <a:ea typeface="+mj-ea"/>
            </a:endParaRPr>
          </a:p>
        </p:txBody>
      </p:sp>
      <p:sp>
        <p:nvSpPr>
          <p:cNvPr id="49155" name="Content Placeholder 2"/>
          <p:cNvSpPr>
            <a:spLocks noGrp="1"/>
          </p:cNvSpPr>
          <p:nvPr>
            <p:ph sz="quarter" idx="1"/>
          </p:nvPr>
        </p:nvSpPr>
        <p:spPr>
          <a:xfrm>
            <a:off x="304799" y="1736725"/>
            <a:ext cx="8501063" cy="4740275"/>
          </a:xfrm>
        </p:spPr>
        <p:txBody>
          <a:bodyPr>
            <a:normAutofit fontScale="92500" lnSpcReduction="20000"/>
          </a:bodyPr>
          <a:lstStyle/>
          <a:p>
            <a:r>
              <a:rPr lang="en-US" sz="2800" dirty="0"/>
              <a:t>Desktop videoconferencing</a:t>
            </a:r>
          </a:p>
          <a:p>
            <a:pPr lvl="1"/>
            <a:r>
              <a:rPr lang="en-US" sz="2400" dirty="0"/>
              <a:t>PC, Web-cam, high-speed Internet</a:t>
            </a:r>
          </a:p>
          <a:p>
            <a:pPr lvl="1"/>
            <a:r>
              <a:rPr lang="en-US" sz="2400" dirty="0"/>
              <a:t>Videoconferencing software</a:t>
            </a:r>
          </a:p>
          <a:p>
            <a:pPr lvl="2"/>
            <a:r>
              <a:rPr lang="en-US" dirty="0"/>
              <a:t>Skype</a:t>
            </a:r>
            <a:r>
              <a:rPr lang="en-US" dirty="0" smtClean="0"/>
              <a:t>, Windows </a:t>
            </a:r>
            <a:r>
              <a:rPr lang="en-US" dirty="0"/>
              <a:t>Live </a:t>
            </a:r>
            <a:r>
              <a:rPr lang="en-US" dirty="0" smtClean="0"/>
              <a:t>Messenger, Go To Meeting</a:t>
            </a:r>
            <a:endParaRPr lang="en-US" dirty="0"/>
          </a:p>
          <a:p>
            <a:r>
              <a:rPr lang="en-US" sz="2800" dirty="0"/>
              <a:t>Dedicated videoconferencing</a:t>
            </a:r>
          </a:p>
          <a:p>
            <a:pPr lvl="1"/>
            <a:r>
              <a:rPr lang="en-US" sz="2400" dirty="0"/>
              <a:t>Within conference rooms</a:t>
            </a:r>
          </a:p>
          <a:p>
            <a:pPr lvl="1"/>
            <a:r>
              <a:rPr lang="en-US" sz="2400" dirty="0"/>
              <a:t>Highly realistic</a:t>
            </a:r>
          </a:p>
          <a:p>
            <a:pPr lvl="1"/>
            <a:r>
              <a:rPr lang="en-US" sz="2400" dirty="0" smtClean="0"/>
              <a:t>Expensive</a:t>
            </a:r>
          </a:p>
          <a:p>
            <a:r>
              <a:rPr lang="en-US" dirty="0" smtClean="0"/>
              <a:t>Many benefits:</a:t>
            </a:r>
          </a:p>
          <a:p>
            <a:pPr lvl="1"/>
            <a:r>
              <a:rPr lang="en-US" dirty="0" smtClean="0"/>
              <a:t>Saves $$$ on business travel and office space</a:t>
            </a:r>
          </a:p>
          <a:p>
            <a:pPr lvl="1"/>
            <a:r>
              <a:rPr lang="en-US" dirty="0" smtClean="0"/>
              <a:t>Saves time</a:t>
            </a:r>
          </a:p>
          <a:p>
            <a:pPr lvl="1"/>
            <a:r>
              <a:rPr lang="en-US" dirty="0" smtClean="0"/>
              <a:t>Has immediacy, meetings can be set up on the fly</a:t>
            </a:r>
          </a:p>
          <a:p>
            <a:pPr lvl="1"/>
            <a:endParaRPr lang="en-US" dirty="0"/>
          </a:p>
          <a:p>
            <a:pPr lvl="1"/>
            <a:endParaRPr lang="en-US" dirty="0"/>
          </a:p>
          <a:p>
            <a:pPr lvl="2"/>
            <a:endParaRPr lang="en-US" dirty="0">
              <a:latin typeface="Georgia" charset="0"/>
            </a:endParaRPr>
          </a:p>
        </p:txBody>
      </p:sp>
    </p:spTree>
    <p:extLst>
      <p:ext uri="{BB962C8B-B14F-4D97-AF65-F5344CB8AC3E}">
        <p14:creationId xmlns:p14="http://schemas.microsoft.com/office/powerpoint/2010/main" val="336995279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Business-to-Consumer E-Commerce and Internet Marketing</a:t>
            </a:r>
          </a:p>
        </p:txBody>
      </p:sp>
      <p:graphicFrame>
        <p:nvGraphicFramePr>
          <p:cNvPr id="3" name="Diagram 2"/>
          <p:cNvGraphicFramePr/>
          <p:nvPr>
            <p:extLst>
              <p:ext uri="{D42A27DB-BD31-4B8C-83A1-F6EECF244321}">
                <p14:modId xmlns:p14="http://schemas.microsoft.com/office/powerpoint/2010/main" val="126264324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967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a:solidFill>
                  <a:srgbClr val="4B5064"/>
                </a:solidFill>
                <a:latin typeface="+mn-lt"/>
              </a:rPr>
              <a:t>Use of Internet Technologies</a:t>
            </a:r>
          </a:p>
        </p:txBody>
      </p:sp>
      <p:sp>
        <p:nvSpPr>
          <p:cNvPr id="51204" name="Rectangle 3"/>
          <p:cNvSpPr>
            <a:spLocks noGrp="1" noChangeArrowheads="1"/>
          </p:cNvSpPr>
          <p:nvPr>
            <p:ph sz="quarter" idx="1"/>
          </p:nvPr>
        </p:nvSpPr>
        <p:spPr>
          <a:xfrm>
            <a:off x="381000" y="1828800"/>
            <a:ext cx="8001000" cy="4495800"/>
          </a:xfrm>
        </p:spPr>
        <p:txBody>
          <a:bodyPr/>
          <a:lstStyle/>
          <a:p>
            <a:pPr eaLnBrk="1" hangingPunct="1">
              <a:lnSpc>
                <a:spcPct val="80000"/>
              </a:lnSpc>
            </a:pPr>
            <a:r>
              <a:rPr lang="en-US" sz="2800" dirty="0"/>
              <a:t>Characteristics of the Internet, intranet,  and extranet</a:t>
            </a:r>
          </a:p>
          <a:p>
            <a:pPr eaLnBrk="1" hangingPunct="1">
              <a:lnSpc>
                <a:spcPct val="80000"/>
              </a:lnSpc>
            </a:pPr>
            <a:endParaRPr lang="en-US" sz="2800" dirty="0">
              <a:latin typeface="Georgia" charset="0"/>
            </a:endParaRPr>
          </a:p>
          <a:p>
            <a:pPr eaLnBrk="1" hangingPunct="1">
              <a:lnSpc>
                <a:spcPct val="80000"/>
              </a:lnSpc>
            </a:pPr>
            <a:endParaRPr lang="en-US" sz="2800" dirty="0">
              <a:latin typeface="Georgia" charset="0"/>
            </a:endParaRPr>
          </a:p>
          <a:p>
            <a:pPr eaLnBrk="1" hangingPunct="1">
              <a:lnSpc>
                <a:spcPct val="80000"/>
              </a:lnSpc>
            </a:pPr>
            <a:endParaRPr lang="en-US" sz="2800" dirty="0">
              <a:latin typeface="Georgia" charset="0"/>
            </a:endParaRPr>
          </a:p>
          <a:p>
            <a:pPr eaLnBrk="1" hangingPunct="1">
              <a:lnSpc>
                <a:spcPct val="80000"/>
              </a:lnSpc>
            </a:pPr>
            <a:endParaRPr lang="en-US" sz="2800" dirty="0">
              <a:latin typeface="Georgia" charset="0"/>
            </a:endParaRPr>
          </a:p>
          <a:p>
            <a:pPr eaLnBrk="1" hangingPunct="1">
              <a:lnSpc>
                <a:spcPct val="80000"/>
              </a:lnSpc>
            </a:pPr>
            <a:endParaRPr lang="en-US" sz="2800" dirty="0">
              <a:latin typeface="Georgia" charset="0"/>
            </a:endParaRPr>
          </a:p>
          <a:p>
            <a:pPr eaLnBrk="1" hangingPunct="1">
              <a:lnSpc>
                <a:spcPct val="80000"/>
              </a:lnSpc>
            </a:pPr>
            <a:r>
              <a:rPr lang="en-US" sz="2800" dirty="0"/>
              <a:t>B2B  and B2E rely on extranet and intranet.</a:t>
            </a:r>
          </a:p>
          <a:p>
            <a:pPr eaLnBrk="1" hangingPunct="1">
              <a:lnSpc>
                <a:spcPct val="80000"/>
              </a:lnSpc>
            </a:pPr>
            <a:r>
              <a:rPr lang="en-US" sz="2800" dirty="0"/>
              <a:t>Internet provides an opportunity for B2C commerce.</a:t>
            </a:r>
          </a:p>
          <a:p>
            <a:pPr eaLnBrk="1" hangingPunct="1">
              <a:lnSpc>
                <a:spcPct val="80000"/>
              </a:lnSpc>
            </a:pPr>
            <a:endParaRPr lang="en-US" sz="2800" dirty="0">
              <a:latin typeface="Georgia" charset="0"/>
            </a:endParaRPr>
          </a:p>
        </p:txBody>
      </p:sp>
      <p:pic>
        <p:nvPicPr>
          <p:cNvPr id="51205"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588" y="2687638"/>
            <a:ext cx="8399462"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0862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55299" name="Content Placeholder 2"/>
          <p:cNvSpPr>
            <a:spLocks noGrp="1"/>
          </p:cNvSpPr>
          <p:nvPr>
            <p:ph sz="quarter" idx="1"/>
          </p:nvPr>
        </p:nvSpPr>
        <p:spPr>
          <a:xfrm>
            <a:off x="301625" y="1828800"/>
            <a:ext cx="8504238" cy="4572000"/>
          </a:xfrm>
        </p:spPr>
        <p:txBody>
          <a:bodyPr>
            <a:normAutofit lnSpcReduction="10000"/>
          </a:bodyPr>
          <a:lstStyle/>
          <a:p>
            <a:r>
              <a:rPr lang="en-US" altLang="en-US" dirty="0" smtClean="0"/>
              <a:t>Which of the following provides customers with the ability to obtain personalized information by querying corporate databases and other information sources?</a:t>
            </a:r>
          </a:p>
          <a:p>
            <a:pPr lvl="1"/>
            <a:r>
              <a:rPr lang="en-US" altLang="en-US" dirty="0" smtClean="0"/>
              <a:t>A) e-filing</a:t>
            </a:r>
          </a:p>
          <a:p>
            <a:pPr lvl="1"/>
            <a:r>
              <a:rPr lang="en-US" altLang="en-US" dirty="0" smtClean="0"/>
              <a:t>B) e-tailing</a:t>
            </a:r>
          </a:p>
          <a:p>
            <a:pPr lvl="1"/>
            <a:r>
              <a:rPr lang="en-US" altLang="en-US" dirty="0" smtClean="0"/>
              <a:t>C) e-information</a:t>
            </a:r>
          </a:p>
          <a:p>
            <a:pPr lvl="1"/>
            <a:r>
              <a:rPr lang="en-US" altLang="en-US" dirty="0" smtClean="0"/>
              <a:t>D) e-integration</a:t>
            </a:r>
          </a:p>
          <a:p>
            <a:pPr lvl="1"/>
            <a:r>
              <a:rPr lang="en-US" altLang="en-US" dirty="0" smtClean="0"/>
              <a:t>E) e-transaction</a:t>
            </a:r>
          </a:p>
          <a:p>
            <a:endParaRPr lang="en-US" altLang="en-US" dirty="0" smtClean="0"/>
          </a:p>
        </p:txBody>
      </p:sp>
      <p:sp>
        <p:nvSpPr>
          <p:cNvPr id="5" name="Oval 4"/>
          <p:cNvSpPr/>
          <p:nvPr/>
        </p:nvSpPr>
        <p:spPr>
          <a:xfrm>
            <a:off x="914400" y="5105400"/>
            <a:ext cx="609600" cy="465138"/>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512459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52400"/>
            <a:ext cx="8229600" cy="1295400"/>
          </a:xfrm>
        </p:spPr>
        <p:txBody>
          <a:bodyPr/>
          <a:lstStyle/>
          <a:p>
            <a:pPr eaLnBrk="1" hangingPunct="1"/>
            <a:r>
              <a:rPr lang="en-US" dirty="0">
                <a:solidFill>
                  <a:srgbClr val="4B5064"/>
                </a:solidFill>
                <a:latin typeface="+mn-lt"/>
              </a:rPr>
              <a:t>Stages of B2C E-Commerce</a:t>
            </a:r>
          </a:p>
        </p:txBody>
      </p:sp>
      <p:sp>
        <p:nvSpPr>
          <p:cNvPr id="52228" name="Rectangle 3"/>
          <p:cNvSpPr>
            <a:spLocks noGrp="1" noChangeArrowheads="1"/>
          </p:cNvSpPr>
          <p:nvPr>
            <p:ph sz="quarter" idx="1"/>
          </p:nvPr>
        </p:nvSpPr>
        <p:spPr>
          <a:xfrm>
            <a:off x="301625" y="1527175"/>
            <a:ext cx="8504238" cy="4572000"/>
          </a:xfrm>
        </p:spPr>
        <p:txBody>
          <a:bodyPr/>
          <a:lstStyle/>
          <a:p>
            <a:pPr eaLnBrk="1" hangingPunct="1"/>
            <a:r>
              <a:rPr lang="en-US" dirty="0"/>
              <a:t>Web sites range from passive to active.</a:t>
            </a:r>
          </a:p>
        </p:txBody>
      </p:sp>
      <p:pic>
        <p:nvPicPr>
          <p:cNvPr id="52229"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7843838"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96914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57347" name="Content Placeholder 2"/>
          <p:cNvSpPr>
            <a:spLocks noGrp="1"/>
          </p:cNvSpPr>
          <p:nvPr>
            <p:ph sz="quarter" idx="1"/>
          </p:nvPr>
        </p:nvSpPr>
        <p:spPr>
          <a:xfrm>
            <a:off x="301625" y="1828800"/>
            <a:ext cx="8504238" cy="4572000"/>
          </a:xfrm>
        </p:spPr>
        <p:txBody>
          <a:bodyPr>
            <a:normAutofit fontScale="92500" lnSpcReduction="20000"/>
          </a:bodyPr>
          <a:lstStyle/>
          <a:p>
            <a:r>
              <a:rPr lang="en-US" altLang="en-US" dirty="0" smtClean="0"/>
              <a:t>Which of the following occurs in a reverse pricing system?</a:t>
            </a:r>
          </a:p>
          <a:p>
            <a:pPr lvl="1"/>
            <a:r>
              <a:rPr lang="en-US" altLang="en-US" dirty="0" smtClean="0"/>
              <a:t>A) Customers are provided with the product and its price.</a:t>
            </a:r>
          </a:p>
          <a:p>
            <a:pPr lvl="1"/>
            <a:r>
              <a:rPr lang="en-US" altLang="en-US" dirty="0" smtClean="0"/>
              <a:t>B) Customers are provided with a product and can decide how much they are willing to pay for it.</a:t>
            </a:r>
          </a:p>
          <a:p>
            <a:pPr lvl="1"/>
            <a:r>
              <a:rPr lang="en-US" altLang="en-US" dirty="0" smtClean="0"/>
              <a:t>C) Customers specify the product they are looking for and how much they are willing to pay for it.</a:t>
            </a:r>
          </a:p>
          <a:p>
            <a:pPr lvl="1"/>
            <a:r>
              <a:rPr lang="en-US" altLang="en-US" dirty="0" smtClean="0"/>
              <a:t>D) Customers cannot decide the product but they can decide the price of the products available.</a:t>
            </a:r>
          </a:p>
          <a:p>
            <a:pPr lvl="1"/>
            <a:r>
              <a:rPr lang="en-US" altLang="en-US" dirty="0" smtClean="0"/>
              <a:t>E) Customers specify the product they are looking for and the company provides the product with a price.</a:t>
            </a:r>
          </a:p>
        </p:txBody>
      </p:sp>
      <p:sp>
        <p:nvSpPr>
          <p:cNvPr id="5" name="Oval 4"/>
          <p:cNvSpPr/>
          <p:nvPr/>
        </p:nvSpPr>
        <p:spPr>
          <a:xfrm>
            <a:off x="762000" y="4030663"/>
            <a:ext cx="609600" cy="465137"/>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448523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17411" name="Content Placeholder 2"/>
          <p:cNvSpPr>
            <a:spLocks noGrp="1"/>
          </p:cNvSpPr>
          <p:nvPr>
            <p:ph sz="quarter" idx="1"/>
          </p:nvPr>
        </p:nvSpPr>
        <p:spPr>
          <a:xfrm>
            <a:off x="301625" y="1828800"/>
            <a:ext cx="8504238" cy="4572000"/>
          </a:xfrm>
        </p:spPr>
        <p:txBody>
          <a:bodyPr>
            <a:normAutofit fontScale="92500"/>
          </a:bodyPr>
          <a:lstStyle/>
          <a:p>
            <a:r>
              <a:rPr lang="en-US" altLang="en-US" dirty="0" smtClean="0"/>
              <a:t>Electronic commerce is used to conduct business with business partners such as suppliers and intermediaries. This form of EC is commonly referred to as ________ electronic commerce.</a:t>
            </a:r>
          </a:p>
          <a:p>
            <a:pPr lvl="1"/>
            <a:r>
              <a:rPr lang="en-US" altLang="en-US" dirty="0" smtClean="0"/>
              <a:t>A) consumer-to-consumer</a:t>
            </a:r>
          </a:p>
          <a:p>
            <a:pPr lvl="1"/>
            <a:r>
              <a:rPr lang="en-US" altLang="en-US" dirty="0" smtClean="0"/>
              <a:t>B) peer-to-peer</a:t>
            </a:r>
          </a:p>
          <a:p>
            <a:pPr lvl="1"/>
            <a:r>
              <a:rPr lang="en-US" altLang="en-US" dirty="0" smtClean="0"/>
              <a:t>C) business-to-business</a:t>
            </a:r>
          </a:p>
          <a:p>
            <a:pPr lvl="1"/>
            <a:r>
              <a:rPr lang="en-US" altLang="en-US" dirty="0" smtClean="0"/>
              <a:t>D) business-to-consumer</a:t>
            </a:r>
          </a:p>
          <a:p>
            <a:pPr lvl="1"/>
            <a:r>
              <a:rPr lang="en-US" altLang="en-US" dirty="0" smtClean="0"/>
              <a:t>E) business-to-employee</a:t>
            </a:r>
          </a:p>
        </p:txBody>
      </p:sp>
      <p:sp>
        <p:nvSpPr>
          <p:cNvPr id="5" name="Oval 4"/>
          <p:cNvSpPr/>
          <p:nvPr/>
        </p:nvSpPr>
        <p:spPr>
          <a:xfrm>
            <a:off x="838200" y="4724400"/>
            <a:ext cx="609600" cy="465137"/>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1915372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solidFill>
                  <a:srgbClr val="4B5064"/>
                </a:solidFill>
                <a:latin typeface="+mn-lt"/>
              </a:rPr>
              <a:t>E-Tailing</a:t>
            </a:r>
          </a:p>
        </p:txBody>
      </p:sp>
      <p:sp>
        <p:nvSpPr>
          <p:cNvPr id="53252" name="Rectangle 3"/>
          <p:cNvSpPr>
            <a:spLocks noGrp="1" noChangeArrowheads="1"/>
          </p:cNvSpPr>
          <p:nvPr>
            <p:ph sz="quarter" idx="1"/>
          </p:nvPr>
        </p:nvSpPr>
        <p:spPr>
          <a:xfrm>
            <a:off x="228600" y="1905000"/>
            <a:ext cx="8504238" cy="4572000"/>
          </a:xfrm>
        </p:spPr>
        <p:txBody>
          <a:bodyPr/>
          <a:lstStyle/>
          <a:p>
            <a:pPr eaLnBrk="1" hangingPunct="1">
              <a:lnSpc>
                <a:spcPct val="90000"/>
              </a:lnSpc>
            </a:pPr>
            <a:r>
              <a:rPr lang="en-US" dirty="0"/>
              <a:t>Selling goods and services online</a:t>
            </a:r>
          </a:p>
          <a:p>
            <a:pPr eaLnBrk="1" hangingPunct="1">
              <a:lnSpc>
                <a:spcPct val="90000"/>
              </a:lnSpc>
            </a:pPr>
            <a:r>
              <a:rPr lang="en-US" dirty="0"/>
              <a:t>Click-and-mortar</a:t>
            </a:r>
          </a:p>
          <a:p>
            <a:pPr lvl="1" eaLnBrk="1" hangingPunct="1">
              <a:lnSpc>
                <a:spcPct val="90000"/>
              </a:lnSpc>
            </a:pPr>
            <a:r>
              <a:rPr lang="en-US" dirty="0"/>
              <a:t>Walmart.com</a:t>
            </a:r>
          </a:p>
          <a:p>
            <a:pPr eaLnBrk="1" hangingPunct="1">
              <a:lnSpc>
                <a:spcPct val="90000"/>
              </a:lnSpc>
            </a:pPr>
            <a:r>
              <a:rPr lang="en-US" dirty="0"/>
              <a:t>Click only </a:t>
            </a:r>
          </a:p>
          <a:p>
            <a:pPr lvl="1" eaLnBrk="1" hangingPunct="1">
              <a:lnSpc>
                <a:spcPct val="90000"/>
              </a:lnSpc>
            </a:pPr>
            <a:r>
              <a:rPr lang="en-US" dirty="0" err="1"/>
              <a:t>Amazon.com</a:t>
            </a:r>
            <a:endParaRPr lang="en-US" dirty="0"/>
          </a:p>
          <a:p>
            <a:pPr eaLnBrk="1" hangingPunct="1">
              <a:lnSpc>
                <a:spcPct val="90000"/>
              </a:lnSpc>
            </a:pPr>
            <a:r>
              <a:rPr lang="en-US" dirty="0"/>
              <a:t>Virtual company</a:t>
            </a:r>
          </a:p>
          <a:p>
            <a:pPr lvl="1" eaLnBrk="1" hangingPunct="1">
              <a:lnSpc>
                <a:spcPct val="90000"/>
              </a:lnSpc>
            </a:pPr>
            <a:r>
              <a:rPr lang="en-US" dirty="0" err="1"/>
              <a:t>Priceline.com</a:t>
            </a:r>
            <a:endParaRPr lang="en-US" dirty="0"/>
          </a:p>
          <a:p>
            <a:pPr lvl="2" eaLnBrk="1" hangingPunct="1">
              <a:lnSpc>
                <a:spcPct val="90000"/>
              </a:lnSpc>
            </a:pPr>
            <a:r>
              <a:rPr lang="en-US" dirty="0"/>
              <a:t>Reverse pricing vs. menu-driven pricing</a:t>
            </a:r>
          </a:p>
        </p:txBody>
      </p:sp>
    </p:spTree>
    <p:extLst>
      <p:ext uri="{BB962C8B-B14F-4D97-AF65-F5344CB8AC3E}">
        <p14:creationId xmlns:p14="http://schemas.microsoft.com/office/powerpoint/2010/main" val="23749002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solidFill>
                  <a:srgbClr val="4B5064"/>
                </a:solidFill>
                <a:latin typeface="Georgia" charset="0"/>
              </a:rPr>
              <a:t>E-Tailing Benefits</a:t>
            </a:r>
          </a:p>
        </p:txBody>
      </p:sp>
      <p:sp>
        <p:nvSpPr>
          <p:cNvPr id="54276" name="Rectangle 3"/>
          <p:cNvSpPr>
            <a:spLocks noGrp="1" noChangeArrowheads="1"/>
          </p:cNvSpPr>
          <p:nvPr>
            <p:ph sz="quarter" idx="1"/>
          </p:nvPr>
        </p:nvSpPr>
        <p:spPr>
          <a:xfrm>
            <a:off x="381000" y="1828800"/>
            <a:ext cx="8001000" cy="4495800"/>
          </a:xfrm>
        </p:spPr>
        <p:txBody>
          <a:bodyPr/>
          <a:lstStyle/>
          <a:p>
            <a:pPr eaLnBrk="1" hangingPunct="1">
              <a:lnSpc>
                <a:spcPct val="90000"/>
              </a:lnSpc>
            </a:pPr>
            <a:r>
              <a:rPr lang="en-US" sz="2800" dirty="0"/>
              <a:t>Product benefits</a:t>
            </a:r>
          </a:p>
          <a:p>
            <a:pPr lvl="1" eaLnBrk="1" hangingPunct="1">
              <a:lnSpc>
                <a:spcPct val="90000"/>
              </a:lnSpc>
            </a:pPr>
            <a:r>
              <a:rPr lang="en-US" sz="2400" dirty="0"/>
              <a:t>Unlimited number and variety of products</a:t>
            </a:r>
          </a:p>
          <a:p>
            <a:pPr lvl="1" eaLnBrk="1" hangingPunct="1">
              <a:lnSpc>
                <a:spcPct val="90000"/>
              </a:lnSpc>
            </a:pPr>
            <a:r>
              <a:rPr lang="en-US" sz="2400" dirty="0"/>
              <a:t>Easier comparison shopping</a:t>
            </a:r>
          </a:p>
          <a:p>
            <a:pPr lvl="2" eaLnBrk="1" hangingPunct="1">
              <a:lnSpc>
                <a:spcPct val="90000"/>
              </a:lnSpc>
            </a:pPr>
            <a:r>
              <a:rPr lang="en-US" dirty="0"/>
              <a:t>Examples: </a:t>
            </a:r>
            <a:r>
              <a:rPr lang="en-US" dirty="0" err="1"/>
              <a:t>AllBookstores</a:t>
            </a:r>
            <a:r>
              <a:rPr lang="en-US" dirty="0"/>
              <a:t>, </a:t>
            </a:r>
            <a:r>
              <a:rPr lang="en-US" dirty="0" err="1"/>
              <a:t>BizRate</a:t>
            </a:r>
            <a:r>
              <a:rPr lang="en-US" dirty="0"/>
              <a:t>, or </a:t>
            </a:r>
            <a:r>
              <a:rPr lang="en-US" dirty="0" err="1"/>
              <a:t>SideStep</a:t>
            </a:r>
            <a:endParaRPr lang="en-US" dirty="0"/>
          </a:p>
          <a:p>
            <a:pPr eaLnBrk="1" hangingPunct="1">
              <a:lnSpc>
                <a:spcPct val="90000"/>
              </a:lnSpc>
            </a:pPr>
            <a:r>
              <a:rPr lang="en-US" sz="2800" dirty="0"/>
              <a:t>Place benefits</a:t>
            </a:r>
          </a:p>
          <a:p>
            <a:pPr lvl="1" eaLnBrk="1" hangingPunct="1">
              <a:lnSpc>
                <a:spcPct val="90000"/>
              </a:lnSpc>
            </a:pPr>
            <a:r>
              <a:rPr lang="en-US" sz="2400" dirty="0"/>
              <a:t>Anywhere, anytime</a:t>
            </a:r>
          </a:p>
          <a:p>
            <a:pPr lvl="1" eaLnBrk="1" hangingPunct="1">
              <a:lnSpc>
                <a:spcPct val="90000"/>
              </a:lnSpc>
            </a:pPr>
            <a:r>
              <a:rPr lang="en-US" sz="2400" dirty="0"/>
              <a:t>Purchasing on global scale</a:t>
            </a:r>
          </a:p>
          <a:p>
            <a:pPr eaLnBrk="1" hangingPunct="1">
              <a:lnSpc>
                <a:spcPct val="90000"/>
              </a:lnSpc>
            </a:pPr>
            <a:r>
              <a:rPr lang="en-US" sz="2800" dirty="0"/>
              <a:t>Price benefits</a:t>
            </a:r>
          </a:p>
          <a:p>
            <a:pPr lvl="1" eaLnBrk="1" hangingPunct="1">
              <a:lnSpc>
                <a:spcPct val="90000"/>
              </a:lnSpc>
            </a:pPr>
            <a:r>
              <a:rPr lang="en-US" sz="2400" dirty="0"/>
              <a:t>Higher inventory turnover rate</a:t>
            </a:r>
          </a:p>
          <a:p>
            <a:pPr lvl="1" eaLnBrk="1" hangingPunct="1">
              <a:lnSpc>
                <a:spcPct val="90000"/>
              </a:lnSpc>
            </a:pPr>
            <a:r>
              <a:rPr lang="en-US" sz="2400" dirty="0"/>
              <a:t>No expenditures for physical retail space</a:t>
            </a:r>
          </a:p>
        </p:txBody>
      </p:sp>
    </p:spTree>
    <p:extLst>
      <p:ext uri="{BB962C8B-B14F-4D97-AF65-F5344CB8AC3E}">
        <p14:creationId xmlns:p14="http://schemas.microsoft.com/office/powerpoint/2010/main" val="2932496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solidFill>
                  <a:srgbClr val="4B5064"/>
                </a:solidFill>
                <a:latin typeface="+mn-lt"/>
              </a:rPr>
              <a:t>The Long Tail</a:t>
            </a:r>
          </a:p>
        </p:txBody>
      </p:sp>
      <p:sp>
        <p:nvSpPr>
          <p:cNvPr id="55300" name="Rectangle 3"/>
          <p:cNvSpPr>
            <a:spLocks noGrp="1" noChangeArrowheads="1"/>
          </p:cNvSpPr>
          <p:nvPr>
            <p:ph sz="quarter" idx="1"/>
          </p:nvPr>
        </p:nvSpPr>
        <p:spPr>
          <a:xfrm>
            <a:off x="228600" y="2209800"/>
            <a:ext cx="3733800" cy="4114800"/>
          </a:xfrm>
        </p:spPr>
        <p:txBody>
          <a:bodyPr>
            <a:normAutofit lnSpcReduction="10000"/>
          </a:bodyPr>
          <a:lstStyle/>
          <a:p>
            <a:pPr eaLnBrk="1" hangingPunct="1">
              <a:lnSpc>
                <a:spcPct val="90000"/>
              </a:lnSpc>
            </a:pPr>
            <a:r>
              <a:rPr lang="en-US" sz="2800" dirty="0"/>
              <a:t>Traditional stores</a:t>
            </a:r>
          </a:p>
          <a:p>
            <a:pPr lvl="1" eaLnBrk="1" hangingPunct="1">
              <a:lnSpc>
                <a:spcPct val="90000"/>
              </a:lnSpc>
            </a:pPr>
            <a:r>
              <a:rPr lang="en-US" sz="2400" dirty="0"/>
              <a:t>Focus on mainstream needs</a:t>
            </a:r>
          </a:p>
          <a:p>
            <a:pPr lvl="1" eaLnBrk="1" hangingPunct="1">
              <a:lnSpc>
                <a:spcPct val="90000"/>
              </a:lnSpc>
            </a:pPr>
            <a:r>
              <a:rPr lang="en-US" sz="2400" dirty="0"/>
              <a:t>Target the average customer</a:t>
            </a:r>
          </a:p>
          <a:p>
            <a:pPr lvl="1" eaLnBrk="1" hangingPunct="1">
              <a:lnSpc>
                <a:spcPct val="90000"/>
              </a:lnSpc>
            </a:pPr>
            <a:r>
              <a:rPr lang="en-US" sz="2400" dirty="0"/>
              <a:t>Example: </a:t>
            </a:r>
            <a:r>
              <a:rPr lang="en-US" sz="2400" dirty="0" smtClean="0"/>
              <a:t>Barnes &amp; Noble</a:t>
            </a:r>
            <a:endParaRPr lang="en-US" sz="2400" dirty="0"/>
          </a:p>
          <a:p>
            <a:pPr eaLnBrk="1" hangingPunct="1">
              <a:lnSpc>
                <a:spcPct val="90000"/>
              </a:lnSpc>
            </a:pPr>
            <a:r>
              <a:rPr lang="en-US" sz="2800" dirty="0"/>
              <a:t>E-</a:t>
            </a:r>
            <a:r>
              <a:rPr lang="en-US" sz="2800" dirty="0" err="1"/>
              <a:t>Tailers</a:t>
            </a:r>
            <a:endParaRPr lang="en-US" sz="2800" dirty="0"/>
          </a:p>
          <a:p>
            <a:pPr lvl="1" eaLnBrk="1" hangingPunct="1">
              <a:lnSpc>
                <a:spcPct val="90000"/>
              </a:lnSpc>
            </a:pPr>
            <a:r>
              <a:rPr lang="en-US" sz="2400" dirty="0"/>
              <a:t>Can focus on niche markets</a:t>
            </a:r>
          </a:p>
          <a:p>
            <a:pPr lvl="1" eaLnBrk="1" hangingPunct="1">
              <a:lnSpc>
                <a:spcPct val="90000"/>
              </a:lnSpc>
            </a:pPr>
            <a:r>
              <a:rPr lang="en-US" sz="2400" dirty="0"/>
              <a:t>Example: Netflix</a:t>
            </a:r>
          </a:p>
        </p:txBody>
      </p:sp>
      <p:pic>
        <p:nvPicPr>
          <p:cNvPr id="55301"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2541588"/>
            <a:ext cx="48387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447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a:solidFill>
                  <a:srgbClr val="4B5064"/>
                </a:solidFill>
                <a:latin typeface="+mn-lt"/>
              </a:rPr>
              <a:t>E-Tailing Drawbacks</a:t>
            </a:r>
          </a:p>
        </p:txBody>
      </p:sp>
      <p:sp>
        <p:nvSpPr>
          <p:cNvPr id="56324" name="Rectangle 3"/>
          <p:cNvSpPr>
            <a:spLocks noGrp="1" noChangeArrowheads="1"/>
          </p:cNvSpPr>
          <p:nvPr>
            <p:ph sz="quarter" idx="1"/>
          </p:nvPr>
        </p:nvSpPr>
        <p:spPr>
          <a:xfrm>
            <a:off x="381000" y="1828800"/>
            <a:ext cx="8001000" cy="4419600"/>
          </a:xfrm>
        </p:spPr>
        <p:txBody>
          <a:bodyPr/>
          <a:lstStyle/>
          <a:p>
            <a:pPr eaLnBrk="1" hangingPunct="1"/>
            <a:r>
              <a:rPr lang="en-US" dirty="0"/>
              <a:t>Product delivery drawbacks</a:t>
            </a:r>
          </a:p>
          <a:p>
            <a:pPr lvl="1" eaLnBrk="1" hangingPunct="1"/>
            <a:r>
              <a:rPr lang="en-US" dirty="0"/>
              <a:t>Delay between product order and delivery</a:t>
            </a:r>
          </a:p>
          <a:p>
            <a:pPr lvl="2" eaLnBrk="1" hangingPunct="1"/>
            <a:r>
              <a:rPr lang="en-US" dirty="0"/>
              <a:t>Except for products that can be downloaded</a:t>
            </a:r>
          </a:p>
          <a:p>
            <a:pPr eaLnBrk="1" hangingPunct="1"/>
            <a:r>
              <a:rPr lang="en-US" dirty="0"/>
              <a:t>Direct product experience drawbacks</a:t>
            </a:r>
          </a:p>
          <a:p>
            <a:pPr lvl="1" eaLnBrk="1" hangingPunct="1"/>
            <a:r>
              <a:rPr lang="en-US" dirty="0"/>
              <a:t>Lack of sensory information</a:t>
            </a:r>
          </a:p>
          <a:p>
            <a:pPr lvl="2" eaLnBrk="1" hangingPunct="1"/>
            <a:r>
              <a:rPr lang="en-US" dirty="0"/>
              <a:t>Smell, taste, feel</a:t>
            </a:r>
          </a:p>
          <a:p>
            <a:pPr lvl="1" eaLnBrk="1" hangingPunct="1"/>
            <a:r>
              <a:rPr lang="en-US" dirty="0"/>
              <a:t>Lack of the social element</a:t>
            </a:r>
          </a:p>
          <a:p>
            <a:pPr lvl="2" eaLnBrk="1" hangingPunct="1"/>
            <a:r>
              <a:rPr lang="en-US" dirty="0"/>
              <a:t>Cannot replace going to the mall with friends</a:t>
            </a:r>
          </a:p>
        </p:txBody>
      </p:sp>
    </p:spTree>
    <p:extLst>
      <p:ext uri="{BB962C8B-B14F-4D97-AF65-F5344CB8AC3E}">
        <p14:creationId xmlns:p14="http://schemas.microsoft.com/office/powerpoint/2010/main" val="2577695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533400" y="228600"/>
            <a:ext cx="8001000" cy="838200"/>
          </a:xfrm>
        </p:spPr>
        <p:txBody>
          <a:bodyPr>
            <a:normAutofit/>
          </a:bodyPr>
          <a:lstStyle/>
          <a:p>
            <a:pPr eaLnBrk="1" fontAlgn="auto" hangingPunct="1">
              <a:spcAft>
                <a:spcPts val="0"/>
              </a:spcAft>
              <a:defRPr/>
            </a:pPr>
            <a:r>
              <a:rPr lang="en-US" sz="3600" dirty="0" smtClean="0">
                <a:ea typeface="+mj-ea"/>
              </a:rPr>
              <a:t>Attracting and Retaining Online Customers</a:t>
            </a:r>
          </a:p>
        </p:txBody>
      </p:sp>
      <p:sp>
        <p:nvSpPr>
          <p:cNvPr id="57348" name="Rectangle 3"/>
          <p:cNvSpPr>
            <a:spLocks noGrp="1" noChangeArrowheads="1"/>
          </p:cNvSpPr>
          <p:nvPr>
            <p:ph sz="quarter" idx="1"/>
          </p:nvPr>
        </p:nvSpPr>
        <p:spPr>
          <a:xfrm>
            <a:off x="360363" y="1728788"/>
            <a:ext cx="8001000" cy="4114800"/>
          </a:xfrm>
        </p:spPr>
        <p:txBody>
          <a:bodyPr/>
          <a:lstStyle/>
          <a:p>
            <a:pPr marL="533400" indent="-533400" eaLnBrk="1" hangingPunct="1">
              <a:lnSpc>
                <a:spcPct val="90000"/>
              </a:lnSpc>
            </a:pPr>
            <a:r>
              <a:rPr lang="en-US" sz="2800" dirty="0"/>
              <a:t>Basic rule of commerce</a:t>
            </a:r>
          </a:p>
          <a:p>
            <a:pPr marL="914400" lvl="1" indent="-457200" eaLnBrk="1" hangingPunct="1">
              <a:lnSpc>
                <a:spcPct val="90000"/>
              </a:lnSpc>
            </a:pPr>
            <a:r>
              <a:rPr lang="en-US" sz="2400" dirty="0"/>
              <a:t>Offer valuable products/services at fair prices</a:t>
            </a:r>
          </a:p>
          <a:p>
            <a:pPr marL="533400" indent="-533400" eaLnBrk="1" hangingPunct="1">
              <a:lnSpc>
                <a:spcPct val="90000"/>
              </a:lnSpc>
            </a:pPr>
            <a:r>
              <a:rPr lang="en-US" sz="2800" dirty="0"/>
              <a:t>Additional e-commerce rules</a:t>
            </a:r>
          </a:p>
          <a:p>
            <a:pPr marL="914400" lvl="1" indent="-457200" eaLnBrk="1" hangingPunct="1">
              <a:lnSpc>
                <a:spcPct val="90000"/>
              </a:lnSpc>
              <a:buFontTx/>
              <a:buAutoNum type="arabicPeriod"/>
            </a:pPr>
            <a:r>
              <a:rPr lang="en-US" sz="2400" dirty="0"/>
              <a:t>The Web site should offer something unique.</a:t>
            </a:r>
          </a:p>
          <a:p>
            <a:pPr marL="914400" lvl="1" indent="-457200" eaLnBrk="1" hangingPunct="1">
              <a:lnSpc>
                <a:spcPct val="90000"/>
              </a:lnSpc>
              <a:buFontTx/>
              <a:buAutoNum type="arabicPeriod"/>
            </a:pPr>
            <a:r>
              <a:rPr lang="en-US" sz="2400" dirty="0"/>
              <a:t>The Web site must be aesthetically pleasing.</a:t>
            </a:r>
          </a:p>
          <a:p>
            <a:pPr marL="914400" lvl="1" indent="-457200" eaLnBrk="1" hangingPunct="1">
              <a:lnSpc>
                <a:spcPct val="90000"/>
              </a:lnSpc>
              <a:buFontTx/>
              <a:buAutoNum type="arabicPeriod"/>
            </a:pPr>
            <a:r>
              <a:rPr lang="en-US" sz="2400" dirty="0"/>
              <a:t>The Web site must be easy to use and </a:t>
            </a:r>
            <a:r>
              <a:rPr lang="en-US" sz="2400" i="1" dirty="0"/>
              <a:t>fast.</a:t>
            </a:r>
          </a:p>
          <a:p>
            <a:pPr marL="914400" lvl="1" indent="-457200" eaLnBrk="1" hangingPunct="1">
              <a:lnSpc>
                <a:spcPct val="90000"/>
              </a:lnSpc>
              <a:buFontTx/>
              <a:buAutoNum type="arabicPeriod"/>
            </a:pPr>
            <a:r>
              <a:rPr lang="en-US" sz="2400" dirty="0"/>
              <a:t>The Web site must motivate people to visit, stay, and return.</a:t>
            </a:r>
          </a:p>
          <a:p>
            <a:pPr marL="914400" lvl="1" indent="-457200" eaLnBrk="1" hangingPunct="1">
              <a:lnSpc>
                <a:spcPct val="90000"/>
              </a:lnSpc>
              <a:buFontTx/>
              <a:buAutoNum type="arabicPeriod"/>
            </a:pPr>
            <a:r>
              <a:rPr lang="en-US" sz="2400" dirty="0"/>
              <a:t>You must advertise your presence on the Web.</a:t>
            </a:r>
          </a:p>
          <a:p>
            <a:pPr marL="914400" lvl="1" indent="-457200" eaLnBrk="1" hangingPunct="1">
              <a:lnSpc>
                <a:spcPct val="90000"/>
              </a:lnSpc>
              <a:buFontTx/>
              <a:buAutoNum type="arabicPeriod"/>
            </a:pPr>
            <a:r>
              <a:rPr lang="en-US" sz="2400" dirty="0"/>
              <a:t>You should learn from your Web site.</a:t>
            </a:r>
          </a:p>
        </p:txBody>
      </p:sp>
    </p:spTree>
    <p:extLst>
      <p:ext uri="{BB962C8B-B14F-4D97-AF65-F5344CB8AC3E}">
        <p14:creationId xmlns:p14="http://schemas.microsoft.com/office/powerpoint/2010/main" val="3111806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Mobile Commerce, Consumer-to-Consumer EC, and Consumer-to-Business EC</a:t>
            </a:r>
          </a:p>
        </p:txBody>
      </p:sp>
      <p:graphicFrame>
        <p:nvGraphicFramePr>
          <p:cNvPr id="4" name="Diagram 3"/>
          <p:cNvGraphicFramePr/>
          <p:nvPr>
            <p:extLst>
              <p:ext uri="{D42A27DB-BD31-4B8C-83A1-F6EECF244321}">
                <p14:modId xmlns:p14="http://schemas.microsoft.com/office/powerpoint/2010/main" val="2593863567"/>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48159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dirty="0">
                <a:solidFill>
                  <a:srgbClr val="4B5064"/>
                </a:solidFill>
                <a:latin typeface="+mn-lt"/>
              </a:rPr>
              <a:t>C2C E-Commerce</a:t>
            </a:r>
          </a:p>
        </p:txBody>
      </p:sp>
      <p:sp>
        <p:nvSpPr>
          <p:cNvPr id="60420" name="Rectangle 3"/>
          <p:cNvSpPr>
            <a:spLocks noGrp="1" noChangeArrowheads="1"/>
          </p:cNvSpPr>
          <p:nvPr>
            <p:ph sz="quarter" idx="1"/>
          </p:nvPr>
        </p:nvSpPr>
        <p:spPr>
          <a:xfrm>
            <a:off x="381000" y="1828800"/>
            <a:ext cx="8250238" cy="4956175"/>
          </a:xfrm>
        </p:spPr>
        <p:txBody>
          <a:bodyPr/>
          <a:lstStyle/>
          <a:p>
            <a:pPr eaLnBrk="1" hangingPunct="1"/>
            <a:r>
              <a:rPr lang="en-US" sz="2000" dirty="0"/>
              <a:t>C2C commerce has always been present.</a:t>
            </a:r>
          </a:p>
          <a:p>
            <a:pPr lvl="1" eaLnBrk="1" hangingPunct="1"/>
            <a:r>
              <a:rPr lang="en-US" sz="2000" dirty="0"/>
              <a:t>Bartering, auctions, tendering</a:t>
            </a:r>
          </a:p>
          <a:p>
            <a:pPr eaLnBrk="1" hangingPunct="1"/>
            <a:r>
              <a:rPr lang="en-US" sz="2000" dirty="0"/>
              <a:t>Seventeen percent of American adults have sold online.</a:t>
            </a:r>
          </a:p>
        </p:txBody>
      </p:sp>
      <p:pic>
        <p:nvPicPr>
          <p:cNvPr id="60421"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075" y="3367088"/>
            <a:ext cx="81375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952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58371" name="Content Placeholder 2"/>
          <p:cNvSpPr>
            <a:spLocks noGrp="1"/>
          </p:cNvSpPr>
          <p:nvPr>
            <p:ph sz="quarter" idx="1"/>
          </p:nvPr>
        </p:nvSpPr>
        <p:spPr>
          <a:xfrm>
            <a:off x="301625" y="1828800"/>
            <a:ext cx="8504238" cy="4572000"/>
          </a:xfrm>
        </p:spPr>
        <p:txBody>
          <a:bodyPr/>
          <a:lstStyle/>
          <a:p>
            <a:r>
              <a:rPr lang="en-US" altLang="en-US" dirty="0" smtClean="0"/>
              <a:t>________ is a form of e-auction where buyers post a request for quote.</a:t>
            </a:r>
          </a:p>
          <a:p>
            <a:pPr lvl="1"/>
            <a:r>
              <a:rPr lang="en-US" altLang="en-US" dirty="0" smtClean="0"/>
              <a:t>A) A forward auction</a:t>
            </a:r>
          </a:p>
          <a:p>
            <a:pPr lvl="1"/>
            <a:r>
              <a:rPr lang="en-US" altLang="en-US" dirty="0" smtClean="0"/>
              <a:t>B) A reverse auction</a:t>
            </a:r>
          </a:p>
          <a:p>
            <a:pPr lvl="1"/>
            <a:r>
              <a:rPr lang="en-US" altLang="en-US" dirty="0" smtClean="0"/>
              <a:t>C) An exchange</a:t>
            </a:r>
          </a:p>
          <a:p>
            <a:pPr lvl="1"/>
            <a:r>
              <a:rPr lang="en-US" altLang="en-US" dirty="0" smtClean="0"/>
              <a:t>D) Bartering</a:t>
            </a:r>
          </a:p>
          <a:p>
            <a:pPr lvl="1"/>
            <a:r>
              <a:rPr lang="en-US" altLang="en-US" dirty="0" smtClean="0"/>
              <a:t>E) A request for proposal</a:t>
            </a:r>
          </a:p>
        </p:txBody>
      </p:sp>
      <p:sp>
        <p:nvSpPr>
          <p:cNvPr id="5" name="Oval 4"/>
          <p:cNvSpPr/>
          <p:nvPr/>
        </p:nvSpPr>
        <p:spPr>
          <a:xfrm>
            <a:off x="838200" y="3429000"/>
            <a:ext cx="609600" cy="465138"/>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1921439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solidFill>
                  <a:srgbClr val="4B5064"/>
                </a:solidFill>
              </a:rPr>
              <a:t>E-Auctions</a:t>
            </a:r>
          </a:p>
        </p:txBody>
      </p:sp>
      <p:sp>
        <p:nvSpPr>
          <p:cNvPr id="59396" name="Rectangle 3"/>
          <p:cNvSpPr>
            <a:spLocks noGrp="1" noChangeArrowheads="1"/>
          </p:cNvSpPr>
          <p:nvPr>
            <p:ph sz="quarter" idx="1"/>
          </p:nvPr>
        </p:nvSpPr>
        <p:spPr>
          <a:xfrm>
            <a:off x="301625" y="1828800"/>
            <a:ext cx="8504238" cy="4572000"/>
          </a:xfrm>
        </p:spPr>
        <p:txBody>
          <a:bodyPr/>
          <a:lstStyle/>
          <a:p>
            <a:pPr eaLnBrk="1" hangingPunct="1"/>
            <a:r>
              <a:rPr lang="en-US" altLang="en-US" sz="2800" dirty="0" smtClean="0"/>
              <a:t>Forward auction</a:t>
            </a:r>
          </a:p>
          <a:p>
            <a:pPr lvl="1" eaLnBrk="1" hangingPunct="1"/>
            <a:r>
              <a:rPr lang="en-US" altLang="en-US" sz="2400" dirty="0" smtClean="0"/>
              <a:t>Sellers post goods or services for sale.</a:t>
            </a:r>
          </a:p>
          <a:p>
            <a:pPr lvl="1" eaLnBrk="1" hangingPunct="1"/>
            <a:r>
              <a:rPr lang="en-US" altLang="en-US" sz="2400" dirty="0" smtClean="0"/>
              <a:t>Buyers bid on these items.</a:t>
            </a:r>
          </a:p>
          <a:p>
            <a:pPr lvl="1" eaLnBrk="1" hangingPunct="1"/>
            <a:r>
              <a:rPr lang="en-US" altLang="en-US" sz="2400" dirty="0" smtClean="0"/>
              <a:t>Highest bid wins.</a:t>
            </a:r>
          </a:p>
          <a:p>
            <a:pPr eaLnBrk="1" hangingPunct="1"/>
            <a:r>
              <a:rPr lang="en-US" altLang="en-US" sz="2800" dirty="0" smtClean="0"/>
              <a:t>Reverse auction</a:t>
            </a:r>
          </a:p>
          <a:p>
            <a:pPr lvl="1" eaLnBrk="1" hangingPunct="1"/>
            <a:r>
              <a:rPr lang="en-US" altLang="en-US" sz="2400" dirty="0" smtClean="0"/>
              <a:t>Buyers post a request for quote (RFQ).</a:t>
            </a:r>
          </a:p>
          <a:p>
            <a:pPr lvl="1" eaLnBrk="1" hangingPunct="1"/>
            <a:r>
              <a:rPr lang="en-US" altLang="en-US" sz="2400" dirty="0" smtClean="0"/>
              <a:t>Seller proposes a bid.</a:t>
            </a:r>
          </a:p>
          <a:p>
            <a:pPr lvl="1" eaLnBrk="1" hangingPunct="1"/>
            <a:r>
              <a:rPr lang="en-US" altLang="en-US" sz="2400" dirty="0" smtClean="0"/>
              <a:t>Lowest seller bid wins.</a:t>
            </a:r>
          </a:p>
          <a:p>
            <a:pPr lvl="1" eaLnBrk="1" hangingPunct="1"/>
            <a:r>
              <a:rPr lang="en-US" altLang="en-US" sz="2400" dirty="0" smtClean="0"/>
              <a:t>This is frequently in B2B e-commerce.</a:t>
            </a:r>
          </a:p>
        </p:txBody>
      </p:sp>
    </p:spTree>
    <p:extLst>
      <p:ext uri="{BB962C8B-B14F-4D97-AF65-F5344CB8AC3E}">
        <p14:creationId xmlns:p14="http://schemas.microsoft.com/office/powerpoint/2010/main" val="75222842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solidFill>
                  <a:srgbClr val="4B5064"/>
                </a:solidFill>
              </a:rPr>
              <a:t>E-Auction Fraud</a:t>
            </a:r>
          </a:p>
        </p:txBody>
      </p:sp>
      <p:sp>
        <p:nvSpPr>
          <p:cNvPr id="60420" name="Rectangle 3"/>
          <p:cNvSpPr>
            <a:spLocks noGrp="1" noChangeArrowheads="1"/>
          </p:cNvSpPr>
          <p:nvPr>
            <p:ph sz="quarter" idx="1"/>
          </p:nvPr>
        </p:nvSpPr>
        <p:spPr>
          <a:xfrm>
            <a:off x="304800" y="1905000"/>
            <a:ext cx="8001000" cy="4572000"/>
          </a:xfrm>
        </p:spPr>
        <p:txBody>
          <a:bodyPr>
            <a:normAutofit/>
          </a:bodyPr>
          <a:lstStyle/>
          <a:p>
            <a:pPr eaLnBrk="1" hangingPunct="1">
              <a:lnSpc>
                <a:spcPct val="90000"/>
              </a:lnSpc>
            </a:pPr>
            <a:r>
              <a:rPr lang="en-US" altLang="en-US" sz="2400" dirty="0" smtClean="0"/>
              <a:t>E-auctions marred with more fraud than any other Internet activity</a:t>
            </a:r>
            <a:r>
              <a:rPr lang="en-US" altLang="en-US" sz="2800" dirty="0" smtClean="0"/>
              <a:t>.</a:t>
            </a:r>
          </a:p>
          <a:p>
            <a:pPr lvl="1" eaLnBrk="1" hangingPunct="1">
              <a:lnSpc>
                <a:spcPct val="90000"/>
              </a:lnSpc>
            </a:pPr>
            <a:r>
              <a:rPr lang="en-US" altLang="en-US" sz="1800" dirty="0" smtClean="0"/>
              <a:t>E-auctions represent 45 percent of all Internet fraud-related complaints.</a:t>
            </a:r>
          </a:p>
          <a:p>
            <a:pPr lvl="1" eaLnBrk="1" hangingPunct="1">
              <a:lnSpc>
                <a:spcPct val="90000"/>
              </a:lnSpc>
            </a:pPr>
            <a:r>
              <a:rPr lang="en-US" altLang="en-US" sz="1800" dirty="0" smtClean="0"/>
              <a:t>Average loss: $724</a:t>
            </a:r>
          </a:p>
          <a:p>
            <a:pPr eaLnBrk="1" hangingPunct="1">
              <a:lnSpc>
                <a:spcPct val="90000"/>
              </a:lnSpc>
            </a:pPr>
            <a:r>
              <a:rPr lang="en-US" altLang="en-US" sz="2000" dirty="0" smtClean="0"/>
              <a:t>Types of e-Auction fraud:</a:t>
            </a:r>
          </a:p>
          <a:p>
            <a:pPr lvl="1" eaLnBrk="1" hangingPunct="1">
              <a:lnSpc>
                <a:spcPct val="90000"/>
              </a:lnSpc>
            </a:pPr>
            <a:r>
              <a:rPr lang="en-US" altLang="en-US" sz="1800" dirty="0" smtClean="0"/>
              <a:t>Bid </a:t>
            </a:r>
            <a:r>
              <a:rPr lang="en-US" altLang="en-US" sz="1800" dirty="0" smtClean="0"/>
              <a:t>luring:  luring bidders from a legitimate auction to another place at a lower price</a:t>
            </a:r>
            <a:endParaRPr lang="en-US" altLang="en-US" sz="1800" dirty="0" smtClean="0"/>
          </a:p>
          <a:p>
            <a:pPr lvl="1" eaLnBrk="1" hangingPunct="1">
              <a:lnSpc>
                <a:spcPct val="90000"/>
              </a:lnSpc>
            </a:pPr>
            <a:r>
              <a:rPr lang="en-US" altLang="en-US" sz="1800" dirty="0" smtClean="0"/>
              <a:t>Reproductions: counterfeits</a:t>
            </a:r>
            <a:endParaRPr lang="en-US" altLang="en-US" sz="1800" dirty="0" smtClean="0"/>
          </a:p>
          <a:p>
            <a:pPr lvl="1" eaLnBrk="1" hangingPunct="1">
              <a:lnSpc>
                <a:spcPct val="90000"/>
              </a:lnSpc>
            </a:pPr>
            <a:r>
              <a:rPr lang="en-US" altLang="en-US" sz="1800" dirty="0" smtClean="0"/>
              <a:t>Bid </a:t>
            </a:r>
            <a:r>
              <a:rPr lang="en-US" altLang="en-US" sz="1800" dirty="0" smtClean="0"/>
              <a:t>shielding: bidding on your own items to inflate the price</a:t>
            </a:r>
            <a:endParaRPr lang="en-US" altLang="en-US" sz="1800" dirty="0" smtClean="0"/>
          </a:p>
          <a:p>
            <a:pPr lvl="1" eaLnBrk="1" hangingPunct="1">
              <a:lnSpc>
                <a:spcPct val="90000"/>
              </a:lnSpc>
            </a:pPr>
            <a:r>
              <a:rPr lang="en-US" altLang="en-US" sz="1800" dirty="0" smtClean="0"/>
              <a:t>Shipping </a:t>
            </a:r>
            <a:r>
              <a:rPr lang="en-US" altLang="en-US" sz="1800" dirty="0" smtClean="0"/>
              <a:t>fraud: jacking up shipping prices</a:t>
            </a:r>
            <a:endParaRPr lang="en-US" altLang="en-US" sz="1800" dirty="0" smtClean="0"/>
          </a:p>
          <a:p>
            <a:pPr lvl="1" eaLnBrk="1" hangingPunct="1">
              <a:lnSpc>
                <a:spcPct val="90000"/>
              </a:lnSpc>
            </a:pPr>
            <a:r>
              <a:rPr lang="en-US" altLang="en-US" sz="1800" dirty="0" smtClean="0"/>
              <a:t>Payment </a:t>
            </a:r>
            <a:r>
              <a:rPr lang="en-US" altLang="en-US" sz="1800" dirty="0" smtClean="0"/>
              <a:t>failure: Buyer doesn’t pay</a:t>
            </a:r>
            <a:endParaRPr lang="en-US" altLang="en-US" sz="1800" dirty="0" smtClean="0"/>
          </a:p>
          <a:p>
            <a:pPr lvl="1" eaLnBrk="1" hangingPunct="1">
              <a:lnSpc>
                <a:spcPct val="90000"/>
              </a:lnSpc>
            </a:pPr>
            <a:r>
              <a:rPr lang="en-US" altLang="en-US" sz="1800" dirty="0" smtClean="0"/>
              <a:t>No shipment: Seller doesn’t ship after payment is made</a:t>
            </a:r>
            <a:endParaRPr lang="en-US" altLang="en-US" sz="1800" dirty="0" smtClean="0"/>
          </a:p>
          <a:p>
            <a:pPr lvl="1" eaLnBrk="1" hangingPunct="1">
              <a:lnSpc>
                <a:spcPct val="90000"/>
              </a:lnSpc>
            </a:pPr>
            <a:endParaRPr lang="en-US" altLang="en-US" sz="2400" dirty="0" smtClean="0"/>
          </a:p>
        </p:txBody>
      </p:sp>
    </p:spTree>
    <p:extLst>
      <p:ext uri="{BB962C8B-B14F-4D97-AF65-F5344CB8AC3E}">
        <p14:creationId xmlns:p14="http://schemas.microsoft.com/office/powerpoint/2010/main" val="40459534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Estimated </a:t>
            </a:r>
            <a:r>
              <a:rPr lang="en-US" sz="2000" dirty="0"/>
              <a:t>Quarterly U.S. Retail E-commerce Sales as a Percent of Total Quarterly Retail Sales:</a:t>
            </a:r>
            <a:br>
              <a:rPr lang="en-US" sz="2000" dirty="0"/>
            </a:br>
            <a:r>
              <a:rPr lang="en-US" sz="2000" dirty="0"/>
              <a:t>1st Quarter </a:t>
            </a:r>
            <a:r>
              <a:rPr lang="en-US" sz="2000" dirty="0" smtClean="0"/>
              <a:t>2003 </a:t>
            </a:r>
            <a:r>
              <a:rPr lang="en-US" sz="2000" dirty="0"/>
              <a:t>– 3rd Quarter </a:t>
            </a:r>
            <a:r>
              <a:rPr lang="en-US" sz="2000" dirty="0" smtClean="0"/>
              <a:t>2012</a:t>
            </a:r>
            <a:endParaRPr lang="en-US" sz="2000" dirty="0"/>
          </a:p>
        </p:txBody>
      </p:sp>
      <p:sp>
        <p:nvSpPr>
          <p:cNvPr id="3" name="Content Placeholder 2"/>
          <p:cNvSpPr>
            <a:spLocks noGrp="1"/>
          </p:cNvSpPr>
          <p:nvPr>
            <p:ph idx="1"/>
          </p:nvPr>
        </p:nvSpPr>
        <p:spPr>
          <a:xfrm>
            <a:off x="457200" y="4876800"/>
            <a:ext cx="8229600" cy="1981200"/>
          </a:xfrm>
        </p:spPr>
        <p:txBody>
          <a:bodyPr>
            <a:normAutofit/>
          </a:bodyPr>
          <a:lstStyle/>
          <a:p>
            <a:r>
              <a:rPr lang="en-US" sz="2000" b="1" dirty="0" smtClean="0"/>
              <a:t>Electronic Commerce</a:t>
            </a:r>
          </a:p>
          <a:p>
            <a:pPr marL="857250" lvl="2" indent="0">
              <a:buNone/>
            </a:pPr>
            <a:r>
              <a:rPr lang="en-US" sz="1800" dirty="0" smtClean="0"/>
              <a:t>“the exchange </a:t>
            </a:r>
            <a:r>
              <a:rPr lang="en-US" sz="1800" dirty="0"/>
              <a:t>of goods, services, and </a:t>
            </a:r>
            <a:r>
              <a:rPr lang="en-US" sz="1800" dirty="0" smtClean="0"/>
              <a:t>money </a:t>
            </a:r>
            <a:r>
              <a:rPr lang="en-US" sz="1800" dirty="0"/>
              <a:t>among firms, between firms and their customers, </a:t>
            </a:r>
            <a:r>
              <a:rPr lang="en-US" sz="1800" dirty="0" smtClean="0"/>
              <a:t>and between </a:t>
            </a:r>
            <a:r>
              <a:rPr lang="en-US" sz="1800" dirty="0"/>
              <a:t>customers, supported by communication technologies and, in particular, the </a:t>
            </a:r>
            <a:r>
              <a:rPr lang="en-US" sz="1800" dirty="0" smtClean="0"/>
              <a:t>Internet”</a:t>
            </a:r>
            <a:endParaRPr lang="en-US" sz="1800" dirty="0"/>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2133600"/>
            <a:ext cx="6400800" cy="2743200"/>
          </a:xfrm>
          <a:prstGeom prst="rect">
            <a:avLst/>
          </a:prstGeom>
        </p:spPr>
      </p:pic>
    </p:spTree>
    <p:extLst>
      <p:ext uri="{BB962C8B-B14F-4D97-AF65-F5344CB8AC3E}">
        <p14:creationId xmlns:p14="http://schemas.microsoft.com/office/powerpoint/2010/main" val="352273270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Types of Internet Marketing</a:t>
            </a:r>
            <a:endParaRPr lang="en-US" dirty="0">
              <a:ea typeface="+mj-ea"/>
            </a:endParaRPr>
          </a:p>
        </p:txBody>
      </p:sp>
      <p:sp>
        <p:nvSpPr>
          <p:cNvPr id="63491" name="Content Placeholder 2"/>
          <p:cNvSpPr>
            <a:spLocks noGrp="1"/>
          </p:cNvSpPr>
          <p:nvPr>
            <p:ph sz="quarter" idx="1"/>
          </p:nvPr>
        </p:nvSpPr>
        <p:spPr>
          <a:xfrm>
            <a:off x="228600" y="1905000"/>
            <a:ext cx="8502650" cy="4919133"/>
          </a:xfrm>
        </p:spPr>
        <p:txBody>
          <a:bodyPr>
            <a:normAutofit fontScale="85000" lnSpcReduction="10000"/>
          </a:bodyPr>
          <a:lstStyle/>
          <a:p>
            <a:r>
              <a:rPr lang="en-US" dirty="0"/>
              <a:t>Search Marketing</a:t>
            </a:r>
          </a:p>
          <a:p>
            <a:pPr lvl="1"/>
            <a:r>
              <a:rPr lang="en-US" dirty="0"/>
              <a:t>For Google or other search engines;  search optimization</a:t>
            </a:r>
          </a:p>
          <a:p>
            <a:r>
              <a:rPr lang="en-US" dirty="0"/>
              <a:t>Display Ads</a:t>
            </a:r>
          </a:p>
          <a:p>
            <a:pPr lvl="1"/>
            <a:r>
              <a:rPr lang="en-US" dirty="0"/>
              <a:t>Static and interactive banners; videos</a:t>
            </a:r>
          </a:p>
          <a:p>
            <a:r>
              <a:rPr lang="en-US" dirty="0"/>
              <a:t>E-mail Marketing</a:t>
            </a:r>
          </a:p>
          <a:p>
            <a:pPr lvl="1"/>
            <a:r>
              <a:rPr lang="en-US" dirty="0"/>
              <a:t>Replacing direct mail; low cost</a:t>
            </a:r>
          </a:p>
          <a:p>
            <a:r>
              <a:rPr lang="en-US" dirty="0"/>
              <a:t>Social Media</a:t>
            </a:r>
          </a:p>
          <a:p>
            <a:pPr lvl="1"/>
            <a:r>
              <a:rPr lang="en-US" dirty="0"/>
              <a:t>Facebook, Twitter</a:t>
            </a:r>
          </a:p>
          <a:p>
            <a:r>
              <a:rPr lang="en-US" dirty="0"/>
              <a:t>Mobile Marketing</a:t>
            </a:r>
          </a:p>
          <a:p>
            <a:pPr lvl="1"/>
            <a:r>
              <a:rPr lang="en-US" dirty="0"/>
              <a:t>Audi built a game for the iPhone</a:t>
            </a:r>
          </a:p>
          <a:p>
            <a:r>
              <a:rPr lang="en-US" dirty="0"/>
              <a:t>Pricing Models – e.g., pay-per-click</a:t>
            </a:r>
          </a:p>
        </p:txBody>
      </p:sp>
    </p:spTree>
    <p:extLst>
      <p:ext uri="{BB962C8B-B14F-4D97-AF65-F5344CB8AC3E}">
        <p14:creationId xmlns:p14="http://schemas.microsoft.com/office/powerpoint/2010/main" val="3223601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a:solidFill>
                  <a:srgbClr val="4B5064"/>
                </a:solidFill>
                <a:latin typeface="+mn-lt"/>
              </a:rPr>
              <a:t>Search Marketing</a:t>
            </a:r>
          </a:p>
        </p:txBody>
      </p:sp>
      <p:sp>
        <p:nvSpPr>
          <p:cNvPr id="64516" name="Rectangle 3"/>
          <p:cNvSpPr>
            <a:spLocks noGrp="1" noChangeArrowheads="1"/>
          </p:cNvSpPr>
          <p:nvPr>
            <p:ph sz="quarter" idx="1"/>
          </p:nvPr>
        </p:nvSpPr>
        <p:spPr>
          <a:xfrm>
            <a:off x="301625" y="1527175"/>
            <a:ext cx="8504238" cy="4572000"/>
          </a:xfrm>
        </p:spPr>
        <p:txBody>
          <a:bodyPr/>
          <a:lstStyle/>
          <a:p>
            <a:r>
              <a:rPr lang="en-US" dirty="0"/>
              <a:t>Search marketing will continue to have the largest share of interactive marketing spend.</a:t>
            </a:r>
          </a:p>
          <a:p>
            <a:endParaRPr lang="en-US" dirty="0"/>
          </a:p>
          <a:p>
            <a:r>
              <a:rPr lang="en-US" dirty="0"/>
              <a:t>VanBoskirk (2009</a:t>
            </a:r>
            <a:r>
              <a:rPr lang="en-US" dirty="0">
                <a:latin typeface="Georgia" charset="0"/>
              </a:rPr>
              <a:t>)</a:t>
            </a:r>
          </a:p>
        </p:txBody>
      </p:sp>
      <p:pic>
        <p:nvPicPr>
          <p:cNvPr id="64517" name="Picture 4"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7300" y="2525713"/>
            <a:ext cx="5005388"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998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t>
            </a:r>
            <a:r>
              <a:rPr lang="en-US" dirty="0"/>
              <a:t>EC</a:t>
            </a:r>
          </a:p>
        </p:txBody>
      </p:sp>
      <p:sp>
        <p:nvSpPr>
          <p:cNvPr id="3" name="Content Placeholder 2"/>
          <p:cNvSpPr>
            <a:spLocks noGrp="1"/>
          </p:cNvSpPr>
          <p:nvPr>
            <p:ph idx="1"/>
          </p:nvPr>
        </p:nvSpPr>
        <p:spPr/>
        <p:txBody>
          <a:bodyPr>
            <a:normAutofit lnSpcReduction="10000"/>
          </a:bodyPr>
          <a:lstStyle/>
          <a:p>
            <a:r>
              <a:rPr lang="en-US" dirty="0"/>
              <a:t>Location-Based </a:t>
            </a:r>
            <a:r>
              <a:rPr lang="en-US" dirty="0" smtClean="0"/>
              <a:t>M-Commerce</a:t>
            </a:r>
          </a:p>
          <a:p>
            <a:pPr lvl="1"/>
            <a:r>
              <a:rPr lang="en-US" dirty="0" smtClean="0"/>
              <a:t>Services can be offered tailored to a person’s needs based on their current location</a:t>
            </a:r>
            <a:endParaRPr lang="en-US" dirty="0"/>
          </a:p>
          <a:p>
            <a:r>
              <a:rPr lang="en-US" dirty="0"/>
              <a:t>Information on the </a:t>
            </a:r>
            <a:r>
              <a:rPr lang="en-US" dirty="0" smtClean="0"/>
              <a:t>Go</a:t>
            </a:r>
          </a:p>
          <a:p>
            <a:pPr lvl="1"/>
            <a:r>
              <a:rPr lang="en-US" dirty="0" smtClean="0"/>
              <a:t>Customers can get further information about a product wherever they are, including in the store, but this can lead to “</a:t>
            </a:r>
            <a:r>
              <a:rPr lang="en-US" dirty="0" err="1"/>
              <a:t>s</a:t>
            </a:r>
            <a:r>
              <a:rPr lang="en-US" dirty="0" err="1" smtClean="0"/>
              <a:t>howrooming</a:t>
            </a:r>
            <a:r>
              <a:rPr lang="en-US" dirty="0" smtClean="0"/>
              <a:t>”</a:t>
            </a:r>
            <a:endParaRPr lang="en-US" dirty="0"/>
          </a:p>
          <a:p>
            <a:r>
              <a:rPr lang="en-US" dirty="0"/>
              <a:t>Product and Content </a:t>
            </a:r>
            <a:r>
              <a:rPr lang="en-US" dirty="0" smtClean="0"/>
              <a:t>Sales</a:t>
            </a:r>
          </a:p>
          <a:p>
            <a:pPr lvl="1"/>
            <a:r>
              <a:rPr lang="en-US" dirty="0" smtClean="0"/>
              <a:t>Consumers use mobile apps to make purchases while on-the-go</a:t>
            </a:r>
            <a:endParaRPr lang="en-US" dirty="0"/>
          </a:p>
        </p:txBody>
      </p:sp>
    </p:spTree>
    <p:extLst>
      <p:ext uri="{BB962C8B-B14F-4D97-AF65-F5344CB8AC3E}">
        <p14:creationId xmlns:p14="http://schemas.microsoft.com/office/powerpoint/2010/main" val="50470781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62467" name="Content Placeholder 2"/>
          <p:cNvSpPr>
            <a:spLocks noGrp="1"/>
          </p:cNvSpPr>
          <p:nvPr>
            <p:ph sz="quarter" idx="1"/>
          </p:nvPr>
        </p:nvSpPr>
        <p:spPr>
          <a:xfrm>
            <a:off x="301625" y="1828800"/>
            <a:ext cx="8504238" cy="4572000"/>
          </a:xfrm>
        </p:spPr>
        <p:txBody>
          <a:bodyPr/>
          <a:lstStyle/>
          <a:p>
            <a:r>
              <a:rPr lang="en-US" altLang="en-US" dirty="0" smtClean="0"/>
              <a:t>________ is an example of m-commerce.</a:t>
            </a:r>
          </a:p>
          <a:p>
            <a:pPr lvl="1"/>
            <a:r>
              <a:rPr lang="en-US" altLang="en-US" dirty="0" smtClean="0"/>
              <a:t>A) e-tailing</a:t>
            </a:r>
          </a:p>
          <a:p>
            <a:pPr lvl="1"/>
            <a:r>
              <a:rPr lang="en-US" altLang="en-US" dirty="0" smtClean="0"/>
              <a:t>B) e911</a:t>
            </a:r>
          </a:p>
          <a:p>
            <a:pPr lvl="1"/>
            <a:r>
              <a:rPr lang="en-US" altLang="en-US" dirty="0" smtClean="0"/>
              <a:t>C) e-filing</a:t>
            </a:r>
          </a:p>
          <a:p>
            <a:pPr lvl="1"/>
            <a:r>
              <a:rPr lang="en-US" altLang="en-US" dirty="0" smtClean="0"/>
              <a:t>D) e-integrating</a:t>
            </a:r>
          </a:p>
          <a:p>
            <a:pPr lvl="1"/>
            <a:r>
              <a:rPr lang="en-US" altLang="en-US" dirty="0" smtClean="0"/>
              <a:t>E) e-auctions</a:t>
            </a:r>
          </a:p>
        </p:txBody>
      </p:sp>
      <p:sp>
        <p:nvSpPr>
          <p:cNvPr id="5" name="Oval 4"/>
          <p:cNvSpPr/>
          <p:nvPr/>
        </p:nvSpPr>
        <p:spPr>
          <a:xfrm>
            <a:off x="838200" y="2965450"/>
            <a:ext cx="609600" cy="463550"/>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1865003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a:solidFill>
                  <a:srgbClr val="4B5064"/>
                </a:solidFill>
                <a:latin typeface="+mn-lt"/>
              </a:rPr>
              <a:t>Location-Based M-Commerce</a:t>
            </a:r>
          </a:p>
        </p:txBody>
      </p:sp>
      <p:sp>
        <p:nvSpPr>
          <p:cNvPr id="72708" name="Rectangle 3"/>
          <p:cNvSpPr>
            <a:spLocks noGrp="1" noChangeArrowheads="1"/>
          </p:cNvSpPr>
          <p:nvPr>
            <p:ph sz="quarter" idx="1"/>
          </p:nvPr>
        </p:nvSpPr>
        <p:spPr>
          <a:xfrm>
            <a:off x="304800" y="1752600"/>
            <a:ext cx="6340475" cy="4838700"/>
          </a:xfrm>
        </p:spPr>
        <p:txBody>
          <a:bodyPr>
            <a:normAutofit lnSpcReduction="10000"/>
          </a:bodyPr>
          <a:lstStyle/>
          <a:p>
            <a:pPr eaLnBrk="1" hangingPunct="1"/>
            <a:r>
              <a:rPr lang="en-US" sz="2800" dirty="0"/>
              <a:t>Highly personalized mobile services</a:t>
            </a:r>
          </a:p>
          <a:p>
            <a:pPr eaLnBrk="1" hangingPunct="1"/>
            <a:r>
              <a:rPr lang="en-US" sz="2800" dirty="0"/>
              <a:t>Based on location</a:t>
            </a:r>
          </a:p>
          <a:p>
            <a:pPr lvl="1" eaLnBrk="1" hangingPunct="1"/>
            <a:r>
              <a:rPr lang="en-US" sz="2400" dirty="0"/>
              <a:t>GPS functionality</a:t>
            </a:r>
          </a:p>
          <a:p>
            <a:pPr lvl="1" eaLnBrk="1" hangingPunct="1"/>
            <a:r>
              <a:rPr lang="en-US" sz="2400" dirty="0"/>
              <a:t>Bluetooth</a:t>
            </a:r>
          </a:p>
          <a:p>
            <a:pPr eaLnBrk="1" hangingPunct="1">
              <a:lnSpc>
                <a:spcPct val="80000"/>
              </a:lnSpc>
            </a:pPr>
            <a:r>
              <a:rPr lang="en-US" sz="2800" dirty="0"/>
              <a:t>e911</a:t>
            </a:r>
          </a:p>
          <a:p>
            <a:pPr lvl="1" eaLnBrk="1" hangingPunct="1">
              <a:lnSpc>
                <a:spcPct val="80000"/>
              </a:lnSpc>
            </a:pPr>
            <a:r>
              <a:rPr lang="en-US" sz="2400" dirty="0"/>
              <a:t>Federal mandate</a:t>
            </a:r>
          </a:p>
          <a:p>
            <a:pPr lvl="1" eaLnBrk="1" hangingPunct="1">
              <a:lnSpc>
                <a:spcPct val="80000"/>
              </a:lnSpc>
            </a:pPr>
            <a:r>
              <a:rPr lang="en-US" sz="2400" dirty="0"/>
              <a:t>Correct routing of emergency calls</a:t>
            </a:r>
          </a:p>
          <a:p>
            <a:pPr lvl="1" eaLnBrk="1" hangingPunct="1">
              <a:lnSpc>
                <a:spcPct val="80000"/>
              </a:lnSpc>
            </a:pPr>
            <a:r>
              <a:rPr lang="en-US" sz="2400" dirty="0"/>
              <a:t>GPS specifies location within 50 meters</a:t>
            </a:r>
          </a:p>
          <a:p>
            <a:pPr eaLnBrk="1" hangingPunct="1">
              <a:lnSpc>
                <a:spcPct val="80000"/>
              </a:lnSpc>
            </a:pPr>
            <a:r>
              <a:rPr lang="en-US" sz="2800" dirty="0"/>
              <a:t>Phone locator</a:t>
            </a:r>
          </a:p>
          <a:p>
            <a:pPr lvl="1" eaLnBrk="1" hangingPunct="1">
              <a:lnSpc>
                <a:spcPct val="80000"/>
              </a:lnSpc>
            </a:pPr>
            <a:r>
              <a:rPr lang="en-US" sz="2400" dirty="0"/>
              <a:t>Location of family members</a:t>
            </a:r>
            <a:r>
              <a:rPr lang="ja-JP" altLang="en-US" sz="2400" dirty="0"/>
              <a:t>’</a:t>
            </a:r>
            <a:r>
              <a:rPr lang="en-US" sz="2400" dirty="0"/>
              <a:t> cell phones</a:t>
            </a:r>
          </a:p>
          <a:p>
            <a:pPr lvl="1" eaLnBrk="1" hangingPunct="1">
              <a:lnSpc>
                <a:spcPct val="80000"/>
              </a:lnSpc>
            </a:pPr>
            <a:r>
              <a:rPr lang="en-US" sz="2400" dirty="0"/>
              <a:t>Alerting system when child leaves a certain area</a:t>
            </a:r>
          </a:p>
          <a:p>
            <a:pPr eaLnBrk="1" hangingPunct="1"/>
            <a:endParaRPr lang="en-US" sz="2800" dirty="0">
              <a:latin typeface="Georgia" charset="0"/>
            </a:endParaRPr>
          </a:p>
        </p:txBody>
      </p:sp>
      <p:pic>
        <p:nvPicPr>
          <p:cNvPr id="72709" name="Picture 4"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9513" y="2027238"/>
            <a:ext cx="2451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66531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solidFill>
                  <a:srgbClr val="4B5064"/>
                </a:solidFill>
                <a:latin typeface="Georgia" charset="0"/>
              </a:rPr>
              <a:t>M-Commerce Applications</a:t>
            </a:r>
          </a:p>
        </p:txBody>
      </p:sp>
      <p:pic>
        <p:nvPicPr>
          <p:cNvPr id="71684" name="Picture 4"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5675" y="1755775"/>
            <a:ext cx="7081838"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96764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dirty="0">
                <a:solidFill>
                  <a:srgbClr val="4B5064"/>
                </a:solidFill>
                <a:latin typeface="+mn-lt"/>
              </a:rPr>
              <a:t>Location-Based Services</a:t>
            </a:r>
          </a:p>
        </p:txBody>
      </p:sp>
      <p:sp>
        <p:nvSpPr>
          <p:cNvPr id="73732" name="Rectangle 7"/>
          <p:cNvSpPr>
            <a:spLocks noGrp="1" noChangeArrowheads="1"/>
          </p:cNvSpPr>
          <p:nvPr>
            <p:ph sz="quarter" idx="1"/>
          </p:nvPr>
        </p:nvSpPr>
        <p:spPr>
          <a:xfrm>
            <a:off x="381000" y="4267200"/>
            <a:ext cx="8001000" cy="1828800"/>
          </a:xfrm>
        </p:spPr>
        <p:txBody>
          <a:bodyPr/>
          <a:lstStyle/>
          <a:p>
            <a:pPr eaLnBrk="1" hangingPunct="1"/>
            <a:r>
              <a:rPr lang="en-US" dirty="0"/>
              <a:t>Next big thing: cell phone social </a:t>
            </a:r>
            <a:r>
              <a:rPr lang="en-US" dirty="0" smtClean="0"/>
              <a:t>networking</a:t>
            </a:r>
            <a:endParaRPr lang="en-US" dirty="0"/>
          </a:p>
        </p:txBody>
      </p:sp>
      <p:pic>
        <p:nvPicPr>
          <p:cNvPr id="73733"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827213"/>
            <a:ext cx="8631237"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4309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Managing Finances and Navigating Legal Issues in EC</a:t>
            </a:r>
          </a:p>
        </p:txBody>
      </p:sp>
      <p:graphicFrame>
        <p:nvGraphicFramePr>
          <p:cNvPr id="3" name="Diagram 2"/>
          <p:cNvGraphicFramePr/>
          <p:nvPr>
            <p:extLst>
              <p:ext uri="{D42A27DB-BD31-4B8C-83A1-F6EECF244321}">
                <p14:modId xmlns:p14="http://schemas.microsoft.com/office/powerpoint/2010/main" val="2266161923"/>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76169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E-Banking</a:t>
            </a:r>
          </a:p>
        </p:txBody>
      </p:sp>
      <p:sp>
        <p:nvSpPr>
          <p:cNvPr id="3" name="Content Placeholder 2"/>
          <p:cNvSpPr>
            <a:spLocks noGrp="1"/>
          </p:cNvSpPr>
          <p:nvPr>
            <p:ph idx="1"/>
          </p:nvPr>
        </p:nvSpPr>
        <p:spPr/>
        <p:txBody>
          <a:bodyPr>
            <a:normAutofit lnSpcReduction="10000"/>
          </a:bodyPr>
          <a:lstStyle/>
          <a:p>
            <a:r>
              <a:rPr lang="en-US" dirty="0" smtClean="0"/>
              <a:t>Online Banking</a:t>
            </a:r>
          </a:p>
          <a:p>
            <a:pPr lvl="1"/>
            <a:r>
              <a:rPr lang="en-US" dirty="0" smtClean="0"/>
              <a:t>Convenience</a:t>
            </a:r>
          </a:p>
          <a:p>
            <a:pPr lvl="1"/>
            <a:r>
              <a:rPr lang="en-US" dirty="0" smtClean="0"/>
              <a:t>Security Concerns</a:t>
            </a:r>
          </a:p>
          <a:p>
            <a:pPr lvl="1"/>
            <a:r>
              <a:rPr lang="en-US" dirty="0" smtClean="0"/>
              <a:t>Mobile banking</a:t>
            </a:r>
          </a:p>
          <a:p>
            <a:r>
              <a:rPr lang="en-US" dirty="0" smtClean="0"/>
              <a:t>Online Investing</a:t>
            </a:r>
          </a:p>
          <a:p>
            <a:pPr lvl="1"/>
            <a:r>
              <a:rPr lang="en-US" dirty="0" smtClean="0"/>
              <a:t>Increased access to financial information and analytical tools</a:t>
            </a:r>
          </a:p>
          <a:p>
            <a:pPr lvl="1"/>
            <a:r>
              <a:rPr lang="en-US" dirty="0" smtClean="0"/>
              <a:t>Online investing</a:t>
            </a:r>
          </a:p>
          <a:p>
            <a:pPr lvl="1"/>
            <a:r>
              <a:rPr lang="en-US" dirty="0" smtClean="0"/>
              <a:t>Mobile investing</a:t>
            </a:r>
            <a:endParaRPr lang="en-US" dirty="0"/>
          </a:p>
        </p:txBody>
      </p:sp>
    </p:spTree>
    <p:extLst>
      <p:ext uri="{BB962C8B-B14F-4D97-AF65-F5344CB8AC3E}">
        <p14:creationId xmlns:p14="http://schemas.microsoft.com/office/powerpoint/2010/main" val="167165044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solidFill>
                  <a:srgbClr val="4B5064"/>
                </a:solidFill>
              </a:rPr>
              <a:t>Payment Services</a:t>
            </a:r>
          </a:p>
        </p:txBody>
      </p:sp>
      <p:sp>
        <p:nvSpPr>
          <p:cNvPr id="64516" name="Rectangle 3"/>
          <p:cNvSpPr>
            <a:spLocks noGrp="1" noChangeArrowheads="1"/>
          </p:cNvSpPr>
          <p:nvPr>
            <p:ph sz="quarter" idx="1"/>
          </p:nvPr>
        </p:nvSpPr>
        <p:spPr>
          <a:xfrm>
            <a:off x="381000" y="1828800"/>
            <a:ext cx="8001000" cy="4419600"/>
          </a:xfrm>
        </p:spPr>
        <p:txBody>
          <a:bodyPr>
            <a:normAutofit/>
          </a:bodyPr>
          <a:lstStyle/>
          <a:p>
            <a:pPr eaLnBrk="1" hangingPunct="1">
              <a:lnSpc>
                <a:spcPct val="90000"/>
              </a:lnSpc>
            </a:pPr>
            <a:r>
              <a:rPr lang="en-US" altLang="en-US" dirty="0" smtClean="0"/>
              <a:t>Payment </a:t>
            </a:r>
            <a:r>
              <a:rPr lang="en-US" altLang="en-US" dirty="0" smtClean="0"/>
              <a:t>service keeps information secure.</a:t>
            </a:r>
          </a:p>
          <a:p>
            <a:pPr lvl="1" eaLnBrk="1" hangingPunct="1">
              <a:lnSpc>
                <a:spcPct val="90000"/>
              </a:lnSpc>
            </a:pPr>
            <a:r>
              <a:rPr lang="en-US" altLang="en-US" sz="2000" dirty="0" smtClean="0"/>
              <a:t>PayPal (owned by eBay)</a:t>
            </a:r>
          </a:p>
          <a:p>
            <a:pPr lvl="2" eaLnBrk="1" hangingPunct="1">
              <a:lnSpc>
                <a:spcPct val="90000"/>
              </a:lnSpc>
            </a:pPr>
            <a:r>
              <a:rPr lang="en-US" altLang="en-US" sz="2000" dirty="0" smtClean="0"/>
              <a:t>Can send and receive money if you have an e-mail </a:t>
            </a:r>
            <a:r>
              <a:rPr lang="en-US" altLang="en-US" sz="2000" dirty="0" smtClean="0"/>
              <a:t>account</a:t>
            </a:r>
            <a:endParaRPr lang="en-US" altLang="en-US" sz="2000" dirty="0"/>
          </a:p>
          <a:p>
            <a:pPr lvl="1">
              <a:lnSpc>
                <a:spcPct val="90000"/>
              </a:lnSpc>
            </a:pPr>
            <a:r>
              <a:rPr lang="en-US" altLang="en-US" sz="2000" dirty="0" smtClean="0"/>
              <a:t>Starbucks payments via phone via Square Wallet</a:t>
            </a:r>
            <a:endParaRPr lang="en-US" altLang="en-US" sz="2000" dirty="0" smtClean="0"/>
          </a:p>
          <a:p>
            <a:pPr lvl="1" eaLnBrk="1" hangingPunct="1">
              <a:lnSpc>
                <a:spcPct val="90000"/>
              </a:lnSpc>
            </a:pPr>
            <a:r>
              <a:rPr lang="en-US" altLang="en-US" sz="2000" dirty="0" smtClean="0"/>
              <a:t>Google </a:t>
            </a:r>
            <a:r>
              <a:rPr lang="en-US" altLang="en-US" sz="2000" dirty="0" smtClean="0"/>
              <a:t>Wallet – a mobile payment system – 5/2011</a:t>
            </a:r>
            <a:endParaRPr lang="en-US" altLang="en-US" sz="2000" dirty="0" smtClean="0"/>
          </a:p>
          <a:p>
            <a:pPr lvl="2" eaLnBrk="1" hangingPunct="1">
              <a:lnSpc>
                <a:spcPct val="90000"/>
              </a:lnSpc>
            </a:pPr>
            <a:r>
              <a:rPr lang="en-US" altLang="en-US" sz="2000" dirty="0" smtClean="0"/>
              <a:t>Stored customers’ debit/credit cards, gift cards, redemption coupons</a:t>
            </a:r>
          </a:p>
          <a:p>
            <a:pPr lvl="2" eaLnBrk="1" hangingPunct="1">
              <a:lnSpc>
                <a:spcPct val="90000"/>
              </a:lnSpc>
            </a:pPr>
            <a:r>
              <a:rPr lang="en-US" altLang="en-US" sz="2000" dirty="0" smtClean="0"/>
              <a:t>Works with 300K+ MasterCard and Visa Merchants</a:t>
            </a:r>
            <a:endParaRPr lang="en-US" altLang="en-US" sz="2000" dirty="0" smtClean="0"/>
          </a:p>
          <a:p>
            <a:pPr lvl="2" eaLnBrk="1" hangingPunct="1">
              <a:lnSpc>
                <a:spcPct val="90000"/>
              </a:lnSpc>
            </a:pPr>
            <a:r>
              <a:rPr lang="en-US" altLang="en-US" sz="2000" dirty="0" smtClean="0"/>
              <a:t>Users can see if merchants offer this </a:t>
            </a:r>
            <a:r>
              <a:rPr lang="en-US" altLang="en-US" sz="2000" dirty="0" smtClean="0"/>
              <a:t>option</a:t>
            </a:r>
          </a:p>
          <a:p>
            <a:pPr lvl="2" eaLnBrk="1" hangingPunct="1">
              <a:lnSpc>
                <a:spcPct val="90000"/>
              </a:lnSpc>
            </a:pPr>
            <a:r>
              <a:rPr lang="en-US" altLang="en-US" sz="2000" dirty="0" smtClean="0"/>
              <a:t>Available only in the US</a:t>
            </a:r>
            <a:endParaRPr lang="en-US" altLang="en-US" sz="2000" dirty="0" smtClean="0"/>
          </a:p>
        </p:txBody>
      </p:sp>
    </p:spTree>
    <p:extLst>
      <p:ext uri="{BB962C8B-B14F-4D97-AF65-F5344CB8AC3E}">
        <p14:creationId xmlns:p14="http://schemas.microsoft.com/office/powerpoint/2010/main" val="19576260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smtClean="0"/>
              <a:t>Question</a:t>
            </a:r>
          </a:p>
        </p:txBody>
      </p:sp>
      <p:sp>
        <p:nvSpPr>
          <p:cNvPr id="19459" name="Content Placeholder 2"/>
          <p:cNvSpPr>
            <a:spLocks noGrp="1"/>
          </p:cNvSpPr>
          <p:nvPr>
            <p:ph idx="1"/>
          </p:nvPr>
        </p:nvSpPr>
        <p:spPr>
          <a:xfrm>
            <a:off x="301625" y="2133600"/>
            <a:ext cx="8504238" cy="4572000"/>
          </a:xfrm>
        </p:spPr>
        <p:txBody>
          <a:bodyPr/>
          <a:lstStyle/>
          <a:p>
            <a:r>
              <a:rPr lang="en-US" altLang="en-US" dirty="0" smtClean="0"/>
              <a:t>What are the </a:t>
            </a:r>
            <a:r>
              <a:rPr lang="en-US" altLang="en-US" dirty="0" smtClean="0"/>
              <a:t>two most </a:t>
            </a:r>
            <a:r>
              <a:rPr lang="en-US" altLang="en-US" dirty="0" smtClean="0"/>
              <a:t>common types of E-Commerce? </a:t>
            </a:r>
          </a:p>
        </p:txBody>
      </p:sp>
    </p:spTree>
    <p:extLst>
      <p:ext uri="{BB962C8B-B14F-4D97-AF65-F5344CB8AC3E}">
        <p14:creationId xmlns:p14="http://schemas.microsoft.com/office/powerpoint/2010/main" val="3785185712"/>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Payments in the Digital World</a:t>
            </a:r>
          </a:p>
        </p:txBody>
      </p:sp>
      <p:sp>
        <p:nvSpPr>
          <p:cNvPr id="3" name="Content Placeholder 2"/>
          <p:cNvSpPr>
            <a:spLocks noGrp="1"/>
          </p:cNvSpPr>
          <p:nvPr>
            <p:ph idx="1"/>
          </p:nvPr>
        </p:nvSpPr>
        <p:spPr/>
        <p:txBody>
          <a:bodyPr/>
          <a:lstStyle/>
          <a:p>
            <a:r>
              <a:rPr lang="en-US" dirty="0" smtClean="0"/>
              <a:t>Credit and Debit Cards</a:t>
            </a:r>
          </a:p>
          <a:p>
            <a:pPr lvl="1"/>
            <a:r>
              <a:rPr lang="en-US" dirty="0" smtClean="0"/>
              <a:t>Credit Cards are a simple mechanism</a:t>
            </a:r>
          </a:p>
          <a:p>
            <a:pPr lvl="1"/>
            <a:r>
              <a:rPr lang="en-US" dirty="0" smtClean="0"/>
              <a:t>Consumers have to transfer a lot of personal information to the seller</a:t>
            </a:r>
          </a:p>
          <a:p>
            <a:r>
              <a:rPr lang="en-US" dirty="0" smtClean="0"/>
              <a:t>Managing Risk</a:t>
            </a:r>
          </a:p>
          <a:p>
            <a:pPr lvl="1"/>
            <a:r>
              <a:rPr lang="en-US" dirty="0" smtClean="0"/>
              <a:t>Businesses are financially liable for fraudulent transactions</a:t>
            </a:r>
          </a:p>
          <a:p>
            <a:pPr lvl="1"/>
            <a:r>
              <a:rPr lang="en-US" dirty="0" smtClean="0"/>
              <a:t>Businesses have to look for fraud indicators and sometimes reject risky transactions </a:t>
            </a:r>
            <a:endParaRPr lang="en-US" dirty="0"/>
          </a:p>
        </p:txBody>
      </p:sp>
    </p:spTree>
    <p:extLst>
      <p:ext uri="{BB962C8B-B14F-4D97-AF65-F5344CB8AC3E}">
        <p14:creationId xmlns:p14="http://schemas.microsoft.com/office/powerpoint/2010/main" val="167165044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solidFill>
                  <a:srgbClr val="4B5064"/>
                </a:solidFill>
              </a:rPr>
              <a:t>Legal Issues in EC—Taxation</a:t>
            </a:r>
          </a:p>
        </p:txBody>
      </p:sp>
      <p:sp>
        <p:nvSpPr>
          <p:cNvPr id="65540" name="Rectangle 5"/>
          <p:cNvSpPr>
            <a:spLocks noChangeArrowheads="1"/>
          </p:cNvSpPr>
          <p:nvPr/>
        </p:nvSpPr>
        <p:spPr bwMode="auto">
          <a:xfrm>
            <a:off x="304800" y="1905000"/>
            <a:ext cx="84232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1"/>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1"/>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lnSpc>
                <a:spcPct val="80000"/>
              </a:lnSpc>
              <a:buFont typeface="Wingdings 2" pitchFamily="18" charset="2"/>
              <a:buChar char=""/>
            </a:pPr>
            <a:r>
              <a:rPr lang="en-US" altLang="en-US" sz="2800" dirty="0"/>
              <a:t>The Internet Tax Freedom Act (1998)</a:t>
            </a:r>
          </a:p>
          <a:p>
            <a:pPr eaLnBrk="1" hangingPunct="1">
              <a:lnSpc>
                <a:spcPct val="80000"/>
              </a:lnSpc>
              <a:buFont typeface="Wingdings 2" pitchFamily="18" charset="2"/>
              <a:buChar char=""/>
            </a:pPr>
            <a:r>
              <a:rPr lang="en-US" altLang="en-US" sz="2800" dirty="0"/>
              <a:t>Internet Tax Nondiscrimination Act (2004)</a:t>
            </a:r>
          </a:p>
          <a:p>
            <a:pPr eaLnBrk="1" hangingPunct="1">
              <a:lnSpc>
                <a:spcPct val="80000"/>
              </a:lnSpc>
              <a:buFont typeface="Wingdings 2" pitchFamily="18" charset="2"/>
              <a:buChar char=""/>
            </a:pPr>
            <a:r>
              <a:rPr lang="en-US" altLang="en-US" sz="2800" dirty="0"/>
              <a:t>Internet sales treated as mail-order sales</a:t>
            </a:r>
          </a:p>
          <a:p>
            <a:pPr eaLnBrk="1" hangingPunct="1">
              <a:lnSpc>
                <a:spcPct val="80000"/>
              </a:lnSpc>
              <a:buFont typeface="Wingdings 2" pitchFamily="18" charset="2"/>
              <a:buChar char=""/>
            </a:pPr>
            <a:r>
              <a:rPr lang="en-US" altLang="en-US" sz="2800" dirty="0"/>
              <a:t>No sales taxes paid in states where the company has no presence</a:t>
            </a:r>
          </a:p>
          <a:p>
            <a:pPr eaLnBrk="1" hangingPunct="1">
              <a:lnSpc>
                <a:spcPct val="80000"/>
              </a:lnSpc>
              <a:buFont typeface="Wingdings 2" pitchFamily="18" charset="2"/>
              <a:buChar char=""/>
            </a:pPr>
            <a:endParaRPr lang="en-US" altLang="en-US" sz="2000" dirty="0"/>
          </a:p>
          <a:p>
            <a:pPr eaLnBrk="1" hangingPunct="1">
              <a:lnSpc>
                <a:spcPct val="80000"/>
              </a:lnSpc>
              <a:buClr>
                <a:srgbClr val="C24040"/>
              </a:buClr>
              <a:buSzPct val="170000"/>
              <a:buFontTx/>
              <a:buNone/>
            </a:pPr>
            <a:r>
              <a:rPr lang="en-US" altLang="en-US" sz="2800" dirty="0">
                <a:latin typeface="Arial" charset="0"/>
              </a:rPr>
              <a:t>	Arguments for and against Ecommerce Taxation:</a:t>
            </a:r>
          </a:p>
          <a:p>
            <a:pPr eaLnBrk="1" hangingPunct="1">
              <a:lnSpc>
                <a:spcPct val="80000"/>
              </a:lnSpc>
              <a:buClr>
                <a:srgbClr val="C24040"/>
              </a:buClr>
              <a:buSzPct val="170000"/>
              <a:buFontTx/>
              <a:buNone/>
            </a:pPr>
            <a:endParaRPr lang="en-US" altLang="en-US" sz="2800" dirty="0">
              <a:latin typeface="Arial" charset="0"/>
            </a:endParaRPr>
          </a:p>
        </p:txBody>
      </p:sp>
      <p:pic>
        <p:nvPicPr>
          <p:cNvPr id="65541" name="Picture 4"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688" y="4724400"/>
            <a:ext cx="8429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72007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38200" y="304800"/>
            <a:ext cx="9144000" cy="758825"/>
          </a:xfrm>
        </p:spPr>
        <p:txBody>
          <a:bodyPr/>
          <a:lstStyle/>
          <a:p>
            <a:pPr eaLnBrk="1" hangingPunct="1"/>
            <a:r>
              <a:rPr lang="en-US" sz="2800" dirty="0">
                <a:solidFill>
                  <a:srgbClr val="4B5064"/>
                </a:solidFill>
                <a:latin typeface="Georgia" charset="0"/>
              </a:rPr>
              <a:t>Legal Issues in EC—Digital Rights Management</a:t>
            </a:r>
          </a:p>
        </p:txBody>
      </p:sp>
      <p:sp>
        <p:nvSpPr>
          <p:cNvPr id="96260" name="Rectangle 5"/>
          <p:cNvSpPr>
            <a:spLocks noChangeArrowheads="1"/>
          </p:cNvSpPr>
          <p:nvPr/>
        </p:nvSpPr>
        <p:spPr bwMode="auto">
          <a:xfrm>
            <a:off x="381000" y="1981200"/>
            <a:ext cx="8423275" cy="4419600"/>
          </a:xfrm>
          <a:prstGeom prst="rect">
            <a:avLst/>
          </a:prstGeom>
          <a:noFill/>
          <a:ln w="9525">
            <a:noFill/>
            <a:miter lim="800000"/>
            <a:headEnd/>
            <a:tailEnd/>
          </a:ln>
        </p:spPr>
        <p:txBody>
          <a:bodyPr/>
          <a:lstStyle/>
          <a:p>
            <a:pPr marL="342900" indent="-342900">
              <a:lnSpc>
                <a:spcPct val="80000"/>
              </a:lnSpc>
              <a:spcBef>
                <a:spcPct val="20000"/>
              </a:spcBef>
              <a:buClr>
                <a:schemeClr val="accent1"/>
              </a:buClr>
              <a:buSzPct val="85000"/>
              <a:buFont typeface="Wingdings 2" pitchFamily="18" charset="2"/>
              <a:buChar char=""/>
              <a:defRPr/>
            </a:pPr>
            <a:r>
              <a:rPr lang="en-US" sz="2800" dirty="0">
                <a:latin typeface="+mn-lt"/>
                <a:ea typeface="+mn-ea"/>
              </a:rPr>
              <a:t>Technological solution that allows publishers to control their digital media </a:t>
            </a:r>
          </a:p>
          <a:p>
            <a:pPr marL="342900" indent="-342900">
              <a:lnSpc>
                <a:spcPct val="80000"/>
              </a:lnSpc>
              <a:spcBef>
                <a:spcPct val="20000"/>
              </a:spcBef>
              <a:buClr>
                <a:schemeClr val="accent1"/>
              </a:buClr>
              <a:buSzPct val="85000"/>
              <a:buFont typeface="Wingdings 2" pitchFamily="18" charset="2"/>
              <a:buChar char=""/>
              <a:defRPr/>
            </a:pPr>
            <a:r>
              <a:rPr lang="en-US" sz="2800" dirty="0">
                <a:latin typeface="+mn-lt"/>
                <a:ea typeface="+mn-ea"/>
              </a:rPr>
              <a:t>Entertainment industry: DRM allows copyright holders to minimize sales losses by preventing unauthorized duplication.</a:t>
            </a:r>
          </a:p>
          <a:p>
            <a:pPr marL="342900" indent="-342900">
              <a:lnSpc>
                <a:spcPct val="80000"/>
              </a:lnSpc>
              <a:spcBef>
                <a:spcPct val="20000"/>
              </a:spcBef>
              <a:buClr>
                <a:schemeClr val="accent1"/>
              </a:buClr>
              <a:buSzPct val="85000"/>
              <a:buFont typeface="Wingdings 2" pitchFamily="18" charset="2"/>
              <a:buChar char=""/>
              <a:defRPr/>
            </a:pPr>
            <a:r>
              <a:rPr lang="en-US" sz="2800" dirty="0">
                <a:latin typeface="+mn-lt"/>
                <a:ea typeface="+mn-ea"/>
              </a:rPr>
              <a:t>Critics: publishers are arbitrary on how they enforce DRM, and infringe on existing consumer rights.</a:t>
            </a:r>
          </a:p>
          <a:p>
            <a:pPr marL="342900" indent="-342900">
              <a:lnSpc>
                <a:spcPct val="80000"/>
              </a:lnSpc>
              <a:spcBef>
                <a:spcPct val="20000"/>
              </a:spcBef>
              <a:buClr>
                <a:schemeClr val="accent1"/>
              </a:buClr>
              <a:buSzPct val="85000"/>
              <a:buFont typeface="Wingdings 2" pitchFamily="18" charset="2"/>
              <a:buChar char=""/>
              <a:defRPr/>
            </a:pPr>
            <a:r>
              <a:rPr lang="en-US" sz="2800" dirty="0">
                <a:latin typeface="+mn-lt"/>
                <a:ea typeface="+mn-ea"/>
              </a:rPr>
              <a:t>Digital watermark: an electronic version of physical watermarks placed on paper currency to prevent counterfeiting.</a:t>
            </a:r>
          </a:p>
          <a:p>
            <a:pPr marL="342900" indent="-342900">
              <a:lnSpc>
                <a:spcPct val="80000"/>
              </a:lnSpc>
              <a:spcBef>
                <a:spcPct val="20000"/>
              </a:spcBef>
              <a:buClr>
                <a:schemeClr val="accent1"/>
              </a:buClr>
              <a:buSzPct val="85000"/>
              <a:buFont typeface="Wingdings 2" pitchFamily="18" charset="2"/>
              <a:buChar char=""/>
              <a:defRPr/>
            </a:pPr>
            <a:endParaRPr lang="en-US" sz="2800" dirty="0">
              <a:ea typeface="+mn-ea"/>
            </a:endParaRPr>
          </a:p>
          <a:p>
            <a:pPr marL="342900" indent="-342900">
              <a:lnSpc>
                <a:spcPct val="80000"/>
              </a:lnSpc>
              <a:spcBef>
                <a:spcPct val="20000"/>
              </a:spcBef>
              <a:buClr>
                <a:schemeClr val="accent1"/>
              </a:buClr>
              <a:buSzPct val="85000"/>
              <a:buFont typeface="Wingdings 2" pitchFamily="18" charset="2"/>
              <a:buChar char=""/>
              <a:defRPr/>
            </a:pPr>
            <a:endParaRPr lang="en-US" sz="2800" dirty="0">
              <a:ea typeface="+mn-ea"/>
            </a:endParaRPr>
          </a:p>
          <a:p>
            <a:pPr marL="342900" indent="-342900">
              <a:lnSpc>
                <a:spcPct val="80000"/>
              </a:lnSpc>
              <a:spcBef>
                <a:spcPct val="20000"/>
              </a:spcBef>
              <a:buClr>
                <a:schemeClr val="accent1"/>
              </a:buClr>
              <a:buSzPct val="85000"/>
              <a:buFont typeface="Wingdings 2" pitchFamily="18" charset="2"/>
              <a:buChar char=""/>
              <a:defRPr/>
            </a:pPr>
            <a:endParaRPr lang="en-US" sz="2800" dirty="0">
              <a:ea typeface="+mn-ea"/>
            </a:endParaRPr>
          </a:p>
          <a:p>
            <a:pPr>
              <a:defRPr/>
            </a:pPr>
            <a:endParaRPr lang="en-US" sz="2800" dirty="0">
              <a:ea typeface="+mn-ea"/>
            </a:endParaRPr>
          </a:p>
          <a:p>
            <a:pPr>
              <a:defRPr/>
            </a:pPr>
            <a:endParaRPr lang="en-US" sz="2800" dirty="0">
              <a:ea typeface="+mn-ea"/>
            </a:endParaRPr>
          </a:p>
          <a:p>
            <a:pPr marL="342900" indent="-342900">
              <a:lnSpc>
                <a:spcPct val="80000"/>
              </a:lnSpc>
              <a:spcBef>
                <a:spcPct val="20000"/>
              </a:spcBef>
              <a:buClr>
                <a:schemeClr val="accent1"/>
              </a:buClr>
              <a:buSzPct val="85000"/>
              <a:buFont typeface="Wingdings 2" pitchFamily="18" charset="2"/>
              <a:buChar char=""/>
              <a:defRPr/>
            </a:pPr>
            <a:endParaRPr lang="en-US" sz="2800" dirty="0">
              <a:ea typeface="+mn-ea"/>
            </a:endParaRPr>
          </a:p>
          <a:p>
            <a:pPr marL="342900" indent="-342900">
              <a:lnSpc>
                <a:spcPct val="80000"/>
              </a:lnSpc>
              <a:spcBef>
                <a:spcPct val="20000"/>
              </a:spcBef>
              <a:buClr>
                <a:schemeClr val="accent1"/>
              </a:buClr>
              <a:buSzPct val="85000"/>
              <a:buFont typeface="Wingdings 2" pitchFamily="18" charset="2"/>
              <a:buChar char=""/>
              <a:defRPr/>
            </a:pPr>
            <a:endParaRPr lang="en-US" sz="2800" dirty="0">
              <a:latin typeface="Georgia" pitchFamily="18" charset="0"/>
              <a:ea typeface="+mn-ea"/>
            </a:endParaRPr>
          </a:p>
          <a:p>
            <a:pPr marL="342900" indent="-342900">
              <a:lnSpc>
                <a:spcPct val="80000"/>
              </a:lnSpc>
              <a:spcBef>
                <a:spcPct val="20000"/>
              </a:spcBef>
              <a:buClr>
                <a:srgbClr val="C24040"/>
              </a:buClr>
              <a:buSzPct val="170000"/>
              <a:defRPr/>
            </a:pPr>
            <a:endParaRPr lang="en-US" sz="2800" dirty="0">
              <a:ea typeface="+mn-ea"/>
            </a:endParaRPr>
          </a:p>
        </p:txBody>
      </p:sp>
    </p:spTree>
    <p:extLst>
      <p:ext uri="{BB962C8B-B14F-4D97-AF65-F5344CB8AC3E}">
        <p14:creationId xmlns:p14="http://schemas.microsoft.com/office/powerpoint/2010/main" val="41029431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E-Government</a:t>
            </a:r>
          </a:p>
        </p:txBody>
      </p:sp>
      <p:graphicFrame>
        <p:nvGraphicFramePr>
          <p:cNvPr id="4" name="Diagram 3"/>
          <p:cNvGraphicFramePr/>
          <p:nvPr>
            <p:extLst>
              <p:ext uri="{D42A27DB-BD31-4B8C-83A1-F6EECF244321}">
                <p14:modId xmlns:p14="http://schemas.microsoft.com/office/powerpoint/2010/main" val="311349631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2216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67587" name="Content Placeholder 2"/>
          <p:cNvSpPr>
            <a:spLocks noGrp="1"/>
          </p:cNvSpPr>
          <p:nvPr>
            <p:ph sz="quarter" idx="1"/>
          </p:nvPr>
        </p:nvSpPr>
        <p:spPr>
          <a:xfrm>
            <a:off x="301625" y="1828800"/>
            <a:ext cx="8504238" cy="4572000"/>
          </a:xfrm>
        </p:spPr>
        <p:txBody>
          <a:bodyPr/>
          <a:lstStyle/>
          <a:p>
            <a:r>
              <a:rPr lang="en-US" altLang="en-US" dirty="0" smtClean="0"/>
              <a:t>E-filing is an example of a ________ tool.</a:t>
            </a:r>
          </a:p>
          <a:p>
            <a:pPr lvl="1"/>
            <a:r>
              <a:rPr lang="en-US" altLang="en-US" dirty="0" smtClean="0"/>
              <a:t>A) government-to-citizen</a:t>
            </a:r>
          </a:p>
          <a:p>
            <a:pPr lvl="1"/>
            <a:r>
              <a:rPr lang="en-US" altLang="en-US" dirty="0" smtClean="0"/>
              <a:t>B) business-to-business</a:t>
            </a:r>
          </a:p>
          <a:p>
            <a:pPr lvl="1"/>
            <a:r>
              <a:rPr lang="en-US" altLang="en-US" dirty="0" smtClean="0"/>
              <a:t>C) consumer-to-consumer</a:t>
            </a:r>
          </a:p>
          <a:p>
            <a:pPr lvl="1"/>
            <a:r>
              <a:rPr lang="en-US" altLang="en-US" dirty="0" smtClean="0"/>
              <a:t>D) consumer-to-business</a:t>
            </a:r>
          </a:p>
          <a:p>
            <a:pPr lvl="1"/>
            <a:r>
              <a:rPr lang="en-US" altLang="en-US" dirty="0" smtClean="0"/>
              <a:t>E) government-to-government</a:t>
            </a:r>
          </a:p>
        </p:txBody>
      </p:sp>
      <p:sp>
        <p:nvSpPr>
          <p:cNvPr id="5" name="Oval 4"/>
          <p:cNvSpPr/>
          <p:nvPr/>
        </p:nvSpPr>
        <p:spPr>
          <a:xfrm>
            <a:off x="1066800" y="2514600"/>
            <a:ext cx="609600" cy="465138"/>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742057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grpId="1"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1400" y="1828800"/>
            <a:ext cx="4953000" cy="4377334"/>
          </a:xfrm>
          <a:prstGeom prst="rect">
            <a:avLst/>
          </a:prstGeom>
        </p:spPr>
      </p:pic>
      <p:sp>
        <p:nvSpPr>
          <p:cNvPr id="2" name="Title 1"/>
          <p:cNvSpPr>
            <a:spLocks noGrp="1"/>
          </p:cNvSpPr>
          <p:nvPr>
            <p:ph type="title"/>
          </p:nvPr>
        </p:nvSpPr>
        <p:spPr/>
        <p:txBody>
          <a:bodyPr/>
          <a:lstStyle/>
          <a:p>
            <a:r>
              <a:rPr lang="en-US" dirty="0"/>
              <a:t>E-Government</a:t>
            </a:r>
          </a:p>
        </p:txBody>
      </p:sp>
      <p:sp>
        <p:nvSpPr>
          <p:cNvPr id="4" name="Content Placeholder 3"/>
          <p:cNvSpPr>
            <a:spLocks noGrp="1"/>
          </p:cNvSpPr>
          <p:nvPr>
            <p:ph sz="half" idx="1"/>
          </p:nvPr>
        </p:nvSpPr>
        <p:spPr>
          <a:xfrm>
            <a:off x="457200" y="2209800"/>
            <a:ext cx="4267200" cy="2590800"/>
          </a:xfrm>
        </p:spPr>
        <p:txBody>
          <a:bodyPr>
            <a:normAutofit/>
          </a:bodyPr>
          <a:lstStyle/>
          <a:p>
            <a:r>
              <a:rPr lang="en-US" sz="2400" dirty="0" smtClean="0"/>
              <a:t>Government-to-Citizens</a:t>
            </a:r>
            <a:endParaRPr lang="en-US" sz="2400" dirty="0"/>
          </a:p>
          <a:p>
            <a:r>
              <a:rPr lang="en-US" sz="2400" dirty="0" smtClean="0"/>
              <a:t>Government-to-Business</a:t>
            </a:r>
            <a:endParaRPr lang="en-US" sz="2400" dirty="0"/>
          </a:p>
          <a:p>
            <a:r>
              <a:rPr lang="en-US" sz="2400" dirty="0" smtClean="0"/>
              <a:t>Government-to-Government</a:t>
            </a:r>
            <a:endParaRPr lang="en-US" sz="2400" dirty="0"/>
          </a:p>
        </p:txBody>
      </p:sp>
    </p:spTree>
    <p:extLst>
      <p:ext uri="{BB962C8B-B14F-4D97-AF65-F5344CB8AC3E}">
        <p14:creationId xmlns:p14="http://schemas.microsoft.com/office/powerpoint/2010/main" val="16716504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Electronic Commerce </a:t>
            </a:r>
            <a:r>
              <a:rPr lang="en-US" dirty="0" smtClean="0"/>
              <a:t>Defined:</a:t>
            </a:r>
            <a:br>
              <a:rPr lang="en-US" dirty="0" smtClean="0"/>
            </a:br>
            <a:r>
              <a:rPr lang="en-US" dirty="0" smtClean="0"/>
              <a:t>Types of Electronic Commerce (EC)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0317511"/>
              </p:ext>
            </p:extLst>
          </p:nvPr>
        </p:nvGraphicFramePr>
        <p:xfrm>
          <a:off x="228600" y="1731008"/>
          <a:ext cx="8763000" cy="4912360"/>
        </p:xfrm>
        <a:graphic>
          <a:graphicData uri="http://schemas.openxmlformats.org/drawingml/2006/table">
            <a:tbl>
              <a:tblPr firstRow="1" bandRow="1">
                <a:tableStyleId>{F5AB1C69-6EDB-4FF4-983F-18BD219EF322}</a:tableStyleId>
              </a:tblPr>
              <a:tblGrid>
                <a:gridCol w="2677583"/>
                <a:gridCol w="3326694"/>
                <a:gridCol w="2758723"/>
              </a:tblGrid>
              <a:tr h="370840">
                <a:tc>
                  <a:txBody>
                    <a:bodyPr/>
                    <a:lstStyle/>
                    <a:p>
                      <a:r>
                        <a:rPr lang="en-US" dirty="0" smtClean="0"/>
                        <a:t>Type of EC</a:t>
                      </a:r>
                      <a:endParaRPr lang="en-US" dirty="0"/>
                    </a:p>
                  </a:txBody>
                  <a:tcPr/>
                </a:tc>
                <a:tc>
                  <a:txBody>
                    <a:bodyPr/>
                    <a:lstStyle/>
                    <a:p>
                      <a:r>
                        <a:rPr lang="en-US" dirty="0" smtClean="0"/>
                        <a:t>Description</a:t>
                      </a:r>
                      <a:endParaRPr lang="en-US" dirty="0"/>
                    </a:p>
                  </a:txBody>
                  <a:tcPr/>
                </a:tc>
                <a:tc>
                  <a:txBody>
                    <a:bodyPr/>
                    <a:lstStyle/>
                    <a:p>
                      <a:r>
                        <a:rPr lang="en-US" dirty="0" smtClean="0"/>
                        <a:t>Example</a:t>
                      </a:r>
                      <a:endParaRPr lang="en-US" dirty="0"/>
                    </a:p>
                  </a:txBody>
                  <a:tcPr/>
                </a:tc>
              </a:tr>
              <a:tr h="370840">
                <a:tc>
                  <a:txBody>
                    <a:bodyPr/>
                    <a:lstStyle/>
                    <a:p>
                      <a:r>
                        <a:rPr lang="en-US" sz="1600" dirty="0" smtClean="0"/>
                        <a:t>Business-to-consumer</a:t>
                      </a:r>
                    </a:p>
                    <a:p>
                      <a:r>
                        <a:rPr lang="en-US" sz="1600" baseline="0" dirty="0" smtClean="0"/>
                        <a:t> (B2C)</a:t>
                      </a:r>
                      <a:endParaRPr lang="en-US" sz="1600" dirty="0"/>
                    </a:p>
                  </a:txBody>
                  <a:tcPr/>
                </a:tc>
                <a:tc>
                  <a:txBody>
                    <a:bodyPr/>
                    <a:lstStyle/>
                    <a:p>
                      <a:r>
                        <a:rPr lang="en-US" sz="1600" u="none" strike="noStrike" kern="1200" baseline="0" dirty="0" smtClean="0"/>
                        <a:t>Transactions between businesses</a:t>
                      </a:r>
                    </a:p>
                    <a:p>
                      <a:r>
                        <a:rPr lang="en-US" sz="1600" u="none" strike="noStrike" kern="1200" baseline="0" dirty="0" smtClean="0"/>
                        <a:t>and their customers</a:t>
                      </a:r>
                      <a:endParaRPr lang="en-US" sz="1600" dirty="0"/>
                    </a:p>
                  </a:txBody>
                  <a:tcPr/>
                </a:tc>
                <a:tc>
                  <a:txBody>
                    <a:bodyPr/>
                    <a:lstStyle/>
                    <a:p>
                      <a:r>
                        <a:rPr lang="en-US" sz="1600" dirty="0" smtClean="0"/>
                        <a:t>Customer buys</a:t>
                      </a:r>
                      <a:r>
                        <a:rPr lang="en-US" sz="1600" baseline="0" dirty="0" smtClean="0"/>
                        <a:t> a book from Amazon</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Business-to-business</a:t>
                      </a:r>
                      <a:r>
                        <a:rPr lang="en-US" sz="16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(B2B)</a:t>
                      </a:r>
                      <a:endParaRPr lang="en-US" sz="1600" dirty="0" smtClean="0"/>
                    </a:p>
                  </a:txBody>
                  <a:tcPr/>
                </a:tc>
                <a:tc>
                  <a:txBody>
                    <a:bodyPr/>
                    <a:lstStyle/>
                    <a:p>
                      <a:r>
                        <a:rPr lang="en-US" sz="1600" u="none" strike="noStrike" kern="1200" baseline="0" dirty="0" smtClean="0"/>
                        <a:t>Transactions among businesses</a:t>
                      </a:r>
                      <a:endParaRPr lang="en-US" sz="1600" dirty="0"/>
                    </a:p>
                  </a:txBody>
                  <a:tcPr/>
                </a:tc>
                <a:tc>
                  <a:txBody>
                    <a:bodyPr/>
                    <a:lstStyle/>
                    <a:p>
                      <a:r>
                        <a:rPr lang="en-US" sz="1600" dirty="0" smtClean="0"/>
                        <a:t>Manufacturer contacts a supplier</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Consumer-to-business</a:t>
                      </a:r>
                      <a:r>
                        <a:rPr lang="en-US" sz="16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(C2B)</a:t>
                      </a:r>
                      <a:endParaRPr lang="en-US" sz="1600" dirty="0" smtClean="0"/>
                    </a:p>
                  </a:txBody>
                  <a:tcPr/>
                </a:tc>
                <a:tc>
                  <a:txBody>
                    <a:bodyPr/>
                    <a:lstStyle/>
                    <a:p>
                      <a:r>
                        <a:rPr lang="en-US" sz="1600" u="none" strike="noStrike" kern="1200" baseline="0" dirty="0" smtClean="0"/>
                        <a:t>Transactions between customers</a:t>
                      </a:r>
                    </a:p>
                    <a:p>
                      <a:r>
                        <a:rPr lang="en-US" sz="1600" u="none" strike="noStrike" kern="1200" baseline="0" dirty="0" smtClean="0"/>
                        <a:t>and businesses</a:t>
                      </a:r>
                      <a:endParaRPr lang="en-US" sz="1600" dirty="0"/>
                    </a:p>
                  </a:txBody>
                  <a:tcPr/>
                </a:tc>
                <a:tc>
                  <a:txBody>
                    <a:bodyPr/>
                    <a:lstStyle/>
                    <a:p>
                      <a:r>
                        <a:rPr lang="en-US" sz="1600" dirty="0" smtClean="0"/>
                        <a:t>An individual offers photos to </a:t>
                      </a:r>
                      <a:r>
                        <a:rPr lang="en-US" sz="1600" dirty="0" err="1" smtClean="0"/>
                        <a:t>Shutterstock.com</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Consumer-to-consumer</a:t>
                      </a:r>
                      <a:r>
                        <a:rPr lang="en-US" sz="16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(C2C)</a:t>
                      </a:r>
                      <a:endParaRPr lang="en-US" sz="1600" dirty="0" smtClean="0"/>
                    </a:p>
                  </a:txBody>
                  <a:tcPr/>
                </a:tc>
                <a:tc>
                  <a:txBody>
                    <a:bodyPr/>
                    <a:lstStyle/>
                    <a:p>
                      <a:r>
                        <a:rPr lang="en-US" sz="1600" u="none" strike="noStrike" kern="1200" baseline="0" dirty="0" smtClean="0"/>
                        <a:t>Transactions between people not</a:t>
                      </a:r>
                    </a:p>
                    <a:p>
                      <a:r>
                        <a:rPr lang="en-US" sz="1600" u="none" strike="noStrike" kern="1200" baseline="0" dirty="0" smtClean="0"/>
                        <a:t>necessarily working together</a:t>
                      </a:r>
                      <a:endParaRPr lang="en-US" sz="1600" dirty="0"/>
                    </a:p>
                  </a:txBody>
                  <a:tcPr/>
                </a:tc>
                <a:tc>
                  <a:txBody>
                    <a:bodyPr/>
                    <a:lstStyle/>
                    <a:p>
                      <a:r>
                        <a:rPr lang="en-US" sz="1600" dirty="0" smtClean="0"/>
                        <a:t>An</a:t>
                      </a:r>
                      <a:r>
                        <a:rPr lang="en-US" sz="1600" baseline="0" dirty="0" smtClean="0"/>
                        <a:t> individual purchases tickets from another person through </a:t>
                      </a:r>
                      <a:r>
                        <a:rPr lang="en-US" sz="1600" baseline="0" dirty="0" smtClean="0"/>
                        <a:t>eBay.com; </a:t>
                      </a:r>
                      <a:r>
                        <a:rPr lang="en-US" sz="1600" baseline="0" dirty="0" err="1" smtClean="0"/>
                        <a:t>Stubhub</a:t>
                      </a:r>
                      <a:endParaRPr lang="en-US" sz="1600" dirty="0"/>
                    </a:p>
                  </a:txBody>
                  <a:tcPr/>
                </a:tc>
              </a:tr>
              <a:tr h="370840">
                <a:tc>
                  <a:txBody>
                    <a:bodyPr/>
                    <a:lstStyle/>
                    <a:p>
                      <a:r>
                        <a:rPr lang="en-US" sz="1600" dirty="0" smtClean="0"/>
                        <a:t>Government-to-citizen</a:t>
                      </a:r>
                    </a:p>
                    <a:p>
                      <a:r>
                        <a:rPr lang="en-US" sz="1600" baseline="0" dirty="0" smtClean="0"/>
                        <a:t> (G2C)</a:t>
                      </a:r>
                      <a:endParaRPr lang="en-US" sz="1600" dirty="0"/>
                    </a:p>
                  </a:txBody>
                  <a:tcPr/>
                </a:tc>
                <a:tc>
                  <a:txBody>
                    <a:bodyPr/>
                    <a:lstStyle/>
                    <a:p>
                      <a:r>
                        <a:rPr lang="en-US" sz="1600" u="none" strike="noStrike" kern="1200" baseline="0" dirty="0" smtClean="0"/>
                        <a:t>Transactions between a</a:t>
                      </a:r>
                    </a:p>
                    <a:p>
                      <a:r>
                        <a:rPr lang="en-US" sz="1600" u="none" strike="noStrike" kern="1200" baseline="0" dirty="0" smtClean="0"/>
                        <a:t>government and its citizens</a:t>
                      </a:r>
                      <a:endParaRPr lang="en-US" sz="1600" dirty="0"/>
                    </a:p>
                  </a:txBody>
                  <a:tcPr/>
                </a:tc>
                <a:tc>
                  <a:txBody>
                    <a:bodyPr/>
                    <a:lstStyle/>
                    <a:p>
                      <a:r>
                        <a:rPr lang="en-US" sz="1600" dirty="0" smtClean="0"/>
                        <a:t>A person files income tax return</a:t>
                      </a:r>
                      <a:r>
                        <a:rPr lang="en-US" sz="1600" baseline="0" dirty="0" smtClean="0"/>
                        <a:t> online</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Government-to-business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 (G2B)</a:t>
                      </a:r>
                      <a:endParaRPr lang="en-US" sz="1600" dirty="0" smtClean="0"/>
                    </a:p>
                  </a:txBody>
                  <a:tcPr/>
                </a:tc>
                <a:tc>
                  <a:txBody>
                    <a:bodyPr/>
                    <a:lstStyle/>
                    <a:p>
                      <a:r>
                        <a:rPr lang="en-US" sz="1600" u="none" strike="noStrike" kern="1200" baseline="0" dirty="0" smtClean="0"/>
                        <a:t>Transactions between a</a:t>
                      </a:r>
                    </a:p>
                    <a:p>
                      <a:r>
                        <a:rPr lang="en-US" sz="1600" u="none" strike="noStrike" kern="1200" baseline="0" dirty="0" smtClean="0"/>
                        <a:t>government and businesses</a:t>
                      </a:r>
                      <a:endParaRPr lang="en-US" sz="1600" dirty="0"/>
                    </a:p>
                  </a:txBody>
                  <a:tcPr/>
                </a:tc>
                <a:tc>
                  <a:txBody>
                    <a:bodyPr/>
                    <a:lstStyle/>
                    <a:p>
                      <a:r>
                        <a:rPr lang="en-US" sz="1600" dirty="0" smtClean="0"/>
                        <a:t>Government agency purchases</a:t>
                      </a:r>
                      <a:r>
                        <a:rPr lang="en-US" sz="1600" baseline="0" dirty="0" smtClean="0"/>
                        <a:t> supplies through the Internet-enabled procurement site</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Government-to-government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(G2G)</a:t>
                      </a:r>
                      <a:endParaRPr lang="en-US" sz="1600" dirty="0" smtClean="0"/>
                    </a:p>
                  </a:txBody>
                  <a:tcPr/>
                </a:tc>
                <a:tc>
                  <a:txBody>
                    <a:bodyPr/>
                    <a:lstStyle/>
                    <a:p>
                      <a:r>
                        <a:rPr lang="en-US" sz="1600" u="none" strike="noStrike" kern="1200" baseline="0" dirty="0" smtClean="0"/>
                        <a:t>Transactions among governments</a:t>
                      </a:r>
                      <a:endParaRPr lang="en-US" sz="1600" dirty="0"/>
                    </a:p>
                  </a:txBody>
                  <a:tcPr/>
                </a:tc>
                <a:tc>
                  <a:txBody>
                    <a:bodyPr/>
                    <a:lstStyle/>
                    <a:p>
                      <a:r>
                        <a:rPr lang="en-US" sz="1600" dirty="0" smtClean="0"/>
                        <a:t>State agency reports online</a:t>
                      </a:r>
                      <a:r>
                        <a:rPr lang="en-US" sz="1600" baseline="0" dirty="0" smtClean="0"/>
                        <a:t> </a:t>
                      </a:r>
                      <a:r>
                        <a:rPr lang="en-US" sz="1600" dirty="0" smtClean="0"/>
                        <a:t>a birth to the</a:t>
                      </a:r>
                      <a:r>
                        <a:rPr lang="en-US" sz="1600" baseline="0" dirty="0" smtClean="0"/>
                        <a:t> SSA via</a:t>
                      </a:r>
                      <a:endParaRPr lang="en-US" sz="1600" dirty="0"/>
                    </a:p>
                  </a:txBody>
                  <a:tcPr/>
                </a:tc>
              </a:tr>
            </a:tbl>
          </a:graphicData>
        </a:graphic>
      </p:graphicFrame>
    </p:spTree>
    <p:extLst>
      <p:ext uri="{BB962C8B-B14F-4D97-AF65-F5344CB8AC3E}">
        <p14:creationId xmlns:p14="http://schemas.microsoft.com/office/powerpoint/2010/main" val="20603475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of the Web </a:t>
            </a:r>
            <a:endParaRPr lang="en-US" dirty="0"/>
          </a:p>
        </p:txBody>
      </p:sp>
      <p:pic>
        <p:nvPicPr>
          <p:cNvPr id="4" name="Content Placeholder 3"/>
          <p:cNvPicPr>
            <a:picLocks noGrp="1" noChangeAspect="1"/>
          </p:cNvPicPr>
          <p:nvPr>
            <p:ph idx="1"/>
          </p:nvPr>
        </p:nvPicPr>
        <p:blipFill>
          <a:blip r:embed="rId2"/>
          <a:srcRect t="6779" b="6779"/>
          <a:stretch>
            <a:fillRect/>
          </a:stretch>
        </p:blipFill>
        <p:spPr/>
      </p:pic>
    </p:spTree>
    <p:extLst>
      <p:ext uri="{BB962C8B-B14F-4D97-AF65-F5344CB8AC3E}">
        <p14:creationId xmlns:p14="http://schemas.microsoft.com/office/powerpoint/2010/main" val="150041042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4836</Words>
  <Application>Microsoft Macintosh PowerPoint</Application>
  <PresentationFormat>On-screen Show (4:3)</PresentationFormat>
  <Paragraphs>633</Paragraphs>
  <Slides>75</Slides>
  <Notes>53</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Chapter 4 - Enabling Business-to-Consumer Electronic Commerce</vt:lpstr>
      <vt:lpstr>PowerPoint Presentation</vt:lpstr>
      <vt:lpstr>Chapter 4 Learning Objectives After this chapter, you will be able to:</vt:lpstr>
      <vt:lpstr>Electronic Commerce Defined</vt:lpstr>
      <vt:lpstr>Question</vt:lpstr>
      <vt:lpstr>Estimated Quarterly U.S. Retail E-commerce Sales as a Percent of Total Quarterly Retail Sales: 1st Quarter 2003 – 3rd Quarter 2012</vt:lpstr>
      <vt:lpstr>Question</vt:lpstr>
      <vt:lpstr>Electronic Commerce Defined: Types of Electronic Commerce (EC)</vt:lpstr>
      <vt:lpstr>Capabilities of the Web </vt:lpstr>
      <vt:lpstr>Question</vt:lpstr>
      <vt:lpstr>Information Dissemination</vt:lpstr>
      <vt:lpstr>Integration</vt:lpstr>
      <vt:lpstr>Example: Integration</vt:lpstr>
      <vt:lpstr>Mass Customization</vt:lpstr>
      <vt:lpstr>Interactive Communication</vt:lpstr>
      <vt:lpstr>Transaction Support; Disintermediation</vt:lpstr>
      <vt:lpstr>Question</vt:lpstr>
      <vt:lpstr>Question</vt:lpstr>
      <vt:lpstr>EC Business Strategies</vt:lpstr>
      <vt:lpstr>Brick-and-Mortar Business Strategy</vt:lpstr>
      <vt:lpstr>Click-and-Mortar Business Strategy</vt:lpstr>
      <vt:lpstr>Click-Only Business Strategy</vt:lpstr>
      <vt:lpstr>Components of a Business Model</vt:lpstr>
      <vt:lpstr>EC Business Strategies: Revenue Models</vt:lpstr>
      <vt:lpstr>Question</vt:lpstr>
      <vt:lpstr>The Internet . . . A network of networks</vt:lpstr>
      <vt:lpstr>As a result of Internet Protocol standards</vt:lpstr>
      <vt:lpstr>Business-to-Business E-Commerce – Where the money is</vt:lpstr>
      <vt:lpstr>Supply Network</vt:lpstr>
      <vt:lpstr>Question</vt:lpstr>
      <vt:lpstr>Electronic Data Interchange (EDI)</vt:lpstr>
      <vt:lpstr>Question</vt:lpstr>
      <vt:lpstr>Exchanging Organizational Data Using Extranets</vt:lpstr>
      <vt:lpstr>Benefits of Extranets</vt:lpstr>
      <vt:lpstr>Question</vt:lpstr>
      <vt:lpstr>Extranet System Architecture</vt:lpstr>
      <vt:lpstr>Question</vt:lpstr>
      <vt:lpstr>Intranet System Architecture</vt:lpstr>
      <vt:lpstr>Question</vt:lpstr>
      <vt:lpstr>Business-to-Employee Electronic Commerce</vt:lpstr>
      <vt:lpstr>Intranet Applications</vt:lpstr>
      <vt:lpstr>Question</vt:lpstr>
      <vt:lpstr>Lotus Notes – now known as IBM Notes – as of 11/2012</vt:lpstr>
      <vt:lpstr>Collaboration Using Videoconferencing</vt:lpstr>
      <vt:lpstr>Business-to-Consumer E-Commerce and Internet Marketing</vt:lpstr>
      <vt:lpstr>Use of Internet Technologies</vt:lpstr>
      <vt:lpstr>Question</vt:lpstr>
      <vt:lpstr>Stages of B2C E-Commerce</vt:lpstr>
      <vt:lpstr>Question</vt:lpstr>
      <vt:lpstr>E-Tailing</vt:lpstr>
      <vt:lpstr>E-Tailing Benefits</vt:lpstr>
      <vt:lpstr>The Long Tail</vt:lpstr>
      <vt:lpstr>E-Tailing Drawbacks</vt:lpstr>
      <vt:lpstr>Attracting and Retaining Online Customers</vt:lpstr>
      <vt:lpstr>Mobile Commerce, Consumer-to-Consumer EC, and Consumer-to-Business EC</vt:lpstr>
      <vt:lpstr>C2C E-Commerce</vt:lpstr>
      <vt:lpstr>Question</vt:lpstr>
      <vt:lpstr>E-Auctions</vt:lpstr>
      <vt:lpstr>E-Auction Fraud</vt:lpstr>
      <vt:lpstr>Types of Internet Marketing</vt:lpstr>
      <vt:lpstr>Search Marketing</vt:lpstr>
      <vt:lpstr>Mobile EC</vt:lpstr>
      <vt:lpstr>Question</vt:lpstr>
      <vt:lpstr>Location-Based M-Commerce</vt:lpstr>
      <vt:lpstr>M-Commerce Applications</vt:lpstr>
      <vt:lpstr>Location-Based Services</vt:lpstr>
      <vt:lpstr>Managing Finances and Navigating Legal Issues in EC</vt:lpstr>
      <vt:lpstr>E-Banking</vt:lpstr>
      <vt:lpstr>Payment Services</vt:lpstr>
      <vt:lpstr>Securing Payments in the Digital World</vt:lpstr>
      <vt:lpstr>Legal Issues in EC—Taxation</vt:lpstr>
      <vt:lpstr>Legal Issues in EC—Digital Rights Management</vt:lpstr>
      <vt:lpstr>E-Government</vt:lpstr>
      <vt:lpstr>Question</vt:lpstr>
      <vt:lpstr>E-Government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2013-01-13T02:13:47Z</dcterms:created>
  <dcterms:modified xsi:type="dcterms:W3CDTF">2014-02-19T16:28:31Z</dcterms:modified>
</cp:coreProperties>
</file>